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3" r:id="rId4"/>
    <p:sldId id="264" r:id="rId5"/>
    <p:sldId id="261" r:id="rId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3" d="100"/>
          <a:sy n="8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handoutMaster" Target="handoutMasters/handoutMaster1.xml"/><Relationship Id="rId3" Type="http://purl.oclc.org/ooxml/officeDocument/relationships/slide" Target="slides/slide2.xml"/><Relationship Id="rId7" Type="http://purl.oclc.org/ooxml/officeDocument/relationships/notesMaster" Target="notesMasters/notesMaster1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7398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91075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8110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6.svg"/><Relationship Id="rId3" Type="http://purl.oclc.org/ooxml/officeDocument/relationships/image" Target="../media/image1.png"/><Relationship Id="rId7" Type="http://purl.oclc.org/ooxml/officeDocument/relationships/image" Target="../media/image5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Relationship Id="rId6" Type="http://purl.oclc.org/ooxml/officeDocument/relationships/image" Target="../media/image4.svg"/><Relationship Id="rId5" Type="http://purl.oclc.org/ooxml/officeDocument/relationships/image" Target="../media/image3.png"/><Relationship Id="rId10" Type="http://purl.oclc.org/ooxml/officeDocument/relationships/image" Target="../media/image8.svg"/><Relationship Id="rId4" Type="http://purl.oclc.org/ooxml/officeDocument/relationships/image" Target="../media/image2.svg"/><Relationship Id="rId9" Type="http://purl.oclc.org/ooxml/officeDocument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Relationship Id="rId4" Type="http://purl.oclc.org/ooxml/officeDocument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 typical system contains, several applications that perform different tasks.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These applications need to communicate and interact with each other.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Enabling two applications, interact with each other, called integration.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There are several different types of application integrations.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Based 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683CB-8A58-49CD-BDF8-66D9DA8385A4}"/>
              </a:ext>
            </a:extLst>
          </p:cNvPr>
          <p:cNvSpPr txBox="1"/>
          <p:nvPr/>
        </p:nvSpPr>
        <p:spPr>
          <a:xfrm>
            <a:off x="219919" y="856527"/>
            <a:ext cx="9664861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One of the applications create files that need to be processed and put them into a well-known folder.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Other application watches that folder for new files, and if a new file appears in the folder, it is automatically grabbed and processed.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166018-11F3-49C5-83D6-852C4E48901D}"/>
              </a:ext>
            </a:extLst>
          </p:cNvPr>
          <p:cNvGrpSpPr/>
          <p:nvPr/>
        </p:nvGrpSpPr>
        <p:grpSpPr>
          <a:xfrm>
            <a:off x="883197" y="2536446"/>
            <a:ext cx="8525497" cy="2845798"/>
            <a:chOff x="883197" y="2536446"/>
            <a:chExt cx="8525497" cy="284579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B85687A-3AD2-4ED8-873D-629BBB592742}"/>
                </a:ext>
              </a:extLst>
            </p:cNvPr>
            <p:cNvSpPr/>
            <p:nvPr/>
          </p:nvSpPr>
          <p:spPr>
            <a:xfrm>
              <a:off x="2017744" y="3810373"/>
              <a:ext cx="875573" cy="112975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9EFB02-4B85-4B36-AC5D-179B41415274}"/>
                </a:ext>
              </a:extLst>
            </p:cNvPr>
            <p:cNvSpPr/>
            <p:nvPr/>
          </p:nvSpPr>
          <p:spPr>
            <a:xfrm>
              <a:off x="883197" y="3637300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Source 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1C5855-6CEA-43DA-858C-AC11558CF0CD}"/>
                </a:ext>
              </a:extLst>
            </p:cNvPr>
            <p:cNvSpPr/>
            <p:nvPr/>
          </p:nvSpPr>
          <p:spPr>
            <a:xfrm>
              <a:off x="5177219" y="3649331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Processor 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5EF21583-595C-4961-A064-EB9496149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7664" y="3054652"/>
              <a:ext cx="522488" cy="522488"/>
            </a:xfrm>
            <a:prstGeom prst="rect">
              <a:avLst/>
            </a:prstGeom>
          </p:spPr>
        </p:pic>
        <p:pic>
          <p:nvPicPr>
            <p:cNvPr id="17" name="Graphic 16" descr="Document">
              <a:extLst>
                <a:ext uri="{FF2B5EF4-FFF2-40B4-BE49-F238E27FC236}">
                  <a16:creationId xmlns:a16="http://schemas.microsoft.com/office/drawing/2014/main" id="{57133D2C-75B9-4D0D-9ABB-31518CC39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5139" y="3555810"/>
              <a:ext cx="367538" cy="3675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665C40-E4F4-4B9C-9E32-8F0739FC6992}"/>
                </a:ext>
              </a:extLst>
            </p:cNvPr>
            <p:cNvSpPr/>
            <p:nvPr/>
          </p:nvSpPr>
          <p:spPr>
            <a:xfrm>
              <a:off x="2992297" y="3504948"/>
              <a:ext cx="1116645" cy="675451"/>
            </a:xfrm>
            <a:prstGeom prst="rect">
              <a:avLst/>
            </a:prstGeom>
            <a:noFill/>
            <a:ln>
              <a:solidFill>
                <a:schemeClr val="accent4">
                  <a:lumMod val="75%"/>
                </a:schemeClr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Document">
              <a:extLst>
                <a:ext uri="{FF2B5EF4-FFF2-40B4-BE49-F238E27FC236}">
                  <a16:creationId xmlns:a16="http://schemas.microsoft.com/office/drawing/2014/main" id="{27B83A39-9B9F-4C7D-B20A-A206D8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13020" y="3564050"/>
              <a:ext cx="367538" cy="367538"/>
            </a:xfrm>
            <a:prstGeom prst="rect">
              <a:avLst/>
            </a:prstGeom>
          </p:spPr>
        </p:pic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D5DF1F40-E2B8-401F-8681-FE6025644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18360" y="3564050"/>
              <a:ext cx="367538" cy="36753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A8001-81AB-40AE-A165-7481EBA2C080}"/>
                </a:ext>
              </a:extLst>
            </p:cNvPr>
            <p:cNvSpPr txBox="1"/>
            <p:nvPr/>
          </p:nvSpPr>
          <p:spPr>
            <a:xfrm>
              <a:off x="3362677" y="3075488"/>
              <a:ext cx="740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Watched</a:t>
              </a:r>
            </a:p>
            <a:p>
              <a:pPr algn="ctr"/>
              <a:r>
                <a:rPr lang="en-US" sz="1200" dirty="0"/>
                <a:t>Folder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3D1C432-8048-4225-A0C5-3B97308FE0B4}"/>
                </a:ext>
              </a:extLst>
            </p:cNvPr>
            <p:cNvSpPr/>
            <p:nvPr/>
          </p:nvSpPr>
          <p:spPr>
            <a:xfrm>
              <a:off x="4205294" y="3806577"/>
              <a:ext cx="875573" cy="112975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Open folder">
              <a:extLst>
                <a:ext uri="{FF2B5EF4-FFF2-40B4-BE49-F238E27FC236}">
                  <a16:creationId xmlns:a16="http://schemas.microsoft.com/office/drawing/2014/main" id="{091B1E5B-D39E-4B41-A7A5-87956A53C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93498" y="2536446"/>
              <a:ext cx="522488" cy="522488"/>
            </a:xfrm>
            <a:prstGeom prst="rect">
              <a:avLst/>
            </a:prstGeom>
          </p:spPr>
        </p:pic>
        <p:pic>
          <p:nvPicPr>
            <p:cNvPr id="32" name="Graphic 31" descr="Document">
              <a:extLst>
                <a:ext uri="{FF2B5EF4-FFF2-40B4-BE49-F238E27FC236}">
                  <a16:creationId xmlns:a16="http://schemas.microsoft.com/office/drawing/2014/main" id="{A2B99744-BC3A-4083-973A-62157FF4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70973" y="3037604"/>
              <a:ext cx="367538" cy="36753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1082FB-2547-4E19-9C4C-3AD322F2448C}"/>
                </a:ext>
              </a:extLst>
            </p:cNvPr>
            <p:cNvSpPr/>
            <p:nvPr/>
          </p:nvSpPr>
          <p:spPr>
            <a:xfrm>
              <a:off x="7668131" y="2986742"/>
              <a:ext cx="1116645" cy="675451"/>
            </a:xfrm>
            <a:prstGeom prst="rect">
              <a:avLst/>
            </a:prstGeom>
            <a:noFill/>
            <a:ln>
              <a:solidFill>
                <a:schemeClr val="accent4">
                  <a:lumMod val="75%"/>
                </a:schemeClr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Document">
              <a:extLst>
                <a:ext uri="{FF2B5EF4-FFF2-40B4-BE49-F238E27FC236}">
                  <a16:creationId xmlns:a16="http://schemas.microsoft.com/office/drawing/2014/main" id="{03228FA9-C33B-4330-8AC6-295C1B17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8854" y="3045844"/>
              <a:ext cx="367538" cy="3675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90D454-C25A-470A-ADB3-F3A81F783B6A}"/>
                </a:ext>
              </a:extLst>
            </p:cNvPr>
            <p:cNvSpPr txBox="1"/>
            <p:nvPr/>
          </p:nvSpPr>
          <p:spPr>
            <a:xfrm>
              <a:off x="7862693" y="2557282"/>
              <a:ext cx="1546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Succeeded Files</a:t>
              </a:r>
            </a:p>
            <a:p>
              <a:pPr algn="ctr"/>
              <a:r>
                <a:rPr lang="en-US" sz="1200" dirty="0"/>
                <a:t>Folder</a:t>
              </a: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7487658B-F016-4B62-AB7D-AF9B6B1AE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96189" y="4256497"/>
              <a:ext cx="522488" cy="522488"/>
            </a:xfrm>
            <a:prstGeom prst="rect">
              <a:avLst/>
            </a:prstGeom>
          </p:spPr>
        </p:pic>
        <p:pic>
          <p:nvPicPr>
            <p:cNvPr id="38" name="Graphic 37" descr="Document">
              <a:extLst>
                <a:ext uri="{FF2B5EF4-FFF2-40B4-BE49-F238E27FC236}">
                  <a16:creationId xmlns:a16="http://schemas.microsoft.com/office/drawing/2014/main" id="{396491F8-A19D-43ED-A253-FC2933DC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73664" y="4757655"/>
              <a:ext cx="367538" cy="3675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770C59-388B-4DBC-AEA2-59CE0FEFFDA2}"/>
                </a:ext>
              </a:extLst>
            </p:cNvPr>
            <p:cNvSpPr/>
            <p:nvPr/>
          </p:nvSpPr>
          <p:spPr>
            <a:xfrm>
              <a:off x="7670822" y="4706793"/>
              <a:ext cx="1116645" cy="675451"/>
            </a:xfrm>
            <a:prstGeom prst="rect">
              <a:avLst/>
            </a:prstGeom>
            <a:noFill/>
            <a:ln>
              <a:solidFill>
                <a:schemeClr val="accent4">
                  <a:lumMod val="75%"/>
                </a:schemeClr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A15ACB-0A27-4DB4-9278-73738066EC6C}"/>
                </a:ext>
              </a:extLst>
            </p:cNvPr>
            <p:cNvSpPr txBox="1"/>
            <p:nvPr/>
          </p:nvSpPr>
          <p:spPr>
            <a:xfrm>
              <a:off x="7865384" y="4277333"/>
              <a:ext cx="1242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Failed Files</a:t>
              </a:r>
            </a:p>
            <a:p>
              <a:pPr algn="ctr"/>
              <a:r>
                <a:rPr lang="en-US" sz="1200" dirty="0"/>
                <a:t>Folder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1C6952D-69A8-4D7C-A568-72C315C743B9}"/>
                </a:ext>
              </a:extLst>
            </p:cNvPr>
            <p:cNvSpPr/>
            <p:nvPr/>
          </p:nvSpPr>
          <p:spPr>
            <a:xfrm rot="19800000">
              <a:off x="6348471" y="3470267"/>
              <a:ext cx="1040823" cy="133770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60ED16A-B81E-4EDA-B0F4-E4DF2D6874C5}"/>
                </a:ext>
              </a:extLst>
            </p:cNvPr>
            <p:cNvSpPr/>
            <p:nvPr/>
          </p:nvSpPr>
          <p:spPr>
            <a:xfrm rot="1800000">
              <a:off x="6352685" y="4258576"/>
              <a:ext cx="1040823" cy="133770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3A927B-F129-4390-A9E9-68F8AA6464A8}"/>
                </a:ext>
              </a:extLst>
            </p:cNvPr>
            <p:cNvSpPr txBox="1"/>
            <p:nvPr/>
          </p:nvSpPr>
          <p:spPr>
            <a:xfrm>
              <a:off x="1935992" y="3937784"/>
              <a:ext cx="985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Create file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30E183-8550-497E-885F-E567351C81C7}"/>
                </a:ext>
              </a:extLst>
            </p:cNvPr>
            <p:cNvSpPr txBox="1"/>
            <p:nvPr/>
          </p:nvSpPr>
          <p:spPr>
            <a:xfrm>
              <a:off x="4216393" y="3949816"/>
              <a:ext cx="802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Get file 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7A13CB-4B88-49C8-8A9C-949464B9803E}"/>
                </a:ext>
              </a:extLst>
            </p:cNvPr>
            <p:cNvSpPr txBox="1"/>
            <p:nvPr/>
          </p:nvSpPr>
          <p:spPr>
            <a:xfrm>
              <a:off x="5158498" y="4093933"/>
              <a:ext cx="1054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Process file 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26CC13-18F3-442D-A571-23DEF7823CEA}"/>
                </a:ext>
              </a:extLst>
            </p:cNvPr>
            <p:cNvSpPr txBox="1"/>
            <p:nvPr/>
          </p:nvSpPr>
          <p:spPr>
            <a:xfrm rot="19800000">
              <a:off x="6225051" y="3286727"/>
              <a:ext cx="934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Move file 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3A162F-38DD-4B90-A342-2A864124E52B}"/>
                </a:ext>
              </a:extLst>
            </p:cNvPr>
            <p:cNvSpPr txBox="1"/>
            <p:nvPr/>
          </p:nvSpPr>
          <p:spPr>
            <a:xfrm rot="1800000">
              <a:off x="6293994" y="4286967"/>
              <a:ext cx="934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Move file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Database 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683CB-8A58-49CD-BDF8-66D9DA8385A4}"/>
              </a:ext>
            </a:extLst>
          </p:cNvPr>
          <p:cNvSpPr txBox="1"/>
          <p:nvPr/>
        </p:nvSpPr>
        <p:spPr>
          <a:xfrm>
            <a:off x="219919" y="856527"/>
            <a:ext cx="966486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One of the applications adds records, to a task table, in a shared database.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Other application, watches that table for new entries, and if there is a new or unprocessed entry, reads it, processes it and finally marks it as processed. 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may also write the result to a column in the same table or to a different table.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B8EBA6-482A-4E8A-A506-247A1D390B7F}"/>
              </a:ext>
            </a:extLst>
          </p:cNvPr>
          <p:cNvGrpSpPr/>
          <p:nvPr/>
        </p:nvGrpSpPr>
        <p:grpSpPr>
          <a:xfrm>
            <a:off x="1997445" y="3265531"/>
            <a:ext cx="5438931" cy="1663117"/>
            <a:chOff x="2321536" y="3277106"/>
            <a:chExt cx="5438931" cy="166311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9EFB02-4B85-4B36-AC5D-179B41415274}"/>
                </a:ext>
              </a:extLst>
            </p:cNvPr>
            <p:cNvSpPr/>
            <p:nvPr/>
          </p:nvSpPr>
          <p:spPr>
            <a:xfrm>
              <a:off x="2321536" y="3823861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Source 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1C5855-6CEA-43DA-858C-AC11558CF0CD}"/>
                </a:ext>
              </a:extLst>
            </p:cNvPr>
            <p:cNvSpPr/>
            <p:nvPr/>
          </p:nvSpPr>
          <p:spPr>
            <a:xfrm>
              <a:off x="6719644" y="3819524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Processor 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A8001-81AB-40AE-A165-7481EBA2C080}"/>
                </a:ext>
              </a:extLst>
            </p:cNvPr>
            <p:cNvSpPr txBox="1"/>
            <p:nvPr/>
          </p:nvSpPr>
          <p:spPr>
            <a:xfrm>
              <a:off x="4414705" y="3277106"/>
              <a:ext cx="1234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Shared Database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1C6952D-69A8-4D7C-A568-72C315C743B9}"/>
                </a:ext>
              </a:extLst>
            </p:cNvPr>
            <p:cNvSpPr/>
            <p:nvPr/>
          </p:nvSpPr>
          <p:spPr>
            <a:xfrm>
              <a:off x="3536287" y="3959117"/>
              <a:ext cx="1040823" cy="133770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3A927B-F129-4390-A9E9-68F8AA6464A8}"/>
                </a:ext>
              </a:extLst>
            </p:cNvPr>
            <p:cNvSpPr txBox="1"/>
            <p:nvPr/>
          </p:nvSpPr>
          <p:spPr>
            <a:xfrm>
              <a:off x="3388294" y="4124345"/>
              <a:ext cx="1328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Add task record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30E183-8550-497E-885F-E567351C81C7}"/>
                </a:ext>
              </a:extLst>
            </p:cNvPr>
            <p:cNvSpPr txBox="1"/>
            <p:nvPr/>
          </p:nvSpPr>
          <p:spPr>
            <a:xfrm>
              <a:off x="5302064" y="4124442"/>
              <a:ext cx="1450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Read task records )</a:t>
              </a:r>
            </a:p>
          </p:txBody>
        </p:sp>
        <p:pic>
          <p:nvPicPr>
            <p:cNvPr id="8" name="Picture 7" descr="A picture containing room, sitting, computer, sign&#10;&#10;Description automatically generated">
              <a:extLst>
                <a:ext uri="{FF2B5EF4-FFF2-40B4-BE49-F238E27FC236}">
                  <a16:creationId xmlns:a16="http://schemas.microsoft.com/office/drawing/2014/main" id="{0799848D-F9EA-4763-8320-E90AA03B0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247" y="3599943"/>
              <a:ext cx="707037" cy="7070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6DF99E-351B-413E-A054-FE5C2D97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749" y="4109607"/>
              <a:ext cx="457200" cy="457200"/>
            </a:xfrm>
            <a:prstGeom prst="rect">
              <a:avLst/>
            </a:prstGeom>
          </p:spPr>
        </p:pic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89B43B15-3EAB-405F-8C60-1ED6407639FF}"/>
                </a:ext>
              </a:extLst>
            </p:cNvPr>
            <p:cNvSpPr/>
            <p:nvPr/>
          </p:nvSpPr>
          <p:spPr>
            <a:xfrm>
              <a:off x="5484590" y="3959117"/>
              <a:ext cx="1040823" cy="133770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5C77A607-6854-488E-BC42-7B6D9001C4BA}"/>
                </a:ext>
              </a:extLst>
            </p:cNvPr>
            <p:cNvSpPr/>
            <p:nvPr/>
          </p:nvSpPr>
          <p:spPr>
            <a:xfrm rot="10800000">
              <a:off x="5484590" y="4350984"/>
              <a:ext cx="1516284" cy="312516"/>
            </a:xfrm>
            <a:prstGeom prst="ben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9DE889-D9CE-4D02-974E-418C5FC1AE53}"/>
                </a:ext>
              </a:extLst>
            </p:cNvPr>
            <p:cNvSpPr txBox="1"/>
            <p:nvPr/>
          </p:nvSpPr>
          <p:spPr>
            <a:xfrm>
              <a:off x="5560556" y="4663224"/>
              <a:ext cx="1515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Mark as processed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77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charRg st="77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35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charRg st="235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Connection 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683CB-8A58-49CD-BDF8-66D9DA8385A4}"/>
              </a:ext>
            </a:extLst>
          </p:cNvPr>
          <p:cNvSpPr txBox="1"/>
          <p:nvPr/>
        </p:nvSpPr>
        <p:spPr>
          <a:xfrm>
            <a:off x="219919" y="856527"/>
            <a:ext cx="966486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Applications connect and send messages to each other directly.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Type of the connection may be a TCP/IP connection, or a named pipe connection.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After initiating the connection, they start sending messages to each other, directly.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Format of the message may be anything. It can be binary or text based, like XML or JSON.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06640-F829-4BFC-9D38-BE81B9E5E943}"/>
              </a:ext>
            </a:extLst>
          </p:cNvPr>
          <p:cNvGrpSpPr/>
          <p:nvPr/>
        </p:nvGrpSpPr>
        <p:grpSpPr>
          <a:xfrm>
            <a:off x="1997445" y="3534428"/>
            <a:ext cx="5438931" cy="1090653"/>
            <a:chOff x="1997445" y="3534428"/>
            <a:chExt cx="5438931" cy="109065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66A59F-BBEE-4AF2-AA7B-3207D735C88A}"/>
                </a:ext>
              </a:extLst>
            </p:cNvPr>
            <p:cNvSpPr/>
            <p:nvPr/>
          </p:nvSpPr>
          <p:spPr>
            <a:xfrm>
              <a:off x="1997445" y="3858586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Source 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762B5A-ECA9-44B9-96DD-F733F0B73C40}"/>
                </a:ext>
              </a:extLst>
            </p:cNvPr>
            <p:cNvSpPr/>
            <p:nvPr/>
          </p:nvSpPr>
          <p:spPr>
            <a:xfrm>
              <a:off x="6395553" y="3854249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Processor 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5F08A8-F8A0-465A-B5A7-A88C6E039B1E}"/>
                </a:ext>
              </a:extLst>
            </p:cNvPr>
            <p:cNvSpPr txBox="1"/>
            <p:nvPr/>
          </p:nvSpPr>
          <p:spPr>
            <a:xfrm>
              <a:off x="3860337" y="3931392"/>
              <a:ext cx="152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TCP/IP, Named Pipe…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48CB065-8136-47A8-86B4-1C267FF4A786}"/>
                </a:ext>
              </a:extLst>
            </p:cNvPr>
            <p:cNvSpPr/>
            <p:nvPr/>
          </p:nvSpPr>
          <p:spPr>
            <a:xfrm>
              <a:off x="3198222" y="3854249"/>
              <a:ext cx="3061282" cy="122770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37B48A-E88A-425E-A38E-551140BDB60A}"/>
                </a:ext>
              </a:extLst>
            </p:cNvPr>
            <p:cNvSpPr txBox="1"/>
            <p:nvPr/>
          </p:nvSpPr>
          <p:spPr>
            <a:xfrm>
              <a:off x="2835482" y="3534428"/>
              <a:ext cx="1594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Binary, XML, JSON… )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3997F1C-014A-4781-BA9C-B4C21D652812}"/>
                </a:ext>
              </a:extLst>
            </p:cNvPr>
            <p:cNvSpPr/>
            <p:nvPr/>
          </p:nvSpPr>
          <p:spPr>
            <a:xfrm rot="10800000">
              <a:off x="3186269" y="4158340"/>
              <a:ext cx="3061282" cy="122770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099169-65BB-45B9-AA26-64D567C4753A}"/>
                </a:ext>
              </a:extLst>
            </p:cNvPr>
            <p:cNvSpPr/>
            <p:nvPr/>
          </p:nvSpPr>
          <p:spPr>
            <a:xfrm>
              <a:off x="3511988" y="3804656"/>
              <a:ext cx="241401" cy="18974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D086E9F-8F67-4BE4-92A2-1F1E97D63B54}"/>
                </a:ext>
              </a:extLst>
            </p:cNvPr>
            <p:cNvSpPr/>
            <p:nvPr/>
          </p:nvSpPr>
          <p:spPr>
            <a:xfrm>
              <a:off x="5767260" y="4124854"/>
              <a:ext cx="241401" cy="18974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889886-8104-48B3-94AB-52B098F2084F}"/>
                </a:ext>
              </a:extLst>
            </p:cNvPr>
            <p:cNvSpPr txBox="1"/>
            <p:nvPr/>
          </p:nvSpPr>
          <p:spPr>
            <a:xfrm>
              <a:off x="5112536" y="4348082"/>
              <a:ext cx="1594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 Binary, XML, JSON…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5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Asynchronous Messaging Using a Message Broker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Applications send messages to each other in any format. 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But this time, with the help of an intermediate application.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Those applications are mostly called as Message Brokers or Message Buses.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Message Brokers receive messages from the source or producer applications, and forward them to target, or consumer applications.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C9563E-C098-42EA-8A1F-876C28203EC3}"/>
              </a:ext>
            </a:extLst>
          </p:cNvPr>
          <p:cNvGrpSpPr/>
          <p:nvPr/>
        </p:nvGrpSpPr>
        <p:grpSpPr>
          <a:xfrm>
            <a:off x="2035963" y="3288985"/>
            <a:ext cx="6177716" cy="1780729"/>
            <a:chOff x="2116988" y="3288985"/>
            <a:chExt cx="6177716" cy="17807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4E41A2-E4E0-41B3-B9E4-1617DB74D0BC}"/>
                </a:ext>
              </a:extLst>
            </p:cNvPr>
            <p:cNvSpPr/>
            <p:nvPr/>
          </p:nvSpPr>
          <p:spPr>
            <a:xfrm>
              <a:off x="4080119" y="3611565"/>
              <a:ext cx="2144718" cy="1458149"/>
            </a:xfrm>
            <a:prstGeom prst="rect">
              <a:avLst/>
            </a:prstGeom>
            <a:solidFill>
              <a:schemeClr val="accent2">
                <a:lumMod val="40%"/>
                <a:lumOff val="60%"/>
              </a:schemeClr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bliqueBottomRight"/>
              <a:lightRig rig="threePt" dir="t"/>
            </a:scene3d>
          </p:spPr>
          <p:style>
            <a:lnRef idx="0">
              <a:scrgbClr r="0%" g="0%" b="0%"/>
            </a:lnRef>
            <a:fillRef idx="0">
              <a:scrgbClr r="0%" g="0%" b="0%"/>
            </a:fillRef>
            <a:effectRef idx="0">
              <a:scrgbClr r="0%" g="0%" b="0%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6882E56-54CE-427B-B3AE-54194A58AB3C}"/>
                </a:ext>
              </a:extLst>
            </p:cNvPr>
            <p:cNvSpPr/>
            <p:nvPr/>
          </p:nvSpPr>
          <p:spPr>
            <a:xfrm>
              <a:off x="5931119" y="4249902"/>
              <a:ext cx="1185228" cy="183466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4DC3B0-9558-4CC7-86DE-5BCF92A5A09D}"/>
                </a:ext>
              </a:extLst>
            </p:cNvPr>
            <p:cNvSpPr/>
            <p:nvPr/>
          </p:nvSpPr>
          <p:spPr>
            <a:xfrm>
              <a:off x="4578674" y="4106129"/>
              <a:ext cx="1214911" cy="46417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dirty="0"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FA3F21-63E8-44F6-9D13-B3265E52882B}"/>
                </a:ext>
              </a:extLst>
            </p:cNvPr>
            <p:cNvSpPr txBox="1"/>
            <p:nvPr/>
          </p:nvSpPr>
          <p:spPr>
            <a:xfrm>
              <a:off x="4875444" y="3762042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Queue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B524A6B-A830-4E84-AF19-82F03A76DC48}"/>
                </a:ext>
              </a:extLst>
            </p:cNvPr>
            <p:cNvSpPr/>
            <p:nvPr/>
          </p:nvSpPr>
          <p:spPr>
            <a:xfrm>
              <a:off x="4672929" y="4144613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72E95-5724-4F1F-9FA8-BAF591B958B5}"/>
                </a:ext>
              </a:extLst>
            </p:cNvPr>
            <p:cNvSpPr/>
            <p:nvPr/>
          </p:nvSpPr>
          <p:spPr>
            <a:xfrm>
              <a:off x="4946240" y="4144613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EEAB6A-097F-4BC7-909F-41E1F5200DB0}"/>
                </a:ext>
              </a:extLst>
            </p:cNvPr>
            <p:cNvSpPr/>
            <p:nvPr/>
          </p:nvSpPr>
          <p:spPr>
            <a:xfrm>
              <a:off x="5212236" y="4144613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BA0F59-B2A7-4118-B4C2-F9D3EA23471A}"/>
                </a:ext>
              </a:extLst>
            </p:cNvPr>
            <p:cNvSpPr/>
            <p:nvPr/>
          </p:nvSpPr>
          <p:spPr>
            <a:xfrm>
              <a:off x="5484830" y="4144613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11EB86-8CEC-4B9C-A783-CA77E08A4C70}"/>
                </a:ext>
              </a:extLst>
            </p:cNvPr>
            <p:cNvSpPr/>
            <p:nvPr/>
          </p:nvSpPr>
          <p:spPr>
            <a:xfrm>
              <a:off x="6456540" y="4179454"/>
              <a:ext cx="283997" cy="30376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2746B8-C950-4C39-91F8-01CA4EE74E0A}"/>
                </a:ext>
              </a:extLst>
            </p:cNvPr>
            <p:cNvSpPr/>
            <p:nvPr/>
          </p:nvSpPr>
          <p:spPr>
            <a:xfrm>
              <a:off x="2116988" y="4145386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Producer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3E1BED-52F6-49EF-891D-365ACBAC2CA2}"/>
                </a:ext>
              </a:extLst>
            </p:cNvPr>
            <p:cNvSpPr txBox="1"/>
            <p:nvPr/>
          </p:nvSpPr>
          <p:spPr>
            <a:xfrm>
              <a:off x="4526502" y="3288985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Message Broker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0B0971E-6AE1-4B04-9BD5-B5F013FC347F}"/>
                </a:ext>
              </a:extLst>
            </p:cNvPr>
            <p:cNvSpPr/>
            <p:nvPr/>
          </p:nvSpPr>
          <p:spPr>
            <a:xfrm>
              <a:off x="7253881" y="4111841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Consumer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Application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863333C-D9BE-4878-9C4A-EFE92B793F93}"/>
                </a:ext>
              </a:extLst>
            </p:cNvPr>
            <p:cNvSpPr/>
            <p:nvPr/>
          </p:nvSpPr>
          <p:spPr>
            <a:xfrm>
              <a:off x="3305494" y="4281900"/>
              <a:ext cx="1185228" cy="183466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A2D967-CCB5-4B8B-8138-3A82672CE562}"/>
                </a:ext>
              </a:extLst>
            </p:cNvPr>
            <p:cNvSpPr/>
            <p:nvPr/>
          </p:nvSpPr>
          <p:spPr>
            <a:xfrm>
              <a:off x="3572138" y="4219435"/>
              <a:ext cx="283997" cy="30376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4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531</TotalTime>
  <Words>393</Words>
  <Application>Microsoft Office PowerPoint</Application>
  <PresentationFormat>Custom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Integration Patterns</vt:lpstr>
      <vt:lpstr>File Based Integration</vt:lpstr>
      <vt:lpstr>Shared Database Integration</vt:lpstr>
      <vt:lpstr>Direct Connection Integration</vt:lpstr>
      <vt:lpstr>Asynchronous Messaging Using a Message Broker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127</cp:revision>
  <dcterms:created xsi:type="dcterms:W3CDTF">2017-10-20T23:41:18Z</dcterms:created>
  <dcterms:modified xsi:type="dcterms:W3CDTF">2019-10-04T17:53:32Z</dcterms:modified>
</cp:coreProperties>
</file>