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9" r:id="rId2"/>
    <p:sldId id="260" r:id="rId3"/>
    <p:sldId id="262" r:id="rId4"/>
    <p:sldId id="261" r:id="rId5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 lastView="sldThumbnailView">
  <p:normalViewPr>
    <p:restoredLeft sz="15.62%"/>
    <p:restoredTop sz="94.66%"/>
  </p:normalViewPr>
  <p:slideViewPr>
    <p:cSldViewPr snapToGrid="0">
      <p:cViewPr varScale="1">
        <p:scale>
          <a:sx n="75" d="100"/>
          <a:sy n="75" d="100"/>
        </p:scale>
        <p:origin x="79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presProps" Target="presProps.xml"/><Relationship Id="rId3" Type="http://purl.oclc.org/ooxml/officeDocument/relationships/slide" Target="slides/slide2.xml"/><Relationship Id="rId7" Type="http://purl.oclc.org/ooxml/officeDocument/relationships/handoutMaster" Target="handoutMasters/handoutMaster1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notesMaster" Target="notesMasters/notesMaster1.xml"/><Relationship Id="rId11" Type="http://purl.oclc.org/ooxml/officeDocument/relationships/tableStyles" Target="tableStyles.xml"/><Relationship Id="rId5" Type="http://purl.oclc.org/ooxml/officeDocument/relationships/slide" Target="slides/slide4.xml"/><Relationship Id="rId10" Type="http://purl.oclc.org/ooxml/officeDocument/relationships/theme" Target="theme/theme1.xml"/><Relationship Id="rId4" Type="http://purl.oclc.org/ooxml/officeDocument/relationships/slide" Target="slides/slide3.xml"/><Relationship Id="rId9" Type="http://purl.oclc.org/ooxml/officeDocument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purl.oclc.org/ooxml/officeDocument/relationships/theme" Target="../theme/theme3.xml"/></Relationships>
</file>

<file path=ppt/handoutMasters/handoutMaster1.xml><?xml version="1.0" encoding="utf-8"?>
<p:handoutMaster xmlns:a="http://purl.oclc.org/ooxml/drawingml/main" xmlns:r="http://purl.oclc.org/ooxml/officeDocument/relationships" xmlns:p="http://purl.oclc.org/ooxml/presentationml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739335-492A-45F6-A4FE-D30CF8117C9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93AA1-58BF-48E6-898E-F0B99C20DF04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E1AE3-66E5-4B0A-A34C-074E79C2B72D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AA4ED-B2EC-42E8-A835-CB71C666C906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2718D8B5-370D-4A02-A972-BD8D7FDC7458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5010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8667C0-37EE-4665-BA68-54E0591EAE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4D1929-E0D7-4613-ABDE-E91FC35C43B4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8898DD5-EED7-4F1D-ACF9-241F495313E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B5A28-231D-4ACE-83DD-F2CC4C11575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C295C-6A3A-40EE-81CC-3148F19CB44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54CB4-0196-4D8C-A0CB-06F51553199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42275860-B921-4307-A71D-975C298293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49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%" g="0%" b="0%">
            <a:alpha val="0%"/>
          </a:scrgbClr>
        </a:highlight>
        <a:latin typeface="Liberation Sans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1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2.xml"/><Relationship Id="rId1" Type="http://purl.oclc.org/ooxml/officeDocument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purl.oclc.org/ooxml/officeDocument/relationships/slide" Target="../slides/slide3.xml"/><Relationship Id="rId1" Type="http://purl.oclc.org/ooxml/officeDocument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purl.oclc.org/ooxml/officeDocument/relationships/slide" Target="../slides/slide4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DF7AF-6468-49F1-BD91-3971C9EBBB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E0B57EE-D0EE-4722-8986-1E722E98481A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92A6A5-4A3E-4BCC-ACB0-8A2D20E738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B76D4-D1F9-4272-81EA-3B52B1043E3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DF7AF-6468-49F1-BD91-3971C9EBBB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E0B57EE-D0EE-4722-8986-1E722E98481A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92A6A5-4A3E-4BCC-ACB0-8A2D20E738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B76D4-D1F9-4272-81EA-3B52B1043E3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15586"/>
      </p:ext>
    </p:extLst>
  </p:cSld>
  <p:clrMapOvr>
    <a:masterClrMapping/>
  </p:clrMapOvr>
</p:notes>
</file>

<file path=ppt/notesSlides/notesSlide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DF7AF-6468-49F1-BD91-3971C9EBBB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E0B57EE-D0EE-4722-8986-1E722E98481A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92A6A5-4A3E-4BCC-ACB0-8A2D20E738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B76D4-D1F9-4272-81EA-3B52B1043E3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69275"/>
      </p:ext>
    </p:extLst>
  </p:cSld>
  <p:clrMapOvr>
    <a:masterClrMapping/>
  </p:clrMapOvr>
</p:notes>
</file>

<file path=ppt/notesSlides/notesSlide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DF7AF-6468-49F1-BD91-3971C9EBBB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E0B57EE-D0EE-4722-8986-1E722E98481A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92A6A5-4A3E-4BCC-ACB0-8A2D20E738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B76D4-D1F9-4272-81EA-3B52B1043E3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07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573C8-75EC-4245-B0B2-4F09E2E79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289AB-3BDE-4789-A4BD-D174AFA2C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1D44D-9075-4B36-BD3B-0DA35D72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0F469-1105-4402-B067-3CC1617D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D9083-1060-46F3-A8FC-41AEED40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84CED5-6882-4026-BF94-E57D9B5C8C4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97777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51505-E204-4879-88A5-35250B898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80431-70E8-47A3-908A-8749ABD44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86FD3-400F-4A45-8136-821B2BE4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11C9F-EFC5-4B29-8F25-061BF683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63734-72BB-4DC2-B949-374E9064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8CB4C7-BD77-4282-99CF-E8027DC4BD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67956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9A951-751A-4B3F-9466-F251BD61B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FCE08-2C5D-4CC9-9040-76DB51F0C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027C4-4E12-4547-9E92-8FAED8CF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97F8-AA12-4267-AD8C-DC5A802D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78DD9-5410-495A-92F4-B054DD3E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BDA2779-C9F7-4EBC-96E3-1E1183C2E3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19079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9A65-AF37-49CE-A6C3-0BD8704F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A5C6-006A-4730-A7F1-4FCC8C61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61D57-749B-4C3D-AFE0-27E4562F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D9DA6-F4E2-4212-AFD2-6111346F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03BD7-CE1F-4F6A-8A69-FFD10A97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8B921A-E2C0-423A-B657-5C2EA6675F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47346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D069A-E4C3-482D-B308-01DEC7365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F0C10-74A5-471E-A191-44AEB6A95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2CDDD-687E-44ED-AD3D-DBEFAD56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0C93A-863A-4CA1-A668-4BFD8B18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41ADD-09C7-4182-AF28-61A1A60A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57EA0A-E4AF-4C10-B162-B1B780501C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23179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9DAC-88BA-4162-9A4C-F6D5FA17E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83EAF-8B1A-4995-A90F-CAEDF60F8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9262F-583F-47A8-AD9C-817918FEB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96EA3-60FF-4140-A97E-F4C5D1B9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4FBAF-7BC8-43D2-983D-4754C8801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A5E60-5159-45DC-B198-9A367587A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CE8F85-B559-4B7E-9085-F786410262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36192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B2DE-01BD-4CFF-90A8-A14AE33A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324BB-9BE5-49FF-B886-7C847ABFE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0887C-775A-4216-9CD0-FEE192E5F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AA80A-268C-4924-ACCE-91DA24AD9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E205EB-6E94-4621-9B75-4A786468D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917814-9AD6-40CC-A90D-E876605E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A57EC-6BE7-46D2-BE3C-DCF277B7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B48493-31CF-41FC-89A6-71E04F40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F2F2739-C050-4C7C-852F-BB9A41A5DFD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09133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5DB5C-F782-48C1-8C30-940466FF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2C29A1-65B5-490A-BF1B-04D7FB0D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F1D30-E7DB-4177-A4F4-C5014778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50B4C-0FE7-4E8B-B3BD-2E0FDE42F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EB3A7AC-B21A-4D48-BE41-1D5436E9BA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78466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6017C6-B79D-41F4-A176-B5FB214C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43568F-41E7-4B8B-97AF-5B7D40EC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BBBCC-EB32-4301-8F84-0BAD7FC9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9597CB-9E39-4647-858D-68F1F23B90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6782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BB91-9FA8-4A60-A177-099B4132B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05B4D-5759-4243-B32A-EAEFADE11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3126E-E269-4CB2-8A72-EE035961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F657E-7784-41D0-B850-586F6FA8F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78D9A-B752-4443-935D-E34FFFA7D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5FB1B-796C-4709-A83A-1D4F7562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DA8C34-43B3-4CF2-B839-6E3FA27445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22687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8FCD-3505-4E98-8814-1895ADC44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B0F0C-D230-47A1-9B62-BB8124312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3314E-F0D4-4914-85EC-B8F59BA10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07AC9-82D1-4D49-A892-51E48F0C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DE757-8CB4-4624-9EA7-0337EBD7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8B0C7-C7AC-43AB-BE33-8783617D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76E52C-EE7F-4761-90A6-2C4E030C647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28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6B8EEF-9712-43A9-A6F4-6A3B8FEFDD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06A3A-AC2F-4ADF-AC03-738A7CD148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89F0-D296-4392-B0EC-FB02F20728F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BC07E-3F0B-49E0-8B8A-46441E45048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0EC48-DE82-4159-861D-F0AD3151A9F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C7BE0F71-42F6-409C-96C9-89AB6F7A370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en-US" sz="4400" b="0" i="0" u="none" strike="noStrike" kern="1200" cap="none">
          <a:ln>
            <a:noFill/>
          </a:ln>
          <a:highlight>
            <a:scrgbClr r="0%" g="0%" b="0%">
              <a:alpha val="0%"/>
            </a:scrgbClr>
          </a:highlight>
          <a:latin typeface="Liberation Sans" pitchFamily="18"/>
          <a:ea typeface="Microsoft YaHei" pitchFamily="2"/>
          <a:cs typeface="Mangal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%" g="0%" b="0%">
              <a:alpha val="0%"/>
            </a:scrgbClr>
          </a:highlight>
          <a:latin typeface="Liberation Sans" pitchFamily="18"/>
          <a:ea typeface="Microsoft YaHei" pitchFamily="2"/>
          <a:cs typeface="Mangal" pitchFamily="2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.xml"/><Relationship Id="rId1" Type="http://purl.oclc.org/ooxml/officeDocument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.xml"/><Relationship Id="rId1" Type="http://purl.oclc.org/ooxml/officeDocument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3.xml"/><Relationship Id="rId1" Type="http://purl.oclc.org/ooxml/officeDocument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.xml"/><Relationship Id="rId1" Type="http://purl.oclc.org/ooxml/officeDocument/relationships/slideLayout" Target="../slideLayouts/slideLayout7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5BC452A-02CA-49AF-BDF1-EE1A8E4BE122}"/>
              </a:ext>
            </a:extLst>
          </p:cNvPr>
          <p:cNvSpPr/>
          <p:nvPr/>
        </p:nvSpPr>
        <p:spPr>
          <a:xfrm>
            <a:off x="0" y="-22860"/>
            <a:ext cx="10080625" cy="68757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5D9B77-5A49-4F21-8549-B4D8A6C3F5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6840"/>
            <a:ext cx="10080625" cy="657876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Attributes of Messages, Queues and Exchanges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A9753F6-EB23-4383-A8F6-20F85E75630A}"/>
              </a:ext>
            </a:extLst>
          </p:cNvPr>
          <p:cNvGrpSpPr/>
          <p:nvPr/>
        </p:nvGrpSpPr>
        <p:grpSpPr>
          <a:xfrm>
            <a:off x="4201908" y="1702610"/>
            <a:ext cx="1214911" cy="1721384"/>
            <a:chOff x="4201908" y="1702610"/>
            <a:chExt cx="1214911" cy="172138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5609715-6601-4B6C-9F6C-403E39B2B616}"/>
                </a:ext>
              </a:extLst>
            </p:cNvPr>
            <p:cNvGrpSpPr/>
            <p:nvPr/>
          </p:nvGrpSpPr>
          <p:grpSpPr>
            <a:xfrm>
              <a:off x="4201908" y="2959820"/>
              <a:ext cx="1214911" cy="464174"/>
              <a:chOff x="4665165" y="4629936"/>
              <a:chExt cx="1214911" cy="464174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C9EAD0EA-F481-4B74-BB1D-A40D5AF4A687}"/>
                  </a:ext>
                </a:extLst>
              </p:cNvPr>
              <p:cNvSpPr/>
              <p:nvPr/>
            </p:nvSpPr>
            <p:spPr>
              <a:xfrm>
                <a:off x="4665165" y="4629936"/>
                <a:ext cx="1214911" cy="464174"/>
              </a:xfrm>
              <a:custGeom>
                <a:avLst>
                  <a:gd name="f0" fmla="val 3600"/>
                </a:avLst>
                <a:gdLst>
                  <a:gd name="f1" fmla="val 10800000"/>
                  <a:gd name="f2" fmla="val 5400000"/>
                  <a:gd name="f3" fmla="val 1620000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val 45"/>
                  <a:gd name="f10" fmla="val 10800"/>
                  <a:gd name="f11" fmla="val -2147483647"/>
                  <a:gd name="f12" fmla="val 2147483647"/>
                  <a:gd name="f13" fmla="abs f4"/>
                  <a:gd name="f14" fmla="abs f5"/>
                  <a:gd name="f15" fmla="abs f6"/>
                  <a:gd name="f16" fmla="*/ f8 1 180"/>
                  <a:gd name="f17" fmla="pin 0 f0 10800"/>
                  <a:gd name="f18" fmla="+- 0 0 f2"/>
                  <a:gd name="f19" fmla="?: f13 f4 1"/>
                  <a:gd name="f20" fmla="?: f14 f5 1"/>
                  <a:gd name="f21" fmla="?: f15 f6 1"/>
                  <a:gd name="f22" fmla="*/ f9 f16 1"/>
                  <a:gd name="f23" fmla="+- f7 f17 0"/>
                  <a:gd name="f24" fmla="*/ f19 1 21600"/>
                  <a:gd name="f25" fmla="*/ f20 1 21600"/>
                  <a:gd name="f26" fmla="*/ 21600 f19 1"/>
                  <a:gd name="f27" fmla="*/ 21600 f20 1"/>
                  <a:gd name="f28" fmla="+- 0 0 f22"/>
                  <a:gd name="f29" fmla="min f25 f24"/>
                  <a:gd name="f30" fmla="*/ f26 1 f21"/>
                  <a:gd name="f31" fmla="*/ f27 1 f21"/>
                  <a:gd name="f32" fmla="*/ f28 f1 1"/>
                  <a:gd name="f33" fmla="*/ f32 1 f8"/>
                  <a:gd name="f34" fmla="+- f31 0 f17"/>
                  <a:gd name="f35" fmla="+- f30 0 f17"/>
                  <a:gd name="f36" fmla="*/ f17 f29 1"/>
                  <a:gd name="f37" fmla="*/ f7 f29 1"/>
                  <a:gd name="f38" fmla="*/ f23 f29 1"/>
                  <a:gd name="f39" fmla="*/ f31 f29 1"/>
                  <a:gd name="f40" fmla="*/ f30 f29 1"/>
                  <a:gd name="f41" fmla="+- f33 0 f2"/>
                  <a:gd name="f42" fmla="+- f37 0 f38"/>
                  <a:gd name="f43" fmla="+- f38 0 f37"/>
                  <a:gd name="f44" fmla="*/ f34 f29 1"/>
                  <a:gd name="f45" fmla="*/ f35 f29 1"/>
                  <a:gd name="f46" fmla="cos 1 f41"/>
                  <a:gd name="f47" fmla="abs f42"/>
                  <a:gd name="f48" fmla="abs f43"/>
                  <a:gd name="f49" fmla="?: f42 f18 f2"/>
                  <a:gd name="f50" fmla="?: f42 f2 f18"/>
                  <a:gd name="f51" fmla="?: f42 f3 f2"/>
                  <a:gd name="f52" fmla="?: f42 f2 f3"/>
                  <a:gd name="f53" fmla="+- f39 0 f44"/>
                  <a:gd name="f54" fmla="?: f43 f18 f2"/>
                  <a:gd name="f55" fmla="?: f43 f2 f18"/>
                  <a:gd name="f56" fmla="+- f40 0 f45"/>
                  <a:gd name="f57" fmla="+- f44 0 f39"/>
                  <a:gd name="f58" fmla="+- f45 0 f40"/>
                  <a:gd name="f59" fmla="?: f42 0 f1"/>
                  <a:gd name="f60" fmla="?: f42 f1 0"/>
                  <a:gd name="f61" fmla="+- 0 0 f46"/>
                  <a:gd name="f62" fmla="?: f42 f52 f51"/>
                  <a:gd name="f63" fmla="?: f42 f51 f52"/>
                  <a:gd name="f64" fmla="?: f43 f50 f49"/>
                  <a:gd name="f65" fmla="abs f53"/>
                  <a:gd name="f66" fmla="?: f53 0 f1"/>
                  <a:gd name="f67" fmla="?: f53 f1 0"/>
                  <a:gd name="f68" fmla="?: f53 f54 f55"/>
                  <a:gd name="f69" fmla="abs f56"/>
                  <a:gd name="f70" fmla="abs f57"/>
                  <a:gd name="f71" fmla="?: f56 f18 f2"/>
                  <a:gd name="f72" fmla="?: f56 f2 f18"/>
                  <a:gd name="f73" fmla="?: f56 f3 f2"/>
                  <a:gd name="f74" fmla="?: f56 f2 f3"/>
                  <a:gd name="f75" fmla="abs f58"/>
                  <a:gd name="f76" fmla="?: f58 f18 f2"/>
                  <a:gd name="f77" fmla="?: f58 f2 f18"/>
                  <a:gd name="f78" fmla="?: f58 f60 f59"/>
                  <a:gd name="f79" fmla="?: f58 f59 f60"/>
                  <a:gd name="f80" fmla="*/ f17 f61 1"/>
                  <a:gd name="f81" fmla="?: f43 f63 f62"/>
                  <a:gd name="f82" fmla="?: f43 f67 f66"/>
                  <a:gd name="f83" fmla="?: f43 f66 f67"/>
                  <a:gd name="f84" fmla="?: f56 f74 f73"/>
                  <a:gd name="f85" fmla="?: f56 f73 f74"/>
                  <a:gd name="f86" fmla="?: f57 f72 f71"/>
                  <a:gd name="f87" fmla="?: f42 f78 f79"/>
                  <a:gd name="f88" fmla="?: f42 f76 f77"/>
                  <a:gd name="f89" fmla="*/ f80 3163 1"/>
                  <a:gd name="f90" fmla="?: f53 f82 f83"/>
                  <a:gd name="f91" fmla="?: f57 f85 f84"/>
                  <a:gd name="f92" fmla="*/ f89 1 7636"/>
                  <a:gd name="f93" fmla="+- f7 f92 0"/>
                  <a:gd name="f94" fmla="+- f30 0 f92"/>
                  <a:gd name="f95" fmla="+- f31 0 f92"/>
                  <a:gd name="f96" fmla="*/ f93 f29 1"/>
                  <a:gd name="f97" fmla="*/ f94 f29 1"/>
                  <a:gd name="f98" fmla="*/ f95 f29 1"/>
                </a:gdLst>
                <a:ahLst>
                  <a:ahXY gdRefX="f0" minX="f7" maxX="f10">
                    <a:pos x="f36" y="f37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96" t="f96" r="f97" b="f98"/>
                <a:pathLst>
                  <a:path>
                    <a:moveTo>
                      <a:pt x="f38" y="f37"/>
                    </a:moveTo>
                    <a:arcTo wR="f47" hR="f48" stAng="f81" swAng="f64"/>
                    <a:lnTo>
                      <a:pt x="f37" y="f44"/>
                    </a:lnTo>
                    <a:arcTo wR="f48" hR="f65" stAng="f90" swAng="f68"/>
                    <a:lnTo>
                      <a:pt x="f45" y="f39"/>
                    </a:lnTo>
                    <a:arcTo wR="f69" hR="f70" stAng="f91" swAng="f86"/>
                    <a:lnTo>
                      <a:pt x="f40" y="f38"/>
                    </a:lnTo>
                    <a:arcTo wR="f75" hR="f47" stAng="f87" swAng="f88"/>
                    <a:close/>
                  </a:path>
                </a:pathLst>
              </a:custGeom>
              <a:solidFill>
                <a:srgbClr val="66FFFF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vert="horz" wrap="none" lIns="55811" tIns="27905" rIns="55811" bIns="27905" anchor="ctr" anchorCtr="0" compatLnSpc="0">
                <a:noAutofit/>
              </a:bodyPr>
              <a:lstStyle/>
              <a:p>
                <a:pPr algn="ctr" hangingPunct="0"/>
                <a:endParaRPr lang="en-US" sz="744" dirty="0">
                  <a:latin typeface="Verdana" pitchFamily="34"/>
                  <a:ea typeface="Microsoft YaHei" pitchFamily="2"/>
                  <a:cs typeface="Arial" pitchFamily="2"/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6A21CD74-47D8-4F3F-B619-6DC03632C459}"/>
                  </a:ext>
                </a:extLst>
              </p:cNvPr>
              <p:cNvSpPr/>
              <p:nvPr/>
            </p:nvSpPr>
            <p:spPr>
              <a:xfrm>
                <a:off x="4759420" y="4668420"/>
                <a:ext cx="241401" cy="396478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6">
                  <a:shade val="50%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55811" tIns="27905" rIns="55811" bIns="27905" anchor="ctr" anchorCtr="0" compatLnSpc="0">
                <a:noAutofit/>
              </a:bodyPr>
              <a:lstStyle/>
              <a:p>
                <a:pPr algn="ctr" hangingPunct="0"/>
                <a:r>
                  <a:rPr lang="en-US" sz="744" dirty="0">
                    <a:solidFill>
                      <a:schemeClr val="tx1"/>
                    </a:solidFill>
                    <a:latin typeface="Verdana" pitchFamily="34"/>
                    <a:ea typeface="Microsoft YaHei" pitchFamily="2"/>
                    <a:cs typeface="Arial" pitchFamily="2"/>
                  </a:rPr>
                  <a:t>M4</a:t>
                </a: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1F18F68-9854-4DC6-88AF-BCCF2D6A7F46}"/>
                  </a:ext>
                </a:extLst>
              </p:cNvPr>
              <p:cNvSpPr/>
              <p:nvPr/>
            </p:nvSpPr>
            <p:spPr>
              <a:xfrm>
                <a:off x="5032731" y="4668420"/>
                <a:ext cx="241401" cy="396478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6">
                  <a:shade val="50%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55811" tIns="27905" rIns="55811" bIns="27905" anchor="ctr" anchorCtr="0" compatLnSpc="0">
                <a:noAutofit/>
              </a:bodyPr>
              <a:lstStyle/>
              <a:p>
                <a:pPr algn="ctr" hangingPunct="0"/>
                <a:r>
                  <a:rPr lang="en-US" sz="744" dirty="0">
                    <a:solidFill>
                      <a:schemeClr val="tx1"/>
                    </a:solidFill>
                    <a:latin typeface="Verdana" pitchFamily="34"/>
                    <a:ea typeface="Microsoft YaHei" pitchFamily="2"/>
                    <a:cs typeface="Arial" pitchFamily="2"/>
                  </a:rPr>
                  <a:t>M3</a:t>
                </a: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B051C52-FADC-4636-ACE3-142E9054C169}"/>
                  </a:ext>
                </a:extLst>
              </p:cNvPr>
              <p:cNvSpPr/>
              <p:nvPr/>
            </p:nvSpPr>
            <p:spPr>
              <a:xfrm>
                <a:off x="5298727" y="4668420"/>
                <a:ext cx="241401" cy="396478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6">
                  <a:shade val="50%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55811" tIns="27905" rIns="55811" bIns="27905" anchor="ctr" anchorCtr="0" compatLnSpc="0">
                <a:noAutofit/>
              </a:bodyPr>
              <a:lstStyle/>
              <a:p>
                <a:pPr algn="ctr" hangingPunct="0"/>
                <a:r>
                  <a:rPr lang="en-US" sz="744" dirty="0">
                    <a:solidFill>
                      <a:schemeClr val="tx1"/>
                    </a:solidFill>
                    <a:latin typeface="Verdana" pitchFamily="34"/>
                    <a:ea typeface="Microsoft YaHei" pitchFamily="2"/>
                    <a:cs typeface="Arial" pitchFamily="2"/>
                  </a:rPr>
                  <a:t>M2</a:t>
                </a: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D2093222-580B-4267-A86A-F1285CF8997D}"/>
                  </a:ext>
                </a:extLst>
              </p:cNvPr>
              <p:cNvSpPr/>
              <p:nvPr/>
            </p:nvSpPr>
            <p:spPr>
              <a:xfrm>
                <a:off x="5571321" y="4668420"/>
                <a:ext cx="241401" cy="396478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6">
                  <a:shade val="50%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55811" tIns="27905" rIns="55811" bIns="27905" anchor="ctr" anchorCtr="0" compatLnSpc="0">
                <a:noAutofit/>
              </a:bodyPr>
              <a:lstStyle/>
              <a:p>
                <a:pPr algn="ctr" hangingPunct="0"/>
                <a:r>
                  <a:rPr lang="en-US" sz="744" dirty="0">
                    <a:solidFill>
                      <a:schemeClr val="tx1"/>
                    </a:solidFill>
                    <a:latin typeface="Verdana" pitchFamily="34"/>
                    <a:ea typeface="Microsoft YaHei" pitchFamily="2"/>
                    <a:cs typeface="Arial" pitchFamily="2"/>
                  </a:rPr>
                  <a:t>M1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DBAC9A-881A-48EC-A598-F2B63866C258}"/>
                </a:ext>
              </a:extLst>
            </p:cNvPr>
            <p:cNvSpPr txBox="1"/>
            <p:nvPr/>
          </p:nvSpPr>
          <p:spPr>
            <a:xfrm>
              <a:off x="4302416" y="1702610"/>
              <a:ext cx="1013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500"/>
                </a:spcAft>
              </a:pPr>
              <a:r>
                <a:rPr lang="en-US" b="1" dirty="0">
                  <a:solidFill>
                    <a:schemeClr val="bg2">
                      <a:lumMod val="25%"/>
                    </a:schemeClr>
                  </a:solidFill>
                </a:rPr>
                <a:t>Queue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033B923-F928-4287-8F31-A8767B556300}"/>
              </a:ext>
            </a:extLst>
          </p:cNvPr>
          <p:cNvGrpSpPr/>
          <p:nvPr/>
        </p:nvGrpSpPr>
        <p:grpSpPr>
          <a:xfrm>
            <a:off x="6778386" y="1704986"/>
            <a:ext cx="2177465" cy="2124369"/>
            <a:chOff x="6778386" y="1704986"/>
            <a:chExt cx="2177465" cy="212436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452D662-334A-4762-94DF-784F7D3AE316}"/>
                </a:ext>
              </a:extLst>
            </p:cNvPr>
            <p:cNvGrpSpPr/>
            <p:nvPr/>
          </p:nvGrpSpPr>
          <p:grpSpPr>
            <a:xfrm>
              <a:off x="6778386" y="2455771"/>
              <a:ext cx="2177465" cy="1373584"/>
              <a:chOff x="7012471" y="3213054"/>
              <a:chExt cx="2177465" cy="1373584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2185745-3182-4F98-9068-96C04FCD7FE8}"/>
                  </a:ext>
                </a:extLst>
              </p:cNvPr>
              <p:cNvSpPr/>
              <p:nvPr/>
            </p:nvSpPr>
            <p:spPr>
              <a:xfrm>
                <a:off x="7012471" y="3509804"/>
                <a:ext cx="1247477" cy="832470"/>
              </a:xfrm>
              <a:custGeom>
                <a:avLst>
                  <a:gd name="f0" fmla="val 3600"/>
                </a:avLst>
                <a:gdLst>
                  <a:gd name="f1" fmla="val 10800000"/>
                  <a:gd name="f2" fmla="val 5400000"/>
                  <a:gd name="f3" fmla="val 1620000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val 45"/>
                  <a:gd name="f10" fmla="val 10800"/>
                  <a:gd name="f11" fmla="val -2147483647"/>
                  <a:gd name="f12" fmla="val 2147483647"/>
                  <a:gd name="f13" fmla="abs f4"/>
                  <a:gd name="f14" fmla="abs f5"/>
                  <a:gd name="f15" fmla="abs f6"/>
                  <a:gd name="f16" fmla="*/ f8 1 180"/>
                  <a:gd name="f17" fmla="pin 0 f0 10800"/>
                  <a:gd name="f18" fmla="+- 0 0 f2"/>
                  <a:gd name="f19" fmla="?: f13 f4 1"/>
                  <a:gd name="f20" fmla="?: f14 f5 1"/>
                  <a:gd name="f21" fmla="?: f15 f6 1"/>
                  <a:gd name="f22" fmla="*/ f9 f16 1"/>
                  <a:gd name="f23" fmla="+- f7 f17 0"/>
                  <a:gd name="f24" fmla="*/ f19 1 21600"/>
                  <a:gd name="f25" fmla="*/ f20 1 21600"/>
                  <a:gd name="f26" fmla="*/ 21600 f19 1"/>
                  <a:gd name="f27" fmla="*/ 21600 f20 1"/>
                  <a:gd name="f28" fmla="+- 0 0 f22"/>
                  <a:gd name="f29" fmla="min f25 f24"/>
                  <a:gd name="f30" fmla="*/ f26 1 f21"/>
                  <a:gd name="f31" fmla="*/ f27 1 f21"/>
                  <a:gd name="f32" fmla="*/ f28 f1 1"/>
                  <a:gd name="f33" fmla="*/ f32 1 f8"/>
                  <a:gd name="f34" fmla="+- f31 0 f17"/>
                  <a:gd name="f35" fmla="+- f30 0 f17"/>
                  <a:gd name="f36" fmla="*/ f17 f29 1"/>
                  <a:gd name="f37" fmla="*/ f7 f29 1"/>
                  <a:gd name="f38" fmla="*/ f23 f29 1"/>
                  <a:gd name="f39" fmla="*/ f31 f29 1"/>
                  <a:gd name="f40" fmla="*/ f30 f29 1"/>
                  <a:gd name="f41" fmla="+- f33 0 f2"/>
                  <a:gd name="f42" fmla="+- f37 0 f38"/>
                  <a:gd name="f43" fmla="+- f38 0 f37"/>
                  <a:gd name="f44" fmla="*/ f34 f29 1"/>
                  <a:gd name="f45" fmla="*/ f35 f29 1"/>
                  <a:gd name="f46" fmla="cos 1 f41"/>
                  <a:gd name="f47" fmla="abs f42"/>
                  <a:gd name="f48" fmla="abs f43"/>
                  <a:gd name="f49" fmla="?: f42 f18 f2"/>
                  <a:gd name="f50" fmla="?: f42 f2 f18"/>
                  <a:gd name="f51" fmla="?: f42 f3 f2"/>
                  <a:gd name="f52" fmla="?: f42 f2 f3"/>
                  <a:gd name="f53" fmla="+- f39 0 f44"/>
                  <a:gd name="f54" fmla="?: f43 f18 f2"/>
                  <a:gd name="f55" fmla="?: f43 f2 f18"/>
                  <a:gd name="f56" fmla="+- f40 0 f45"/>
                  <a:gd name="f57" fmla="+- f44 0 f39"/>
                  <a:gd name="f58" fmla="+- f45 0 f40"/>
                  <a:gd name="f59" fmla="?: f42 0 f1"/>
                  <a:gd name="f60" fmla="?: f42 f1 0"/>
                  <a:gd name="f61" fmla="+- 0 0 f46"/>
                  <a:gd name="f62" fmla="?: f42 f52 f51"/>
                  <a:gd name="f63" fmla="?: f42 f51 f52"/>
                  <a:gd name="f64" fmla="?: f43 f50 f49"/>
                  <a:gd name="f65" fmla="abs f53"/>
                  <a:gd name="f66" fmla="?: f53 0 f1"/>
                  <a:gd name="f67" fmla="?: f53 f1 0"/>
                  <a:gd name="f68" fmla="?: f53 f54 f55"/>
                  <a:gd name="f69" fmla="abs f56"/>
                  <a:gd name="f70" fmla="abs f57"/>
                  <a:gd name="f71" fmla="?: f56 f18 f2"/>
                  <a:gd name="f72" fmla="?: f56 f2 f18"/>
                  <a:gd name="f73" fmla="?: f56 f3 f2"/>
                  <a:gd name="f74" fmla="?: f56 f2 f3"/>
                  <a:gd name="f75" fmla="abs f58"/>
                  <a:gd name="f76" fmla="?: f58 f18 f2"/>
                  <a:gd name="f77" fmla="?: f58 f2 f18"/>
                  <a:gd name="f78" fmla="?: f58 f60 f59"/>
                  <a:gd name="f79" fmla="?: f58 f59 f60"/>
                  <a:gd name="f80" fmla="*/ f17 f61 1"/>
                  <a:gd name="f81" fmla="?: f43 f63 f62"/>
                  <a:gd name="f82" fmla="?: f43 f67 f66"/>
                  <a:gd name="f83" fmla="?: f43 f66 f67"/>
                  <a:gd name="f84" fmla="?: f56 f74 f73"/>
                  <a:gd name="f85" fmla="?: f56 f73 f74"/>
                  <a:gd name="f86" fmla="?: f57 f72 f71"/>
                  <a:gd name="f87" fmla="?: f42 f78 f79"/>
                  <a:gd name="f88" fmla="?: f42 f76 f77"/>
                  <a:gd name="f89" fmla="*/ f80 3163 1"/>
                  <a:gd name="f90" fmla="?: f53 f82 f83"/>
                  <a:gd name="f91" fmla="?: f57 f85 f84"/>
                  <a:gd name="f92" fmla="*/ f89 1 7636"/>
                  <a:gd name="f93" fmla="+- f7 f92 0"/>
                  <a:gd name="f94" fmla="+- f30 0 f92"/>
                  <a:gd name="f95" fmla="+- f31 0 f92"/>
                  <a:gd name="f96" fmla="*/ f93 f29 1"/>
                  <a:gd name="f97" fmla="*/ f94 f29 1"/>
                  <a:gd name="f98" fmla="*/ f95 f29 1"/>
                </a:gdLst>
                <a:ahLst>
                  <a:ahXY gdRefX="f0" minX="f7" maxX="f10">
                    <a:pos x="f36" y="f37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96" t="f96" r="f97" b="f98"/>
                <a:pathLst>
                  <a:path>
                    <a:moveTo>
                      <a:pt x="f38" y="f37"/>
                    </a:moveTo>
                    <a:arcTo wR="f47" hR="f48" stAng="f81" swAng="f64"/>
                    <a:lnTo>
                      <a:pt x="f37" y="f44"/>
                    </a:lnTo>
                    <a:arcTo wR="f48" hR="f65" stAng="f90" swAng="f68"/>
                    <a:lnTo>
                      <a:pt x="f45" y="f39"/>
                    </a:lnTo>
                    <a:arcTo wR="f69" hR="f70" stAng="f91" swAng="f86"/>
                    <a:lnTo>
                      <a:pt x="f40" y="f38"/>
                    </a:lnTo>
                    <a:arcTo wR="f75" hR="f47" stAng="f87" swAng="f88"/>
                    <a:close/>
                  </a:path>
                </a:pathLst>
              </a:custGeom>
              <a:solidFill>
                <a:srgbClr val="FF660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vert="horz" wrap="none" lIns="55811" tIns="27905" rIns="55811" bIns="27905" anchor="ctr" anchorCtr="0" compatLnSpc="0">
                <a:noAutofit/>
              </a:bodyPr>
              <a:lstStyle/>
              <a:p>
                <a:pPr hangingPunct="0"/>
                <a:endParaRPr lang="en-US" sz="1116">
                  <a:latin typeface="Liberation Sans" pitchFamily="18"/>
                  <a:ea typeface="Microsoft YaHei" pitchFamily="2"/>
                  <a:cs typeface="Arial" pitchFamily="2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BBAD51-B07E-4078-8EA0-38A2077E8B64}"/>
                  </a:ext>
                </a:extLst>
              </p:cNvPr>
              <p:cNvSpPr txBox="1"/>
              <p:nvPr/>
            </p:nvSpPr>
            <p:spPr>
              <a:xfrm>
                <a:off x="7061809" y="3806942"/>
                <a:ext cx="1079643" cy="2496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55811" tIns="27905" rIns="55811" bIns="27905" anchorCtr="0" compatLnSpc="0">
                <a:spAutoFit/>
              </a:bodyPr>
              <a:lstStyle/>
              <a:p>
                <a:pPr algn="ctr" hangingPunct="0"/>
                <a:r>
                  <a:rPr lang="en-US" sz="1240" b="1" dirty="0">
                    <a:latin typeface="Verdana" pitchFamily="34"/>
                    <a:ea typeface="Microsoft YaHei" pitchFamily="2"/>
                    <a:cs typeface="Arial" pitchFamily="2"/>
                  </a:rPr>
                  <a:t>  Exchange</a:t>
                </a: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896FA48-5EEE-4BA4-9205-5EB729C402C5}"/>
                  </a:ext>
                </a:extLst>
              </p:cNvPr>
              <p:cNvSpPr/>
              <p:nvPr/>
            </p:nvSpPr>
            <p:spPr>
              <a:xfrm rot="20093622">
                <a:off x="8368316" y="3572697"/>
                <a:ext cx="813355" cy="99906"/>
              </a:xfrm>
              <a:custGeom>
                <a:avLst>
                  <a:gd name="f0" fmla="val 16200"/>
                  <a:gd name="f1" fmla="val 5400"/>
                </a:avLst>
                <a:gdLst>
                  <a:gd name="f2" fmla="val w"/>
                  <a:gd name="f3" fmla="val h"/>
                  <a:gd name="f4" fmla="val 0"/>
                  <a:gd name="f5" fmla="val 21600"/>
                  <a:gd name="f6" fmla="val 10800"/>
                  <a:gd name="f7" fmla="*/ f2 1 21600"/>
                  <a:gd name="f8" fmla="*/ f3 1 21600"/>
                  <a:gd name="f9" fmla="pin 0 f0 21600"/>
                  <a:gd name="f10" fmla="pin 0 f1 10800"/>
                  <a:gd name="f11" fmla="val f10"/>
                  <a:gd name="f12" fmla="val f9"/>
                  <a:gd name="f13" fmla="+- 21600 0 f10"/>
                  <a:gd name="f14" fmla="*/ f9 f7 1"/>
                  <a:gd name="f15" fmla="*/ f10 f8 1"/>
                  <a:gd name="f16" fmla="*/ 0 f7 1"/>
                  <a:gd name="f17" fmla="+- 21600 0 f12"/>
                  <a:gd name="f18" fmla="*/ f13 f8 1"/>
                  <a:gd name="f19" fmla="*/ f11 f8 1"/>
                  <a:gd name="f20" fmla="*/ f17 f11 1"/>
                  <a:gd name="f21" fmla="*/ f20 1 10800"/>
                  <a:gd name="f22" fmla="+- f12 f21 0"/>
                  <a:gd name="f23" fmla="*/ f22 f7 1"/>
                </a:gdLst>
                <a:ahLst>
                  <a:ahXY gdRefX="f0" minX="f4" maxX="f5" gdRefY="f1" minY="f4" maxY="f6">
                    <a:pos x="f14" y="f15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6" t="f19" r="f23" b="f18"/>
                <a:pathLst>
                  <a:path w="21600" h="21600">
                    <a:moveTo>
                      <a:pt x="f4" y="f11"/>
                    </a:moveTo>
                    <a:lnTo>
                      <a:pt x="f12" y="f11"/>
                    </a:lnTo>
                    <a:lnTo>
                      <a:pt x="f12" y="f4"/>
                    </a:lnTo>
                    <a:lnTo>
                      <a:pt x="f5" y="f6"/>
                    </a:lnTo>
                    <a:lnTo>
                      <a:pt x="f12" y="f5"/>
                    </a:lnTo>
                    <a:lnTo>
                      <a:pt x="f12" y="f13"/>
                    </a:lnTo>
                    <a:lnTo>
                      <a:pt x="f4" y="f13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55811" tIns="27905" rIns="55811" bIns="27905" anchor="ctr" anchorCtr="0" compatLnSpc="0">
                <a:noAutofit/>
              </a:bodyPr>
              <a:lstStyle/>
              <a:p>
                <a:pPr hangingPunct="0"/>
                <a:endParaRPr lang="en-US" sz="1116">
                  <a:latin typeface="Liberation Sans" pitchFamily="18"/>
                  <a:ea typeface="Microsoft YaHei" pitchFamily="2"/>
                  <a:cs typeface="Arial" pitchFamily="2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5713E34-5376-4B2B-81A3-AC162BEA26BD}"/>
                  </a:ext>
                </a:extLst>
              </p:cNvPr>
              <p:cNvSpPr/>
              <p:nvPr/>
            </p:nvSpPr>
            <p:spPr>
              <a:xfrm rot="20102262">
                <a:off x="8305536" y="3213054"/>
                <a:ext cx="548047" cy="340221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6">
                  <a:shade val="50%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55811" tIns="27905" rIns="55811" bIns="27905" anchor="ctr" anchorCtr="0" compatLnSpc="0">
                <a:noAutofit/>
              </a:bodyPr>
              <a:lstStyle/>
              <a:p>
                <a:pPr algn="ctr" hangingPunct="0"/>
                <a:r>
                  <a:rPr lang="en-US" sz="744" b="1" dirty="0">
                    <a:solidFill>
                      <a:schemeClr val="tx1"/>
                    </a:solidFill>
                    <a:latin typeface="Verdana" pitchFamily="34"/>
                    <a:ea typeface="Microsoft YaHei" pitchFamily="2"/>
                    <a:cs typeface="Arial" pitchFamily="2"/>
                  </a:rPr>
                  <a:t>Message</a:t>
                </a: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DF510F8-B5BE-4B95-9AEC-61C186850567}"/>
                  </a:ext>
                </a:extLst>
              </p:cNvPr>
              <p:cNvSpPr/>
              <p:nvPr/>
            </p:nvSpPr>
            <p:spPr>
              <a:xfrm rot="1162528">
                <a:off x="8376581" y="4131324"/>
                <a:ext cx="813355" cy="99906"/>
              </a:xfrm>
              <a:custGeom>
                <a:avLst>
                  <a:gd name="f0" fmla="val 16200"/>
                  <a:gd name="f1" fmla="val 5400"/>
                </a:avLst>
                <a:gdLst>
                  <a:gd name="f2" fmla="val w"/>
                  <a:gd name="f3" fmla="val h"/>
                  <a:gd name="f4" fmla="val 0"/>
                  <a:gd name="f5" fmla="val 21600"/>
                  <a:gd name="f6" fmla="val 10800"/>
                  <a:gd name="f7" fmla="*/ f2 1 21600"/>
                  <a:gd name="f8" fmla="*/ f3 1 21600"/>
                  <a:gd name="f9" fmla="pin 0 f0 21600"/>
                  <a:gd name="f10" fmla="pin 0 f1 10800"/>
                  <a:gd name="f11" fmla="val f10"/>
                  <a:gd name="f12" fmla="val f9"/>
                  <a:gd name="f13" fmla="+- 21600 0 f10"/>
                  <a:gd name="f14" fmla="*/ f9 f7 1"/>
                  <a:gd name="f15" fmla="*/ f10 f8 1"/>
                  <a:gd name="f16" fmla="*/ 0 f7 1"/>
                  <a:gd name="f17" fmla="+- 21600 0 f12"/>
                  <a:gd name="f18" fmla="*/ f13 f8 1"/>
                  <a:gd name="f19" fmla="*/ f11 f8 1"/>
                  <a:gd name="f20" fmla="*/ f17 f11 1"/>
                  <a:gd name="f21" fmla="*/ f20 1 10800"/>
                  <a:gd name="f22" fmla="+- f12 f21 0"/>
                  <a:gd name="f23" fmla="*/ f22 f7 1"/>
                </a:gdLst>
                <a:ahLst>
                  <a:ahXY gdRefX="f0" minX="f4" maxX="f5" gdRefY="f1" minY="f4" maxY="f6">
                    <a:pos x="f14" y="f15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6" t="f19" r="f23" b="f18"/>
                <a:pathLst>
                  <a:path w="21600" h="21600">
                    <a:moveTo>
                      <a:pt x="f4" y="f11"/>
                    </a:moveTo>
                    <a:lnTo>
                      <a:pt x="f12" y="f11"/>
                    </a:lnTo>
                    <a:lnTo>
                      <a:pt x="f12" y="f4"/>
                    </a:lnTo>
                    <a:lnTo>
                      <a:pt x="f5" y="f6"/>
                    </a:lnTo>
                    <a:lnTo>
                      <a:pt x="f12" y="f5"/>
                    </a:lnTo>
                    <a:lnTo>
                      <a:pt x="f12" y="f13"/>
                    </a:lnTo>
                    <a:lnTo>
                      <a:pt x="f4" y="f13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55811" tIns="27905" rIns="55811" bIns="27905" anchor="ctr" anchorCtr="0" compatLnSpc="0">
                <a:noAutofit/>
              </a:bodyPr>
              <a:lstStyle/>
              <a:p>
                <a:pPr hangingPunct="0"/>
                <a:endParaRPr lang="en-US" sz="1116">
                  <a:latin typeface="Liberation Sans" pitchFamily="18"/>
                  <a:ea typeface="Microsoft YaHei" pitchFamily="2"/>
                  <a:cs typeface="Arial" pitchFamily="2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F0111D61-FEE2-4D27-9D48-A7C0E2818FE9}"/>
                  </a:ext>
                </a:extLst>
              </p:cNvPr>
              <p:cNvSpPr/>
              <p:nvPr/>
            </p:nvSpPr>
            <p:spPr>
              <a:xfrm rot="1171168">
                <a:off x="8303324" y="4246417"/>
                <a:ext cx="548047" cy="340221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6">
                  <a:shade val="50%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55811" tIns="27905" rIns="55811" bIns="27905" anchor="ctr" anchorCtr="0" compatLnSpc="0">
                <a:noAutofit/>
              </a:bodyPr>
              <a:lstStyle/>
              <a:p>
                <a:pPr algn="ctr" hangingPunct="0"/>
                <a:r>
                  <a:rPr lang="en-US" sz="744" b="1" dirty="0">
                    <a:solidFill>
                      <a:schemeClr val="tx1"/>
                    </a:solidFill>
                    <a:latin typeface="Verdana" pitchFamily="34"/>
                    <a:ea typeface="Microsoft YaHei" pitchFamily="2"/>
                    <a:cs typeface="Arial" pitchFamily="2"/>
                  </a:rPr>
                  <a:t>Message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F6F13F3-1944-4A43-A296-AD516C392DF9}"/>
                </a:ext>
              </a:extLst>
            </p:cNvPr>
            <p:cNvSpPr txBox="1"/>
            <p:nvPr/>
          </p:nvSpPr>
          <p:spPr>
            <a:xfrm>
              <a:off x="6886246" y="1704986"/>
              <a:ext cx="1365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500"/>
                </a:spcAft>
              </a:pPr>
              <a:r>
                <a:rPr lang="en-US" b="1" dirty="0">
                  <a:solidFill>
                    <a:schemeClr val="bg2">
                      <a:lumMod val="25%"/>
                    </a:schemeClr>
                  </a:solidFill>
                </a:rPr>
                <a:t>Exchange</a:t>
              </a:r>
              <a:endParaRPr lang="en-US" dirty="0">
                <a:solidFill>
                  <a:schemeClr val="bg2">
                    <a:lumMod val="25%"/>
                  </a:schemeClr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BB0350-4FDC-4679-B933-B35F4DA9966D}"/>
              </a:ext>
            </a:extLst>
          </p:cNvPr>
          <p:cNvGrpSpPr/>
          <p:nvPr/>
        </p:nvGrpSpPr>
        <p:grpSpPr>
          <a:xfrm>
            <a:off x="1367303" y="1696368"/>
            <a:ext cx="1061992" cy="1987139"/>
            <a:chOff x="1367303" y="1696368"/>
            <a:chExt cx="1061992" cy="1987139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F1F05B4-1469-4468-9145-C8D9D943FD2C}"/>
                </a:ext>
              </a:extLst>
            </p:cNvPr>
            <p:cNvSpPr/>
            <p:nvPr/>
          </p:nvSpPr>
          <p:spPr>
            <a:xfrm>
              <a:off x="1391898" y="2654004"/>
              <a:ext cx="1013896" cy="1029503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ln/>
          </p:spPr>
          <p:style>
            <a:lnRef idx="2">
              <a:schemeClr val="accent6">
                <a:shade val="50%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endParaRPr lang="en-US" sz="744" b="1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6833770-4CC6-45E2-BFD1-1E530F4E539F}"/>
                </a:ext>
              </a:extLst>
            </p:cNvPr>
            <p:cNvSpPr txBox="1"/>
            <p:nvPr/>
          </p:nvSpPr>
          <p:spPr>
            <a:xfrm>
              <a:off x="1415398" y="1696368"/>
              <a:ext cx="1013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500"/>
                </a:spcAft>
              </a:pPr>
              <a:r>
                <a:rPr lang="en-US" b="1" dirty="0">
                  <a:solidFill>
                    <a:schemeClr val="bg2">
                      <a:lumMod val="25%"/>
                    </a:schemeClr>
                  </a:solidFill>
                </a:rPr>
                <a:t>Message</a:t>
              </a:r>
              <a:endParaRPr lang="en-US" dirty="0">
                <a:solidFill>
                  <a:schemeClr val="bg2">
                    <a:lumMod val="25%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5C9C84B-AF17-40B8-858F-AF2EC3A31FB2}"/>
                </a:ext>
              </a:extLst>
            </p:cNvPr>
            <p:cNvSpPr txBox="1"/>
            <p:nvPr/>
          </p:nvSpPr>
          <p:spPr>
            <a:xfrm>
              <a:off x="1367303" y="2636654"/>
              <a:ext cx="8755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Routing key: …</a:t>
              </a:r>
            </a:p>
            <a:p>
              <a:r>
                <a:rPr lang="en-US" sz="900" dirty="0"/>
                <a:t>Headers: …</a:t>
              </a:r>
            </a:p>
            <a:p>
              <a:r>
                <a:rPr lang="en-US" sz="900" dirty="0"/>
                <a:t>Payload: …</a:t>
              </a:r>
            </a:p>
            <a:p>
              <a:r>
                <a:rPr lang="en-US" sz="900" dirty="0"/>
                <a:t>Properties: 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5BC452A-02CA-49AF-BDF1-EE1A8E4BE122}"/>
              </a:ext>
            </a:extLst>
          </p:cNvPr>
          <p:cNvSpPr/>
          <p:nvPr/>
        </p:nvSpPr>
        <p:spPr>
          <a:xfrm>
            <a:off x="0" y="-22860"/>
            <a:ext cx="10080625" cy="68757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5D9B77-5A49-4F21-8549-B4D8A6C3F5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6840"/>
            <a:ext cx="10080625" cy="657876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Attributes of a Message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3E94A-E215-4833-A6AC-C00FB2BEAAD1}"/>
              </a:ext>
            </a:extLst>
          </p:cNvPr>
          <p:cNvSpPr txBox="1"/>
          <p:nvPr/>
        </p:nvSpPr>
        <p:spPr>
          <a:xfrm>
            <a:off x="219919" y="856527"/>
            <a:ext cx="9664861" cy="4547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2">
                    <a:lumMod val="25%"/>
                  </a:schemeClr>
                </a:solidFill>
              </a:rPr>
              <a:t>Routing Key: </a:t>
            </a: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Single or multiple words that are used when distributing a message to the queues.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2">
                    <a:lumMod val="25%"/>
                  </a:schemeClr>
                </a:solidFill>
              </a:rPr>
              <a:t>Headers:</a:t>
            </a: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 Collection of key-value pairs that are also used for routing messages and passing additional information.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2">
                    <a:lumMod val="25%"/>
                  </a:schemeClr>
                </a:solidFill>
              </a:rPr>
              <a:t>Payload:</a:t>
            </a: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 Actual data that a message carries.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2">
                    <a:lumMod val="25%"/>
                  </a:schemeClr>
                </a:solidFill>
              </a:rPr>
              <a:t>Publishing Timestamp:</a:t>
            </a: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 Optional timestamp provided by the publisher.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2">
                    <a:lumMod val="25%"/>
                  </a:schemeClr>
                </a:solidFill>
              </a:rPr>
              <a:t>Expiration:</a:t>
            </a: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 Life time for the message in a queue. After this time, the message considered to be “dead” which means the message is undeliverable. Unit is milliseconds.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2">
                    <a:lumMod val="25%"/>
                  </a:schemeClr>
                </a:solidFill>
              </a:rPr>
              <a:t>Delivery Mode:</a:t>
            </a: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 It can “persistent” or “transient”. Persistent messages are written to disk and if RabbitMQ service restarts, they are re-loaded whereas transient messages are lost.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2">
                    <a:lumMod val="25%"/>
                  </a:schemeClr>
                </a:solidFill>
              </a:rPr>
              <a:t>Priority:</a:t>
            </a: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 Priority of the message, between 0-255.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2">
                    <a:lumMod val="25%"/>
                  </a:schemeClr>
                </a:solidFill>
              </a:rPr>
              <a:t>Message Id: </a:t>
            </a: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Optional unique message id set by the publisher, to distinguish a message.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2">
                    <a:lumMod val="25%"/>
                  </a:schemeClr>
                </a:solidFill>
              </a:rPr>
              <a:t>Correlation Id:</a:t>
            </a: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 Optional id for matching a request and a response in remote procedure call (RPC) scenarios.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2">
                    <a:lumMod val="25%"/>
                  </a:schemeClr>
                </a:solidFill>
              </a:rPr>
              <a:t>Reply To:</a:t>
            </a: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 Optional queue or exchange name used in request-response scenarios.</a:t>
            </a:r>
          </a:p>
        </p:txBody>
      </p:sp>
    </p:spTree>
    <p:extLst>
      <p:ext uri="{BB962C8B-B14F-4D97-AF65-F5344CB8AC3E}">
        <p14:creationId xmlns:p14="http://schemas.microsoft.com/office/powerpoint/2010/main" val="368422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5BC452A-02CA-49AF-BDF1-EE1A8E4BE122}"/>
              </a:ext>
            </a:extLst>
          </p:cNvPr>
          <p:cNvSpPr/>
          <p:nvPr/>
        </p:nvSpPr>
        <p:spPr>
          <a:xfrm>
            <a:off x="0" y="-22860"/>
            <a:ext cx="10080625" cy="68757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5D9B77-5A49-4F21-8549-B4D8A6C3F5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6840"/>
            <a:ext cx="10080625" cy="657876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Attributes of a Queue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3E94A-E215-4833-A6AC-C00FB2BEAAD1}"/>
              </a:ext>
            </a:extLst>
          </p:cNvPr>
          <p:cNvSpPr txBox="1"/>
          <p:nvPr/>
        </p:nvSpPr>
        <p:spPr>
          <a:xfrm>
            <a:off x="219919" y="856527"/>
            <a:ext cx="9664861" cy="4206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2">
                    <a:lumMod val="25%"/>
                  </a:schemeClr>
                </a:solidFill>
              </a:rPr>
              <a:t>Name:</a:t>
            </a: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 Unique queue name, max 255 characters UTF-8 string.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2">
                    <a:lumMod val="25%"/>
                  </a:schemeClr>
                </a:solidFill>
              </a:rPr>
              <a:t>Durable:</a:t>
            </a: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 Whether to preserve or delete this queue when  RabbitMQ restarts.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2">
                    <a:lumMod val="25%"/>
                  </a:schemeClr>
                </a:solidFill>
              </a:rPr>
              <a:t>Auto Delete: </a:t>
            </a: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Whether to delete this queue if no one is subscribed to it.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2">
                    <a:lumMod val="25%"/>
                  </a:schemeClr>
                </a:solidFill>
              </a:rPr>
              <a:t>Exclusive:</a:t>
            </a: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 Used only by one connection and deleted when the connection is closed.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2">
                    <a:lumMod val="25%"/>
                  </a:schemeClr>
                </a:solidFill>
              </a:rPr>
              <a:t>Max Length: </a:t>
            </a: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Maximum number of waiting messages in a queue. Overflow behavior can be set as drop the oldest message or reject the new messages.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2">
                    <a:lumMod val="25%"/>
                  </a:schemeClr>
                </a:solidFill>
              </a:rPr>
              <a:t>Max Priority:</a:t>
            </a: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 Maximum number of priority value that this queue supports.(Up to 255)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2">
                    <a:lumMod val="25%"/>
                  </a:schemeClr>
                </a:solidFill>
              </a:rPr>
              <a:t>Message TTL:</a:t>
            </a: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 Life time for each message that is added to this queue. If both message and queue has a TTL value, the lowest one will be chosen.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2">
                    <a:lumMod val="25%"/>
                  </a:schemeClr>
                </a:solidFill>
              </a:rPr>
              <a:t>Dead-letter Exchange:</a:t>
            </a: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 Name of the exchange that expired or dropped messages will be automatically sent.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2">
                    <a:lumMod val="25%"/>
                  </a:schemeClr>
                </a:solidFill>
              </a:rPr>
              <a:t>Binding Configurations:</a:t>
            </a: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 Associations between queues and exchanges. A  queue must be bound to an exchange, in order to receive messages from it.</a:t>
            </a:r>
          </a:p>
        </p:txBody>
      </p:sp>
    </p:spTree>
    <p:extLst>
      <p:ext uri="{BB962C8B-B14F-4D97-AF65-F5344CB8AC3E}">
        <p14:creationId xmlns:p14="http://schemas.microsoft.com/office/powerpoint/2010/main" val="21556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5BC452A-02CA-49AF-BDF1-EE1A8E4BE122}"/>
              </a:ext>
            </a:extLst>
          </p:cNvPr>
          <p:cNvSpPr/>
          <p:nvPr/>
        </p:nvSpPr>
        <p:spPr>
          <a:xfrm>
            <a:off x="0" y="-22860"/>
            <a:ext cx="10080625" cy="68757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5D9B77-5A49-4F21-8549-B4D8A6C3F5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6840"/>
            <a:ext cx="10080625" cy="657876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Attributes of an Exchange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3E94A-E215-4833-A6AC-C00FB2BEAAD1}"/>
              </a:ext>
            </a:extLst>
          </p:cNvPr>
          <p:cNvSpPr txBox="1"/>
          <p:nvPr/>
        </p:nvSpPr>
        <p:spPr>
          <a:xfrm>
            <a:off x="219919" y="856527"/>
            <a:ext cx="9664861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2">
                    <a:lumMod val="25%"/>
                  </a:schemeClr>
                </a:solidFill>
              </a:rPr>
              <a:t>Name:</a:t>
            </a: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 Unique name of the exchange.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2">
                    <a:lumMod val="25%"/>
                  </a:schemeClr>
                </a:solidFill>
              </a:rPr>
              <a:t>Type:</a:t>
            </a: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 Type of the exchange. It can be, “fanout”, “direct”, “topic” or “headers”.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2">
                    <a:lumMod val="25%"/>
                  </a:schemeClr>
                </a:solidFill>
              </a:rPr>
              <a:t>Durability:</a:t>
            </a: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 Same as queue durability. Durable exchanges survive after a service restart.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2">
                    <a:lumMod val="25%"/>
                  </a:schemeClr>
                </a:solidFill>
              </a:rPr>
              <a:t>Auto Delete:</a:t>
            </a: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 If “true”, exchange will be deleted when there is no bound queue left.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2">
                    <a:lumMod val="25%"/>
                  </a:schemeClr>
                </a:solidFill>
              </a:rPr>
              <a:t>Internal:</a:t>
            </a: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 Internal exchanges can only receive messages from other exchanges.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2">
                    <a:lumMod val="25%"/>
                  </a:schemeClr>
                </a:solidFill>
              </a:rPr>
              <a:t>Alternate Exchange:</a:t>
            </a: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 The name of the exchange that </a:t>
            </a:r>
            <a:r>
              <a:rPr lang="en-US" dirty="0" err="1">
                <a:solidFill>
                  <a:schemeClr val="bg2">
                    <a:lumMod val="25%"/>
                  </a:schemeClr>
                </a:solidFill>
              </a:rPr>
              <a:t>unroutable</a:t>
            </a: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 messages will be sent.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2">
                    <a:lumMod val="25%"/>
                  </a:schemeClr>
                </a:solidFill>
              </a:rPr>
              <a:t>Other Arguments (x-arguments):</a:t>
            </a: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 Other named arguments or settings that can be provided when creating an exchange. Their names start with “x-”, so these arguments are also called “x-arguments”.</a:t>
            </a:r>
          </a:p>
        </p:txBody>
      </p:sp>
    </p:spTree>
    <p:extLst>
      <p:ext uri="{BB962C8B-B14F-4D97-AF65-F5344CB8AC3E}">
        <p14:creationId xmlns:p14="http://schemas.microsoft.com/office/powerpoint/2010/main" val="246350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purl.oclc.org/ooxml/drawingml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919</TotalTime>
  <Words>534</Words>
  <Application>Microsoft Office PowerPoint</Application>
  <PresentationFormat>Custom</PresentationFormat>
  <Paragraphs>48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Liberation Sans</vt:lpstr>
      <vt:lpstr>Liberation Serif</vt:lpstr>
      <vt:lpstr>Verdana</vt:lpstr>
      <vt:lpstr>Wingdings</vt:lpstr>
      <vt:lpstr>Default</vt:lpstr>
      <vt:lpstr>Attributes of Messages, Queues and Exchanges</vt:lpstr>
      <vt:lpstr>Attributes of a Message</vt:lpstr>
      <vt:lpstr>Attributes of a Queue</vt:lpstr>
      <vt:lpstr>Attributes of an Exchange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Mustafa Kok</cp:lastModifiedBy>
  <cp:revision>157</cp:revision>
  <dcterms:created xsi:type="dcterms:W3CDTF">2017-10-20T23:41:18Z</dcterms:created>
  <dcterms:modified xsi:type="dcterms:W3CDTF">2019-09-02T12:46:29Z</dcterms:modified>
</cp:coreProperties>
</file>