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presProps" Target="presProps.xml"/><Relationship Id="rId5" Type="http://purl.oclc.org/ooxml/officeDocument/relationships/handoutMaster" Target="handoutMasters/handoutMaster1.xml"/><Relationship Id="rId4" Type="http://purl.oclc.org/ooxml/officeDocument/relationships/notesMaster" Target="notesMasters/notesMaster1.xml"/><Relationship Id="rId9" Type="http://purl.oclc.org/ooxml/officeDocument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9169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rrow: Right 52">
            <a:extLst>
              <a:ext uri="{FF2B5EF4-FFF2-40B4-BE49-F238E27FC236}">
                <a16:creationId xmlns:a16="http://schemas.microsoft.com/office/drawing/2014/main" id="{1AEB2BDD-5AA2-431A-ACD8-B280FD41BF22}"/>
              </a:ext>
            </a:extLst>
          </p:cNvPr>
          <p:cNvSpPr/>
          <p:nvPr/>
        </p:nvSpPr>
        <p:spPr>
          <a:xfrm rot="1350533">
            <a:off x="5806867" y="4846287"/>
            <a:ext cx="1185228" cy="117109"/>
          </a:xfrm>
          <a:prstGeom prst="rightArrow">
            <a:avLst>
              <a:gd name="adj1" fmla="val 48955"/>
              <a:gd name="adj2" fmla="val 69092"/>
            </a:avLst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EAAA52-A257-4CC0-816E-12D671364663}"/>
              </a:ext>
            </a:extLst>
          </p:cNvPr>
          <p:cNvSpPr/>
          <p:nvPr/>
        </p:nvSpPr>
        <p:spPr>
          <a:xfrm rot="1251116">
            <a:off x="2500291" y="3978412"/>
            <a:ext cx="2002429" cy="142922"/>
          </a:xfrm>
          <a:prstGeom prst="right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FC580B3-BCC6-4441-8A46-D9D53D9B1EA3}"/>
              </a:ext>
            </a:extLst>
          </p:cNvPr>
          <p:cNvSpPr/>
          <p:nvPr/>
        </p:nvSpPr>
        <p:spPr>
          <a:xfrm rot="20515643">
            <a:off x="2486614" y="4871056"/>
            <a:ext cx="2002429" cy="142922"/>
          </a:xfrm>
          <a:prstGeom prst="right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Work/Task Queues (Competing Consumers Pattern)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EA048AB-16D8-41EB-9C78-F93857563D22}"/>
              </a:ext>
            </a:extLst>
          </p:cNvPr>
          <p:cNvSpPr/>
          <p:nvPr/>
        </p:nvSpPr>
        <p:spPr>
          <a:xfrm>
            <a:off x="4561670" y="4228196"/>
            <a:ext cx="1214911" cy="46417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endParaRPr lang="en-US" sz="744" dirty="0">
              <a:latin typeface="Verdana" pitchFamily="34"/>
              <a:ea typeface="Microsoft YaHei" pitchFamily="2"/>
              <a:cs typeface="Arial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C99F-BACE-44FF-8FB1-CCF906FA31EF}"/>
              </a:ext>
            </a:extLst>
          </p:cNvPr>
          <p:cNvSpPr txBox="1"/>
          <p:nvPr/>
        </p:nvSpPr>
        <p:spPr>
          <a:xfrm>
            <a:off x="4373715" y="3866725"/>
            <a:ext cx="159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E-mail Tasks Queue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91D95B-C701-41F1-A326-8B830F957B5B}"/>
              </a:ext>
            </a:extLst>
          </p:cNvPr>
          <p:cNvSpPr/>
          <p:nvPr/>
        </p:nvSpPr>
        <p:spPr>
          <a:xfrm>
            <a:off x="4655925" y="4266680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M6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DFD919-39D0-4000-B839-AD2B5BCA666E}"/>
              </a:ext>
            </a:extLst>
          </p:cNvPr>
          <p:cNvSpPr/>
          <p:nvPr/>
        </p:nvSpPr>
        <p:spPr>
          <a:xfrm>
            <a:off x="4929236" y="4266680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M5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263A48F-7A30-4307-B53A-C5D455F38277}"/>
              </a:ext>
            </a:extLst>
          </p:cNvPr>
          <p:cNvSpPr/>
          <p:nvPr/>
        </p:nvSpPr>
        <p:spPr>
          <a:xfrm>
            <a:off x="5195232" y="4266680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M4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036409-471D-4EA1-A5C9-A3E414D070E2}"/>
              </a:ext>
            </a:extLst>
          </p:cNvPr>
          <p:cNvSpPr/>
          <p:nvPr/>
        </p:nvSpPr>
        <p:spPr>
          <a:xfrm>
            <a:off x="5467826" y="4266680"/>
            <a:ext cx="241401" cy="3964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M3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D4FEEC3-D731-4762-8229-F79DEAFF8315}"/>
              </a:ext>
            </a:extLst>
          </p:cNvPr>
          <p:cNvSpPr/>
          <p:nvPr/>
        </p:nvSpPr>
        <p:spPr>
          <a:xfrm rot="20066572">
            <a:off x="5825360" y="3962057"/>
            <a:ext cx="1185228" cy="117109"/>
          </a:xfrm>
          <a:prstGeom prst="rightArrow">
            <a:avLst>
              <a:gd name="adj1" fmla="val 48955"/>
              <a:gd name="adj2" fmla="val 69092"/>
            </a:avLst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307E346-A7F3-4170-9F22-ED73E79930FB}"/>
              </a:ext>
            </a:extLst>
          </p:cNvPr>
          <p:cNvSpPr/>
          <p:nvPr/>
        </p:nvSpPr>
        <p:spPr>
          <a:xfrm>
            <a:off x="6229799" y="3990658"/>
            <a:ext cx="241401" cy="14200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M1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DA22AFE-1AE9-4354-B1DC-3E56B9C0D8B4}"/>
              </a:ext>
            </a:extLst>
          </p:cNvPr>
          <p:cNvSpPr/>
          <p:nvPr/>
        </p:nvSpPr>
        <p:spPr>
          <a:xfrm>
            <a:off x="6217707" y="4797261"/>
            <a:ext cx="241401" cy="14200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dirty="0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17C66B-A1D5-4728-922E-604CA07BB502}"/>
              </a:ext>
            </a:extLst>
          </p:cNvPr>
          <p:cNvSpPr txBox="1"/>
          <p:nvPr/>
        </p:nvSpPr>
        <p:spPr>
          <a:xfrm>
            <a:off x="219919" y="856527"/>
            <a:ext cx="9787275" cy="235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Work queues </a:t>
            </a:r>
            <a:r>
              <a:rPr lang="en-US">
                <a:solidFill>
                  <a:schemeClr val="bg2">
                    <a:lumMod val="25%"/>
                  </a:schemeClr>
                </a:solidFill>
              </a:rPr>
              <a:t>are used to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distribute tasks among multiple workers.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Producers add tasks to a queue and these tasks are distributed to multiple worker applications.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Pull or push models can be used to distribute tasks among the workers.</a:t>
            </a:r>
          </a:p>
          <a:p>
            <a:pPr lvl="1"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Pull Model: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Workers get a message from the queue when they are available to perform a task.</a:t>
            </a:r>
          </a:p>
          <a:p>
            <a:pPr lvl="1"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Push Model: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Message broker system sends (pushes) messages to the available workers automatically.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Sample Scenario: Sending e-mails.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999B183-D155-4117-826F-D5C1204F52DF}"/>
              </a:ext>
            </a:extLst>
          </p:cNvPr>
          <p:cNvSpPr/>
          <p:nvPr/>
        </p:nvSpPr>
        <p:spPr>
          <a:xfrm>
            <a:off x="1417082" y="3480544"/>
            <a:ext cx="1040823" cy="43898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900" b="1" dirty="0">
                <a:latin typeface="Verdana" pitchFamily="34"/>
                <a:ea typeface="Microsoft YaHei" pitchFamily="2"/>
                <a:cs typeface="Arial" pitchFamily="2"/>
              </a:rPr>
              <a:t>Order Service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E49466C-AED4-4D45-964F-49BAD0607360}"/>
              </a:ext>
            </a:extLst>
          </p:cNvPr>
          <p:cNvSpPr/>
          <p:nvPr/>
        </p:nvSpPr>
        <p:spPr>
          <a:xfrm>
            <a:off x="1417081" y="5060516"/>
            <a:ext cx="1040823" cy="43898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900" b="1" dirty="0">
                <a:latin typeface="Verdana" pitchFamily="34"/>
                <a:ea typeface="Microsoft YaHei" pitchFamily="2"/>
                <a:cs typeface="Arial" pitchFamily="2"/>
              </a:rPr>
              <a:t>Authentication</a:t>
            </a:r>
          </a:p>
          <a:p>
            <a:pPr algn="ctr" hangingPunct="0"/>
            <a:r>
              <a:rPr lang="en-US" sz="900" b="1" dirty="0">
                <a:latin typeface="Verdana" pitchFamily="34"/>
                <a:ea typeface="Microsoft YaHei" pitchFamily="2"/>
                <a:cs typeface="Arial" pitchFamily="2"/>
              </a:rPr>
              <a:t>Service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2CF7558-C567-4F2A-B702-ABB8836EA429}"/>
              </a:ext>
            </a:extLst>
          </p:cNvPr>
          <p:cNvSpPr/>
          <p:nvPr/>
        </p:nvSpPr>
        <p:spPr>
          <a:xfrm>
            <a:off x="2936247" y="3657764"/>
            <a:ext cx="729668" cy="5521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endParaRPr lang="en-US" sz="744" dirty="0">
              <a:solidFill>
                <a:schemeClr val="tx1"/>
              </a:solidFill>
              <a:latin typeface="Verdana" pitchFamily="34"/>
              <a:ea typeface="Microsoft YaHei" pitchFamily="2"/>
              <a:cs typeface="Arial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B377E-44A5-4630-9A15-47C84054D7CF}"/>
              </a:ext>
            </a:extLst>
          </p:cNvPr>
          <p:cNvSpPr txBox="1"/>
          <p:nvPr/>
        </p:nvSpPr>
        <p:spPr>
          <a:xfrm>
            <a:off x="2911236" y="3671006"/>
            <a:ext cx="6832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From:</a:t>
            </a:r>
            <a:r>
              <a:rPr lang="en-US" sz="900" dirty="0"/>
              <a:t> …</a:t>
            </a:r>
          </a:p>
          <a:p>
            <a:r>
              <a:rPr lang="en-US" sz="900" b="1" dirty="0"/>
              <a:t>To:</a:t>
            </a:r>
            <a:r>
              <a:rPr lang="en-US" sz="900" dirty="0"/>
              <a:t>…</a:t>
            </a:r>
          </a:p>
          <a:p>
            <a:r>
              <a:rPr lang="en-US" sz="900" b="1" dirty="0"/>
              <a:t>Content:</a:t>
            </a:r>
            <a:r>
              <a:rPr lang="en-US" sz="900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74FA5C-DFBA-4173-AF86-4FB578013C49}"/>
              </a:ext>
            </a:extLst>
          </p:cNvPr>
          <p:cNvSpPr txBox="1"/>
          <p:nvPr/>
        </p:nvSpPr>
        <p:spPr>
          <a:xfrm>
            <a:off x="2907071" y="3433553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E-mail Task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81C775D-AB02-434D-B65B-6B4EC307CCAF}"/>
              </a:ext>
            </a:extLst>
          </p:cNvPr>
          <p:cNvSpPr/>
          <p:nvPr/>
        </p:nvSpPr>
        <p:spPr>
          <a:xfrm>
            <a:off x="2965456" y="4793358"/>
            <a:ext cx="729668" cy="5521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endParaRPr lang="en-US" sz="744" dirty="0">
              <a:solidFill>
                <a:schemeClr val="tx1"/>
              </a:solidFill>
              <a:latin typeface="Verdana" pitchFamily="34"/>
              <a:ea typeface="Microsoft YaHei" pitchFamily="2"/>
              <a:cs typeface="Arial" pitchFamily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D9BF15-941F-4D43-A920-C8A5EAF537DA}"/>
              </a:ext>
            </a:extLst>
          </p:cNvPr>
          <p:cNvSpPr txBox="1"/>
          <p:nvPr/>
        </p:nvSpPr>
        <p:spPr>
          <a:xfrm>
            <a:off x="2940445" y="4806600"/>
            <a:ext cx="6832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From:</a:t>
            </a:r>
            <a:r>
              <a:rPr lang="en-US" sz="900" dirty="0"/>
              <a:t> …</a:t>
            </a:r>
          </a:p>
          <a:p>
            <a:r>
              <a:rPr lang="en-US" sz="900" b="1" dirty="0"/>
              <a:t>To:</a:t>
            </a:r>
            <a:r>
              <a:rPr lang="en-US" sz="900" dirty="0"/>
              <a:t>…</a:t>
            </a:r>
          </a:p>
          <a:p>
            <a:r>
              <a:rPr lang="en-US" sz="900" b="1" dirty="0"/>
              <a:t>Content:</a:t>
            </a:r>
            <a:r>
              <a:rPr lang="en-US" sz="900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E05DC4-0EE9-4462-8451-B495FCA0C1C6}"/>
              </a:ext>
            </a:extLst>
          </p:cNvPr>
          <p:cNvSpPr txBox="1"/>
          <p:nvPr/>
        </p:nvSpPr>
        <p:spPr>
          <a:xfrm>
            <a:off x="2936280" y="4569147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E-mail Task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46B1847-E2C4-4FE2-AFB6-BCAE0BD5870B}"/>
              </a:ext>
            </a:extLst>
          </p:cNvPr>
          <p:cNvSpPr/>
          <p:nvPr/>
        </p:nvSpPr>
        <p:spPr>
          <a:xfrm>
            <a:off x="7019303" y="3494002"/>
            <a:ext cx="1407805" cy="43898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900" b="1" dirty="0">
                <a:latin typeface="Verdana" pitchFamily="34"/>
                <a:ea typeface="Microsoft YaHei" pitchFamily="2"/>
                <a:cs typeface="Arial" pitchFamily="2"/>
              </a:rPr>
              <a:t>E-mail Worker 1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DD7180B-72E6-4660-AF96-931E94C1DEE1}"/>
              </a:ext>
            </a:extLst>
          </p:cNvPr>
          <p:cNvSpPr/>
          <p:nvPr/>
        </p:nvSpPr>
        <p:spPr>
          <a:xfrm>
            <a:off x="7019303" y="4971736"/>
            <a:ext cx="1407805" cy="43898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99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900" b="1" dirty="0">
                <a:latin typeface="Verdana" pitchFamily="34"/>
                <a:ea typeface="Microsoft YaHei" pitchFamily="2"/>
                <a:cs typeface="Arial" pitchFamily="2"/>
              </a:rPr>
              <a:t>E-mail Worker 2</a:t>
            </a:r>
          </a:p>
        </p:txBody>
      </p:sp>
    </p:spTree>
    <p:extLst>
      <p:ext uri="{BB962C8B-B14F-4D97-AF65-F5344CB8AC3E}">
        <p14:creationId xmlns:p14="http://schemas.microsoft.com/office/powerpoint/2010/main" val="212364104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Messages must not be lost if the broker application crashes or restarts.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Every message must be delivered and processed for exactly one time.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If the worker application crashes or fails to process a task, it must be re-added to the queue and delivered later.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There must be a limit for retrying failed tasks, otherwise the queue may be filled up by the constantly </a:t>
            </a:r>
            <a:r>
              <a:rPr lang="en-US">
                <a:solidFill>
                  <a:schemeClr val="bg2">
                    <a:lumMod val="25%"/>
                  </a:schemeClr>
                </a:solidFill>
              </a:rPr>
              <a:t>failing tasks.</a:t>
            </a:r>
            <a:endParaRPr lang="en-US" dirty="0">
              <a:solidFill>
                <a:schemeClr val="bg2">
                  <a:lumMod val="25%"/>
                </a:schemeClr>
              </a:solidFill>
            </a:endParaRP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Task workload should be fairly distributed among the workers.</a:t>
            </a:r>
          </a:p>
        </p:txBody>
      </p:sp>
    </p:spTree>
    <p:extLst>
      <p:ext uri="{BB962C8B-B14F-4D97-AF65-F5344CB8AC3E}">
        <p14:creationId xmlns:p14="http://schemas.microsoft.com/office/powerpoint/2010/main" val="3087747634"/>
      </p:ext>
    </p:extLst>
  </p:cSld>
  <p:clrMapOvr>
    <a:masterClrMapping/>
  </p:clrMapOvr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311</TotalTime>
  <Words>213</Words>
  <Application>Microsoft Office PowerPoint</Application>
  <PresentationFormat>Custom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Liberation Sans</vt:lpstr>
      <vt:lpstr>Liberation Serif</vt:lpstr>
      <vt:lpstr>Verdana</vt:lpstr>
      <vt:lpstr>Wingdings</vt:lpstr>
      <vt:lpstr>Default</vt:lpstr>
      <vt:lpstr>Work/Task Queues (Competing Consumers Pattern)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86</cp:revision>
  <dcterms:created xsi:type="dcterms:W3CDTF">2017-10-20T23:41:18Z</dcterms:created>
  <dcterms:modified xsi:type="dcterms:W3CDTF">2019-08-07T13:18:43Z</dcterms:modified>
</cp:coreProperties>
</file>