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63" r:id="rId3"/>
    <p:sldId id="259" r:id="rId4"/>
    <p:sldId id="265" r:id="rId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80" d="100"/>
          <a:sy n="80" d="100"/>
        </p:scale>
        <p:origin x="66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handoutMaster" Target="handoutMasters/handoutMaster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notesMaster" Target="notesMasters/notesMaster1.xml"/><Relationship Id="rId11" Type="http://purl.oclc.org/ooxml/officeDocument/relationships/tableStyles" Target="tableStyles.xml"/><Relationship Id="rId5" Type="http://purl.oclc.org/ooxml/officeDocument/relationships/slide" Target="slides/slide4.xml"/><Relationship Id="rId10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762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23789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Priority Queues – Message Priorities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All the messages or tasks may not have the same urgency level.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Some of them may be very urgent while others may be processed if there is no other message.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358C9-515D-459E-980A-64841587F05C}"/>
              </a:ext>
            </a:extLst>
          </p:cNvPr>
          <p:cNvSpPr txBox="1"/>
          <p:nvPr/>
        </p:nvSpPr>
        <p:spPr>
          <a:xfrm>
            <a:off x="219919" y="1758789"/>
            <a:ext cx="9664861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Sample: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Bank sends promotional, and 3D Secure confirmation messages to its customers.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Promotional messages have low priority. They may be sent any time.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3D Secure confirmation code messages expire in a few minutes and have high priority. </a:t>
            </a:r>
          </a:p>
          <a:p>
            <a:pPr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     They must be sent as soon as possible.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BC69D0-932D-479C-B507-EC4C43688992}"/>
              </a:ext>
            </a:extLst>
          </p:cNvPr>
          <p:cNvGrpSpPr/>
          <p:nvPr/>
        </p:nvGrpSpPr>
        <p:grpSpPr>
          <a:xfrm>
            <a:off x="1480385" y="3346902"/>
            <a:ext cx="7010027" cy="2018957"/>
            <a:chOff x="1480385" y="3346902"/>
            <a:chExt cx="7010027" cy="201895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970B14A-2464-4D61-8CC8-48FFFC3D01BA}"/>
                </a:ext>
              </a:extLst>
            </p:cNvPr>
            <p:cNvSpPr/>
            <p:nvPr/>
          </p:nvSpPr>
          <p:spPr>
            <a:xfrm rot="1350533">
              <a:off x="5870171" y="4712645"/>
              <a:ext cx="1185228" cy="117109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EC143C3-28CE-4377-99BD-D97D121E621B}"/>
                </a:ext>
              </a:extLst>
            </p:cNvPr>
            <p:cNvSpPr/>
            <p:nvPr/>
          </p:nvSpPr>
          <p:spPr>
            <a:xfrm rot="1251116">
              <a:off x="2563595" y="3844770"/>
              <a:ext cx="2002429" cy="142922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9FB433A-EED8-4FEB-AFBA-462A5CF559BD}"/>
                </a:ext>
              </a:extLst>
            </p:cNvPr>
            <p:cNvSpPr/>
            <p:nvPr/>
          </p:nvSpPr>
          <p:spPr>
            <a:xfrm rot="20515643">
              <a:off x="2549918" y="4737414"/>
              <a:ext cx="2002429" cy="142922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78A9869-DF87-4C2E-95A9-303F8FA557E4}"/>
                </a:ext>
              </a:extLst>
            </p:cNvPr>
            <p:cNvSpPr/>
            <p:nvPr/>
          </p:nvSpPr>
          <p:spPr>
            <a:xfrm>
              <a:off x="4624974" y="4094554"/>
              <a:ext cx="1214911" cy="46417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FFF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endParaRPr lang="en-US" sz="744" dirty="0">
                <a:latin typeface="Verdana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5F96D4-9358-4131-B720-D12A8C75440A}"/>
                </a:ext>
              </a:extLst>
            </p:cNvPr>
            <p:cNvSpPr txBox="1"/>
            <p:nvPr/>
          </p:nvSpPr>
          <p:spPr>
            <a:xfrm>
              <a:off x="4507359" y="3733083"/>
              <a:ext cx="1452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SMS Tasks Queue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6731B6A-8097-4015-B30E-45E0A3535580}"/>
                </a:ext>
              </a:extLst>
            </p:cNvPr>
            <p:cNvSpPr/>
            <p:nvPr/>
          </p:nvSpPr>
          <p:spPr>
            <a:xfrm>
              <a:off x="4719229" y="413303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99E3BA0-DFFA-47A0-ACC6-70162FA15B70}"/>
                </a:ext>
              </a:extLst>
            </p:cNvPr>
            <p:cNvSpPr/>
            <p:nvPr/>
          </p:nvSpPr>
          <p:spPr>
            <a:xfrm>
              <a:off x="4992540" y="413303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2EC515-97FC-4707-AEF0-A15ECA8C1E64}"/>
                </a:ext>
              </a:extLst>
            </p:cNvPr>
            <p:cNvSpPr/>
            <p:nvPr/>
          </p:nvSpPr>
          <p:spPr>
            <a:xfrm>
              <a:off x="5258536" y="413303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37723B5-F8D3-4FB9-8D84-A744F6551BD8}"/>
                </a:ext>
              </a:extLst>
            </p:cNvPr>
            <p:cNvSpPr/>
            <p:nvPr/>
          </p:nvSpPr>
          <p:spPr>
            <a:xfrm>
              <a:off x="5531130" y="4133038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6752860-AEF5-4A8B-BCDE-9F3B17CD1C4C}"/>
                </a:ext>
              </a:extLst>
            </p:cNvPr>
            <p:cNvSpPr/>
            <p:nvPr/>
          </p:nvSpPr>
          <p:spPr>
            <a:xfrm rot="20066572">
              <a:off x="5888664" y="3828415"/>
              <a:ext cx="1185228" cy="117109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9D7494-837C-4E64-BB27-8563E9EFCCD1}"/>
                </a:ext>
              </a:extLst>
            </p:cNvPr>
            <p:cNvSpPr/>
            <p:nvPr/>
          </p:nvSpPr>
          <p:spPr>
            <a:xfrm>
              <a:off x="6293103" y="3857016"/>
              <a:ext cx="241401" cy="14200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050D13-17E3-4437-8A26-1DA4AE8C430C}"/>
                </a:ext>
              </a:extLst>
            </p:cNvPr>
            <p:cNvSpPr/>
            <p:nvPr/>
          </p:nvSpPr>
          <p:spPr>
            <a:xfrm>
              <a:off x="6281011" y="4663619"/>
              <a:ext cx="241401" cy="14200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351BEA-FDD5-46F3-9998-830C9557B59F}"/>
                </a:ext>
              </a:extLst>
            </p:cNvPr>
            <p:cNvSpPr/>
            <p:nvPr/>
          </p:nvSpPr>
          <p:spPr>
            <a:xfrm>
              <a:off x="1480386" y="3346902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3D Secure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Service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FCD1CE-9583-46EE-BD69-95889E576374}"/>
                </a:ext>
              </a:extLst>
            </p:cNvPr>
            <p:cNvSpPr/>
            <p:nvPr/>
          </p:nvSpPr>
          <p:spPr>
            <a:xfrm>
              <a:off x="1480385" y="4926874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Promotion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Service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1C11AB-BF5A-47B2-80E6-0622082C1D92}"/>
                </a:ext>
              </a:extLst>
            </p:cNvPr>
            <p:cNvSpPr/>
            <p:nvPr/>
          </p:nvSpPr>
          <p:spPr>
            <a:xfrm>
              <a:off x="7082607" y="3360360"/>
              <a:ext cx="1407805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SMS Sender 1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434693-6A19-455D-BF82-359BFA1BD55A}"/>
                </a:ext>
              </a:extLst>
            </p:cNvPr>
            <p:cNvSpPr/>
            <p:nvPr/>
          </p:nvSpPr>
          <p:spPr>
            <a:xfrm>
              <a:off x="7082607" y="4838094"/>
              <a:ext cx="1407805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SMS Sender 2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A08F5F-7594-40C8-B426-3EA09E08B2BD}"/>
                </a:ext>
              </a:extLst>
            </p:cNvPr>
            <p:cNvSpPr/>
            <p:nvPr/>
          </p:nvSpPr>
          <p:spPr>
            <a:xfrm>
              <a:off x="3073977" y="3644382"/>
              <a:ext cx="1040823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3D Secure Code</a:t>
              </a:r>
            </a:p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(High Priority)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049740-C8DE-48FD-BEAE-64EBB528185A}"/>
                </a:ext>
              </a:extLst>
            </p:cNvPr>
            <p:cNvSpPr/>
            <p:nvPr/>
          </p:nvSpPr>
          <p:spPr>
            <a:xfrm>
              <a:off x="3073977" y="4639855"/>
              <a:ext cx="1040823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Promotion Message</a:t>
              </a:r>
            </a:p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(Low Priority)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FE1B6D-FBE8-483E-A9F3-F69EACA387B4}"/>
                </a:ext>
              </a:extLst>
            </p:cNvPr>
            <p:cNvSpPr txBox="1"/>
            <p:nvPr/>
          </p:nvSpPr>
          <p:spPr>
            <a:xfrm>
              <a:off x="4513400" y="4710814"/>
              <a:ext cx="1374094" cy="5539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Messages are ordered </a:t>
              </a:r>
            </a:p>
            <a:p>
              <a:r>
                <a:rPr lang="en-US" sz="1000" dirty="0"/>
                <a:t>in the queue based on </a:t>
              </a:r>
            </a:p>
            <a:p>
              <a:r>
                <a:rPr lang="en-US" sz="1000" dirty="0"/>
                <a:t>their priorities.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Priority Queues – Message Priorities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Configuring RabbitMQ queues and channels for message priorities;</a:t>
            </a:r>
          </a:p>
          <a:p>
            <a:pPr marL="7429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Set the Max Priority value of the queue by setting the “x-max-priority” argument. It can be 0 to 255. 0 means queue does not support priorities. Values between 1 and 10 are recommended.</a:t>
            </a:r>
          </a:p>
          <a:p>
            <a:pPr marL="7429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Set the priority of the message using the “</a:t>
            </a:r>
            <a:r>
              <a:rPr lang="en-US" dirty="0" err="1">
                <a:solidFill>
                  <a:schemeClr val="bg2">
                    <a:lumMod val="25%"/>
                  </a:schemeClr>
                </a:solidFill>
              </a:rPr>
              <a:t>basicProperties.Priority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”.</a:t>
            </a:r>
          </a:p>
          <a:p>
            <a:pPr marL="7429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Messages must stay in the queue for a while, to be ordered properly.</a:t>
            </a:r>
          </a:p>
          <a:p>
            <a:pPr marL="7429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Use “</a:t>
            </a:r>
            <a:r>
              <a:rPr lang="en-US" dirty="0" err="1">
                <a:solidFill>
                  <a:schemeClr val="bg2">
                    <a:lumMod val="25%"/>
                  </a:schemeClr>
                </a:solidFill>
              </a:rPr>
              <a:t>channel.BasicQos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(…)” to set the “Prefetch Count” to 1. </a:t>
            </a:r>
          </a:p>
          <a:p>
            <a:pPr lvl="1"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    This will configure a worker’s channel, not to send a new message until the worker finishes        (acknowledges)  the last message.</a:t>
            </a:r>
          </a:p>
          <a:p>
            <a:pPr marL="7429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Set “Auto Ack” value to “false” while subscribing to a queue.</a:t>
            </a:r>
          </a:p>
          <a:p>
            <a:pPr marL="742950" lvl="1" indent="-285750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If you don’t configure the channel for not sending a new message until the worker acknowledges the last one, every incoming message will be immediately sent to a worker. </a:t>
            </a:r>
          </a:p>
          <a:p>
            <a:pPr lvl="1"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    There will be no time to reorder them in the queue.</a:t>
            </a:r>
          </a:p>
        </p:txBody>
      </p:sp>
    </p:spTree>
    <p:extLst>
      <p:ext uri="{BB962C8B-B14F-4D97-AF65-F5344CB8AC3E}">
        <p14:creationId xmlns:p14="http://schemas.microsoft.com/office/powerpoint/2010/main" val="41377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Priority Queues – Message Priorities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B2273B-6BA8-4FAB-A54C-EA4A2AA0EE40}"/>
              </a:ext>
            </a:extLst>
          </p:cNvPr>
          <p:cNvSpPr txBox="1"/>
          <p:nvPr/>
        </p:nvSpPr>
        <p:spPr>
          <a:xfrm>
            <a:off x="219919" y="856527"/>
            <a:ext cx="4393801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Case 1:</a:t>
            </a:r>
          </a:p>
          <a:p>
            <a:pPr>
              <a:spcAft>
                <a:spcPts val="500"/>
              </a:spcAft>
            </a:pPr>
            <a:r>
              <a:rPr lang="en-US" i="1" dirty="0">
                <a:solidFill>
                  <a:schemeClr val="bg2">
                    <a:lumMod val="25%"/>
                  </a:schemeClr>
                </a:solidFill>
              </a:rPr>
              <a:t>Prefetch Count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= Not set</a:t>
            </a:r>
          </a:p>
          <a:p>
            <a:pPr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and/or</a:t>
            </a:r>
          </a:p>
          <a:p>
            <a:pPr>
              <a:spcAft>
                <a:spcPts val="500"/>
              </a:spcAft>
            </a:pPr>
            <a:r>
              <a:rPr lang="en-US" i="1" dirty="0">
                <a:solidFill>
                  <a:schemeClr val="bg2">
                    <a:lumMod val="25%"/>
                  </a:schemeClr>
                </a:solidFill>
              </a:rPr>
              <a:t>Auto Ack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= true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973766-DBA2-425F-AED5-FC3D1E384BB1}"/>
              </a:ext>
            </a:extLst>
          </p:cNvPr>
          <p:cNvGrpSpPr/>
          <p:nvPr/>
        </p:nvGrpSpPr>
        <p:grpSpPr>
          <a:xfrm>
            <a:off x="219919" y="2807915"/>
            <a:ext cx="3149471" cy="2081987"/>
            <a:chOff x="219919" y="2990799"/>
            <a:chExt cx="3149471" cy="2081987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E482BE1-6819-4919-B142-F1FD68267106}"/>
                </a:ext>
              </a:extLst>
            </p:cNvPr>
            <p:cNvSpPr/>
            <p:nvPr/>
          </p:nvSpPr>
          <p:spPr>
            <a:xfrm rot="20515643">
              <a:off x="1328158" y="4722571"/>
              <a:ext cx="475307" cy="126630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E3A6FA-2251-49E5-A4FB-19DDC135AE18}"/>
                </a:ext>
              </a:extLst>
            </p:cNvPr>
            <p:cNvSpPr/>
            <p:nvPr/>
          </p:nvSpPr>
          <p:spPr>
            <a:xfrm>
              <a:off x="229482" y="3996586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3D Secure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Service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78557B-D1D4-4C0D-8062-F4DC8D8EBAFC}"/>
                </a:ext>
              </a:extLst>
            </p:cNvPr>
            <p:cNvSpPr/>
            <p:nvPr/>
          </p:nvSpPr>
          <p:spPr>
            <a:xfrm>
              <a:off x="219919" y="4633801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Promotion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Service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6E0B2D-893B-40D6-B967-4FBA042F9669}"/>
                </a:ext>
              </a:extLst>
            </p:cNvPr>
            <p:cNvSpPr/>
            <p:nvPr/>
          </p:nvSpPr>
          <p:spPr>
            <a:xfrm>
              <a:off x="1356487" y="2990799"/>
              <a:ext cx="1040823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3D Secure Code</a:t>
              </a:r>
            </a:p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(High Priority)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BBA695-0A2A-4DDA-96E9-4BBB2A58DBFD}"/>
                </a:ext>
              </a:extLst>
            </p:cNvPr>
            <p:cNvSpPr/>
            <p:nvPr/>
          </p:nvSpPr>
          <p:spPr>
            <a:xfrm>
              <a:off x="219919" y="2990799"/>
              <a:ext cx="1040823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Promotion Message</a:t>
              </a:r>
            </a:p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(Low Priority)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46C52DC8-E4FA-48D4-932F-10F1304DB50A}"/>
                </a:ext>
              </a:extLst>
            </p:cNvPr>
            <p:cNvSpPr/>
            <p:nvPr/>
          </p:nvSpPr>
          <p:spPr>
            <a:xfrm rot="2019726">
              <a:off x="1340829" y="4356846"/>
              <a:ext cx="475307" cy="126630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DD306F-DAE5-4F23-8ED7-C73E80499152}"/>
                </a:ext>
              </a:extLst>
            </p:cNvPr>
            <p:cNvSpPr/>
            <p:nvPr/>
          </p:nvSpPr>
          <p:spPr>
            <a:xfrm>
              <a:off x="3127989" y="4406350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M1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1E1AFB-A87C-4571-BD69-73C5113D9822}"/>
                </a:ext>
              </a:extLst>
            </p:cNvPr>
            <p:cNvSpPr/>
            <p:nvPr/>
          </p:nvSpPr>
          <p:spPr>
            <a:xfrm>
              <a:off x="2826189" y="4408947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M2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262370-9066-47A1-A959-961746961F6B}"/>
                </a:ext>
              </a:extLst>
            </p:cNvPr>
            <p:cNvSpPr/>
            <p:nvPr/>
          </p:nvSpPr>
          <p:spPr>
            <a:xfrm>
              <a:off x="2525165" y="4404867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M3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8ADDFC9-BD98-42B6-A924-B92C450E1CCC}"/>
                </a:ext>
              </a:extLst>
            </p:cNvPr>
            <p:cNvSpPr/>
            <p:nvPr/>
          </p:nvSpPr>
          <p:spPr>
            <a:xfrm>
              <a:off x="1922786" y="4406350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M5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CC81AC-7832-4519-A331-4FD867533AF0}"/>
                </a:ext>
              </a:extLst>
            </p:cNvPr>
            <p:cNvSpPr/>
            <p:nvPr/>
          </p:nvSpPr>
          <p:spPr>
            <a:xfrm>
              <a:off x="2230306" y="4405315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M4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0B2E35-911B-4A0F-B9DC-670D08D4AFE8}"/>
              </a:ext>
            </a:extLst>
          </p:cNvPr>
          <p:cNvGrpSpPr/>
          <p:nvPr/>
        </p:nvGrpSpPr>
        <p:grpSpPr>
          <a:xfrm>
            <a:off x="3441579" y="2264896"/>
            <a:ext cx="5217086" cy="3017689"/>
            <a:chOff x="3441579" y="2447780"/>
            <a:chExt cx="5217086" cy="301768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D1D8D1-351E-48E5-BE8B-34264ABE81CE}"/>
                </a:ext>
              </a:extLst>
            </p:cNvPr>
            <p:cNvSpPr/>
            <p:nvPr/>
          </p:nvSpPr>
          <p:spPr>
            <a:xfrm>
              <a:off x="4025275" y="4346587"/>
              <a:ext cx="1214911" cy="46417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FFF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endParaRPr lang="en-US" sz="744" dirty="0">
                <a:latin typeface="Verdana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D36CBF-4318-4068-B8DC-E0E15BF098CE}"/>
                </a:ext>
              </a:extLst>
            </p:cNvPr>
            <p:cNvSpPr txBox="1"/>
            <p:nvPr/>
          </p:nvSpPr>
          <p:spPr>
            <a:xfrm>
              <a:off x="3914694" y="3985116"/>
              <a:ext cx="1452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SMS Tasks Queue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561DB86-91D7-41C0-B883-61831AE690EE}"/>
                </a:ext>
              </a:extLst>
            </p:cNvPr>
            <p:cNvSpPr/>
            <p:nvPr/>
          </p:nvSpPr>
          <p:spPr>
            <a:xfrm>
              <a:off x="5338066" y="4520119"/>
              <a:ext cx="1185228" cy="117109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CD4FA4-DF29-4ABB-BF36-40CE2EF6ED13}"/>
                </a:ext>
              </a:extLst>
            </p:cNvPr>
            <p:cNvSpPr/>
            <p:nvPr/>
          </p:nvSpPr>
          <p:spPr>
            <a:xfrm>
              <a:off x="6699233" y="2447780"/>
              <a:ext cx="1959432" cy="3017689"/>
            </a:xfrm>
            <a:custGeom>
              <a:avLst>
                <a:gd name="f0" fmla="val 1197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         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D27C5413-F965-4D1B-87A6-631F5014E1E1}"/>
                </a:ext>
              </a:extLst>
            </p:cNvPr>
            <p:cNvSpPr/>
            <p:nvPr/>
          </p:nvSpPr>
          <p:spPr>
            <a:xfrm>
              <a:off x="3441579" y="4525339"/>
              <a:ext cx="475307" cy="126630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2485E0-AC6C-4A0F-93AE-EA59F8FBB4C3}"/>
                </a:ext>
              </a:extLst>
            </p:cNvPr>
            <p:cNvSpPr txBox="1"/>
            <p:nvPr/>
          </p:nvSpPr>
          <p:spPr>
            <a:xfrm>
              <a:off x="7573699" y="3734502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SMS Sender</a:t>
              </a:r>
            </a:p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Service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515A21-B00F-4504-B28C-524EAD63E588}"/>
                </a:ext>
              </a:extLst>
            </p:cNvPr>
            <p:cNvSpPr/>
            <p:nvPr/>
          </p:nvSpPr>
          <p:spPr>
            <a:xfrm>
              <a:off x="6843593" y="4945014"/>
              <a:ext cx="1662488" cy="47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03E901-D8AA-4B49-92C0-924322F29831}"/>
                </a:ext>
              </a:extLst>
            </p:cNvPr>
            <p:cNvSpPr txBox="1"/>
            <p:nvPr/>
          </p:nvSpPr>
          <p:spPr>
            <a:xfrm>
              <a:off x="7397760" y="5054057"/>
              <a:ext cx="9092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(Processing)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FBA608E-2F1D-4375-B4D2-CB9B82977CC2}"/>
                </a:ext>
              </a:extLst>
            </p:cNvPr>
            <p:cNvSpPr/>
            <p:nvPr/>
          </p:nvSpPr>
          <p:spPr>
            <a:xfrm>
              <a:off x="6995336" y="4979941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M1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F1EF2-053A-442A-B8D2-B108A1807C0C}"/>
                </a:ext>
              </a:extLst>
            </p:cNvPr>
            <p:cNvGrpSpPr/>
            <p:nvPr/>
          </p:nvGrpSpPr>
          <p:grpSpPr>
            <a:xfrm>
              <a:off x="6839437" y="2906301"/>
              <a:ext cx="558323" cy="1900603"/>
              <a:chOff x="4990386" y="1880203"/>
              <a:chExt cx="558323" cy="1900603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CFACFC5-D93D-40A9-A400-88BB3F3AB74C}"/>
                  </a:ext>
                </a:extLst>
              </p:cNvPr>
              <p:cNvSpPr/>
              <p:nvPr/>
            </p:nvSpPr>
            <p:spPr>
              <a:xfrm>
                <a:off x="4990386" y="1880203"/>
                <a:ext cx="558323" cy="190060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E5E6B36-0954-4368-AD80-5184F9915063}"/>
                  </a:ext>
                </a:extLst>
              </p:cNvPr>
              <p:cNvSpPr/>
              <p:nvPr/>
            </p:nvSpPr>
            <p:spPr>
              <a:xfrm>
                <a:off x="5142668" y="3318228"/>
                <a:ext cx="241401" cy="3964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6">
                  <a:shade val="50%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algn="ctr" hangingPunct="0"/>
                <a:r>
                  <a:rPr lang="en-US" sz="744" dirty="0">
                    <a:solidFill>
                      <a:schemeClr val="tx1"/>
                    </a:solidFill>
                    <a:latin typeface="Verdana" pitchFamily="34"/>
                    <a:ea typeface="Microsoft YaHei" pitchFamily="2"/>
                    <a:cs typeface="Arial" pitchFamily="2"/>
                  </a:rPr>
                  <a:t>M2</a:t>
                </a: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26A3A4F-917F-47B5-B489-151488189256}"/>
                  </a:ext>
                </a:extLst>
              </p:cNvPr>
              <p:cNvSpPr/>
              <p:nvPr/>
            </p:nvSpPr>
            <p:spPr>
              <a:xfrm>
                <a:off x="5142668" y="2872785"/>
                <a:ext cx="241401" cy="3964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6">
                  <a:shade val="50%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algn="ctr" hangingPunct="0"/>
                <a:r>
                  <a:rPr lang="en-US" sz="744" dirty="0">
                    <a:solidFill>
                      <a:schemeClr val="tx1"/>
                    </a:solidFill>
                    <a:latin typeface="Verdana" pitchFamily="34"/>
                    <a:ea typeface="Microsoft YaHei" pitchFamily="2"/>
                    <a:cs typeface="Arial" pitchFamily="2"/>
                  </a:rPr>
                  <a:t>M3</a:t>
                </a: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65443C4-576A-4A58-BAAB-22C39AC21EF1}"/>
                  </a:ext>
                </a:extLst>
              </p:cNvPr>
              <p:cNvSpPr/>
              <p:nvPr/>
            </p:nvSpPr>
            <p:spPr>
              <a:xfrm>
                <a:off x="5147933" y="2427342"/>
                <a:ext cx="241401" cy="3964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%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algn="ctr" hangingPunct="0"/>
                <a:r>
                  <a:rPr lang="en-US" sz="744" dirty="0">
                    <a:solidFill>
                      <a:schemeClr val="tx1"/>
                    </a:solidFill>
                    <a:latin typeface="Verdana" pitchFamily="34"/>
                    <a:ea typeface="Microsoft YaHei" pitchFamily="2"/>
                    <a:cs typeface="Arial" pitchFamily="2"/>
                  </a:rPr>
                  <a:t>M4</a:t>
                </a: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B511799-4321-466F-9228-25E67B623739}"/>
                  </a:ext>
                </a:extLst>
              </p:cNvPr>
              <p:cNvSpPr/>
              <p:nvPr/>
            </p:nvSpPr>
            <p:spPr>
              <a:xfrm>
                <a:off x="5142668" y="1980016"/>
                <a:ext cx="241401" cy="396478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%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55811" tIns="27905" rIns="55811" bIns="27905" anchor="ctr" anchorCtr="0" compatLnSpc="0">
                <a:noAutofit/>
              </a:bodyPr>
              <a:lstStyle/>
              <a:p>
                <a:pPr algn="ctr" hangingPunct="0"/>
                <a:r>
                  <a:rPr lang="en-US" sz="744" dirty="0">
                    <a:solidFill>
                      <a:schemeClr val="tx1"/>
                    </a:solidFill>
                    <a:latin typeface="Verdana" pitchFamily="34"/>
                    <a:ea typeface="Microsoft YaHei" pitchFamily="2"/>
                    <a:cs typeface="Arial" pitchFamily="2"/>
                  </a:rPr>
                  <a:t>M5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8676CB-A6B9-48B5-AF1A-16C88A45874D}"/>
                </a:ext>
              </a:extLst>
            </p:cNvPr>
            <p:cNvSpPr txBox="1"/>
            <p:nvPr/>
          </p:nvSpPr>
          <p:spPr>
            <a:xfrm>
              <a:off x="6780641" y="2502591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(Worker internal </a:t>
              </a:r>
            </a:p>
            <a:p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message queue)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Priority Queues – Message Priorities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B2273B-6BA8-4FAB-A54C-EA4A2AA0EE40}"/>
              </a:ext>
            </a:extLst>
          </p:cNvPr>
          <p:cNvSpPr txBox="1"/>
          <p:nvPr/>
        </p:nvSpPr>
        <p:spPr>
          <a:xfrm>
            <a:off x="219919" y="856527"/>
            <a:ext cx="4393801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b="1" dirty="0">
                <a:solidFill>
                  <a:schemeClr val="bg2">
                    <a:lumMod val="25%"/>
                  </a:schemeClr>
                </a:solidFill>
              </a:rPr>
              <a:t>Case 2:</a:t>
            </a:r>
          </a:p>
          <a:p>
            <a:pPr>
              <a:spcAft>
                <a:spcPts val="500"/>
              </a:spcAft>
            </a:pPr>
            <a:r>
              <a:rPr lang="en-US" i="1" dirty="0">
                <a:solidFill>
                  <a:schemeClr val="bg2">
                    <a:lumMod val="25%"/>
                  </a:schemeClr>
                </a:solidFill>
              </a:rPr>
              <a:t>Prefetch Count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= 1</a:t>
            </a:r>
          </a:p>
          <a:p>
            <a:pPr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and</a:t>
            </a:r>
          </a:p>
          <a:p>
            <a:pPr>
              <a:spcAft>
                <a:spcPts val="500"/>
              </a:spcAft>
            </a:pPr>
            <a:r>
              <a:rPr lang="en-US" i="1" dirty="0">
                <a:solidFill>
                  <a:schemeClr val="bg2">
                    <a:lumMod val="25%"/>
                  </a:schemeClr>
                </a:solidFill>
              </a:rPr>
              <a:t>Auto Ack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= false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AE41B-6F0D-4861-AF29-0626C68DA8F6}"/>
              </a:ext>
            </a:extLst>
          </p:cNvPr>
          <p:cNvGrpSpPr/>
          <p:nvPr/>
        </p:nvGrpSpPr>
        <p:grpSpPr>
          <a:xfrm>
            <a:off x="219919" y="2807915"/>
            <a:ext cx="3149471" cy="2081987"/>
            <a:chOff x="219919" y="2990799"/>
            <a:chExt cx="3149471" cy="2081987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E482BE1-6819-4919-B142-F1FD68267106}"/>
                </a:ext>
              </a:extLst>
            </p:cNvPr>
            <p:cNvSpPr/>
            <p:nvPr/>
          </p:nvSpPr>
          <p:spPr>
            <a:xfrm rot="20515643">
              <a:off x="1328158" y="4722571"/>
              <a:ext cx="475307" cy="126630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E3A6FA-2251-49E5-A4FB-19DDC135AE18}"/>
                </a:ext>
              </a:extLst>
            </p:cNvPr>
            <p:cNvSpPr/>
            <p:nvPr/>
          </p:nvSpPr>
          <p:spPr>
            <a:xfrm>
              <a:off x="229482" y="3996586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3D Secure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Service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78557B-D1D4-4C0D-8062-F4DC8D8EBAFC}"/>
                </a:ext>
              </a:extLst>
            </p:cNvPr>
            <p:cNvSpPr/>
            <p:nvPr/>
          </p:nvSpPr>
          <p:spPr>
            <a:xfrm>
              <a:off x="219919" y="4633801"/>
              <a:ext cx="1040823" cy="43898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Promotion</a:t>
              </a:r>
            </a:p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Service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6E0B2D-893B-40D6-B967-4FBA042F9669}"/>
                </a:ext>
              </a:extLst>
            </p:cNvPr>
            <p:cNvSpPr/>
            <p:nvPr/>
          </p:nvSpPr>
          <p:spPr>
            <a:xfrm>
              <a:off x="1356487" y="2990799"/>
              <a:ext cx="1040823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3D Secure Code</a:t>
              </a:r>
            </a:p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(High Priority)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BBA695-0A2A-4DDA-96E9-4BBB2A58DBFD}"/>
                </a:ext>
              </a:extLst>
            </p:cNvPr>
            <p:cNvSpPr/>
            <p:nvPr/>
          </p:nvSpPr>
          <p:spPr>
            <a:xfrm>
              <a:off x="219919" y="2990799"/>
              <a:ext cx="1040823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Promotion Message</a:t>
              </a:r>
            </a:p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(Low Priority)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46C52DC8-E4FA-48D4-932F-10F1304DB50A}"/>
                </a:ext>
              </a:extLst>
            </p:cNvPr>
            <p:cNvSpPr/>
            <p:nvPr/>
          </p:nvSpPr>
          <p:spPr>
            <a:xfrm rot="2019726">
              <a:off x="1340829" y="4356846"/>
              <a:ext cx="475307" cy="126630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DD306F-DAE5-4F23-8ED7-C73E80499152}"/>
                </a:ext>
              </a:extLst>
            </p:cNvPr>
            <p:cNvSpPr/>
            <p:nvPr/>
          </p:nvSpPr>
          <p:spPr>
            <a:xfrm>
              <a:off x="3127989" y="4406350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M1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1E1AFB-A87C-4571-BD69-73C5113D9822}"/>
                </a:ext>
              </a:extLst>
            </p:cNvPr>
            <p:cNvSpPr/>
            <p:nvPr/>
          </p:nvSpPr>
          <p:spPr>
            <a:xfrm>
              <a:off x="2826189" y="4408947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M2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262370-9066-47A1-A959-961746961F6B}"/>
                </a:ext>
              </a:extLst>
            </p:cNvPr>
            <p:cNvSpPr/>
            <p:nvPr/>
          </p:nvSpPr>
          <p:spPr>
            <a:xfrm>
              <a:off x="2525165" y="4404867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M3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8ADDFC9-BD98-42B6-A924-B92C450E1CCC}"/>
                </a:ext>
              </a:extLst>
            </p:cNvPr>
            <p:cNvSpPr/>
            <p:nvPr/>
          </p:nvSpPr>
          <p:spPr>
            <a:xfrm>
              <a:off x="1922786" y="4406350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M5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CC81AC-7832-4519-A331-4FD867533AF0}"/>
                </a:ext>
              </a:extLst>
            </p:cNvPr>
            <p:cNvSpPr/>
            <p:nvPr/>
          </p:nvSpPr>
          <p:spPr>
            <a:xfrm>
              <a:off x="2230306" y="4405315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046E12-F48A-44B7-8C7E-9B6DAFB18E3B}"/>
              </a:ext>
            </a:extLst>
          </p:cNvPr>
          <p:cNvGrpSpPr/>
          <p:nvPr/>
        </p:nvGrpSpPr>
        <p:grpSpPr>
          <a:xfrm>
            <a:off x="3441579" y="3502851"/>
            <a:ext cx="5217086" cy="1779734"/>
            <a:chOff x="3441579" y="3685735"/>
            <a:chExt cx="5217086" cy="177973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D1D8D1-351E-48E5-BE8B-34264ABE81CE}"/>
                </a:ext>
              </a:extLst>
            </p:cNvPr>
            <p:cNvSpPr/>
            <p:nvPr/>
          </p:nvSpPr>
          <p:spPr>
            <a:xfrm>
              <a:off x="4025275" y="4346587"/>
              <a:ext cx="1214911" cy="46417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FFF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endParaRPr lang="en-US" sz="744" dirty="0">
                <a:latin typeface="Verdana" pitchFamily="34"/>
                <a:ea typeface="Microsoft YaHei" pitchFamily="2"/>
                <a:cs typeface="Arial" pitchFamily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D36CBF-4318-4068-B8DC-E0E15BF098CE}"/>
                </a:ext>
              </a:extLst>
            </p:cNvPr>
            <p:cNvSpPr txBox="1"/>
            <p:nvPr/>
          </p:nvSpPr>
          <p:spPr>
            <a:xfrm>
              <a:off x="3914694" y="3985116"/>
              <a:ext cx="1452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SMS Tasks Queue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561DB86-91D7-41C0-B883-61831AE690EE}"/>
                </a:ext>
              </a:extLst>
            </p:cNvPr>
            <p:cNvSpPr/>
            <p:nvPr/>
          </p:nvSpPr>
          <p:spPr>
            <a:xfrm>
              <a:off x="5338066" y="4520119"/>
              <a:ext cx="1185228" cy="117109"/>
            </a:xfrm>
            <a:prstGeom prst="rightArrow">
              <a:avLst>
                <a:gd name="adj1" fmla="val 48955"/>
                <a:gd name="adj2" fmla="val 69092"/>
              </a:avLst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CD4FA4-DF29-4ABB-BF36-40CE2EF6ED13}"/>
                </a:ext>
              </a:extLst>
            </p:cNvPr>
            <p:cNvSpPr/>
            <p:nvPr/>
          </p:nvSpPr>
          <p:spPr>
            <a:xfrm>
              <a:off x="6699233" y="3685735"/>
              <a:ext cx="1959432" cy="1779734"/>
            </a:xfrm>
            <a:custGeom>
              <a:avLst>
                <a:gd name="f0" fmla="val 1197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900" b="1" dirty="0">
                  <a:latin typeface="Verdana" pitchFamily="34"/>
                  <a:ea typeface="Microsoft YaHei" pitchFamily="2"/>
                  <a:cs typeface="Arial" pitchFamily="2"/>
                </a:rPr>
                <a:t>         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D27C5413-F965-4D1B-87A6-631F5014E1E1}"/>
                </a:ext>
              </a:extLst>
            </p:cNvPr>
            <p:cNvSpPr/>
            <p:nvPr/>
          </p:nvSpPr>
          <p:spPr>
            <a:xfrm>
              <a:off x="3441579" y="4525339"/>
              <a:ext cx="475307" cy="126630"/>
            </a:xfrm>
            <a:prstGeom prst="rightArrow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2485E0-AC6C-4A0F-93AE-EA59F8FBB4C3}"/>
                </a:ext>
              </a:extLst>
            </p:cNvPr>
            <p:cNvSpPr txBox="1"/>
            <p:nvPr/>
          </p:nvSpPr>
          <p:spPr>
            <a:xfrm>
              <a:off x="7548529" y="4318495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SMS Sender</a:t>
              </a:r>
            </a:p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Service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515A21-B00F-4504-B28C-524EAD63E588}"/>
                </a:ext>
              </a:extLst>
            </p:cNvPr>
            <p:cNvSpPr/>
            <p:nvPr/>
          </p:nvSpPr>
          <p:spPr>
            <a:xfrm>
              <a:off x="6843593" y="4945014"/>
              <a:ext cx="1662488" cy="47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03E901-D8AA-4B49-92C0-924322F29831}"/>
                </a:ext>
              </a:extLst>
            </p:cNvPr>
            <p:cNvSpPr txBox="1"/>
            <p:nvPr/>
          </p:nvSpPr>
          <p:spPr>
            <a:xfrm>
              <a:off x="7397760" y="5054057"/>
              <a:ext cx="9092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(Processing)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FBA608E-2F1D-4375-B4D2-CB9B82977CC2}"/>
                </a:ext>
              </a:extLst>
            </p:cNvPr>
            <p:cNvSpPr/>
            <p:nvPr/>
          </p:nvSpPr>
          <p:spPr>
            <a:xfrm>
              <a:off x="6995336" y="4979941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FACFC5-D93D-40A9-A400-88BB3F3AB74C}"/>
                </a:ext>
              </a:extLst>
            </p:cNvPr>
            <p:cNvSpPr/>
            <p:nvPr/>
          </p:nvSpPr>
          <p:spPr>
            <a:xfrm>
              <a:off x="6839437" y="4235732"/>
              <a:ext cx="558323" cy="5711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8676CB-A6B9-48B5-AF1A-16C88A45874D}"/>
                </a:ext>
              </a:extLst>
            </p:cNvPr>
            <p:cNvSpPr txBox="1"/>
            <p:nvPr/>
          </p:nvSpPr>
          <p:spPr>
            <a:xfrm>
              <a:off x="6720647" y="3771958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(Worker internal </a:t>
              </a:r>
            </a:p>
            <a:p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message queue)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209AD3-362A-4A06-BA55-AA8A5601F8E7}"/>
                </a:ext>
              </a:extLst>
            </p:cNvPr>
            <p:cNvSpPr/>
            <p:nvPr/>
          </p:nvSpPr>
          <p:spPr>
            <a:xfrm>
              <a:off x="4119530" y="4385071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M3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DBD3791-195D-44E8-8F72-2CD491CAEFA2}"/>
                </a:ext>
              </a:extLst>
            </p:cNvPr>
            <p:cNvSpPr/>
            <p:nvPr/>
          </p:nvSpPr>
          <p:spPr>
            <a:xfrm>
              <a:off x="4392841" y="4385071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6">
                <a:shade val="50%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M2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10B4787-A8ED-4BF8-8CC5-5C4CB279A1B4}"/>
                </a:ext>
              </a:extLst>
            </p:cNvPr>
            <p:cNvSpPr/>
            <p:nvPr/>
          </p:nvSpPr>
          <p:spPr>
            <a:xfrm>
              <a:off x="4658837" y="4385071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M5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94D25BC-FEBA-4A8C-AF52-C6E4ADF419BD}"/>
                </a:ext>
              </a:extLst>
            </p:cNvPr>
            <p:cNvSpPr/>
            <p:nvPr/>
          </p:nvSpPr>
          <p:spPr>
            <a:xfrm>
              <a:off x="4931431" y="4385071"/>
              <a:ext cx="241401" cy="39647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%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55811" tIns="27905" rIns="55811" bIns="27905" anchor="ctr" anchorCtr="0" compatLnSpc="0">
              <a:noAutofit/>
            </a:bodyPr>
            <a:lstStyle/>
            <a:p>
              <a:pPr algn="ctr" hangingPunct="0"/>
              <a:r>
                <a:rPr lang="en-US" sz="744" dirty="0">
                  <a:solidFill>
                    <a:schemeClr val="tx1"/>
                  </a:solidFill>
                  <a:latin typeface="Verdana" pitchFamily="34"/>
                  <a:ea typeface="Microsoft YaHei" pitchFamily="2"/>
                  <a:cs typeface="Arial" pitchFamily="2"/>
                </a:rPr>
                <a:t>M4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81EE36-0ECA-4C70-A880-571D60E17E53}"/>
                </a:ext>
              </a:extLst>
            </p:cNvPr>
            <p:cNvSpPr txBox="1"/>
            <p:nvPr/>
          </p:nvSpPr>
          <p:spPr>
            <a:xfrm>
              <a:off x="6794630" y="4399139"/>
              <a:ext cx="6623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(Empty)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19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1144</TotalTime>
  <Words>448</Words>
  <Application>Microsoft Office PowerPoint</Application>
  <PresentationFormat>Custom</PresentationFormat>
  <Paragraphs>102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Liberation Sans</vt:lpstr>
      <vt:lpstr>Liberation Serif</vt:lpstr>
      <vt:lpstr>Verdana</vt:lpstr>
      <vt:lpstr>Wingdings</vt:lpstr>
      <vt:lpstr>Default</vt:lpstr>
      <vt:lpstr>Priority Queues – Message Priorities</vt:lpstr>
      <vt:lpstr>Priority Queues – Message Priorities</vt:lpstr>
      <vt:lpstr>Priority Queues – Message Priorities</vt:lpstr>
      <vt:lpstr>Priority Queues – Message Priorities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212</cp:revision>
  <dcterms:created xsi:type="dcterms:W3CDTF">2017-10-20T23:41:18Z</dcterms:created>
  <dcterms:modified xsi:type="dcterms:W3CDTF">2019-10-02T06:12:35Z</dcterms:modified>
</cp:coreProperties>
</file>