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1118" r:id="rId3"/>
    <p:sldId id="1116" r:id="rId4"/>
    <p:sldId id="1117" r:id="rId5"/>
    <p:sldId id="1130" r:id="rId6"/>
    <p:sldId id="1122" r:id="rId7"/>
    <p:sldId id="1125" r:id="rId8"/>
    <p:sldId id="1126" r:id="rId9"/>
    <p:sldId id="1128" r:id="rId10"/>
    <p:sldId id="1129" r:id="rId11"/>
    <p:sldId id="1127" r:id="rId12"/>
    <p:sldId id="1110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C0000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A990D-7282-436D-92AE-0ADD0C4640F2}" v="14" dt="2019-08-01T22:53:08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709" autoAdjust="0"/>
  </p:normalViewPr>
  <p:slideViewPr>
    <p:cSldViewPr>
      <p:cViewPr varScale="1">
        <p:scale>
          <a:sx n="64" d="100"/>
          <a:sy n="64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B26B6D08-DC2E-409B-925D-3D3168B29215}"/>
  </pc:docChgLst>
  <pc:docChgLst>
    <pc:chgData name="Ricardo Luiz Freitas" userId="122532effb8c3c75" providerId="LiveId" clId="{39AA990D-7282-436D-92AE-0ADD0C4640F2}"/>
    <pc:docChg chg="custSel delSld modSld sldOrd">
      <pc:chgData name="Ricardo Luiz Freitas" userId="122532effb8c3c75" providerId="LiveId" clId="{39AA990D-7282-436D-92AE-0ADD0C4640F2}" dt="2019-08-01T22:53:21.117" v="399" actId="20577"/>
      <pc:docMkLst>
        <pc:docMk/>
      </pc:docMkLst>
      <pc:sldChg chg="modSp">
        <pc:chgData name="Ricardo Luiz Freitas" userId="122532effb8c3c75" providerId="LiveId" clId="{39AA990D-7282-436D-92AE-0ADD0C4640F2}" dt="2019-08-01T22:53:21.117" v="399" actId="20577"/>
        <pc:sldMkLst>
          <pc:docMk/>
          <pc:sldMk cId="0" sldId="1117"/>
        </pc:sldMkLst>
        <pc:spChg chg="mod">
          <ac:chgData name="Ricardo Luiz Freitas" userId="122532effb8c3c75" providerId="LiveId" clId="{39AA990D-7282-436D-92AE-0ADD0C4640F2}" dt="2019-08-01T22:53:21.117" v="3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39AA990D-7282-436D-92AE-0ADD0C4640F2}" dt="2019-08-01T22:51:46.596" v="289" actId="113"/>
        <pc:sldMkLst>
          <pc:docMk/>
          <pc:sldMk cId="0" sldId="1122"/>
        </pc:sldMkLst>
        <pc:spChg chg="mod">
          <ac:chgData name="Ricardo Luiz Freitas" userId="122532effb8c3c75" providerId="LiveId" clId="{39AA990D-7282-436D-92AE-0ADD0C4640F2}" dt="2019-08-01T22:51:46.596" v="289" actId="113"/>
          <ac:spMkLst>
            <pc:docMk/>
            <pc:sldMk cId="0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39AA990D-7282-436D-92AE-0ADD0C4640F2}" dt="2019-08-01T22:49:48.429" v="286" actId="2696"/>
        <pc:sldMkLst>
          <pc:docMk/>
          <pc:sldMk cId="970118213" sldId="1128"/>
        </pc:sldMkLst>
      </pc:sldChg>
    </pc:docChg>
  </pc:docChgLst>
  <pc:docChgLst>
    <pc:chgData name="Ricardo Luiz Freitas" userId="122532effb8c3c75" providerId="LiveId" clId="{74A40906-A23E-4F26-A797-EB30ECFE0CA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56721" y="6361583"/>
            <a:ext cx="5051383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ricardo.freitas@emge.edu.br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CA9C20-EB1D-4041-A4FC-DE784DA4436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152079"/>
            <a:ext cx="705921" cy="7059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YOK7i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@fumec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it.ly/2OJMsL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bit.ly/2MHHMD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ricardo.freitas@emge.edu.br</a:t>
            </a:r>
            <a:r>
              <a:rPr lang="pt-BR" altLang="pt-BR" dirty="0"/>
              <a:t> </a:t>
            </a:r>
          </a:p>
        </p:txBody>
      </p:sp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968375"/>
          </a:xfrm>
        </p:spPr>
        <p:txBody>
          <a:bodyPr/>
          <a:lstStyle/>
          <a:p>
            <a:r>
              <a:rPr lang="pt-BR" altLang="pt-BR" dirty="0"/>
              <a:t>Algoritmos e Estrutura de Dados 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A736B5-BEDE-4026-A8FE-08B7B2B45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67014"/>
            <a:ext cx="1730152" cy="173015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F06A-BACC-4DC0-98D9-71E087DA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</a:t>
            </a:r>
            <a:r>
              <a:rPr lang="pt-BR" i="1" dirty="0" err="1"/>
              <a:t>on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B362F-091C-4CF3-A065-86D4C4B0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www.socrative.com</a:t>
            </a:r>
            <a:endParaRPr lang="pt-BR" dirty="0"/>
          </a:p>
          <a:p>
            <a:pPr lvl="1"/>
            <a:r>
              <a:rPr lang="pt-BR" dirty="0"/>
              <a:t>Login</a:t>
            </a:r>
          </a:p>
          <a:p>
            <a:pPr lvl="1"/>
            <a:r>
              <a:rPr lang="pt-BR" dirty="0" err="1"/>
              <a:t>Student</a:t>
            </a:r>
            <a:r>
              <a:rPr lang="pt-BR" dirty="0"/>
              <a:t> Login</a:t>
            </a:r>
          </a:p>
          <a:p>
            <a:pPr lvl="1"/>
            <a:r>
              <a:rPr lang="pt-BR" dirty="0"/>
              <a:t>Sala: RICARDOEMGE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dirty="0"/>
              <a:t>App </a:t>
            </a:r>
            <a:r>
              <a:rPr lang="pt-BR" u="sng" dirty="0" err="1">
                <a:solidFill>
                  <a:schemeClr val="accent5">
                    <a:lumMod val="50000"/>
                  </a:schemeClr>
                </a:solidFill>
              </a:rPr>
              <a:t>Socrative</a:t>
            </a:r>
            <a:r>
              <a:rPr lang="pt-BR" u="sng" dirty="0">
                <a:solidFill>
                  <a:schemeClr val="accent5">
                    <a:lumMod val="50000"/>
                  </a:schemeClr>
                </a:solidFill>
              </a:rPr>
              <a:t> Aluno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Sala: RICARDOEMGE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774D1-DD14-4CE2-8428-0F71CE999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0947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de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Turma</a:t>
            </a:r>
            <a:r>
              <a:rPr lang="en-US" dirty="0"/>
              <a:t> 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http://bit.ly/2YOK7iq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pic>
        <p:nvPicPr>
          <p:cNvPr id="6" name="Imagem 5" descr="Uma imagem contendo interior&#10;&#10;Descrição gerada automaticamente">
            <a:extLst>
              <a:ext uri="{FF2B5EF4-FFF2-40B4-BE49-F238E27FC236}">
                <a16:creationId xmlns:a16="http://schemas.microsoft.com/office/drawing/2014/main" id="{F5D67B01-2FFF-44B9-9082-B17554F1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00200"/>
            <a:ext cx="4133056" cy="41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8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ricardo.freitas@emge.edu.br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PROFESSOR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1075"/>
            <a:ext cx="8362950" cy="5184775"/>
          </a:xfrm>
        </p:spPr>
        <p:txBody>
          <a:bodyPr/>
          <a:lstStyle/>
          <a:p>
            <a:r>
              <a:rPr lang="pt-BR" altLang="pt-BR" sz="2300" dirty="0"/>
              <a:t>Técnico em Eletrônica pelo CEFET-MG (1980);</a:t>
            </a:r>
          </a:p>
          <a:p>
            <a:r>
              <a:rPr lang="pt-BR" altLang="pt-BR" sz="2300" dirty="0"/>
              <a:t>Oficial da Reserva do Exército Brasileiro – NPOR (1982);</a:t>
            </a:r>
          </a:p>
          <a:p>
            <a:r>
              <a:rPr lang="pt-BR" altLang="pt-BR" sz="2300" dirty="0"/>
              <a:t>Graduado em Ciência da Computação pela UFMG (1986);</a:t>
            </a:r>
          </a:p>
          <a:p>
            <a:r>
              <a:rPr lang="pt-BR" altLang="pt-BR" sz="2300" dirty="0"/>
              <a:t>Pós-graduado em Análise de Sistemas pela FUMEC (1994);</a:t>
            </a:r>
          </a:p>
          <a:p>
            <a:r>
              <a:rPr lang="pt-BR" altLang="pt-BR" sz="2300" dirty="0"/>
              <a:t>Pós-graduado em Informática na Educação pela PUC-Minas (1999);</a:t>
            </a:r>
          </a:p>
          <a:p>
            <a:r>
              <a:rPr lang="pt-BR" altLang="pt-BR" sz="2300" dirty="0"/>
              <a:t>Mestre em Administração pela FUMEC (2012);</a:t>
            </a:r>
          </a:p>
          <a:p>
            <a:r>
              <a:rPr lang="pt-BR" altLang="pt-BR" sz="2300" dirty="0"/>
              <a:t>Atuou durante 15 anos na RM Sistemas/TOTVS (1994 a 2009);</a:t>
            </a:r>
          </a:p>
          <a:p>
            <a:r>
              <a:rPr lang="pt-BR" altLang="pt-BR" sz="2300" dirty="0"/>
              <a:t>Atuou durante 33 nos na Universidade FUMEC;</a:t>
            </a:r>
          </a:p>
          <a:p>
            <a:r>
              <a:rPr lang="pt-BR" altLang="pt-BR" sz="2300" dirty="0"/>
              <a:t>Diretor da </a:t>
            </a:r>
            <a:r>
              <a:rPr lang="pt-BR" altLang="pt-BR" sz="2300" dirty="0" err="1"/>
              <a:t>Sucesu</a:t>
            </a:r>
            <a:r>
              <a:rPr lang="pt-BR" altLang="pt-BR" sz="2300" dirty="0"/>
              <a:t> Minas;</a:t>
            </a:r>
          </a:p>
          <a:p>
            <a:r>
              <a:rPr lang="pt-BR" altLang="pt-BR" sz="2300" dirty="0"/>
              <a:t>Professor na EMGE desde agosto de 2018.</a:t>
            </a:r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C53DB-8725-41A4-8423-496053162D9F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362950" cy="4530725"/>
          </a:xfrm>
        </p:spPr>
        <p:txBody>
          <a:bodyPr/>
          <a:lstStyle/>
          <a:p>
            <a:pPr>
              <a:defRPr/>
            </a:pPr>
            <a:r>
              <a:rPr lang="pt-BR" altLang="pt-BR" dirty="0"/>
              <a:t>Objetivos:</a:t>
            </a:r>
          </a:p>
          <a:p>
            <a:pPr lvl="1">
              <a:defRPr/>
            </a:pPr>
            <a:r>
              <a:rPr lang="pt-BR" altLang="pt-BR" dirty="0"/>
              <a:t>Raciocínio lógico;</a:t>
            </a:r>
          </a:p>
          <a:p>
            <a:pPr lvl="1">
              <a:defRPr/>
            </a:pPr>
            <a:r>
              <a:rPr lang="pt-BR" altLang="pt-BR" dirty="0"/>
              <a:t>Sistematizar processos;</a:t>
            </a:r>
          </a:p>
          <a:p>
            <a:pPr lvl="1">
              <a:defRPr/>
            </a:pPr>
            <a:r>
              <a:rPr lang="pt-BR" altLang="pt-BR" dirty="0">
                <a:solidFill>
                  <a:srgbClr val="FF0000"/>
                </a:solidFill>
              </a:rPr>
              <a:t>Desenvolver técnicas de programação</a:t>
            </a:r>
            <a:r>
              <a:rPr lang="pt-BR" altLang="pt-BR" dirty="0"/>
              <a:t>.</a:t>
            </a:r>
          </a:p>
          <a:p>
            <a:pPr lvl="1">
              <a:defRPr/>
            </a:pPr>
            <a:endParaRPr lang="pt-BR" altLang="pt-BR" dirty="0"/>
          </a:p>
          <a:p>
            <a:pPr>
              <a:defRPr/>
            </a:pPr>
            <a:r>
              <a:rPr lang="pt-BR" altLang="pt-BR" dirty="0"/>
              <a:t>Bases:</a:t>
            </a:r>
          </a:p>
          <a:p>
            <a:pPr lvl="1">
              <a:defRPr/>
            </a:pPr>
            <a:r>
              <a:rPr lang="pt-BR" altLang="pt-BR" dirty="0"/>
              <a:t>Algoritmos/Programação;</a:t>
            </a:r>
          </a:p>
          <a:p>
            <a:pPr lvl="1">
              <a:defRPr/>
            </a:pPr>
            <a:r>
              <a:rPr lang="pt-BR" altLang="pt-BR" dirty="0"/>
              <a:t>Linguagens de programação: </a:t>
            </a:r>
            <a:r>
              <a:rPr lang="pt-BR" altLang="pt-BR" dirty="0">
                <a:solidFill>
                  <a:srgbClr val="FF0000"/>
                </a:solidFill>
              </a:rPr>
              <a:t>PORTUGOL/JAVA</a:t>
            </a:r>
            <a:r>
              <a:rPr lang="pt-BR" altLang="pt-BR" dirty="0"/>
              <a:t>;</a:t>
            </a:r>
          </a:p>
          <a:p>
            <a:pPr lvl="1">
              <a:defRPr/>
            </a:pPr>
            <a:r>
              <a:rPr lang="pt-BR" altLang="pt-BR" dirty="0"/>
              <a:t>Ambientes de programação: </a:t>
            </a:r>
            <a:r>
              <a:rPr lang="pt-BR" altLang="pt-BR" dirty="0">
                <a:solidFill>
                  <a:srgbClr val="FF0000"/>
                </a:solidFill>
              </a:rPr>
              <a:t>VISUALG/ECLIPSE</a:t>
            </a:r>
            <a:r>
              <a:rPr lang="pt-BR" altLang="pt-BR" dirty="0"/>
              <a:t>.</a:t>
            </a:r>
          </a:p>
          <a:p>
            <a:pPr lvl="1">
              <a:defRPr/>
            </a:pPr>
            <a:endParaRPr lang="pt-BR" altLang="pt-BR" dirty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6C8E1-C866-48DD-92AC-B07EDAA18555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967287"/>
          </a:xfrm>
        </p:spPr>
        <p:txBody>
          <a:bodyPr/>
          <a:lstStyle/>
          <a:p>
            <a:r>
              <a:rPr lang="pt-BR" altLang="pt-BR" sz="2800" dirty="0"/>
              <a:t>Plano de Ensino (bibliografia);</a:t>
            </a:r>
          </a:p>
          <a:p>
            <a:r>
              <a:rPr lang="pt-BR" altLang="pt-BR" sz="2800" dirty="0"/>
              <a:t>Cronograma (planejamento da disciplina);</a:t>
            </a:r>
          </a:p>
          <a:p>
            <a:r>
              <a:rPr lang="pt-BR" altLang="pt-BR" sz="2800" dirty="0"/>
              <a:t>Provas práticas: realizadas no laboratório de informática;</a:t>
            </a:r>
          </a:p>
          <a:p>
            <a:r>
              <a:rPr lang="pt-BR" altLang="pt-BR" sz="2800" dirty="0"/>
              <a:t>Livros: não serão adotados, somente indicados;</a:t>
            </a:r>
          </a:p>
          <a:p>
            <a:r>
              <a:rPr lang="pt-BR" altLang="pt-BR" sz="2800" dirty="0"/>
              <a:t>Conjunto de slides (arquivo </a:t>
            </a:r>
            <a:r>
              <a:rPr lang="pt-BR" altLang="pt-BR" sz="2800" dirty="0" err="1"/>
              <a:t>Powerpoint</a:t>
            </a:r>
            <a:r>
              <a:rPr lang="pt-BR" altLang="pt-BR" sz="2800" dirty="0"/>
              <a:t> - </a:t>
            </a:r>
            <a:r>
              <a:rPr lang="pt-BR" altLang="pt-BR" sz="2800" dirty="0" err="1"/>
              <a:t>ppt</a:t>
            </a:r>
            <a:r>
              <a:rPr lang="pt-BR" altLang="pt-BR" sz="2800" dirty="0"/>
              <a:t>);</a:t>
            </a:r>
          </a:p>
          <a:p>
            <a:r>
              <a:rPr lang="pt-BR" altLang="pt-BR" sz="2800" dirty="0"/>
              <a:t>Material didático: pen-drive (ou armazenamento na nuvem);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99BD7-3C44-4C5E-8A11-9C3F908195D7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DISCIPLINA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967287"/>
          </a:xfrm>
        </p:spPr>
        <p:txBody>
          <a:bodyPr/>
          <a:lstStyle/>
          <a:p>
            <a:r>
              <a:rPr lang="pt-BR" altLang="pt-BR" sz="2800" dirty="0"/>
              <a:t>Distribuição de pontos (mínimo de 65 para aprovação):</a:t>
            </a:r>
          </a:p>
          <a:p>
            <a:pPr lvl="1"/>
            <a:r>
              <a:rPr lang="pt-BR" altLang="pt-BR" sz="2400" dirty="0"/>
              <a:t>1ª avaliação: 25 pontos</a:t>
            </a:r>
          </a:p>
          <a:p>
            <a:pPr lvl="1"/>
            <a:r>
              <a:rPr lang="pt-BR" altLang="pt-BR" sz="2400" dirty="0"/>
              <a:t>2ª avaliação: 25 pontos</a:t>
            </a:r>
          </a:p>
          <a:p>
            <a:pPr lvl="1"/>
            <a:r>
              <a:rPr lang="pt-BR" altLang="pt-BR" sz="2400" dirty="0"/>
              <a:t>Avaliação final: 25 pontos</a:t>
            </a:r>
          </a:p>
          <a:p>
            <a:pPr lvl="1"/>
            <a:r>
              <a:rPr lang="pt-BR" altLang="pt-BR" sz="2400" dirty="0"/>
              <a:t>Avaliações múltiplas: 25 pontos:</a:t>
            </a:r>
          </a:p>
          <a:p>
            <a:pPr lvl="2"/>
            <a:r>
              <a:rPr lang="pt-BR" altLang="pt-BR" sz="2400" dirty="0"/>
              <a:t>3 entregas de 5 pontos de exercícios: 15 pontos;</a:t>
            </a:r>
          </a:p>
          <a:p>
            <a:pPr lvl="2"/>
            <a:r>
              <a:rPr lang="pt-BR" altLang="pt-BR" sz="2400" dirty="0">
                <a:solidFill>
                  <a:srgbClr val="FF0000"/>
                </a:solidFill>
              </a:rPr>
              <a:t>Trabalho em grupo: 10 pontos.</a:t>
            </a:r>
            <a:endParaRPr lang="pt-BR" altLang="pt-BR" sz="2400" dirty="0"/>
          </a:p>
          <a:p>
            <a:pPr lvl="1"/>
            <a:r>
              <a:rPr lang="pt-BR" altLang="pt-BR" sz="2400" dirty="0"/>
              <a:t>Exame Especial: 25 pontos (substitui a avaliação final);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99BD7-3C44-4C5E-8A11-9C3F908195D7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1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ALUNO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5538"/>
            <a:ext cx="8578850" cy="4895850"/>
          </a:xfrm>
        </p:spPr>
        <p:txBody>
          <a:bodyPr/>
          <a:lstStyle/>
          <a:p>
            <a:r>
              <a:rPr lang="pt-BR" altLang="pt-BR" sz="2000" b="1" dirty="0"/>
              <a:t>Frequência</a:t>
            </a:r>
            <a:r>
              <a:rPr lang="pt-BR" altLang="pt-BR" sz="2000" dirty="0"/>
              <a:t>: chamada em todas as aulas, no seu início e no seu fim;</a:t>
            </a:r>
          </a:p>
          <a:p>
            <a:r>
              <a:rPr lang="pt-BR" altLang="pt-BR" sz="2000" dirty="0"/>
              <a:t>Máximo de </a:t>
            </a:r>
            <a:r>
              <a:rPr lang="pt-BR" altLang="pt-BR" sz="2000" b="1" dirty="0">
                <a:solidFill>
                  <a:srgbClr val="FF0000"/>
                </a:solidFill>
              </a:rPr>
              <a:t>27</a:t>
            </a:r>
            <a:r>
              <a:rPr lang="pt-BR" altLang="pt-BR" sz="2000" dirty="0"/>
              <a:t> faltas no semestre;</a:t>
            </a:r>
          </a:p>
          <a:p>
            <a:r>
              <a:rPr lang="pt-BR" altLang="pt-BR" sz="2000" b="1" dirty="0"/>
              <a:t>Abono de faltas</a:t>
            </a:r>
            <a:r>
              <a:rPr lang="pt-BR" altLang="pt-BR" sz="2000" dirty="0"/>
              <a:t>: somente na Secretaria;</a:t>
            </a:r>
          </a:p>
          <a:p>
            <a:r>
              <a:rPr lang="pt-BR" altLang="pt-BR" sz="2000" dirty="0"/>
              <a:t>Leitura do </a:t>
            </a:r>
            <a:r>
              <a:rPr lang="pt-BR" altLang="pt-BR" sz="2000" b="1" dirty="0"/>
              <a:t>Plano de Ensino </a:t>
            </a:r>
            <a:r>
              <a:rPr lang="pt-BR" altLang="pt-BR" sz="2000" dirty="0"/>
              <a:t>no portal: bibliografia recomendada;</a:t>
            </a:r>
          </a:p>
          <a:p>
            <a:r>
              <a:rPr lang="pt-BR" altLang="pt-BR" sz="2000" dirty="0"/>
              <a:t>Acompanhamento do </a:t>
            </a:r>
            <a:r>
              <a:rPr lang="pt-BR" altLang="pt-BR" sz="2000" b="1" dirty="0"/>
              <a:t>Cronograma</a:t>
            </a:r>
            <a:r>
              <a:rPr lang="pt-BR" altLang="pt-BR" sz="2000" dirty="0"/>
              <a:t> no portal: datas de provas já definidas;</a:t>
            </a:r>
          </a:p>
          <a:p>
            <a:r>
              <a:rPr lang="pt-BR" altLang="pt-BR" sz="2000" dirty="0"/>
              <a:t>Apropriação indébita de conhecimentos alheios (</a:t>
            </a:r>
            <a:r>
              <a:rPr lang="pt-BR" altLang="pt-BR" sz="2000" b="1" dirty="0"/>
              <a:t>cola</a:t>
            </a:r>
            <a:r>
              <a:rPr lang="pt-BR" altLang="pt-BR" sz="2000" dirty="0"/>
              <a:t>): zero para quem passa e para quem recebe;</a:t>
            </a:r>
          </a:p>
          <a:p>
            <a:r>
              <a:rPr lang="pt-BR" altLang="pt-BR" sz="2000" dirty="0"/>
              <a:t>Conjunto de </a:t>
            </a:r>
            <a:r>
              <a:rPr lang="pt-BR" altLang="pt-BR" sz="2000" b="1" dirty="0"/>
              <a:t>slides</a:t>
            </a:r>
            <a:r>
              <a:rPr lang="pt-BR" altLang="pt-BR" sz="2000" dirty="0"/>
              <a:t> como base do estudo em casa: leia o conteúdo da aula antes da mesma;</a:t>
            </a:r>
          </a:p>
          <a:p>
            <a:r>
              <a:rPr lang="pt-BR" altLang="pt-BR" sz="2000" dirty="0"/>
              <a:t>Uso de </a:t>
            </a:r>
            <a:r>
              <a:rPr lang="pt-BR" altLang="pt-BR" sz="2000" b="1" dirty="0"/>
              <a:t>pen-drive</a:t>
            </a:r>
            <a:r>
              <a:rPr lang="pt-BR" altLang="pt-BR" sz="2000" dirty="0"/>
              <a:t>: transporte de programas entre os computadores da escola e o de sua casa;</a:t>
            </a:r>
          </a:p>
          <a:p>
            <a:r>
              <a:rPr lang="pt-BR" altLang="pt-BR" sz="2000" dirty="0"/>
              <a:t>Durante as aulas os </a:t>
            </a:r>
            <a:r>
              <a:rPr lang="pt-BR" altLang="pt-BR" sz="2000" b="1" dirty="0"/>
              <a:t>celulares</a:t>
            </a:r>
            <a:r>
              <a:rPr lang="pt-BR" altLang="pt-BR" sz="2000" dirty="0"/>
              <a:t> deverão estar no modo silencioso;</a:t>
            </a:r>
          </a:p>
          <a:p>
            <a:r>
              <a:rPr lang="pt-BR" altLang="pt-BR" sz="2000" b="1" dirty="0"/>
              <a:t>Não será permitido </a:t>
            </a:r>
            <a:r>
              <a:rPr lang="pt-BR" altLang="pt-BR" sz="2000" dirty="0"/>
              <a:t>o uso de celulares em dias de avaliação.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C2990B-2751-4AA0-AE9E-C8FFC39D02BA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b="1"/>
              <a:t>Proibição do uso de celulares em sala de aula no Estado de </a:t>
            </a:r>
            <a:r>
              <a:rPr lang="pt-BR" altLang="pt-BR" sz="4000" b="1" u="sng"/>
              <a:t>Minas Gerais</a:t>
            </a:r>
            <a:endParaRPr lang="pt-BR" altLang="pt-BR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pt-BR" sz="500" b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b="1" dirty="0"/>
              <a:t>LEI ESTADUAL MG N° 14.486, de 9 de dezembro de 2002</a:t>
            </a:r>
            <a:endParaRPr lang="pt-B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b="1" dirty="0"/>
              <a:t>Disciplina o uso de telefone celular em salas de aula, teatros, cinemas e igrejas.</a:t>
            </a:r>
            <a:endParaRPr lang="pt-B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O povo do </a:t>
            </a:r>
            <a:r>
              <a:rPr lang="pt-BR" sz="1800" b="1" dirty="0"/>
              <a:t>Estado de Minas Gerais</a:t>
            </a:r>
            <a:r>
              <a:rPr lang="pt-BR" sz="1800" dirty="0"/>
              <a:t>, por seus representantes, aprovou, e eu, em seu nome, nos termos do § 8º do art. 70 da Constituição do Estado de Minas Gerais, promulgo a seguinte lei: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Art. 1° – </a:t>
            </a:r>
            <a:r>
              <a:rPr lang="pt-BR" sz="1800" b="1" u="sng" dirty="0"/>
              <a:t>Fica proibida a conversação em telefone celular e o uso de dispositivo sonoro do aparelho em salas de aula, teatros, cinemas e igrejas.</a:t>
            </a:r>
            <a:endParaRPr lang="pt-BR" sz="1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Art. 2° – Esta lei entra em vigor na data de sua publicação.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Art. 3° – Revogam-se as disposições em contrário.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05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 dirty="0"/>
              <a:t>Palácio da Inconfidência, em Belo Horizonte, aos 9 de dezembro de 2002.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800" dirty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0817A-88ED-4478-800F-205E58B1C9E8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GRUPO NO WHATSAPP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Turma</a:t>
            </a:r>
            <a:r>
              <a:rPr lang="en-US" dirty="0"/>
              <a:t> 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altLang="pt-BR" sz="2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http://bit.ly/2OJMsLP</a:t>
            </a:r>
            <a:endParaRPr lang="pt-BR" altLang="pt-BR" sz="28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7903F3B-339E-4887-A43E-0E952253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17638"/>
            <a:ext cx="4387626" cy="4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4F01E-84EA-4342-A4D4-E12C70A6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GRUPO NO WHATSAPP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D1582-4F8F-4F21-A966-1F8A44C6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Turma</a:t>
            </a:r>
            <a:r>
              <a:rPr lang="en-US" dirty="0"/>
              <a:t> B: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altLang="pt-BR" sz="2800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http://bit.ly/2MHHMDx</a:t>
            </a:r>
            <a:endParaRPr lang="pt-BR" altLang="pt-BR" sz="2800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97B6F-4C41-44E2-9983-8BB6B1AEC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5B9A6B-7068-4E7E-8816-DA4FBD1EE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1277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9784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36112</TotalTime>
  <Words>649</Words>
  <Application>Microsoft Office PowerPoint</Application>
  <PresentationFormat>Apresentação na tela (4:3)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Borda</vt:lpstr>
      <vt:lpstr>Algoritmos e Estrutura de Dados I</vt:lpstr>
      <vt:lpstr>O PROFESSOR</vt:lpstr>
      <vt:lpstr>A DISCIPLINA</vt:lpstr>
      <vt:lpstr>A DISCIPLINA</vt:lpstr>
      <vt:lpstr>A DISCIPLINA</vt:lpstr>
      <vt:lpstr>O ALUNO</vt:lpstr>
      <vt:lpstr>Proibição do uso de celulares em sala de aula no Estado de Minas Gerais</vt:lpstr>
      <vt:lpstr>GRUPO NO WHATSAPP</vt:lpstr>
      <vt:lpstr>GRUPO NO WHATSAPP</vt:lpstr>
      <vt:lpstr>Pesquisa on line</vt:lpstr>
      <vt:lpstr>Problemas de Lógica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1523</cp:revision>
  <dcterms:created xsi:type="dcterms:W3CDTF">2006-08-20T19:26:34Z</dcterms:created>
  <dcterms:modified xsi:type="dcterms:W3CDTF">2020-02-10T12:06:16Z</dcterms:modified>
</cp:coreProperties>
</file>