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29"/>
  </p:notesMasterIdLst>
  <p:handoutMasterIdLst>
    <p:handoutMasterId r:id="rId130"/>
  </p:handoutMasterIdLst>
  <p:sldIdLst>
    <p:sldId id="256" r:id="rId2"/>
    <p:sldId id="497" r:id="rId3"/>
    <p:sldId id="1393" r:id="rId4"/>
    <p:sldId id="1394" r:id="rId5"/>
    <p:sldId id="1395" r:id="rId6"/>
    <p:sldId id="1396" r:id="rId7"/>
    <p:sldId id="1397" r:id="rId8"/>
    <p:sldId id="1398" r:id="rId9"/>
    <p:sldId id="1400" r:id="rId10"/>
    <p:sldId id="1399" r:id="rId11"/>
    <p:sldId id="1406" r:id="rId12"/>
    <p:sldId id="1407" r:id="rId13"/>
    <p:sldId id="1409" r:id="rId14"/>
    <p:sldId id="1410" r:id="rId15"/>
    <p:sldId id="1438" r:id="rId16"/>
    <p:sldId id="1439" r:id="rId17"/>
    <p:sldId id="1401" r:id="rId18"/>
    <p:sldId id="1404" r:id="rId19"/>
    <p:sldId id="1440" r:id="rId20"/>
    <p:sldId id="1405" r:id="rId21"/>
    <p:sldId id="1551" r:id="rId22"/>
    <p:sldId id="1553" r:id="rId23"/>
    <p:sldId id="1552" r:id="rId24"/>
    <p:sldId id="1402" r:id="rId25"/>
    <p:sldId id="1408" r:id="rId26"/>
    <p:sldId id="1412" r:id="rId27"/>
    <p:sldId id="469" r:id="rId28"/>
    <p:sldId id="257" r:id="rId29"/>
    <p:sldId id="258" r:id="rId30"/>
    <p:sldId id="260" r:id="rId31"/>
    <p:sldId id="261" r:id="rId32"/>
    <p:sldId id="265" r:id="rId33"/>
    <p:sldId id="266" r:id="rId34"/>
    <p:sldId id="268" r:id="rId35"/>
    <p:sldId id="269" r:id="rId36"/>
    <p:sldId id="881" r:id="rId37"/>
    <p:sldId id="270" r:id="rId38"/>
    <p:sldId id="496" r:id="rId39"/>
    <p:sldId id="471" r:id="rId40"/>
    <p:sldId id="1304" r:id="rId41"/>
    <p:sldId id="1111" r:id="rId42"/>
    <p:sldId id="1113" r:id="rId43"/>
    <p:sldId id="468" r:id="rId44"/>
    <p:sldId id="1326" r:id="rId45"/>
    <p:sldId id="1327" r:id="rId46"/>
    <p:sldId id="1392" r:id="rId47"/>
    <p:sldId id="1331" r:id="rId48"/>
    <p:sldId id="1328" r:id="rId49"/>
    <p:sldId id="1720" r:id="rId50"/>
    <p:sldId id="472" r:id="rId51"/>
    <p:sldId id="1332" r:id="rId52"/>
    <p:sldId id="1100" r:id="rId53"/>
    <p:sldId id="498" r:id="rId54"/>
    <p:sldId id="499" r:id="rId55"/>
    <p:sldId id="294" r:id="rId56"/>
    <p:sldId id="475" r:id="rId57"/>
    <p:sldId id="1711" r:id="rId58"/>
    <p:sldId id="1712" r:id="rId59"/>
    <p:sldId id="1713" r:id="rId60"/>
    <p:sldId id="1714" r:id="rId61"/>
    <p:sldId id="1716" r:id="rId62"/>
    <p:sldId id="1715" r:id="rId63"/>
    <p:sldId id="1717" r:id="rId64"/>
    <p:sldId id="1718" r:id="rId65"/>
    <p:sldId id="1719" r:id="rId66"/>
    <p:sldId id="1651" r:id="rId67"/>
    <p:sldId id="1696" r:id="rId68"/>
    <p:sldId id="792" r:id="rId69"/>
    <p:sldId id="461" r:id="rId70"/>
    <p:sldId id="462" r:id="rId71"/>
    <p:sldId id="463" r:id="rId72"/>
    <p:sldId id="464" r:id="rId73"/>
    <p:sldId id="465" r:id="rId74"/>
    <p:sldId id="466" r:id="rId75"/>
    <p:sldId id="467" r:id="rId76"/>
    <p:sldId id="1674" r:id="rId77"/>
    <p:sldId id="1675" r:id="rId78"/>
    <p:sldId id="484" r:id="rId79"/>
    <p:sldId id="483" r:id="rId80"/>
    <p:sldId id="287" r:id="rId81"/>
    <p:sldId id="292" r:id="rId82"/>
    <p:sldId id="293" r:id="rId83"/>
    <p:sldId id="1666" r:id="rId84"/>
    <p:sldId id="1667" r:id="rId85"/>
    <p:sldId id="1668" r:id="rId86"/>
    <p:sldId id="1669" r:id="rId87"/>
    <p:sldId id="1175" r:id="rId88"/>
    <p:sldId id="1176" r:id="rId89"/>
    <p:sldId id="1681" r:id="rId90"/>
    <p:sldId id="1162" r:id="rId91"/>
    <p:sldId id="288" r:id="rId92"/>
    <p:sldId id="1098" r:id="rId93"/>
    <p:sldId id="291" r:id="rId94"/>
    <p:sldId id="1673" r:id="rId95"/>
    <p:sldId id="1191" r:id="rId96"/>
    <p:sldId id="1099" r:id="rId97"/>
    <p:sldId id="1725" r:id="rId98"/>
    <p:sldId id="1726" r:id="rId99"/>
    <p:sldId id="301" r:id="rId100"/>
    <p:sldId id="1192" r:id="rId101"/>
    <p:sldId id="302" r:id="rId102"/>
    <p:sldId id="1571" r:id="rId103"/>
    <p:sldId id="1572" r:id="rId104"/>
    <p:sldId id="303" r:id="rId105"/>
    <p:sldId id="1660" r:id="rId106"/>
    <p:sldId id="1661" r:id="rId107"/>
    <p:sldId id="1663" r:id="rId108"/>
    <p:sldId id="1662" r:id="rId109"/>
    <p:sldId id="1664" r:id="rId110"/>
    <p:sldId id="1112" r:id="rId111"/>
    <p:sldId id="1665" r:id="rId112"/>
    <p:sldId id="1190" r:id="rId113"/>
    <p:sldId id="299" r:id="rId114"/>
    <p:sldId id="1193" r:id="rId115"/>
    <p:sldId id="485" r:id="rId116"/>
    <p:sldId id="486" r:id="rId117"/>
    <p:sldId id="1194" r:id="rId118"/>
    <p:sldId id="487" r:id="rId119"/>
    <p:sldId id="488" r:id="rId120"/>
    <p:sldId id="489" r:id="rId121"/>
    <p:sldId id="490" r:id="rId122"/>
    <p:sldId id="491" r:id="rId123"/>
    <p:sldId id="492" r:id="rId124"/>
    <p:sldId id="1152" r:id="rId125"/>
    <p:sldId id="493" r:id="rId126"/>
    <p:sldId id="858" r:id="rId127"/>
    <p:sldId id="859" r:id="rId1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CC0000"/>
    <a:srgbClr val="777777"/>
    <a:srgbClr val="6699FF"/>
    <a:srgbClr val="FF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96886-2295-4559-AB9F-82E6496BF1D2}" v="59" dt="2020-01-23T12:47:21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79" autoAdjust="0"/>
    <p:restoredTop sz="94709" autoAdjust="0"/>
  </p:normalViewPr>
  <p:slideViewPr>
    <p:cSldViewPr>
      <p:cViewPr varScale="1">
        <p:scale>
          <a:sx n="64" d="100"/>
          <a:sy n="64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5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F258DE9-74DB-4852-AFE8-12F56AD26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A8F27C-6E3C-46F4-9E74-7859BA85329D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DEEB01-05AE-49CC-98FB-F755D6165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F6ED046-9C10-4A44-A1C6-8052F75D1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289396E-2D97-41AE-9FE0-764658239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147C8-FC99-4B45-A067-41C0B8156EAF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CA336F4-BDC8-4C41-8B94-9368D9249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A33D642-2158-4F5F-A598-9113E30B9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12C3B34-039B-4533-8B48-E39F8ADA2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27B7BA-9DA3-41B0-81AC-C9E8D6D5D223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BF7E05A-6242-4D94-B7EA-493FAADF0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98A3AB5-CA2A-4B84-9BD4-CE34E242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B5E5A31-2044-4748-9BE0-A654C7A22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D7508E-80F6-4BFD-9744-69CB9C03D416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57E9F46-5B03-4A1F-904F-D2597A835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3CECCAD-537C-41E2-96A1-76F627B44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F7C8B28-DE9B-4951-979C-3B500C372B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39728-90C5-4DE4-B73E-68B9D5BA0C99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50C54E7-56D1-4AF9-A714-E9E34813F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C0C9530-DA5C-465B-8D51-6FAC5E28B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0D4D942-2678-458E-ADB2-2EA824B63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AB2B1-D4AD-4D84-8316-5B9BBD2B7352}" type="slidenum">
              <a:rPr lang="pt-BR" altLang="pt-BR" sz="1200" smtClean="0"/>
              <a:pPr/>
              <a:t>39</a:t>
            </a:fld>
            <a:endParaRPr lang="pt-BR" altLang="pt-BR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196A3FB-168E-4594-9700-DCBB1C1E3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DC584A5-BFE5-49E1-9245-D6B35D577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149748-F7D4-49EA-87E8-01DFE5CF5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E252BB-8093-4C7C-81DC-9259CBF8B2E7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B0F7226-DF55-4426-A33A-7B85E7103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6C83F83-CB7D-4CF5-9D46-952F59077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F23A3C0-41DA-4F51-8A40-3D72A9AAA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F8EEE6-6C45-41BA-B518-D5F48326777B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CEA20CF-0E94-49F4-AF72-180F972BC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DE3995E-EDF1-418E-8B0E-9558CAFD8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09E6FD3-D415-447C-9E72-126D61FFE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CBA634-DC74-4EFC-AE5B-EE6BD1F45A41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0E8103-3E19-4078-86B6-7E0F46D2F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AC560D5-7E3D-4FE3-B3EC-ECE67D7E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976A0B-C652-4E3E-B307-5CAEBBDEAF36}" type="slidenum">
              <a:rPr lang="pt-BR" altLang="pt-BR" smtClean="0"/>
              <a:pPr>
                <a:defRPr/>
              </a:pPr>
              <a:t>48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307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F64A811-46D2-42CE-A207-64D1FE652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45E44C-D537-4B74-B667-B33E129FDF1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3E8C4D2-CE5C-4181-8408-84176976E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F099AD9-B062-4218-B7BC-E69D11138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02C11AC-DA6B-459B-992A-65C6223E8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903E2-B0DD-4B33-AA30-43BAB6765D59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F0549C1-CD58-4C18-A19C-316E41302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D97DE30-8062-4164-AA20-2F445ED23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36B47EB-AFAC-4FE6-9163-056D94002C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AC26AB-B361-49F2-9DC8-937508420418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915DA4E-780F-426E-A777-01F10340B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674CEE1-7EE2-43C3-839E-207661BEB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959DE36-911C-4DEA-BE37-CA49E3946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F0AF24-E4C6-42BF-AAA5-8EBF69ACCBB1}" type="slidenum">
              <a:rPr lang="pt-BR" altLang="pt-BR" sz="1200" smtClean="0"/>
              <a:pPr/>
              <a:t>52</a:t>
            </a:fld>
            <a:endParaRPr lang="pt-BR" altLang="pt-BR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31D2AA6-03F9-45A8-BC88-18E3261B5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8F2D25F-4E99-4741-95D6-0562E52BF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24170CF-AE8F-407C-BF6B-C02DC0B8F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09C661-FABD-49A7-8AEF-0B57E38B4DBD}" type="slidenum">
              <a:rPr lang="pt-BR" altLang="pt-BR" sz="1200" smtClean="0"/>
              <a:pPr/>
              <a:t>53</a:t>
            </a:fld>
            <a:endParaRPr lang="pt-BR" altLang="pt-BR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48B0378-43E6-447E-9B58-3D79F04A1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FC94513-83B4-4FF9-9ACB-6D69730BC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CB633A2-4F61-45C6-9F65-F6E323616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F3F70C-EAA8-448B-903E-C269137DED1C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1264DAE-56B2-4B65-A36C-C376CDAC1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E1D001B-501C-4136-80F9-5F9EAB78A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55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65FE0D1-5FB3-48ED-9013-00ED0310A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2942C2-F1FF-429B-8643-C13C2542FD66}" type="slidenum">
              <a:rPr lang="pt-BR" altLang="pt-BR" sz="1200" smtClean="0"/>
              <a:pPr/>
              <a:t>56</a:t>
            </a:fld>
            <a:endParaRPr lang="pt-BR" altLang="pt-BR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87FC342-4C76-4F00-A216-2FC708F03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8389F72-13EA-40C6-A17D-2CAEFBACB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66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3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67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42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CBF03C1-3EBB-470B-8704-ADFCD08E9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595B40-33A7-4876-8E2D-9443B7CAE9B0}" type="slidenum">
              <a:rPr lang="pt-BR" altLang="pt-BR" sz="1200" smtClean="0"/>
              <a:pPr/>
              <a:t>68</a:t>
            </a:fld>
            <a:endParaRPr lang="pt-BR" altLang="pt-BR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C3A13DA-878E-44E8-B738-09B402482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B85B73B-0FE2-47B8-9A66-7871B57D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910786D-98FF-4892-9240-FC617A253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037774-B6E1-4E23-81F8-040775E1C9B7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01D9056-21E1-43DD-BAA7-1BC1C2F38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70B6379-DDAA-4CA4-B073-2B4027B06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FD536A9-6F05-4DBF-9744-3554874AA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A8000-5DF8-4B5D-B465-3763AA300AAB}" type="slidenum">
              <a:rPr lang="pt-BR" altLang="pt-BR" sz="1200" smtClean="0"/>
              <a:pPr/>
              <a:t>69</a:t>
            </a:fld>
            <a:endParaRPr lang="pt-BR" altLang="pt-BR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469C63A-9432-4A6D-9EEF-AE0785F0B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C66B82F-71CD-4F12-9AE5-C2957E32E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0152AD5-3CEA-4FDB-A2D8-1BB290F7C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0D878-D255-4B01-BA68-314272B39BA7}" type="slidenum">
              <a:rPr lang="pt-BR" altLang="pt-BR" sz="1200" smtClean="0"/>
              <a:pPr/>
              <a:t>70</a:t>
            </a:fld>
            <a:endParaRPr lang="pt-BR" altLang="pt-BR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ED3101C-0B8B-447F-BCC1-33375E067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55AA66E-4CDC-4CAC-9132-179B15D08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25130DA-F212-4257-91B5-B42D371E8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977F8E-7CF0-4A9D-BDA2-11EC5F4B38ED}" type="slidenum">
              <a:rPr lang="pt-BR" altLang="pt-BR" sz="1200" smtClean="0"/>
              <a:pPr/>
              <a:t>71</a:t>
            </a:fld>
            <a:endParaRPr lang="pt-BR" altLang="pt-BR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3101F30-87E5-46A2-8A19-9BF1B9879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F21D4E7-6CDA-440D-B513-CAB09FEC5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B30A5A9-34E7-409B-B967-97919B9B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F4F7E-4B63-40F4-9A6D-8E906A386E76}" type="slidenum">
              <a:rPr lang="pt-BR" altLang="pt-BR" sz="1200" smtClean="0"/>
              <a:pPr/>
              <a:t>72</a:t>
            </a:fld>
            <a:endParaRPr lang="pt-BR" altLang="pt-BR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B866239-25F8-45F0-A4C8-CBBFBE824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3F6E7A4-DAD1-4BAD-A7D5-311FF223A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2CB00B8-BD64-4911-AE84-17DD86879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8F1F1-3C84-46F6-B436-AC59B6EFA3E6}" type="slidenum">
              <a:rPr lang="pt-BR" altLang="pt-BR" sz="1200" smtClean="0"/>
              <a:pPr/>
              <a:t>73</a:t>
            </a:fld>
            <a:endParaRPr lang="pt-BR" altLang="pt-BR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CE946E9-C4BF-46C2-AD78-7AFC6DD15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6DF3544-77D2-44A5-A5D5-5FDE8DA57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2141530-B909-43CB-BF8F-91A0CB105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587FC3-22D6-4550-88DC-067712614A1D}" type="slidenum">
              <a:rPr lang="pt-BR" altLang="pt-BR" sz="1200" smtClean="0"/>
              <a:pPr/>
              <a:t>74</a:t>
            </a:fld>
            <a:endParaRPr lang="pt-BR" altLang="pt-BR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C27442D-A0FD-4697-85B9-C36A19A92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FC11823-322D-4A27-8687-461E27E26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C206118-5280-4133-A542-3A4A5AEA5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7B6D8-C3A9-4D8D-81A6-C933ECA96D95}" type="slidenum">
              <a:rPr lang="pt-BR" altLang="pt-BR" sz="1200" smtClean="0"/>
              <a:pPr/>
              <a:t>75</a:t>
            </a:fld>
            <a:endParaRPr lang="pt-BR" altLang="pt-BR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C2FA2B1-4022-402D-9FC1-73C764617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82D321-E61B-41FB-B749-2C1A0303D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449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2141530-B909-43CB-BF8F-91A0CB105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587FC3-22D6-4550-88DC-067712614A1D}" type="slidenum">
              <a:rPr lang="pt-BR" altLang="pt-BR" sz="1200" smtClean="0"/>
              <a:pPr/>
              <a:t>76</a:t>
            </a:fld>
            <a:endParaRPr lang="pt-BR" altLang="pt-BR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C27442D-A0FD-4697-85B9-C36A19A92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FC11823-322D-4A27-8687-461E27E26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75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C206118-5280-4133-A542-3A4A5AEA5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7B6D8-C3A9-4D8D-81A6-C933ECA96D95}" type="slidenum">
              <a:rPr lang="pt-BR" altLang="pt-BR" sz="1200" smtClean="0"/>
              <a:pPr/>
              <a:t>77</a:t>
            </a:fld>
            <a:endParaRPr lang="pt-BR" altLang="pt-BR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C2FA2B1-4022-402D-9FC1-73C764617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82D321-E61B-41FB-B749-2C1A0303D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556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B76F4D-EE92-4940-B4DD-B004BD45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42F38-FA72-4056-BD10-0B35A7A8A877}" type="slidenum">
              <a:rPr lang="pt-BR" altLang="pt-BR" sz="1200" smtClean="0"/>
              <a:pPr/>
              <a:t>78</a:t>
            </a:fld>
            <a:endParaRPr lang="pt-BR" altLang="pt-BR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6FBD7AD-213F-4637-8854-09A874711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35F82C5-1B5B-4634-BB75-D2508D61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51E81F7-AE04-4C01-A2F3-5EB5B62C0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E1334F-4CFE-42F4-A813-C74B0740C553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EB70297-1468-440F-913A-3F7D21FD0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2731E8A-DD54-4CD6-8A7D-490C75C80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E7B146D-2698-43D7-B5CE-3E0F659B8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049265-CF59-4140-A567-FDC3E9D589EA}" type="slidenum">
              <a:rPr lang="pt-BR" altLang="pt-BR" sz="1200" smtClean="0"/>
              <a:pPr/>
              <a:t>79</a:t>
            </a:fld>
            <a:endParaRPr lang="pt-BR" altLang="pt-BR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C6D40CD-74CF-4A66-B901-257E9D4FC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99419E5-491D-425B-9B57-C959F4F55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85D387B-75DE-4434-BB01-DAE19E83E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AD81F2-6422-4496-97ED-C571EE46995B}" type="slidenum">
              <a:rPr lang="pt-BR" altLang="pt-BR" sz="1200" smtClean="0"/>
              <a:pPr/>
              <a:t>80</a:t>
            </a:fld>
            <a:endParaRPr lang="pt-BR" altLang="pt-BR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D7892A3-BF15-459E-A454-A34CC1267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0F75B59-2AD4-4707-BE85-CA1E50292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7E2CD5A8-7926-414D-9B67-6A752AEE2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537B0-F49D-4690-B913-202D30D9AB0D}" type="slidenum">
              <a:rPr lang="pt-BR" altLang="pt-BR" sz="1200" smtClean="0"/>
              <a:pPr/>
              <a:t>81</a:t>
            </a:fld>
            <a:endParaRPr lang="pt-BR" altLang="pt-BR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246AD00-5388-4AAF-8FDB-64E7367B0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0A4881A-56A7-4D95-BA43-919EF5226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C70B547-C463-4B7C-AA9D-8F28427DC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ADBC0D-7C10-4211-A039-49DF264BFC8F}" type="slidenum">
              <a:rPr lang="pt-BR" altLang="pt-BR" sz="1200" smtClean="0"/>
              <a:pPr/>
              <a:t>82</a:t>
            </a:fld>
            <a:endParaRPr lang="pt-BR" altLang="pt-BR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5422160-6CAA-47F4-B658-6E6114177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7B9B4C1-280C-41E5-B97F-6DB5037F0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DAE3E56-58E9-4E3F-8B0D-20D0F0E13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673AE-E7DB-430D-A189-0F8B55A3CBE6}" type="slidenum">
              <a:rPr lang="pt-BR" altLang="pt-BR" sz="1200" smtClean="0"/>
              <a:pPr/>
              <a:t>87</a:t>
            </a:fld>
            <a:endParaRPr lang="pt-BR" altLang="pt-BR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36BDE5-C634-4DA9-BE1F-DC06B1284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B7B722B-982E-48B6-8B22-1B5D4F76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88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89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677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F1E6E64-D37E-41C2-967A-13C4EB173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32188-6D77-4810-B1D7-0C15E878825B}" type="slidenum">
              <a:rPr lang="pt-BR" altLang="pt-BR" sz="1200" smtClean="0"/>
              <a:pPr/>
              <a:t>90</a:t>
            </a:fld>
            <a:endParaRPr lang="pt-BR" altLang="pt-BR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F9F94E0-C3BE-474F-97B3-8375F4082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31EC07B-B9DF-4F71-A8AB-DA348894E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EE58E19-F24D-4BB4-9DC7-0176A9B6B1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D8628-198A-4D0E-A91F-50FF15D10F83}" type="slidenum">
              <a:rPr lang="pt-BR" altLang="pt-BR" sz="1200" smtClean="0"/>
              <a:pPr/>
              <a:t>91</a:t>
            </a:fld>
            <a:endParaRPr lang="pt-BR" altLang="pt-BR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91EBDA9-1A8A-42DF-80D0-C139F6F28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05BAB94-4E50-42CA-B6F4-DF9538030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35886E3-F2F5-4243-97B7-4FBD4AF0B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050DB-D7FB-4D49-BBE5-C55F59CF0658}" type="slidenum">
              <a:rPr lang="pt-BR" altLang="pt-BR" sz="1200" smtClean="0"/>
              <a:pPr/>
              <a:t>92</a:t>
            </a:fld>
            <a:endParaRPr lang="pt-BR" altLang="pt-BR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853A046-6F88-47F5-B2C4-0045A35B2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ADD72A3-0AF0-4639-8649-DBD47C8F6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CCA2008-1FB7-49D7-A1BD-D09F47264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3FBAC8-3A95-4FF1-A97A-5F8968D49ADB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5FF700D-48CB-4F06-B458-DA228A23E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436D90E-7661-471C-874A-F2E420753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93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B1A6099-2493-4426-83C6-F4B3B3901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BEB2C6-812E-4180-BC28-DB72FC6D0785}" type="slidenum">
              <a:rPr lang="pt-BR" altLang="pt-BR" sz="1200" smtClean="0"/>
              <a:pPr/>
              <a:t>96</a:t>
            </a:fld>
            <a:endParaRPr lang="pt-BR" altLang="pt-BR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8787D91-0474-4EDD-8B4E-085A6CE27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AB5707D-4B4E-4143-B43B-E931624EF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97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070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98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881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CC1535B-5748-4BAB-9917-D3E825BA3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77375-F1A7-4897-A20E-9F9654D3EF13}" type="slidenum">
              <a:rPr lang="pt-BR" altLang="pt-BR" sz="1200" smtClean="0"/>
              <a:pPr/>
              <a:t>99</a:t>
            </a:fld>
            <a:endParaRPr lang="pt-BR" altLang="pt-BR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42FA493-EF56-4964-967D-8EB8C8C2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C9C816F-BCA6-4520-80F9-1BCA3A01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1264BB9-EA54-41B9-998B-CAA885B7F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82229-EA28-4E81-B4BF-97D12F019C80}" type="slidenum">
              <a:rPr lang="pt-BR" altLang="pt-BR" sz="1200" smtClean="0"/>
              <a:pPr/>
              <a:t>101</a:t>
            </a:fld>
            <a:endParaRPr lang="pt-BR" altLang="pt-BR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D1CB02F-C781-46D4-8AC4-84E557312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CA814B0-9C41-4399-89C9-1BC377F17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6EEDDCD2-F787-4CB9-8AC0-32B5781FB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F8E694-B659-449A-9635-B14E1FB93B2D}" type="slidenum">
              <a:rPr lang="pt-BR" altLang="pt-BR" sz="1200" smtClean="0"/>
              <a:pPr/>
              <a:t>104</a:t>
            </a:fld>
            <a:endParaRPr lang="pt-BR" altLang="pt-BR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EF31360-4CC3-42DC-89D6-6DDED18FA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C24FB4A-103A-4FF8-A914-FA3EFECEC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CC1535B-5748-4BAB-9917-D3E825BA3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77375-F1A7-4897-A20E-9F9654D3EF13}" type="slidenum">
              <a:rPr lang="pt-BR" altLang="pt-BR" sz="1200" smtClean="0"/>
              <a:pPr/>
              <a:t>105</a:t>
            </a:fld>
            <a:endParaRPr lang="pt-BR" altLang="pt-BR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42FA493-EF56-4964-967D-8EB8C8C2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C9C816F-BCA6-4520-80F9-1BCA3A01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131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1264BB9-EA54-41B9-998B-CAA885B7F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82229-EA28-4E81-B4BF-97D12F019C80}" type="slidenum">
              <a:rPr lang="pt-BR" altLang="pt-BR" sz="1200" smtClean="0"/>
              <a:pPr/>
              <a:t>106</a:t>
            </a:fld>
            <a:endParaRPr lang="pt-BR" altLang="pt-BR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D1CB02F-C781-46D4-8AC4-84E557312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CA814B0-9C41-4399-89C9-1BC377F17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25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>
            <a:extLst>
              <a:ext uri="{FF2B5EF4-FFF2-40B4-BE49-F238E27FC236}">
                <a16:creationId xmlns:a16="http://schemas.microsoft.com/office/drawing/2014/main" id="{32EA0D8B-9163-4EE1-A697-C498F971E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C3A86B-AB10-4BAA-9ABE-4EE185631C56}" type="slidenum">
              <a:rPr lang="pt-BR" altLang="pt-BR" sz="1200"/>
              <a:pPr eaLnBrk="1" hangingPunct="1"/>
              <a:t>107</a:t>
            </a:fld>
            <a:endParaRPr lang="pt-BR" altLang="pt-BR" sz="1200"/>
          </a:p>
        </p:txBody>
      </p:sp>
      <p:sp>
        <p:nvSpPr>
          <p:cNvPr id="485379" name="Rectangle 2">
            <a:extLst>
              <a:ext uri="{FF2B5EF4-FFF2-40B4-BE49-F238E27FC236}">
                <a16:creationId xmlns:a16="http://schemas.microsoft.com/office/drawing/2014/main" id="{C1F88E02-A652-44A9-975C-8F098DBAE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80" name="Rectangle 3">
            <a:extLst>
              <a:ext uri="{FF2B5EF4-FFF2-40B4-BE49-F238E27FC236}">
                <a16:creationId xmlns:a16="http://schemas.microsoft.com/office/drawing/2014/main" id="{2FE48FCA-7841-4553-8452-D83FDD098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38FEE1F-63DB-4205-B520-39C7749D9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62AB2-2C3F-4291-9F62-233D65C1C45A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860401E-DA9D-4672-99E6-CE71A11BC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E20C378-AE1B-4371-AC5D-9D9890901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>
            <a:extLst>
              <a:ext uri="{FF2B5EF4-FFF2-40B4-BE49-F238E27FC236}">
                <a16:creationId xmlns:a16="http://schemas.microsoft.com/office/drawing/2014/main" id="{F543D96E-7B0F-474D-A781-0C837EFE9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EA0D9B-50E4-4872-9BF5-366799372E84}" type="slidenum">
              <a:rPr lang="pt-BR" altLang="pt-BR" sz="1200"/>
              <a:pPr eaLnBrk="1" hangingPunct="1"/>
              <a:t>108</a:t>
            </a:fld>
            <a:endParaRPr lang="pt-BR" altLang="pt-BR" sz="1200"/>
          </a:p>
        </p:txBody>
      </p:sp>
      <p:sp>
        <p:nvSpPr>
          <p:cNvPr id="484355" name="Rectangle 2">
            <a:extLst>
              <a:ext uri="{FF2B5EF4-FFF2-40B4-BE49-F238E27FC236}">
                <a16:creationId xmlns:a16="http://schemas.microsoft.com/office/drawing/2014/main" id="{4D2C435C-D365-4736-A3D8-FE4B1C4C3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6" name="Rectangle 3">
            <a:extLst>
              <a:ext uri="{FF2B5EF4-FFF2-40B4-BE49-F238E27FC236}">
                <a16:creationId xmlns:a16="http://schemas.microsoft.com/office/drawing/2014/main" id="{990833A3-C5C1-4A0E-BA43-AE02496B9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>
            <a:extLst>
              <a:ext uri="{FF2B5EF4-FFF2-40B4-BE49-F238E27FC236}">
                <a16:creationId xmlns:a16="http://schemas.microsoft.com/office/drawing/2014/main" id="{DC9B3452-7099-4DE9-BC05-3B7031E69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56F6D1-3415-495D-ABE1-DF0310075507}" type="slidenum">
              <a:rPr lang="pt-BR" altLang="pt-BR" sz="1200"/>
              <a:pPr eaLnBrk="1" hangingPunct="1"/>
              <a:t>109</a:t>
            </a:fld>
            <a:endParaRPr lang="pt-BR" altLang="pt-BR" sz="1200"/>
          </a:p>
        </p:txBody>
      </p:sp>
      <p:sp>
        <p:nvSpPr>
          <p:cNvPr id="487427" name="Rectangle 2">
            <a:extLst>
              <a:ext uri="{FF2B5EF4-FFF2-40B4-BE49-F238E27FC236}">
                <a16:creationId xmlns:a16="http://schemas.microsoft.com/office/drawing/2014/main" id="{49D8A7FC-5178-40A3-ADDB-354CAB1B8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8" name="Rectangle 3">
            <a:extLst>
              <a:ext uri="{FF2B5EF4-FFF2-40B4-BE49-F238E27FC236}">
                <a16:creationId xmlns:a16="http://schemas.microsoft.com/office/drawing/2014/main" id="{D985D2D6-BF43-4877-BC19-2B559EEA4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>
            <a:extLst>
              <a:ext uri="{FF2B5EF4-FFF2-40B4-BE49-F238E27FC236}">
                <a16:creationId xmlns:a16="http://schemas.microsoft.com/office/drawing/2014/main" id="{2793E855-D7DD-4BC0-AB8B-D4788D988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457670-97DF-4641-B347-0017A9C4A6BE}" type="slidenum">
              <a:rPr lang="pt-BR" altLang="pt-BR" sz="1200"/>
              <a:pPr eaLnBrk="1" hangingPunct="1"/>
              <a:t>110</a:t>
            </a:fld>
            <a:endParaRPr lang="pt-BR" altLang="pt-BR" sz="1200"/>
          </a:p>
        </p:txBody>
      </p:sp>
      <p:sp>
        <p:nvSpPr>
          <p:cNvPr id="486403" name="Rectangle 2">
            <a:extLst>
              <a:ext uri="{FF2B5EF4-FFF2-40B4-BE49-F238E27FC236}">
                <a16:creationId xmlns:a16="http://schemas.microsoft.com/office/drawing/2014/main" id="{2429782F-F8E5-4B3E-A684-C3F4235C0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4" name="Rectangle 3">
            <a:extLst>
              <a:ext uri="{FF2B5EF4-FFF2-40B4-BE49-F238E27FC236}">
                <a16:creationId xmlns:a16="http://schemas.microsoft.com/office/drawing/2014/main" id="{28DCF330-7503-4C04-83CF-4E0075E39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Slide Image Placeholder 1">
            <a:extLst>
              <a:ext uri="{FF2B5EF4-FFF2-40B4-BE49-F238E27FC236}">
                <a16:creationId xmlns:a16="http://schemas.microsoft.com/office/drawing/2014/main" id="{49BC6374-0BD2-4A53-953E-9FE5E8A46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Notes Placeholder 2">
            <a:extLst>
              <a:ext uri="{FF2B5EF4-FFF2-40B4-BE49-F238E27FC236}">
                <a16:creationId xmlns:a16="http://schemas.microsoft.com/office/drawing/2014/main" id="{D061DDAB-0010-4709-A883-00CE4C5F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88452" name="Slide Number Placeholder 3">
            <a:extLst>
              <a:ext uri="{FF2B5EF4-FFF2-40B4-BE49-F238E27FC236}">
                <a16:creationId xmlns:a16="http://schemas.microsoft.com/office/drawing/2014/main" id="{528404E3-A9A6-42DC-B3DD-E9BEFB1AD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454A2A-DC9B-42CD-AD00-4D8D9A2FFEE5}" type="slidenum">
              <a:rPr lang="pt-BR" altLang="pt-BR" sz="1200"/>
              <a:pPr eaLnBrk="1" hangingPunct="1"/>
              <a:t>111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510EF8D-C1E2-4539-B2E7-721FF4E02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ABE39A-A6AB-4D30-A586-0CC0C0D44E63}" type="slidenum">
              <a:rPr lang="pt-BR" altLang="pt-BR" sz="1200" smtClean="0"/>
              <a:pPr/>
              <a:t>113</a:t>
            </a:fld>
            <a:endParaRPr lang="pt-BR" altLang="pt-BR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5A3DA28-98DD-4D5C-BE22-9A41C785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B4BE5E8-0AA3-4687-B6FC-36F585B59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115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1A9EE26-1570-4388-A521-7E9C9452E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A2A43-96C7-430D-B6C7-5F294A0FDE8E}" type="slidenum">
              <a:rPr lang="pt-BR" altLang="pt-BR" sz="1200" smtClean="0"/>
              <a:pPr/>
              <a:t>116</a:t>
            </a:fld>
            <a:endParaRPr lang="pt-BR" altLang="pt-BR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551C5D3-2739-435A-8D37-9A9317209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E30259B-F41B-4FAA-880B-F32058035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D455396-3E9F-4FE1-AC91-75283FFC5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F03CB2-07D9-4777-A107-3B983F53BC12}" type="slidenum">
              <a:rPr lang="pt-BR" altLang="pt-BR" sz="1200" smtClean="0"/>
              <a:pPr/>
              <a:t>118</a:t>
            </a:fld>
            <a:endParaRPr lang="pt-BR" altLang="pt-BR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DC74161-9AB6-4271-94C4-ED25F66E8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A4E94269-7A05-49A6-83EF-D126F6A84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23FA564-B53B-467B-8343-FD940385F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C3F4A5-8D7B-49EC-B6AE-75DEDBA9744C}" type="slidenum">
              <a:rPr lang="pt-BR" altLang="pt-BR" sz="1200" smtClean="0"/>
              <a:pPr/>
              <a:t>119</a:t>
            </a:fld>
            <a:endParaRPr lang="pt-BR" altLang="pt-BR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4DB8B6D-12B3-446F-A0CB-295892E5C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012B4318-151E-46C5-AF2C-0198755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3060DCB-76FE-4E29-9D46-8BA284E19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D8AD9E-BD4E-4006-A0FF-E9453728C831}" type="slidenum">
              <a:rPr lang="pt-BR" altLang="pt-BR" sz="1200" smtClean="0"/>
              <a:pPr/>
              <a:t>120</a:t>
            </a:fld>
            <a:endParaRPr lang="pt-BR" altLang="pt-BR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6F2C7D4E-AFDA-40A8-B4B8-634B72976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536FD53-08F1-4FA4-B240-2DC2D7CD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0FE0627-BB47-4C63-ADEB-FAE9450A4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D1C95-CF95-4C5A-8CC2-A160A0DF1496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284F45A-B501-4414-B749-B82CB1941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CB21B97-75CB-4443-B3A6-53DD335A7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E27AA0B8-2FDC-465E-9176-17E417211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0D5FEB-34D5-4C1D-B3F6-B6ECADE8F61C}" type="slidenum">
              <a:rPr lang="pt-BR" altLang="pt-BR" sz="1200" smtClean="0"/>
              <a:pPr/>
              <a:t>121</a:t>
            </a:fld>
            <a:endParaRPr lang="pt-BR" altLang="pt-BR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2DF007FF-03E3-4A92-9B4C-ED01FA7122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1F00EDBA-C505-4BCB-8170-8FB774101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A0B70751-EED4-4257-B0A7-14E790E28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CB927F-F9B4-4CD2-8922-12059F189A94}" type="slidenum">
              <a:rPr lang="pt-BR" altLang="pt-BR" sz="1200" smtClean="0"/>
              <a:pPr/>
              <a:t>122</a:t>
            </a:fld>
            <a:endParaRPr lang="pt-BR" altLang="pt-BR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D7F43C1C-3B71-43C7-A48B-99810256C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B0B36C1-3EF6-4BC1-B89B-D37EC4F96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C9CB267-8EF1-4554-87E8-AA911A5C7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FD8A8-27C6-431C-8D8C-80A421A31252}" type="slidenum">
              <a:rPr lang="pt-BR" altLang="pt-BR" sz="1200" smtClean="0"/>
              <a:pPr/>
              <a:t>123</a:t>
            </a:fld>
            <a:endParaRPr lang="pt-BR" altLang="pt-BR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F6A59BF-D252-4AF3-B40D-9A9C911EE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A7DB185-2D06-466B-96AF-D86EDC92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7AFD07BE-157B-4470-A1E7-492848352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0B040-2212-4D39-89D2-36DD971DE509}" type="slidenum">
              <a:rPr lang="pt-BR" altLang="pt-BR" sz="1200" smtClean="0"/>
              <a:pPr/>
              <a:t>124</a:t>
            </a:fld>
            <a:endParaRPr lang="pt-BR" altLang="pt-BR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8D7DCBC-FCFE-4072-B523-5F0BFC37C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5729A9A-1901-4518-A374-2605C3B23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751B8D13-361D-49B7-B5D6-BD65C664E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A1341-A42E-499B-8427-76AE2685049F}" type="slidenum">
              <a:rPr lang="pt-BR" altLang="pt-BR" sz="1200" smtClean="0"/>
              <a:pPr/>
              <a:t>125</a:t>
            </a:fld>
            <a:endParaRPr lang="pt-BR" altLang="pt-BR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2141F88-7679-4A53-9569-6A9FCECA5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6FA17018-A006-45B5-8E5D-A891B7080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D37B5DB-D645-40A5-849A-2317A9B3D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2EB764-7DD0-4410-933D-78488AFC5312}" type="slidenum">
              <a:rPr lang="pt-BR" altLang="pt-BR" sz="1200" smtClean="0"/>
              <a:pPr/>
              <a:t>126</a:t>
            </a:fld>
            <a:endParaRPr lang="pt-BR" altLang="pt-BR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10B843DC-72B3-4A5A-AF9D-DEB3B38BB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FF92E141-15E8-4D3A-B29E-C2F6EB387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6864A959-389A-4F24-9DB3-D3BB7A7C8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52C344-470F-480A-87BE-48B2F71B2EF6}" type="slidenum">
              <a:rPr lang="pt-BR" altLang="pt-BR" sz="1200" smtClean="0"/>
              <a:pPr/>
              <a:t>127</a:t>
            </a:fld>
            <a:endParaRPr lang="pt-BR" altLang="pt-BR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27CC182-6BD2-4192-B8DD-E0D25E290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E8E29BD-2999-44FC-B2C5-2C7243A3B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7BBE4C2-84C7-4377-9907-FE60B399B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52072E-C089-4039-BBC6-C4A58C43F01A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3B03333-0F92-4EFF-AA94-14A5073B4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F406561-67CC-42F9-9950-92B2ACCD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61A48A9-BEC6-4983-BBC3-38B224A99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14FD2-7981-493B-8645-D80356C92FC3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58AAFF7-CB52-43D3-9449-A27F44F7B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F823D54-823B-4F47-AE9E-9E37D9831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051425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ricardo.freitas@emge.edu.br</a:t>
            </a: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mages.google.com.br/imgres?imgurl=http://regmedia.co.uk/2006/11/01/core2extreme_quad_cpu.jpg&amp;imgrefurl=http://forum.clubedohardware.com.br/placas-video-sistema/498809&amp;usg=__7ikIgBk9DiJM3W8rzgbUiY-EQ7M=&amp;h=411&amp;w=450&amp;sz=72&amp;hl=pt-BR&amp;start=1&amp;tbnid=tzWHn57CUB__dM:&amp;tbnh=116&amp;tbnw=127&amp;prev=/images?q%3Dcpu%26gbv%3D2%26hl%3Dpt-BR%26sa%3D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0.xml"/><Relationship Id="rId5" Type="http://schemas.openxmlformats.org/officeDocument/2006/relationships/slide" Target="slide43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pt.wikipedia.org/wiki/Qub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com.br/imgres?imgurl=http://www.vittalinformatica.com.br/loja/images/CPU%20plus.JPG&amp;imgrefurl=http://www.vittalinformatica.com.br/loja/index.php?cPath%3D24&amp;usg=__Va3ficmtrxxTf0WLZbh0DC09S58=&amp;h=350&amp;w=419&amp;sz=16&amp;hl=pt-BR&amp;start=8&amp;tbnid=sTn5HcGBguoKTM:&amp;tbnh=104&amp;tbnw=125&amp;prev=/images?q%3Dcpu%26gbv%3D2%26hl%3Dpt-BR%26sa%3D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ps3naveia.files.wordpress.com/2009/02/pendrive.jpg&amp;imgrefurl=http://ps3naveia.wordpress.com/2009/02/10/hack-execucao-de-conteudo-pelo-pen-drive/&amp;usg=__1bOvWNOF5L2wqPv3_DPFOWOr1DE=&amp;h=650&amp;w=650&amp;sz=54&amp;hl=pt-BR&amp;start=1&amp;tbnid=UG5TBgGkzIbPSM:&amp;tbnh=137&amp;tbnw=137&amp;prev=/images?q%3Dpen-drive%26gbv%3D2%26hl%3Dpt-BR%26sa%3D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images.google.com.br/imgres?imgurl=http://img204.imageshack.us/img204/8428/sony48xcdrsg4.jpg&amp;imgrefurl=http://mastermod.wordpress.com/2007/11/04/saiba-como-gravar-830mb-em-cds-de-650mb/&amp;usg=__0uoIy6egyopIzogX54rPeRXaBxU=&amp;h=400&amp;w=400&amp;sz=44&amp;hl=pt-BR&amp;start=5&amp;tbnid=2kFzFwSOUjn-4M:&amp;tbnh=124&amp;tbnw=124&amp;prev=/images?q%3Dcds%26gbv%3D2%26hl%3Dpt-BR" TargetMode="External"/><Relationship Id="rId4" Type="http://schemas.openxmlformats.org/officeDocument/2006/relationships/image" Target="../media/image8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>
                <a:hlinkClick r:id="rId3"/>
              </a:rPr>
              <a:t>ricardo.freitas@emge.edu.br</a:t>
            </a:r>
            <a:endParaRPr lang="pt-BR" altLang="pt-BR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DCA4-F503-4506-B301-4BF1025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(CPU)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53101-1AEE-465C-8BD3-E939A99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58" y="1124744"/>
            <a:ext cx="8229600" cy="4530725"/>
          </a:xfrm>
        </p:spPr>
        <p:txBody>
          <a:bodyPr/>
          <a:lstStyle/>
          <a:p>
            <a:r>
              <a:rPr lang="pt-BR" sz="2800" b="1" dirty="0"/>
              <a:t>CPU</a:t>
            </a:r>
            <a:r>
              <a:rPr lang="pt-BR" sz="2800" dirty="0"/>
              <a:t> (</a:t>
            </a:r>
            <a:r>
              <a:rPr lang="pt-BR" sz="2800" b="1" dirty="0"/>
              <a:t>C</a:t>
            </a:r>
            <a:r>
              <a:rPr lang="pt-BR" sz="2800" dirty="0"/>
              <a:t>entral </a:t>
            </a:r>
            <a:r>
              <a:rPr lang="pt-BR" sz="2800" b="1" dirty="0" err="1"/>
              <a:t>P</a:t>
            </a:r>
            <a:r>
              <a:rPr lang="pt-BR" sz="2800" dirty="0" err="1"/>
              <a:t>rocessing</a:t>
            </a:r>
            <a:r>
              <a:rPr lang="pt-BR" sz="2800" dirty="0"/>
              <a:t> </a:t>
            </a:r>
            <a:r>
              <a:rPr lang="pt-BR" sz="2800" b="1" dirty="0"/>
              <a:t>U</a:t>
            </a:r>
            <a:r>
              <a:rPr lang="pt-BR" sz="2800" dirty="0"/>
              <a:t>nit – Unidade  Central de Processamento):</a:t>
            </a:r>
          </a:p>
          <a:p>
            <a:pPr lvl="1"/>
            <a:r>
              <a:rPr lang="pt-BR" sz="2000" dirty="0"/>
              <a:t>Microprocessador central;</a:t>
            </a:r>
          </a:p>
          <a:p>
            <a:pPr lvl="1"/>
            <a:r>
              <a:rPr lang="pt-BR" sz="2000" dirty="0"/>
              <a:t>Comanda todas as tarefas e funções do computador;</a:t>
            </a:r>
          </a:p>
          <a:p>
            <a:pPr lvl="1"/>
            <a:r>
              <a:rPr lang="pt-BR" sz="2000" dirty="0"/>
              <a:t>Processa os dados do computador e executa as instruções de um programa.</a:t>
            </a:r>
          </a:p>
          <a:p>
            <a:pPr lvl="1"/>
            <a:r>
              <a:rPr lang="pt-BR" sz="2000" dirty="0"/>
              <a:t>Constituído por:</a:t>
            </a:r>
          </a:p>
          <a:p>
            <a:pPr lvl="2"/>
            <a:r>
              <a:rPr lang="pt-BR" sz="1600" b="1" dirty="0"/>
              <a:t>Unidade de controle (UC): </a:t>
            </a:r>
            <a:r>
              <a:rPr lang="pt-BR" sz="1400" dirty="0"/>
              <a:t>Responsável pelo controle do tráfego de dados entre a </a:t>
            </a:r>
            <a:r>
              <a:rPr lang="pt-BR" sz="1400" i="1" dirty="0"/>
              <a:t>CPU</a:t>
            </a:r>
            <a:r>
              <a:rPr lang="pt-BR" sz="1400" dirty="0"/>
              <a:t>, a memória e os dispositivos de entrada e saída de dados.</a:t>
            </a:r>
          </a:p>
          <a:p>
            <a:pPr lvl="2"/>
            <a:r>
              <a:rPr lang="pt-BR" sz="1600" b="1" dirty="0"/>
              <a:t>Unidade aritmética e lógica (UAL): </a:t>
            </a:r>
            <a:r>
              <a:rPr lang="pt-BR" sz="1400" dirty="0"/>
              <a:t>Responsável por executar operações aritméticas (adição, subtração, divisão, multiplicação ( +, -, /, *) e lógicas de comparação (</a:t>
            </a:r>
            <a:r>
              <a:rPr lang="en-GB" sz="1400" dirty="0"/>
              <a:t>&gt;, &lt;, = , &gt;= ,&lt;=, etc.).</a:t>
            </a:r>
            <a:endParaRPr lang="pt-BR" sz="1400" dirty="0"/>
          </a:p>
          <a:p>
            <a:pPr lvl="1"/>
            <a:r>
              <a:rPr lang="pt-BR" sz="2000" dirty="0"/>
              <a:t>As operações da UAL são executadas sob comando                  da UC.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5F4E0-0EA4-42DD-8549-70103B02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pic>
        <p:nvPicPr>
          <p:cNvPr id="5" name="Picture 7" descr="http://tbn3.google.com/images?q=tbn:tzWHn57CUB__dM:http://regmedia.co.uk/2006/11/01/core2extreme_quad_cpu.jpg">
            <a:hlinkClick r:id="rId2"/>
            <a:extLst>
              <a:ext uri="{FF2B5EF4-FFF2-40B4-BE49-F238E27FC236}">
                <a16:creationId xmlns:a16="http://schemas.microsoft.com/office/drawing/2014/main" id="{E453773A-2E09-4019-81A7-429F468C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73" y="5013176"/>
            <a:ext cx="996979" cy="91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17" y="464505"/>
            <a:ext cx="1744502" cy="17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613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ítulo 1">
            <a:extLst>
              <a:ext uri="{FF2B5EF4-FFF2-40B4-BE49-F238E27FC236}">
                <a16:creationId xmlns:a16="http://schemas.microsoft.com/office/drawing/2014/main" id="{7426C84B-29AE-48F5-8D1C-DAE6A4896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103427" name="Espaço Reservado para Conteúdo 2">
            <a:extLst>
              <a:ext uri="{FF2B5EF4-FFF2-40B4-BE49-F238E27FC236}">
                <a16:creationId xmlns:a16="http://schemas.microsoft.com/office/drawing/2014/main" id="{B4FB2525-E79B-4500-B9E0-2A34190A4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Representação do comando ESCREVA:</a:t>
            </a:r>
          </a:p>
        </p:txBody>
      </p:sp>
      <p:sp>
        <p:nvSpPr>
          <p:cNvPr id="103428" name="Espaço Reservado para Número de Slide 3">
            <a:extLst>
              <a:ext uri="{FF2B5EF4-FFF2-40B4-BE49-F238E27FC236}">
                <a16:creationId xmlns:a16="http://schemas.microsoft.com/office/drawing/2014/main" id="{B8D99A47-462F-4B75-B56B-5A3CCC1C3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56A5FE-E520-4176-96DD-7D69F4FD58E4}" type="slidenum">
              <a:rPr lang="pt-BR" altLang="en-US" sz="1200" smtClean="0">
                <a:latin typeface="Garamond" panose="02020404030301010803" pitchFamily="18" charset="0"/>
              </a:rPr>
              <a:pPr/>
              <a:t>100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3429" name="Fluxograma: Documento 5">
            <a:extLst>
              <a:ext uri="{FF2B5EF4-FFF2-40B4-BE49-F238E27FC236}">
                <a16:creationId xmlns:a16="http://schemas.microsoft.com/office/drawing/2014/main" id="{FC61185B-95E4-43B9-84D4-83E530F4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16338"/>
            <a:ext cx="1979612" cy="8651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103430" name="Conector de seta reta 5">
            <a:extLst>
              <a:ext uri="{FF2B5EF4-FFF2-40B4-BE49-F238E27FC236}">
                <a16:creationId xmlns:a16="http://schemas.microsoft.com/office/drawing/2014/main" id="{84A19165-0C4D-4AB8-9BC2-EF5A2319A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2845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1" name="Conector de seta reta 6">
            <a:extLst>
              <a:ext uri="{FF2B5EF4-FFF2-40B4-BE49-F238E27FC236}">
                <a16:creationId xmlns:a16="http://schemas.microsoft.com/office/drawing/2014/main" id="{DEC77525-2279-4058-8260-13B36E9965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540250"/>
            <a:ext cx="0" cy="433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Número de Slide 3">
            <a:extLst>
              <a:ext uri="{FF2B5EF4-FFF2-40B4-BE49-F238E27FC236}">
                <a16:creationId xmlns:a16="http://schemas.microsoft.com/office/drawing/2014/main" id="{DFA848C8-D4DA-4D59-A8FF-9840CDE10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60EE66-38D0-4D17-94BA-3DC553F73946}" type="slidenum">
              <a:rPr lang="pt-BR" altLang="en-US" sz="1200" smtClean="0">
                <a:latin typeface="Garamond" panose="02020404030301010803" pitchFamily="18" charset="0"/>
              </a:rPr>
              <a:pPr/>
              <a:t>101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ACF5C88A-E5B6-48E7-A4AC-F4D7B60C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ESCREVA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B2827C7-14E8-4054-9BD2-69D4E8FC0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0580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100" dirty="0"/>
              <a:t>Temos as seguintes variações para o comando: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1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/>
              <a:t>escreva(VARIÁVEL)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conteúdo na memória da VARIAVEL é impresso na tela.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/>
              <a:t>escreva(</a:t>
            </a:r>
            <a:r>
              <a:rPr lang="pt-BR" altLang="pt-BR" sz="1900" b="1" dirty="0"/>
              <a:t>"</a:t>
            </a:r>
            <a:r>
              <a:rPr lang="pt-BR" altLang="pt-BR" sz="2000" b="1" dirty="0">
                <a:solidFill>
                  <a:srgbClr val="FF0000"/>
                </a:solidFill>
              </a:rPr>
              <a:t>Mensagem a ser impressa</a:t>
            </a:r>
            <a:r>
              <a:rPr lang="pt-BR" altLang="pt-BR" sz="1900" b="1" dirty="0"/>
              <a:t>"</a:t>
            </a:r>
            <a:r>
              <a:rPr lang="pt-BR" altLang="pt-BR" sz="2000" b="1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texto entre aspas é impresso da forma como foi digitado.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/>
              <a:t>escreva(</a:t>
            </a:r>
            <a:r>
              <a:rPr lang="pt-BR" altLang="pt-BR" sz="1900" b="1" dirty="0"/>
              <a:t>"</a:t>
            </a:r>
            <a:r>
              <a:rPr lang="pt-BR" altLang="pt-BR" sz="2000" b="1" dirty="0">
                <a:solidFill>
                  <a:srgbClr val="FF0000"/>
                </a:solidFill>
              </a:rPr>
              <a:t>Mensagem 1</a:t>
            </a:r>
            <a:r>
              <a:rPr lang="pt-BR" altLang="pt-BR" sz="2000" b="1" dirty="0"/>
              <a:t> </a:t>
            </a:r>
            <a:r>
              <a:rPr lang="pt-BR" altLang="pt-BR" sz="1900" b="1" dirty="0"/>
              <a:t>"</a:t>
            </a:r>
            <a:r>
              <a:rPr lang="pt-BR" altLang="pt-BR" sz="2000" b="1" dirty="0"/>
              <a:t>,VAR1,</a:t>
            </a:r>
            <a:r>
              <a:rPr lang="pt-BR" altLang="pt-BR" sz="1900" b="1" dirty="0"/>
              <a:t>"</a:t>
            </a:r>
            <a:r>
              <a:rPr lang="pt-BR" altLang="pt-BR" sz="2000" b="1" dirty="0"/>
              <a:t> </a:t>
            </a:r>
            <a:r>
              <a:rPr lang="pt-BR" altLang="pt-BR" sz="2000" b="1" dirty="0">
                <a:solidFill>
                  <a:srgbClr val="FF0000"/>
                </a:solidFill>
              </a:rPr>
              <a:t>Mensagem 2</a:t>
            </a:r>
            <a:r>
              <a:rPr lang="pt-BR" altLang="pt-BR" sz="2000" b="1" dirty="0"/>
              <a:t> </a:t>
            </a:r>
            <a:r>
              <a:rPr lang="pt-BR" altLang="pt-BR" sz="1900" b="1" dirty="0"/>
              <a:t>"</a:t>
            </a:r>
            <a:r>
              <a:rPr lang="pt-BR" altLang="pt-BR" sz="2000" b="1" dirty="0"/>
              <a:t>,VAR2)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Os textos são impressos junto com os conteúdos das variáveis VAR1 e VAR2, na mesma linha e um depois do outro totalmente colados uns aos outros.</a:t>
            </a:r>
          </a:p>
          <a:p>
            <a:pPr lvl="2" eaLnBrk="1" hangingPunct="1">
              <a:lnSpc>
                <a:spcPct val="80000"/>
              </a:lnSpc>
            </a:pPr>
            <a:endParaRPr lang="pt-BR" altLang="pt-BR" sz="18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escreval</a:t>
            </a:r>
            <a:endParaRPr lang="pt-BR" altLang="pt-BR" sz="2000" b="1" dirty="0"/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>
                <a:sym typeface="Symbol" panose="05050102010706020507" pitchFamily="18" charset="2"/>
              </a:rPr>
              <a:t>S</a:t>
            </a:r>
            <a:r>
              <a:rPr lang="pt-BR" altLang="pt-BR" sz="1800" dirty="0"/>
              <a:t>alto de uma linha em branco.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É importante o uso de espaços dentro das aspas a fim de que os dados (textos e conteúdos de variáveis) sejam impressos separados uns dos outros.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Para especificar o </a:t>
            </a:r>
            <a:r>
              <a:rPr lang="pt-BR" sz="2500" u="sng" dirty="0"/>
              <a:t>tamanho que um campo</a:t>
            </a:r>
            <a:r>
              <a:rPr lang="pt-BR" sz="2500" dirty="0"/>
              <a:t> irá ocupar na tela, dentro do escreva, coloque dois pontos (:) depois da variável, seguido do tamanho do campo: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2500" b="1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500" b="1" dirty="0" err="1"/>
              <a:t>escreval</a:t>
            </a:r>
            <a:r>
              <a:rPr lang="pt-BR" altLang="pt-BR" sz="2500" b="1" dirty="0"/>
              <a:t>(VARIÁVEL:</a:t>
            </a:r>
            <a:r>
              <a:rPr lang="pt-BR" altLang="pt-BR" sz="2500" b="1" dirty="0">
                <a:solidFill>
                  <a:srgbClr val="FF0000"/>
                </a:solidFill>
              </a:rPr>
              <a:t>10</a:t>
            </a:r>
            <a:r>
              <a:rPr lang="pt-BR" altLang="pt-BR" sz="2500" b="1" dirty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2500" b="1" dirty="0"/>
          </a:p>
          <a:p>
            <a:pPr eaLnBrk="1" hangingPunct="1">
              <a:lnSpc>
                <a:spcPct val="80000"/>
              </a:lnSpc>
            </a:pPr>
            <a:r>
              <a:rPr lang="pt-BR" altLang="pt-BR" sz="2500" dirty="0"/>
              <a:t>No caso das variáveis numéricas (</a:t>
            </a:r>
            <a:r>
              <a:rPr lang="pt-BR" altLang="pt-BR" sz="2500" b="1" dirty="0"/>
              <a:t>inteiro</a:t>
            </a:r>
            <a:r>
              <a:rPr lang="pt-BR" altLang="pt-BR" sz="2500" dirty="0"/>
              <a:t> ou </a:t>
            </a:r>
            <a:r>
              <a:rPr lang="pt-BR" altLang="pt-BR" sz="2500" b="1" dirty="0"/>
              <a:t>real</a:t>
            </a:r>
            <a:r>
              <a:rPr lang="pt-BR" altLang="pt-BR" sz="2500" dirty="0"/>
              <a:t>), o alinhamento será à esquerda, e para a variável </a:t>
            </a:r>
            <a:r>
              <a:rPr lang="pt-BR" altLang="pt-BR" sz="2500" b="1" dirty="0"/>
              <a:t>caracter</a:t>
            </a:r>
            <a:r>
              <a:rPr lang="pt-BR" altLang="pt-BR" sz="2500" dirty="0"/>
              <a:t>, o alinhamento será à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102</a:t>
            </a:fld>
            <a:endParaRPr lang="pt-B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F5C88A-E5B6-48E7-A4AC-F4D7B60C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ESCREVA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</p:spTree>
    <p:extLst>
      <p:ext uri="{BB962C8B-B14F-4D97-AF65-F5344CB8AC3E}">
        <p14:creationId xmlns:p14="http://schemas.microsoft.com/office/powerpoint/2010/main" val="24384312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Para especificar a </a:t>
            </a:r>
            <a:r>
              <a:rPr lang="pt-BR" sz="2500" u="sng" dirty="0"/>
              <a:t>quantidade de casas decimais</a:t>
            </a:r>
            <a:r>
              <a:rPr lang="pt-BR" sz="2500" dirty="0"/>
              <a:t> que um campo numérico </a:t>
            </a:r>
            <a:r>
              <a:rPr lang="pt-BR" sz="2500" b="1" dirty="0"/>
              <a:t>real</a:t>
            </a:r>
            <a:r>
              <a:rPr lang="pt-BR" sz="2500" dirty="0"/>
              <a:t> irá mostrar na tela, dentro do escreva, coloque dois pontos (:) depois da variável, seguido do tamanho do campo, mais dois pontos (:), seguido da quantidade de casas decimais: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2500" b="1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500" b="1" dirty="0" err="1"/>
              <a:t>escreval</a:t>
            </a:r>
            <a:r>
              <a:rPr lang="pt-BR" altLang="pt-BR" sz="2500" b="1" dirty="0"/>
              <a:t>(VARIÁVEL_REAL:</a:t>
            </a:r>
            <a:r>
              <a:rPr lang="pt-BR" altLang="pt-BR" sz="2500" b="1" dirty="0">
                <a:solidFill>
                  <a:srgbClr val="FF0000"/>
                </a:solidFill>
              </a:rPr>
              <a:t>10</a:t>
            </a:r>
            <a:r>
              <a:rPr lang="pt-BR" altLang="pt-BR" sz="2500" b="1" dirty="0"/>
              <a:t>:</a:t>
            </a:r>
            <a:r>
              <a:rPr lang="pt-BR" altLang="pt-BR" sz="2500" b="1" dirty="0">
                <a:solidFill>
                  <a:srgbClr val="FF0000"/>
                </a:solidFill>
              </a:rPr>
              <a:t>2</a:t>
            </a:r>
            <a:r>
              <a:rPr lang="pt-BR" altLang="pt-BR" sz="2500" b="1" dirty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2500" b="1" dirty="0"/>
          </a:p>
          <a:p>
            <a:pPr eaLnBrk="1" hangingPunct="1">
              <a:lnSpc>
                <a:spcPct val="80000"/>
              </a:lnSpc>
            </a:pPr>
            <a:r>
              <a:rPr lang="pt-BR" altLang="pt-BR" sz="2500" dirty="0"/>
              <a:t>Se o número de casas decimais original da variável for maior que a quantidade de casas decimais especificada, o VisuAlg irá arredondar o valor.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103</a:t>
            </a:fld>
            <a:endParaRPr lang="pt-B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F5C88A-E5B6-48E7-A4AC-F4D7B60C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ESCREVA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</p:spTree>
    <p:extLst>
      <p:ext uri="{BB962C8B-B14F-4D97-AF65-F5344CB8AC3E}">
        <p14:creationId xmlns:p14="http://schemas.microsoft.com/office/powerpoint/2010/main" val="3870023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Número de Slide 3">
            <a:extLst>
              <a:ext uri="{FF2B5EF4-FFF2-40B4-BE49-F238E27FC236}">
                <a16:creationId xmlns:a16="http://schemas.microsoft.com/office/drawing/2014/main" id="{3D7B32A9-3B6F-4FC5-9284-FFD9830CE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36E887-0F20-4E85-8814-99CEBDDA2984}" type="slidenum">
              <a:rPr lang="pt-BR" altLang="en-US" sz="1200" smtClean="0">
                <a:latin typeface="Garamond" panose="02020404030301010803" pitchFamily="18" charset="0"/>
              </a:rPr>
              <a:pPr/>
              <a:t>104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FC408AC-6BAD-470D-9717-8FE594D94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ESCREVA</a:t>
            </a:r>
            <a:br>
              <a:rPr lang="pt-BR" altLang="pt-BR"/>
            </a:br>
            <a:r>
              <a:rPr lang="pt-BR" altLang="pt-BR" sz="1700"/>
              <a:t>(comando de I/O – saída de dados)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09226B1-C292-4E71-9B09-951BF552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557338"/>
            <a:ext cx="7797800" cy="431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altLang="pt-BR" sz="2000" dirty="0"/>
              <a:t>Exemplos de uso do </a:t>
            </a:r>
            <a:r>
              <a:rPr lang="pt-BR" altLang="pt-BR" sz="2000" b="1" dirty="0"/>
              <a:t>escreva</a:t>
            </a:r>
            <a:r>
              <a:rPr lang="pt-BR" altLang="pt-BR" sz="2000" dirty="0"/>
              <a:t>/</a:t>
            </a:r>
            <a:r>
              <a:rPr lang="pt-BR" altLang="pt-BR" sz="2000" b="1" dirty="0" err="1"/>
              <a:t>escreval</a:t>
            </a:r>
            <a:r>
              <a:rPr lang="pt-BR" altLang="pt-BR" sz="2000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000" b="1" u="sng" dirty="0"/>
              <a:t>var</a:t>
            </a:r>
            <a:r>
              <a:rPr lang="pt-BR" altLang="pt-BR" sz="2000" dirty="0"/>
              <a:t> nome : </a:t>
            </a:r>
            <a:r>
              <a:rPr lang="pt-BR" altLang="pt-BR" sz="2000" b="1" u="sng" dirty="0" err="1"/>
              <a:t>caracter</a:t>
            </a:r>
            <a:endParaRPr lang="pt-BR" altLang="pt-BR" sz="2000" u="sng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000" dirty="0"/>
              <a:t>      idade : </a:t>
            </a:r>
            <a:r>
              <a:rPr lang="pt-BR" altLang="pt-BR" sz="2000" b="1" u="sng" dirty="0"/>
              <a:t>inteiro</a:t>
            </a:r>
            <a:endParaRPr lang="pt-BR" altLang="pt-BR" sz="2000" u="sng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000" dirty="0"/>
              <a:t>      salario, </a:t>
            </a:r>
            <a:r>
              <a:rPr lang="pt-BR" altLang="pt-BR" sz="2000" dirty="0" err="1"/>
              <a:t>inss</a:t>
            </a:r>
            <a:r>
              <a:rPr lang="pt-BR" altLang="pt-BR" sz="2000" dirty="0"/>
              <a:t> : </a:t>
            </a:r>
            <a:r>
              <a:rPr lang="pt-BR" altLang="pt-BR" sz="2000" b="1" u="sng" dirty="0"/>
              <a:t>real</a:t>
            </a:r>
            <a:endParaRPr lang="pt-BR" altLang="pt-BR" sz="2000" u="sng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000" b="1" dirty="0"/>
              <a:t>escreva</a:t>
            </a:r>
            <a:r>
              <a:rPr lang="pt-BR" altLang="pt-BR" sz="2000" dirty="0"/>
              <a:t>(</a:t>
            </a:r>
            <a:r>
              <a:rPr lang="pt-BR" altLang="pt-BR" sz="1800" b="1" dirty="0"/>
              <a:t>"</a:t>
            </a:r>
            <a:r>
              <a:rPr lang="pt-BR" altLang="pt-BR" sz="2000" dirty="0">
                <a:solidFill>
                  <a:srgbClr val="FF0000"/>
                </a:solidFill>
              </a:rPr>
              <a:t>Nome: </a:t>
            </a:r>
            <a:r>
              <a:rPr lang="pt-BR" altLang="pt-BR" sz="1800" b="1" dirty="0"/>
              <a:t>"</a:t>
            </a:r>
            <a:r>
              <a:rPr lang="pt-BR" altLang="pt-BR" sz="2000" dirty="0"/>
              <a:t>,nome)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®"/>
              <a:defRPr/>
            </a:pPr>
            <a:r>
              <a:rPr lang="pt-BR" altLang="pt-BR" sz="2000" dirty="0"/>
              <a:t>impressão: </a:t>
            </a:r>
            <a:r>
              <a:rPr lang="pt-BR" altLang="pt-BR" sz="2000" dirty="0">
                <a:solidFill>
                  <a:srgbClr val="0000FF"/>
                </a:solidFill>
              </a:rPr>
              <a:t>Nome: Joselito Sem Noção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®"/>
              <a:defRPr/>
            </a:pPr>
            <a:endParaRPr lang="pt-BR" altLang="pt-BR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000" b="1" dirty="0"/>
              <a:t>escreval</a:t>
            </a:r>
            <a:r>
              <a:rPr lang="pt-BR" altLang="pt-BR" sz="2000" dirty="0"/>
              <a:t>(</a:t>
            </a:r>
            <a:r>
              <a:rPr lang="pt-BR" altLang="pt-BR" sz="1800" b="1" dirty="0"/>
              <a:t>"</a:t>
            </a:r>
            <a:r>
              <a:rPr lang="pt-BR" altLang="pt-BR" sz="2000" dirty="0">
                <a:solidFill>
                  <a:srgbClr val="FF0000"/>
                </a:solidFill>
              </a:rPr>
              <a:t>Sua idade é de</a:t>
            </a:r>
            <a:r>
              <a:rPr lang="pt-BR" altLang="pt-BR" sz="2000" dirty="0"/>
              <a:t> </a:t>
            </a:r>
            <a:r>
              <a:rPr lang="pt-BR" altLang="pt-BR" sz="1800" b="1" dirty="0"/>
              <a:t>"</a:t>
            </a:r>
            <a:r>
              <a:rPr lang="pt-BR" altLang="pt-BR" sz="2000" dirty="0"/>
              <a:t>,idade)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®"/>
              <a:defRPr/>
            </a:pPr>
            <a:r>
              <a:rPr lang="pt-BR" altLang="pt-BR" sz="2000" dirty="0"/>
              <a:t>impressão: </a:t>
            </a:r>
            <a:r>
              <a:rPr lang="pt-BR" altLang="pt-BR" sz="2000" dirty="0">
                <a:solidFill>
                  <a:srgbClr val="0000FF"/>
                </a:solidFill>
              </a:rPr>
              <a:t>Sua idade é de 39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®"/>
              <a:defRPr/>
            </a:pPr>
            <a:endParaRPr lang="pt-BR" altLang="pt-BR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000" b="1" dirty="0"/>
              <a:t>escreval</a:t>
            </a:r>
            <a:r>
              <a:rPr lang="pt-BR" altLang="pt-BR" sz="2000" dirty="0"/>
              <a:t>(</a:t>
            </a:r>
            <a:r>
              <a:rPr lang="pt-BR" altLang="pt-BR" sz="1800" b="1" dirty="0"/>
              <a:t>"</a:t>
            </a:r>
            <a:r>
              <a:rPr lang="pt-BR" altLang="pt-BR" sz="2000" dirty="0">
                <a:solidFill>
                  <a:srgbClr val="FF0000"/>
                </a:solidFill>
              </a:rPr>
              <a:t>Salário de </a:t>
            </a:r>
            <a:r>
              <a:rPr lang="pt-BR" altLang="pt-BR" sz="1800" b="1" dirty="0"/>
              <a:t>"</a:t>
            </a:r>
            <a:r>
              <a:rPr lang="pt-BR" altLang="pt-BR" sz="2000" dirty="0"/>
              <a:t>,salario,</a:t>
            </a:r>
            <a:r>
              <a:rPr lang="pt-BR" altLang="pt-BR" sz="1800" b="1" dirty="0"/>
              <a:t>"</a:t>
            </a:r>
            <a:r>
              <a:rPr lang="pt-BR" altLang="pt-BR" sz="2000" dirty="0">
                <a:solidFill>
                  <a:srgbClr val="FF0000"/>
                </a:solidFill>
              </a:rPr>
              <a:t> INSS de </a:t>
            </a:r>
            <a:r>
              <a:rPr lang="pt-BR" altLang="pt-BR" sz="1800" b="1" dirty="0"/>
              <a:t>"</a:t>
            </a:r>
            <a:r>
              <a:rPr lang="pt-BR" altLang="pt-BR" sz="2000" dirty="0"/>
              <a:t>,</a:t>
            </a:r>
            <a:r>
              <a:rPr lang="pt-BR" altLang="pt-BR" sz="2000" dirty="0" err="1"/>
              <a:t>inss</a:t>
            </a:r>
            <a:r>
              <a:rPr lang="pt-BR" altLang="pt-BR" sz="2000" dirty="0"/>
              <a:t>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®"/>
              <a:defRPr/>
            </a:pPr>
            <a:r>
              <a:rPr lang="pt-BR" altLang="pt-BR" sz="2000" dirty="0"/>
              <a:t>impressão: </a:t>
            </a:r>
            <a:r>
              <a:rPr lang="pt-BR" altLang="pt-BR" sz="2000" dirty="0">
                <a:solidFill>
                  <a:srgbClr val="0000FF"/>
                </a:solidFill>
              </a:rPr>
              <a:t>Salário de 850.65 INSS de 87.40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altLang="pt-BR" sz="2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Número de Slide 3">
            <a:extLst>
              <a:ext uri="{FF2B5EF4-FFF2-40B4-BE49-F238E27FC236}">
                <a16:creationId xmlns:a16="http://schemas.microsoft.com/office/drawing/2014/main" id="{23A65C5C-0E1A-4596-83E0-55CFAFD7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6F432-BBF7-4A08-9C6B-C3420FDE386C}" type="slidenum">
              <a:rPr lang="pt-BR" altLang="en-US" sz="1200" smtClean="0">
                <a:latin typeface="Garamond" panose="02020404030301010803" pitchFamily="18" charset="0"/>
              </a:rPr>
              <a:pPr/>
              <a:t>105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759BE99-F66C-4921-B9EE-04D6235F5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</a:t>
            </a:r>
            <a:r>
              <a:rPr lang="pt-BR" altLang="pt-BR" b="1" dirty="0"/>
              <a:t> </a:t>
            </a:r>
            <a:r>
              <a:rPr lang="pt-BR" altLang="pt-BR" dirty="0"/>
              <a:t>(Java)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BCD74BB-F21D-44FD-B917-17212548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2" y="1628774"/>
            <a:ext cx="8624887" cy="45365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Comando utilizado para se escrever (imprimir) informações na tela ou em qualquer dispositivo de saída de dados (impressora, fax, modem, etc.) pelo algoritmo.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 informação entre parênteses é impressa e o cursor da tela permanece na mesma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.println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Idem, porém o cursor da tela pula para a primeira coluna da próxima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.printf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 informação entre parênteses é impressa conforme uma formatação.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0844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Número de Slide 3">
            <a:extLst>
              <a:ext uri="{FF2B5EF4-FFF2-40B4-BE49-F238E27FC236}">
                <a16:creationId xmlns:a16="http://schemas.microsoft.com/office/drawing/2014/main" id="{DFA848C8-D4DA-4D59-A8FF-9840CDE10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60EE66-38D0-4D17-94BA-3DC553F73946}" type="slidenum">
              <a:rPr lang="pt-BR" altLang="en-US" sz="1200" smtClean="0">
                <a:latin typeface="Garamond" panose="02020404030301010803" pitchFamily="18" charset="0"/>
              </a:rPr>
              <a:pPr/>
              <a:t>106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ACF5C88A-E5B6-48E7-A4AC-F4D7B60C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</a:t>
            </a:r>
            <a:r>
              <a:rPr lang="pt-BR" altLang="pt-BR" b="1" dirty="0"/>
              <a:t> </a:t>
            </a:r>
            <a:r>
              <a:rPr lang="pt-BR" altLang="pt-BR" dirty="0"/>
              <a:t>(Java)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B2827C7-14E8-4054-9BD2-69D4E8FC0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100" dirty="0"/>
              <a:t>Temos as seguintes variações para o comando: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1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</a:t>
            </a:r>
            <a:r>
              <a:rPr lang="pt-BR" altLang="pt-BR" sz="2000" b="1" dirty="0"/>
              <a:t>(VARIÁVEL);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conteúdo na memória da VARIAVEL é impresso na tela.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</a:t>
            </a:r>
            <a:r>
              <a:rPr lang="pt-BR" altLang="pt-BR" sz="2000" b="1" dirty="0"/>
              <a:t>(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Mensagem a ser impressa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texto entre aspas é impresso da forma como foi digitado.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</a:t>
            </a:r>
            <a:r>
              <a:rPr lang="pt-BR" altLang="pt-BR" sz="2000" b="1" dirty="0"/>
              <a:t>(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Mensagem 1 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 + VAR1 + 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 Mensagem 2 </a:t>
            </a:r>
            <a:r>
              <a:rPr lang="pt-BR" altLang="pt-BR" sz="1900" b="1" dirty="0">
                <a:solidFill>
                  <a:srgbClr val="0000FF"/>
                </a:solidFill>
              </a:rPr>
              <a:t>“</a:t>
            </a:r>
            <a:r>
              <a:rPr lang="pt-BR" altLang="pt-BR" sz="2000" b="1" dirty="0"/>
              <a:t> + VAR2);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Os textos são impressos junto com os conteúdos das variáveis VAR1 e VAR2, na mesma linha e um depois do outro totalmente colados uns aos outros.</a:t>
            </a:r>
          </a:p>
          <a:p>
            <a:pPr lvl="2" eaLnBrk="1" hangingPunct="1">
              <a:lnSpc>
                <a:spcPct val="80000"/>
              </a:lnSpc>
            </a:pPr>
            <a:endParaRPr lang="pt-BR" altLang="pt-BR" sz="18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>
                <a:sym typeface="Symbol" panose="05050102010706020507" pitchFamily="18" charset="2"/>
              </a:rPr>
              <a:t>S</a:t>
            </a:r>
            <a:r>
              <a:rPr lang="pt-BR" altLang="pt-BR" sz="1800" dirty="0"/>
              <a:t>alto de uma linha em branco.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É importante o uso de espaços dentro das aspas a fim de que os dados (textos e conteúdos de variáveis) sejam impressos separados uns dos outros.</a:t>
            </a:r>
          </a:p>
        </p:txBody>
      </p:sp>
    </p:spTree>
    <p:extLst>
      <p:ext uri="{BB962C8B-B14F-4D97-AF65-F5344CB8AC3E}">
        <p14:creationId xmlns:p14="http://schemas.microsoft.com/office/powerpoint/2010/main" val="6652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3E513B-150A-4B33-A7A2-EAAB7EA91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3EB6F4-EB3C-4BA7-8198-EC1ED5E3499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790DAF-7C55-46FE-860E-6CC28450F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</a:t>
            </a:r>
            <a:r>
              <a:rPr lang="pt-BR" altLang="pt-BR" b="1" dirty="0"/>
              <a:t> </a:t>
            </a:r>
            <a:r>
              <a:rPr lang="pt-BR" altLang="pt-BR" dirty="0"/>
              <a:t>(Java)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6AB1DD6-41AB-48CE-9A3E-22EABC5D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90597"/>
              </p:ext>
            </p:extLst>
          </p:nvPr>
        </p:nvGraphicFramePr>
        <p:xfrm>
          <a:off x="719572" y="2446368"/>
          <a:ext cx="7704857" cy="3430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765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2020591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  <a:gridCol w="4500501">
                  <a:extLst>
                    <a:ext uri="{9D8B030D-6E8A-4147-A177-3AD203B41FA5}">
                      <a16:colId xmlns:a16="http://schemas.microsoft.com/office/drawing/2014/main" val="2316880747"/>
                    </a:ext>
                  </a:extLst>
                </a:gridCol>
              </a:tblGrid>
              <a:tr h="374758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/>
                          </a:solidFill>
                        </a:rPr>
                        <a:t>Sequências de Escape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3603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\n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Nova linha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Posiciona o cursor da tela no início da próxima linha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792738"/>
                  </a:ext>
                </a:extLst>
              </a:tr>
              <a:tr h="3891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\t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Tabulação horizontal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Move o cursor de tela para a próxima parada de tabulação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3747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\r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Retorno de carro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Posiciona o cursor da tela no início da linha atual (não avança para a próxima linha).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\\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Barras invertidas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Utilizada para imprimir um caractere de barra invertida.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  <a:tr h="591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\"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Aspas duplas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Utilizada para imprimir um caractere de aspas duplas. Por exemplo:</a:t>
                      </a:r>
                    </a:p>
                    <a:p>
                      <a:pPr marL="90488" indent="0" algn="l" defTabSz="914400" rtl="0" eaLnBrk="1" fontAlgn="b" latinLnBrk="0" hangingPunct="1"/>
                      <a:r>
                        <a:rPr lang="pt-BR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pt-BR" sz="1600" b="1" i="1" u="none" strike="noStrike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pt-BR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"\"</a:t>
                      </a:r>
                      <a:r>
                        <a:rPr lang="pt-BR" sz="16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aspas</a:t>
                      </a:r>
                      <a:r>
                        <a:rPr lang="pt-BR" sz="16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\"");</a:t>
                      </a:r>
                    </a:p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Impressão</a:t>
                      </a:r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60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entre aspas 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798248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F11825DC-D001-44B7-B515-F920E0218F6E}"/>
              </a:ext>
            </a:extLst>
          </p:cNvPr>
          <p:cNvSpPr/>
          <p:nvPr/>
        </p:nvSpPr>
        <p:spPr>
          <a:xfrm>
            <a:off x="457200" y="1439324"/>
            <a:ext cx="8363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kern="0" dirty="0">
                <a:latin typeface="+mn-lt"/>
              </a:rPr>
              <a:t>Quando aparece uma barra invertida “\” em uma </a:t>
            </a:r>
            <a:r>
              <a:rPr lang="pt-BR" kern="0" dirty="0" err="1">
                <a:latin typeface="+mn-lt"/>
              </a:rPr>
              <a:t>string</a:t>
            </a:r>
            <a:r>
              <a:rPr lang="pt-BR" kern="0" dirty="0">
                <a:latin typeface="+mn-lt"/>
              </a:rPr>
              <a:t> de caracteres, o Java combina o próximo caractere com as barras invertidas para formar uma </a:t>
            </a:r>
            <a:r>
              <a:rPr lang="pt-BR" b="1" kern="0" dirty="0">
                <a:latin typeface="+mn-lt"/>
              </a:rPr>
              <a:t>sequência de escape</a:t>
            </a:r>
            <a:r>
              <a:rPr lang="pt-BR" kern="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898227-DAAD-4398-954E-035B8668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A535D5-3B89-4437-97F2-6CC20CCFA01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E286EE2-381E-4AC2-A412-7E2803111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899"/>
            <a:ext cx="8675687" cy="33842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400" dirty="0"/>
              <a:t>Exemplo de </a:t>
            </a:r>
            <a:r>
              <a:rPr lang="pt-BR" sz="2400" b="1" dirty="0"/>
              <a:t>sequências de escape</a:t>
            </a:r>
            <a:r>
              <a:rPr lang="pt-BR" sz="2400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400" b="1" dirty="0"/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pt-BR" sz="2400" b="1" dirty="0" err="1"/>
              <a:t>System.</a:t>
            </a:r>
            <a:r>
              <a:rPr 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sz="2400" b="1" dirty="0" err="1"/>
              <a:t>.print</a:t>
            </a:r>
            <a:r>
              <a:rPr lang="pt-BR" sz="2400" dirty="0"/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sz="2400" dirty="0">
                <a:solidFill>
                  <a:srgbClr val="0000FF"/>
                </a:solidFill>
              </a:rPr>
              <a:t>Bem vindo \n ao \n curso \n da EMGE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sz="2400" dirty="0"/>
              <a:t>);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pt-BR" sz="2400" dirty="0"/>
          </a:p>
          <a:p>
            <a:pPr marL="344487" lvl="1" indent="0" eaLnBrk="1" hangingPunct="1">
              <a:lnSpc>
                <a:spcPct val="80000"/>
              </a:lnSpc>
              <a:buNone/>
              <a:defRPr/>
            </a:pPr>
            <a:r>
              <a:rPr lang="pt-BR" sz="2400" dirty="0">
                <a:solidFill>
                  <a:schemeClr val="accent1"/>
                </a:solidFill>
              </a:rPr>
              <a:t>Impressão: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00FF"/>
                </a:solidFill>
              </a:rPr>
              <a:t>Bem vindo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                   ao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	            curso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	            da EMGE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pt-BR" sz="2800" dirty="0">
              <a:solidFill>
                <a:schemeClr val="hlink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F65CAF-435C-435D-8069-9F26DF83B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</a:t>
            </a:r>
            <a:r>
              <a:rPr lang="pt-BR" altLang="pt-BR" b="1" dirty="0"/>
              <a:t> </a:t>
            </a:r>
            <a:r>
              <a:rPr lang="pt-BR" altLang="pt-BR" dirty="0"/>
              <a:t>(Java)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1CA949-E318-4090-8C33-8B2A44FA3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77E30A-6B42-4886-B292-30485A40C22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AF9AF-8341-4FF7-B5AB-F964918DB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.printf</a:t>
            </a:r>
            <a:r>
              <a:rPr lang="pt-BR" altLang="pt-BR" b="1" dirty="0"/>
              <a:t> </a:t>
            </a:r>
            <a:r>
              <a:rPr lang="pt-BR" altLang="pt-BR" dirty="0"/>
              <a:t>(Java)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27EF5ABC-B54D-42C4-B0C7-68F9C4FE4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36413"/>
              </p:ext>
            </p:extLst>
          </p:nvPr>
        </p:nvGraphicFramePr>
        <p:xfrm>
          <a:off x="1655675" y="2924945"/>
          <a:ext cx="5652629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975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1870654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</a:tblGrid>
              <a:tr h="498222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/>
                          </a:solidFill>
                        </a:rPr>
                        <a:t>Especificadores  de Formato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2400" b="1" dirty="0"/>
                        <a:t>%d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600" dirty="0">
                          <a:latin typeface="+mn-lt"/>
                        </a:rPr>
                        <a:t>Decimal inteiro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792738"/>
                  </a:ext>
                </a:extLst>
              </a:tr>
              <a:tr h="51551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2400" b="0" dirty="0"/>
                        <a:t>%</a:t>
                      </a:r>
                      <a:r>
                        <a:rPr lang="pt-BR" altLang="pt-BR" sz="2400" b="0" dirty="0" err="1"/>
                        <a:t>tamanho.precisão</a:t>
                      </a:r>
                      <a:r>
                        <a:rPr lang="pt-BR" altLang="pt-BR" sz="2400" b="1" dirty="0" err="1"/>
                        <a:t>f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600" dirty="0">
                          <a:latin typeface="+mn-lt"/>
                        </a:rPr>
                        <a:t>Ponto flutuante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464991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2400" b="1" dirty="0"/>
                        <a:t>%s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600" dirty="0" err="1">
                          <a:latin typeface="+mn-lt"/>
                        </a:rPr>
                        <a:t>String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2400" b="1" dirty="0"/>
                        <a:t>%c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600" dirty="0">
                          <a:latin typeface="+mn-lt"/>
                        </a:rPr>
                        <a:t>Caractere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  <a:tr h="595341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2400" b="1" dirty="0"/>
                        <a:t>%b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altLang="pt-BR" sz="1600" dirty="0">
                          <a:latin typeface="+mn-lt"/>
                        </a:rPr>
                        <a:t>Booleano</a:t>
                      </a:r>
                      <a:endParaRPr lang="pt-BR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798248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14CBA642-8DEF-4445-AF12-7E5283B8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1412875"/>
            <a:ext cx="7797800" cy="136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sz="2000" b="1" kern="0" dirty="0"/>
              <a:t>Especificador de formato </a:t>
            </a:r>
            <a:r>
              <a:rPr lang="pt-BR" sz="2000" kern="0" dirty="0"/>
              <a:t>é um marcador de lugar para um valor e especifica o tipo da saída de dados;</a:t>
            </a:r>
          </a:p>
          <a:p>
            <a:pPr eaLnBrk="1" hangingPunct="1">
              <a:defRPr/>
            </a:pPr>
            <a:r>
              <a:rPr lang="pt-BR" sz="2000" kern="0" dirty="0"/>
              <a:t>Eles se iniciam com um sinal de porcentagem (%) e são seguidos por um caractere que representa o tipo de dados.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685A-131F-4495-81B4-584BE97D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Bits e Bytes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58016-6D45-4638-BA17-0015A330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713635"/>
          </a:xfrm>
        </p:spPr>
        <p:txBody>
          <a:bodyPr/>
          <a:lstStyle/>
          <a:p>
            <a:r>
              <a:rPr lang="pt-BR" sz="2400" b="1" dirty="0"/>
              <a:t>Bit</a:t>
            </a:r>
            <a:r>
              <a:rPr lang="pt-BR" sz="2400" dirty="0"/>
              <a:t> (</a:t>
            </a:r>
            <a:r>
              <a:rPr lang="pt-BR" sz="2400" b="1" dirty="0" err="1"/>
              <a:t>Bi</a:t>
            </a:r>
            <a:r>
              <a:rPr lang="pt-BR" sz="2400" dirty="0" err="1"/>
              <a:t>nary</a:t>
            </a:r>
            <a:r>
              <a:rPr lang="pt-BR" sz="2400" dirty="0"/>
              <a:t> </a:t>
            </a:r>
            <a:r>
              <a:rPr lang="pt-BR" sz="2400" dirty="0" err="1"/>
              <a:t>digi</a:t>
            </a:r>
            <a:r>
              <a:rPr lang="pt-BR" sz="2400" b="1" dirty="0" err="1"/>
              <a:t>t</a:t>
            </a:r>
            <a:r>
              <a:rPr lang="pt-BR" sz="2400" dirty="0"/>
              <a:t>):</a:t>
            </a:r>
          </a:p>
          <a:p>
            <a:pPr lvl="1"/>
            <a:r>
              <a:rPr lang="pt-BR" sz="2000" dirty="0"/>
              <a:t>Representa a unidade de informação mais elementar dentro de um computador;</a:t>
            </a:r>
          </a:p>
          <a:p>
            <a:pPr lvl="1"/>
            <a:r>
              <a:rPr lang="pt-BR" sz="2000" dirty="0"/>
              <a:t>O dígito binário pode assumir apenas dois valores, no caso da informática, usamos os dígitos 1 e 0;</a:t>
            </a:r>
          </a:p>
          <a:p>
            <a:pPr lvl="1"/>
            <a:r>
              <a:rPr lang="pt-BR" sz="2000" dirty="0"/>
              <a:t>Em termos de circuito eletrônico:</a:t>
            </a:r>
          </a:p>
          <a:p>
            <a:pPr lvl="2"/>
            <a:r>
              <a:rPr lang="pt-BR" sz="1800" i="1" dirty="0"/>
              <a:t>Bit</a:t>
            </a:r>
            <a:r>
              <a:rPr lang="pt-BR" sz="1800" dirty="0"/>
              <a:t> = 1 representa presença de tensão elétrica e</a:t>
            </a:r>
          </a:p>
          <a:p>
            <a:pPr lvl="2"/>
            <a:r>
              <a:rPr lang="pt-BR" sz="1800" i="1" dirty="0"/>
              <a:t>Bit</a:t>
            </a:r>
            <a:r>
              <a:rPr lang="pt-BR" sz="1800" dirty="0"/>
              <a:t> = 0 representa ausência de tensão elétrica.</a:t>
            </a:r>
          </a:p>
          <a:p>
            <a:r>
              <a:rPr lang="pt-BR" sz="2400" b="1" dirty="0"/>
              <a:t>Byte</a:t>
            </a:r>
            <a:r>
              <a:rPr lang="pt-BR" sz="2400" dirty="0"/>
              <a:t> (</a:t>
            </a:r>
            <a:r>
              <a:rPr lang="pt-BR" sz="2400" b="1" dirty="0" err="1"/>
              <a:t>B</a:t>
            </a:r>
            <a:r>
              <a:rPr lang="pt-BR" sz="2400" dirty="0" err="1"/>
              <a:t>inar</a:t>
            </a:r>
            <a:r>
              <a:rPr lang="pt-BR" sz="2400" b="1" dirty="0" err="1"/>
              <a:t>y</a:t>
            </a:r>
            <a:r>
              <a:rPr lang="pt-BR" sz="2400" dirty="0"/>
              <a:t> </a:t>
            </a:r>
            <a:r>
              <a:rPr lang="pt-BR" sz="2400" b="1" dirty="0" err="1"/>
              <a:t>te</a:t>
            </a:r>
            <a:r>
              <a:rPr lang="pt-BR" sz="2400" dirty="0" err="1"/>
              <a:t>rm</a:t>
            </a:r>
            <a:r>
              <a:rPr lang="pt-BR" sz="2400" dirty="0"/>
              <a:t>):</a:t>
            </a:r>
          </a:p>
          <a:p>
            <a:pPr lvl="1"/>
            <a:r>
              <a:rPr lang="pt-BR" sz="2000" dirty="0"/>
              <a:t>Conjunto de oito </a:t>
            </a:r>
            <a:r>
              <a:rPr lang="pt-BR" sz="2000" i="1" dirty="0"/>
              <a:t>bits</a:t>
            </a:r>
            <a:r>
              <a:rPr lang="pt-BR" sz="2000" dirty="0"/>
              <a:t> utilizado para representar um dado; </a:t>
            </a:r>
          </a:p>
          <a:p>
            <a:pPr lvl="1"/>
            <a:r>
              <a:rPr lang="pt-BR" sz="2000" dirty="0"/>
              <a:t>A variação, ou combinação dos oito </a:t>
            </a:r>
            <a:r>
              <a:rPr lang="pt-BR" sz="2000" i="1" dirty="0"/>
              <a:t>bits</a:t>
            </a:r>
            <a:r>
              <a:rPr lang="pt-BR" sz="2000" dirty="0"/>
              <a:t> de um </a:t>
            </a:r>
            <a:r>
              <a:rPr lang="pt-BR" sz="2000" i="1" dirty="0"/>
              <a:t>byte</a:t>
            </a:r>
            <a:r>
              <a:rPr lang="pt-BR" sz="2000" dirty="0"/>
              <a:t> (256 combinações) é capaz de representar qualquer caractere: uma letra, um número ou um símbolo (@,%,$,...).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0A37D-934D-464B-B332-CC692C723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854145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FCF9F2-D797-43B2-B6F0-C9148C5E6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934EA3-FC14-4FCA-BFD1-4A85DB804AE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E3F820A-53FA-4B79-A5B8-53EA0233F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412875"/>
            <a:ext cx="8460432" cy="4679950"/>
          </a:xfrm>
        </p:spPr>
        <p:txBody>
          <a:bodyPr/>
          <a:lstStyle/>
          <a:p>
            <a:pPr eaLnBrk="1" hangingPunct="1">
              <a:defRPr/>
            </a:pPr>
            <a:r>
              <a:rPr lang="pt-BR" sz="2000" dirty="0"/>
              <a:t>Exemplo 1 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1800" b="1" dirty="0"/>
          </a:p>
          <a:p>
            <a:pPr marL="0" lvl="1" indent="0">
              <a:buNone/>
              <a:defRPr/>
            </a:pPr>
            <a:r>
              <a:rPr lang="pt-BR" sz="1800" b="1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seq</a:t>
            </a:r>
            <a:r>
              <a:rPr lang="pt-BR" sz="1800" dirty="0"/>
              <a:t> = 37;</a:t>
            </a:r>
          </a:p>
          <a:p>
            <a:pPr marL="0" lvl="1" indent="0">
              <a:buNone/>
              <a:defRPr/>
            </a:pPr>
            <a:r>
              <a:rPr lang="pt-BR" sz="1800" b="1" dirty="0" err="1"/>
              <a:t>String</a:t>
            </a:r>
            <a:r>
              <a:rPr lang="pt-BR" sz="1800" dirty="0"/>
              <a:t> nome = </a:t>
            </a:r>
            <a:r>
              <a:rPr lang="pt-BR" sz="1800" dirty="0">
                <a:solidFill>
                  <a:srgbClr val="0000FF"/>
                </a:solidFill>
              </a:rPr>
              <a:t>“Joselito Sem Noção“;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pt-BR" sz="1800" b="1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b="1" dirty="0" err="1"/>
              <a:t>System.</a:t>
            </a:r>
            <a:r>
              <a:rPr lang="pt-BR" sz="1800" b="1" i="1" dirty="0" err="1">
                <a:solidFill>
                  <a:srgbClr val="0000FF"/>
                </a:solidFill>
              </a:rPr>
              <a:t>out</a:t>
            </a:r>
            <a:r>
              <a:rPr lang="pt-BR" sz="1800" b="1" dirty="0" err="1"/>
              <a:t>.printf</a:t>
            </a:r>
            <a:r>
              <a:rPr lang="pt-BR" sz="1800" dirty="0"/>
              <a:t>(</a:t>
            </a:r>
            <a:r>
              <a:rPr lang="pt-BR" altLang="pt-BR" sz="1800" b="1" dirty="0"/>
              <a:t>"</a:t>
            </a:r>
            <a:r>
              <a:rPr lang="pt-BR" sz="1800" dirty="0"/>
              <a:t>%s\n%s%d\</a:t>
            </a:r>
            <a:r>
              <a:rPr lang="pt-BR" sz="1800" dirty="0" err="1"/>
              <a:t>n%s</a:t>
            </a:r>
            <a:r>
              <a:rPr lang="pt-BR" sz="1800" dirty="0"/>
              <a:t> \n</a:t>
            </a:r>
            <a:r>
              <a:rPr lang="pt-BR" altLang="pt-BR" sz="1800" b="1" dirty="0"/>
              <a:t>"</a:t>
            </a:r>
            <a:r>
              <a:rPr lang="pt-BR" sz="1800" dirty="0"/>
              <a:t> ,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b="1" dirty="0">
                <a:solidFill>
                  <a:srgbClr val="0000FF"/>
                </a:solidFill>
              </a:rPr>
              <a:t>Nome 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sz="1600" b="1" dirty="0"/>
              <a:t> </a:t>
            </a:r>
            <a:r>
              <a:rPr lang="pt-BR" sz="1800" dirty="0"/>
              <a:t>,</a:t>
            </a:r>
            <a:r>
              <a:rPr lang="pt-BR" sz="1600" b="1" dirty="0"/>
              <a:t>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b="1" dirty="0">
                <a:solidFill>
                  <a:srgbClr val="0000FF"/>
                </a:solidFill>
              </a:rPr>
              <a:t>do Fulano</a:t>
            </a:r>
            <a:r>
              <a:rPr lang="pt-BR" sz="1800" dirty="0">
                <a:solidFill>
                  <a:srgbClr val="0000FF"/>
                </a:solidFill>
              </a:rPr>
              <a:t>: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/>
              <a:t> , </a:t>
            </a:r>
            <a:r>
              <a:rPr lang="pt-BR" sz="1800" dirty="0" err="1"/>
              <a:t>seq</a:t>
            </a:r>
            <a:r>
              <a:rPr lang="pt-BR" sz="1800" dirty="0"/>
              <a:t>, nome);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chemeClr val="accent1"/>
                </a:solidFill>
              </a:rPr>
              <a:t>Impressão:</a:t>
            </a:r>
            <a:r>
              <a:rPr lang="pt-BR" sz="1800" dirty="0"/>
              <a:t>   </a:t>
            </a:r>
            <a:r>
              <a:rPr lang="pt-BR" sz="1800" dirty="0">
                <a:solidFill>
                  <a:srgbClr val="0000FF"/>
                </a:solidFill>
              </a:rPr>
              <a:t>Nome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rgbClr val="0000FF"/>
                </a:solidFill>
              </a:rPr>
              <a:t>                     do Fulano: 37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rgbClr val="0000FF"/>
                </a:solidFill>
              </a:rPr>
              <a:t>                     Joselito Sem Noção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pt-BR" sz="1050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pt-BR" sz="2000" dirty="0"/>
              <a:t>A chamada do método do exemplo acima especifica quatro argumentos separados por vírgulas:</a:t>
            </a:r>
          </a:p>
          <a:p>
            <a:pPr lvl="1" eaLnBrk="1" hangingPunct="1">
              <a:defRPr/>
            </a:pPr>
            <a:r>
              <a:rPr lang="pt-BR" sz="1800" dirty="0"/>
              <a:t>O primeiro argumento </a:t>
            </a:r>
            <a:r>
              <a:rPr lang="pt-BR" sz="1800" b="1" dirty="0"/>
              <a:t>(%s\</a:t>
            </a:r>
            <a:r>
              <a:rPr lang="pt-BR" sz="1800" b="1" dirty="0" err="1"/>
              <a:t>n%s%d</a:t>
            </a:r>
            <a:r>
              <a:rPr lang="pt-BR" sz="1800" b="1" dirty="0"/>
              <a:t>\n</a:t>
            </a:r>
            <a:r>
              <a:rPr lang="pt-BR" sz="1800" dirty="0"/>
              <a:t>) é uma string de formato que pode consistir de texto fixo e especificadores de formato;</a:t>
            </a:r>
          </a:p>
          <a:p>
            <a:pPr lvl="1" eaLnBrk="1" hangingPunct="1">
              <a:defRPr/>
            </a:pPr>
            <a:r>
              <a:rPr lang="pt-BR" sz="1800" dirty="0"/>
              <a:t>Os demais argumentos substituirão cada um dos especificadores;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A0B38F-2832-4AA4-978E-43DB2F6F7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.printf</a:t>
            </a:r>
            <a:r>
              <a:rPr lang="pt-BR" altLang="pt-BR" b="1" dirty="0"/>
              <a:t> </a:t>
            </a:r>
            <a:r>
              <a:rPr lang="pt-BR" altLang="pt-BR" dirty="0"/>
              <a:t>(Java)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2719-6A1D-4F7A-9572-0F24789C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530725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ea typeface="+mn-ea"/>
                <a:cs typeface="+mn-cs"/>
              </a:rPr>
              <a:t>Exemplo 2 </a:t>
            </a:r>
            <a:r>
              <a:rPr lang="pt-BR" sz="2000" dirty="0"/>
              <a:t>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20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/>
              <a:t>int</a:t>
            </a:r>
            <a:r>
              <a:rPr lang="pt-BR" sz="2000" dirty="0"/>
              <a:t> i = 10;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/>
              <a:t>String</a:t>
            </a:r>
            <a:r>
              <a:rPr lang="pt-BR" sz="2000" dirty="0"/>
              <a:t> s = </a:t>
            </a:r>
            <a:r>
              <a:rPr lang="pt-BR" sz="2000" dirty="0">
                <a:solidFill>
                  <a:srgbClr val="0000FF"/>
                </a:solidFill>
              </a:rPr>
              <a:t>"formatação"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/>
              <a:t>double</a:t>
            </a:r>
            <a:r>
              <a:rPr lang="pt-BR" sz="2000" dirty="0"/>
              <a:t> d = 123.456;</a:t>
            </a:r>
          </a:p>
          <a:p>
            <a:pPr marL="0" lvl="1" indent="0">
              <a:buNone/>
              <a:defRPr/>
            </a:pPr>
            <a:r>
              <a:rPr lang="pt-BR" sz="2000" b="1" dirty="0"/>
              <a:t>char</a:t>
            </a:r>
            <a:r>
              <a:rPr lang="pt-BR" sz="2000" dirty="0"/>
              <a:t> c = </a:t>
            </a:r>
            <a:r>
              <a:rPr lang="pt-BR" sz="2000" dirty="0">
                <a:solidFill>
                  <a:srgbClr val="FF0000"/>
                </a:solidFill>
              </a:rPr>
              <a:t>"a"</a:t>
            </a:r>
            <a:r>
              <a:rPr lang="pt-BR" sz="2000" dirty="0"/>
              <a:t>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/>
              <a:t>boolean</a:t>
            </a:r>
            <a:r>
              <a:rPr lang="pt-BR" sz="2000" dirty="0"/>
              <a:t> b = true;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/>
              <a:t>System.</a:t>
            </a:r>
            <a:r>
              <a:rPr lang="pt-BR" sz="2000" b="1" i="1" dirty="0">
                <a:solidFill>
                  <a:srgbClr val="0000FF"/>
                </a:solidFill>
              </a:rPr>
              <a:t>out</a:t>
            </a:r>
            <a:r>
              <a:rPr lang="pt-BR" sz="2000" b="1" dirty="0"/>
              <a:t>.printf</a:t>
            </a:r>
            <a:r>
              <a:rPr lang="pt-BR" sz="2000" dirty="0"/>
              <a:t>( </a:t>
            </a:r>
            <a:r>
              <a:rPr lang="pt-BR" sz="2000" dirty="0">
                <a:solidFill>
                  <a:srgbClr val="0000FF"/>
                </a:solidFill>
              </a:rPr>
              <a:t>“Dados: %d - %s - %7.2f - %c - %b \n"</a:t>
            </a:r>
            <a:r>
              <a:rPr lang="pt-BR" sz="2000" dirty="0"/>
              <a:t>, i, s, d, c, b);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Dados: 10 - formatação -  123,47 - a –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0A68F-1204-4A2D-A6A0-52D5F3DFF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D8ACD-687B-407C-B39E-E29C6E63A23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C345D-96D9-4A5E-A549-F8A383336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.printf</a:t>
            </a:r>
            <a:r>
              <a:rPr lang="pt-BR" altLang="pt-BR" b="1" dirty="0"/>
              <a:t> </a:t>
            </a:r>
            <a:r>
              <a:rPr lang="pt-BR" altLang="pt-BR" dirty="0"/>
              <a:t>(Java)</a:t>
            </a:r>
            <a:br>
              <a:rPr lang="pt-BR" altLang="pt-BR" dirty="0"/>
            </a:br>
            <a:r>
              <a:rPr lang="pt-BR" altLang="pt-BR" sz="1700" dirty="0"/>
              <a:t>(comando de I/O – saída de dados)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ítulo 1">
            <a:extLst>
              <a:ext uri="{FF2B5EF4-FFF2-40B4-BE49-F238E27FC236}">
                <a16:creationId xmlns:a16="http://schemas.microsoft.com/office/drawing/2014/main" id="{41B6DE5C-0A44-488A-B4DB-67EF9195E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Comandos LEIA/ESCREVA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08547" name="Espaço Reservado para Número de Slide 3">
            <a:extLst>
              <a:ext uri="{FF2B5EF4-FFF2-40B4-BE49-F238E27FC236}">
                <a16:creationId xmlns:a16="http://schemas.microsoft.com/office/drawing/2014/main" id="{61A5F09D-9529-4B84-8037-20EFB2400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87702A-A06E-42EB-8BD3-93BBA3B1616F}" type="slidenum">
              <a:rPr lang="pt-BR" altLang="en-US" sz="1200" smtClean="0">
                <a:latin typeface="Garamond" panose="02020404030301010803" pitchFamily="18" charset="0"/>
              </a:rPr>
              <a:pPr/>
              <a:t>112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548" name="Fluxograma: Processo alternativo 4">
            <a:extLst>
              <a:ext uri="{FF2B5EF4-FFF2-40B4-BE49-F238E27FC236}">
                <a16:creationId xmlns:a16="http://schemas.microsoft.com/office/drawing/2014/main" id="{8F697E51-D37A-4AEA-B4BE-1CB7FBCC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6841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549" name="Fluxograma: Processo alternativo 6">
            <a:extLst>
              <a:ext uri="{FF2B5EF4-FFF2-40B4-BE49-F238E27FC236}">
                <a16:creationId xmlns:a16="http://schemas.microsoft.com/office/drawing/2014/main" id="{4D80A58F-6451-4DAD-A02F-9245C1A9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476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FimAlgoritmo</a:t>
            </a:r>
          </a:p>
        </p:txBody>
      </p:sp>
      <p:sp>
        <p:nvSpPr>
          <p:cNvPr id="108550" name="Fluxograma: Documento 7">
            <a:extLst>
              <a:ext uri="{FF2B5EF4-FFF2-40B4-BE49-F238E27FC236}">
                <a16:creationId xmlns:a16="http://schemas.microsoft.com/office/drawing/2014/main" id="{82C8DBC7-C30C-4649-8F8D-3E07F395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979612" cy="863600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sp>
        <p:nvSpPr>
          <p:cNvPr id="108551" name="Fluxograma: Dados 8">
            <a:extLst>
              <a:ext uri="{FF2B5EF4-FFF2-40B4-BE49-F238E27FC236}">
                <a16:creationId xmlns:a16="http://schemas.microsoft.com/office/drawing/2014/main" id="{6B7EDDCE-8BB5-4397-9567-79668799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060575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108552" name="Conector de seta reta 10">
            <a:extLst>
              <a:ext uri="{FF2B5EF4-FFF2-40B4-BE49-F238E27FC236}">
                <a16:creationId xmlns:a16="http://schemas.microsoft.com/office/drawing/2014/main" id="{AA6A7FA1-898D-4186-AEEF-CA5095EBA1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3538" y="2543175"/>
            <a:ext cx="457200" cy="52546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3" name="Conector de seta reta 12">
            <a:extLst>
              <a:ext uri="{FF2B5EF4-FFF2-40B4-BE49-F238E27FC236}">
                <a16:creationId xmlns:a16="http://schemas.microsoft.com/office/drawing/2014/main" id="{0116315C-DF63-4101-B256-E5AB085FB5FD}"/>
              </a:ext>
            </a:extLst>
          </p:cNvPr>
          <p:cNvCxnSpPr>
            <a:cxnSpLocks noChangeShapeType="1"/>
            <a:stCxn id="108551" idx="1"/>
            <a:endCxn id="108551" idx="1"/>
          </p:cNvCxnSpPr>
          <p:nvPr/>
        </p:nvCxnSpPr>
        <p:spPr bwMode="auto">
          <a:xfrm>
            <a:off x="4986338" y="20605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4" name="Conector de seta reta 19">
            <a:extLst>
              <a:ext uri="{FF2B5EF4-FFF2-40B4-BE49-F238E27FC236}">
                <a16:creationId xmlns:a16="http://schemas.microsoft.com/office/drawing/2014/main" id="{23D83994-40CD-4DEA-B25C-51CC664AA33A}"/>
              </a:ext>
            </a:extLst>
          </p:cNvPr>
          <p:cNvCxnSpPr>
            <a:cxnSpLocks noChangeShapeType="1"/>
            <a:stCxn id="108548" idx="2"/>
            <a:endCxn id="108551" idx="1"/>
          </p:cNvCxnSpPr>
          <p:nvPr/>
        </p:nvCxnSpPr>
        <p:spPr bwMode="auto">
          <a:xfrm>
            <a:off x="4986338" y="1628775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5" name="Conector de seta reta 21">
            <a:extLst>
              <a:ext uri="{FF2B5EF4-FFF2-40B4-BE49-F238E27FC236}">
                <a16:creationId xmlns:a16="http://schemas.microsoft.com/office/drawing/2014/main" id="{092F86FC-76DF-4109-A1DD-57A0D7BEFD29}"/>
              </a:ext>
            </a:extLst>
          </p:cNvPr>
          <p:cNvCxnSpPr>
            <a:cxnSpLocks noChangeShapeType="1"/>
            <a:stCxn id="108551" idx="4"/>
            <a:endCxn id="108550" idx="0"/>
          </p:cNvCxnSpPr>
          <p:nvPr/>
        </p:nvCxnSpPr>
        <p:spPr bwMode="auto">
          <a:xfrm>
            <a:off x="4986338" y="2924175"/>
            <a:ext cx="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6" name="Conector de seta reta 23">
            <a:extLst>
              <a:ext uri="{FF2B5EF4-FFF2-40B4-BE49-F238E27FC236}">
                <a16:creationId xmlns:a16="http://schemas.microsoft.com/office/drawing/2014/main" id="{9D64991B-A78E-4F91-86B0-3DD78C33D49A}"/>
              </a:ext>
            </a:extLst>
          </p:cNvPr>
          <p:cNvCxnSpPr>
            <a:cxnSpLocks noChangeShapeType="1"/>
            <a:stCxn id="108550" idx="2"/>
          </p:cNvCxnSpPr>
          <p:nvPr/>
        </p:nvCxnSpPr>
        <p:spPr bwMode="auto">
          <a:xfrm>
            <a:off x="4986338" y="4437063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7" name="Conector de seta reta 25">
            <a:extLst>
              <a:ext uri="{FF2B5EF4-FFF2-40B4-BE49-F238E27FC236}">
                <a16:creationId xmlns:a16="http://schemas.microsoft.com/office/drawing/2014/main" id="{BAB17C73-C31C-41DE-86EC-111523042E07}"/>
              </a:ext>
            </a:extLst>
          </p:cNvPr>
          <p:cNvCxnSpPr>
            <a:cxnSpLocks noChangeShapeType="1"/>
            <a:stCxn id="108550" idx="2"/>
            <a:endCxn id="108549" idx="0"/>
          </p:cNvCxnSpPr>
          <p:nvPr/>
        </p:nvCxnSpPr>
        <p:spPr bwMode="auto">
          <a:xfrm>
            <a:off x="4986338" y="4379913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Número de Slide 3">
            <a:extLst>
              <a:ext uri="{FF2B5EF4-FFF2-40B4-BE49-F238E27FC236}">
                <a16:creationId xmlns:a16="http://schemas.microsoft.com/office/drawing/2014/main" id="{5455C150-F25C-4444-A769-C2C6D12A2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9C78DF-C500-4485-802C-8089E253E592}" type="slidenum">
              <a:rPr lang="pt-BR" altLang="en-US" sz="1200" smtClean="0">
                <a:latin typeface="Garamond" panose="02020404030301010803" pitchFamily="18" charset="0"/>
              </a:rPr>
              <a:pPr/>
              <a:t>113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049D5EA-5726-48F3-ADAF-13340332C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br>
              <a:rPr lang="pt-BR" altLang="pt-BR"/>
            </a:br>
            <a:endParaRPr lang="pt-BR" altLang="pt-BR" sz="1700"/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EFBB385-0003-4D6C-8128-25A54D96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669607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pt-BR" altLang="pt-BR" b="1" u="sng" dirty="0">
                <a:latin typeface="Courier New" panose="02070309020205020404" pitchFamily="49" charset="0"/>
              </a:rPr>
              <a:t>algoritmo</a:t>
            </a:r>
            <a:r>
              <a:rPr lang="pt-BR" altLang="pt-BR" dirty="0">
                <a:latin typeface="Courier New" panose="02070309020205020404" pitchFamily="49" charset="0"/>
              </a:rPr>
              <a:t> </a:t>
            </a:r>
            <a:r>
              <a:rPr lang="pt-BR" altLang="pt-BR" b="1" dirty="0"/>
              <a:t>"</a:t>
            </a:r>
            <a:r>
              <a:rPr lang="pt-BR" altLang="pt-BR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CalcSomaMédia</a:t>
            </a:r>
            <a:r>
              <a:rPr lang="pt-BR" altLang="pt-BR" b="1" dirty="0"/>
              <a:t>"</a:t>
            </a:r>
            <a:endParaRPr lang="pt-BR" altLang="pt-BR" sz="2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altLang="pt-BR" b="1" u="sng" dirty="0">
                <a:latin typeface="Courier New" panose="02070309020205020404" pitchFamily="49" charset="0"/>
              </a:rPr>
              <a:t>var</a:t>
            </a:r>
            <a:r>
              <a:rPr lang="pt-BR" altLang="pt-BR" dirty="0">
                <a:latin typeface="Courier New" panose="02070309020205020404" pitchFamily="49" charset="0"/>
              </a:rPr>
              <a:t> n1, n2, soma : </a:t>
            </a:r>
            <a:r>
              <a:rPr lang="pt-BR" altLang="pt-BR" b="1" u="sng" dirty="0">
                <a:latin typeface="Courier New" panose="02070309020205020404" pitchFamily="49" charset="0"/>
              </a:rPr>
              <a:t>inteiro</a:t>
            </a:r>
          </a:p>
          <a:p>
            <a:pPr lvl="1" eaLnBrk="1" hangingPunct="1"/>
            <a:r>
              <a:rPr lang="pt-BR" altLang="pt-BR" dirty="0">
                <a:latin typeface="Courier New" panose="02070309020205020404" pitchFamily="49" charset="0"/>
              </a:rPr>
              <a:t>    media : </a:t>
            </a:r>
            <a:r>
              <a:rPr lang="pt-BR" altLang="pt-BR" b="1" u="sng" dirty="0">
                <a:latin typeface="Courier New" panose="02070309020205020404" pitchFamily="49" charset="0"/>
              </a:rPr>
              <a:t>real</a:t>
            </a:r>
          </a:p>
          <a:p>
            <a:pPr lvl="1" eaLnBrk="1" hangingPunct="1"/>
            <a:r>
              <a:rPr lang="pt-BR" altLang="pt-BR" b="1" u="sng" dirty="0">
                <a:latin typeface="Courier New" panose="02070309020205020404" pitchFamily="49" charset="0"/>
              </a:rPr>
              <a:t>Inicio</a:t>
            </a:r>
          </a:p>
          <a:p>
            <a:pPr lvl="1" eaLnBrk="1" hangingPunct="1"/>
            <a:r>
              <a:rPr lang="pt-BR" altLang="pt-BR" dirty="0">
                <a:latin typeface="Courier New" panose="02070309020205020404" pitchFamily="49" charset="0"/>
              </a:rPr>
              <a:t>  	</a:t>
            </a:r>
          </a:p>
          <a:p>
            <a:pPr lvl="1" eaLnBrk="1" hangingPunct="1"/>
            <a:r>
              <a:rPr lang="pt-BR" altLang="pt-BR" b="1" dirty="0">
                <a:latin typeface="Courier New" panose="02070309020205020404" pitchFamily="49" charset="0"/>
              </a:rPr>
              <a:t>	leia</a:t>
            </a:r>
            <a:r>
              <a:rPr lang="pt-BR" altLang="pt-BR" dirty="0">
                <a:latin typeface="Courier New" panose="02070309020205020404" pitchFamily="49" charset="0"/>
              </a:rPr>
              <a:t>(n1)</a:t>
            </a:r>
          </a:p>
          <a:p>
            <a:pPr lvl="1" eaLnBrk="1" hangingPunct="1"/>
            <a:r>
              <a:rPr lang="pt-BR" altLang="pt-BR" sz="1400" dirty="0">
                <a:latin typeface="Courier New" panose="02070309020205020404" pitchFamily="49" charset="0"/>
              </a:rPr>
              <a:t>    	</a:t>
            </a:r>
            <a:endParaRPr lang="pt-BR" altLang="pt-BR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b="1" dirty="0">
                <a:latin typeface="Courier New" panose="02070309020205020404" pitchFamily="49" charset="0"/>
              </a:rPr>
              <a:t>leia</a:t>
            </a:r>
            <a:r>
              <a:rPr lang="pt-BR" altLang="pt-BR" dirty="0">
                <a:latin typeface="Courier New" panose="02070309020205020404" pitchFamily="49" charset="0"/>
              </a:rPr>
              <a:t>(n2)</a:t>
            </a:r>
          </a:p>
          <a:p>
            <a:pPr lvl="1" eaLnBrk="1" hangingPunct="1"/>
            <a:r>
              <a:rPr lang="pt-BR" altLang="pt-BR" dirty="0">
                <a:latin typeface="Courier New" panose="02070309020205020404" pitchFamily="49" charset="0"/>
              </a:rPr>
              <a:t>   soma </a:t>
            </a:r>
            <a:r>
              <a:rPr lang="pt-BR" altLang="pt-BR" b="1" dirty="0">
                <a:latin typeface="Courier New" panose="02070309020205020404" pitchFamily="49" charset="0"/>
              </a:rPr>
              <a:t>&lt;-</a:t>
            </a:r>
            <a:r>
              <a:rPr lang="pt-BR" altLang="pt-BR" dirty="0">
                <a:latin typeface="Courier New" panose="02070309020205020404" pitchFamily="49" charset="0"/>
              </a:rPr>
              <a:t> n1 </a:t>
            </a:r>
            <a:r>
              <a:rPr lang="pt-BR" altLang="pt-BR" b="1" dirty="0">
                <a:latin typeface="Courier New" panose="02070309020205020404" pitchFamily="49" charset="0"/>
              </a:rPr>
              <a:t>+</a:t>
            </a:r>
            <a:r>
              <a:rPr lang="pt-BR" altLang="pt-BR" dirty="0">
                <a:latin typeface="Courier New" panose="02070309020205020404" pitchFamily="49" charset="0"/>
              </a:rPr>
              <a:t> n2</a:t>
            </a:r>
          </a:p>
          <a:p>
            <a:pPr lvl="1" eaLnBrk="1" hangingPunct="1"/>
            <a:r>
              <a:rPr lang="pt-BR" altLang="pt-BR" dirty="0">
                <a:latin typeface="Courier New" panose="02070309020205020404" pitchFamily="49" charset="0"/>
              </a:rPr>
              <a:t>   media </a:t>
            </a:r>
            <a:r>
              <a:rPr lang="pt-BR" altLang="pt-BR" b="1" dirty="0">
                <a:latin typeface="Courier New" panose="02070309020205020404" pitchFamily="49" charset="0"/>
              </a:rPr>
              <a:t>&lt;-</a:t>
            </a:r>
            <a:r>
              <a:rPr lang="pt-BR" altLang="pt-BR" dirty="0">
                <a:latin typeface="Courier New" panose="02070309020205020404" pitchFamily="49" charset="0"/>
              </a:rPr>
              <a:t> soma </a:t>
            </a:r>
            <a:r>
              <a:rPr lang="pt-BR" altLang="pt-BR" b="1" dirty="0">
                <a:latin typeface="Courier New" panose="02070309020205020404" pitchFamily="49" charset="0"/>
              </a:rPr>
              <a:t>/</a:t>
            </a:r>
            <a:r>
              <a:rPr lang="pt-BR" altLang="pt-BR" dirty="0">
                <a:latin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  <a:p>
            <a:pPr lvl="1" eaLnBrk="1" hangingPunct="1"/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dirty="0">
                <a:latin typeface="Courier New" panose="02070309020205020404" pitchFamily="49" charset="0"/>
              </a:rPr>
              <a:t>(          soma)</a:t>
            </a:r>
          </a:p>
          <a:p>
            <a:pPr lvl="1" eaLnBrk="1" hangingPunct="1"/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dirty="0">
                <a:latin typeface="Courier New" panose="02070309020205020404" pitchFamily="49" charset="0"/>
              </a:rPr>
              <a:t>(           media)</a:t>
            </a:r>
          </a:p>
          <a:p>
            <a:pPr lvl="1" eaLnBrk="1" hangingPunct="1"/>
            <a:r>
              <a:rPr lang="pt-BR" altLang="pt-BR" b="1" u="sng" dirty="0" err="1">
                <a:latin typeface="Courier New" panose="02070309020205020404" pitchFamily="49" charset="0"/>
              </a:rPr>
              <a:t>fimalgoritmo</a:t>
            </a:r>
            <a:endParaRPr lang="pt-BR" altLang="pt-BR" b="1" u="sng" dirty="0">
              <a:latin typeface="Courier New" panose="02070309020205020404" pitchFamily="49" charset="0"/>
            </a:endParaRPr>
          </a:p>
        </p:txBody>
      </p:sp>
      <p:sp>
        <p:nvSpPr>
          <p:cNvPr id="88071" name="AutoShape 7">
            <a:extLst>
              <a:ext uri="{FF2B5EF4-FFF2-40B4-BE49-F238E27FC236}">
                <a16:creationId xmlns:a16="http://schemas.microsoft.com/office/drawing/2014/main" id="{FC969A1C-A9D3-47DE-A239-2413FB9F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632075"/>
            <a:ext cx="5327650" cy="111601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8072" name="AutoShape 8">
            <a:extLst>
              <a:ext uri="{FF2B5EF4-FFF2-40B4-BE49-F238E27FC236}">
                <a16:creationId xmlns:a16="http://schemas.microsoft.com/office/drawing/2014/main" id="{57DC13CA-F301-49A9-B227-B5ADF310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3" y="3763963"/>
            <a:ext cx="3024187" cy="57626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8073" name="AutoShape 9">
            <a:extLst>
              <a:ext uri="{FF2B5EF4-FFF2-40B4-BE49-F238E27FC236}">
                <a16:creationId xmlns:a16="http://schemas.microsoft.com/office/drawing/2014/main" id="{E77BB1A8-D4AA-4683-9D38-639001C7A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4356100"/>
            <a:ext cx="4175125" cy="60166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8074" name="AutoShape 10">
            <a:extLst>
              <a:ext uri="{FF2B5EF4-FFF2-40B4-BE49-F238E27FC236}">
                <a16:creationId xmlns:a16="http://schemas.microsoft.com/office/drawing/2014/main" id="{05C7E012-05CC-48CC-952F-831118CC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1484313"/>
            <a:ext cx="1439863" cy="792162"/>
          </a:xfrm>
          <a:prstGeom prst="wedgeRectCallout">
            <a:avLst>
              <a:gd name="adj1" fmla="val -71389"/>
              <a:gd name="adj2" fmla="val 133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88075" name="AutoShape 11">
            <a:extLst>
              <a:ext uri="{FF2B5EF4-FFF2-40B4-BE49-F238E27FC236}">
                <a16:creationId xmlns:a16="http://schemas.microsoft.com/office/drawing/2014/main" id="{69AA7CC7-960E-4184-99A0-7F6B757BF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933825"/>
            <a:ext cx="1439862" cy="504825"/>
          </a:xfrm>
          <a:prstGeom prst="wedgeRectCallout">
            <a:avLst>
              <a:gd name="adj1" fmla="val -244157"/>
              <a:gd name="adj2" fmla="val -27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88076" name="AutoShape 12">
            <a:extLst>
              <a:ext uri="{FF2B5EF4-FFF2-40B4-BE49-F238E27FC236}">
                <a16:creationId xmlns:a16="http://schemas.microsoft.com/office/drawing/2014/main" id="{43C25090-6708-42B4-A3CD-038B10E85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013325"/>
            <a:ext cx="1439863" cy="792163"/>
          </a:xfrm>
          <a:prstGeom prst="wedgeRectCallout">
            <a:avLst>
              <a:gd name="adj1" fmla="val -142282"/>
              <a:gd name="adj2" fmla="val -88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C203F4-1AD2-4002-9B86-C85B5AE5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608263"/>
            <a:ext cx="554355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escreva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dirty="0"/>
              <a:t>"</a:t>
            </a:r>
            <a:r>
              <a:rPr lang="pt-BR" altLang="pt-BR" dirty="0">
                <a:solidFill>
                  <a:srgbClr val="FF0000"/>
                </a:solidFill>
                <a:latin typeface="Courier New" panose="02070309020205020404" pitchFamily="49" charset="0"/>
              </a:rPr>
              <a:t>Digite um número :</a:t>
            </a:r>
            <a:r>
              <a:rPr lang="pt-BR" altLang="pt-BR" dirty="0">
                <a:latin typeface="Courier New" panose="02070309020205020404" pitchFamily="49" charset="0"/>
              </a:rPr>
              <a:t> </a:t>
            </a:r>
            <a:r>
              <a:rPr lang="pt-BR" altLang="pt-BR" dirty="0"/>
              <a:t>"</a:t>
            </a:r>
            <a:r>
              <a:rPr lang="pt-BR" altLang="pt-BR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escreva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/>
              <a:t>"</a:t>
            </a:r>
            <a:r>
              <a:rPr lang="pt-BR" altLang="pt-BR" dirty="0">
                <a:solidFill>
                  <a:srgbClr val="FF0000"/>
                </a:solidFill>
                <a:latin typeface="Courier New" panose="02070309020205020404" pitchFamily="49" charset="0"/>
              </a:rPr>
              <a:t>Digite outro número :</a:t>
            </a:r>
            <a:r>
              <a:rPr lang="pt-BR" altLang="pt-BR" dirty="0">
                <a:latin typeface="Courier New" panose="02070309020205020404" pitchFamily="49" charset="0"/>
              </a:rPr>
              <a:t> </a:t>
            </a:r>
            <a:r>
              <a:rPr lang="pt-BR" altLang="pt-BR" b="1" dirty="0"/>
              <a:t>"</a:t>
            </a:r>
            <a:r>
              <a:rPr lang="pt-BR" altLang="pt-BR" dirty="0">
                <a:latin typeface="Courier New" panose="02070309020205020404" pitchFamily="49" charset="0"/>
              </a:rPr>
              <a:t>)</a:t>
            </a:r>
            <a:endParaRPr lang="pt-BR" alt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7944FA-F957-4B64-BD08-110A40DC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4321175"/>
            <a:ext cx="180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/>
              <a:t>"</a:t>
            </a:r>
            <a:r>
              <a:rPr lang="pt-BR" altLang="pt-BR">
                <a:solidFill>
                  <a:srgbClr val="FF0000"/>
                </a:solidFill>
                <a:latin typeface="Courier New" panose="02070309020205020404" pitchFamily="49" charset="0"/>
              </a:rPr>
              <a:t>Soma =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/>
              <a:t>"</a:t>
            </a:r>
            <a:r>
              <a:rPr lang="pt-BR" altLang="pt-BR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/>
              <a:t>"</a:t>
            </a:r>
            <a:r>
              <a:rPr lang="pt-BR" altLang="pt-BR">
                <a:solidFill>
                  <a:srgbClr val="FF0000"/>
                </a:solidFill>
                <a:latin typeface="Courier New" panose="02070309020205020404" pitchFamily="49" charset="0"/>
              </a:rPr>
              <a:t>Média =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/>
              <a:t>"</a:t>
            </a:r>
            <a:r>
              <a:rPr lang="pt-BR" altLang="pt-BR">
                <a:latin typeface="Courier New" panose="02070309020205020404" pitchFamily="49" charset="0"/>
              </a:rPr>
              <a:t>,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/>
      <p:bldP spid="88072" grpId="0" animBg="1"/>
      <p:bldP spid="88073" grpId="0" animBg="1"/>
      <p:bldP spid="88074" grpId="0" animBg="1"/>
      <p:bldP spid="88075" grpId="0" animBg="1"/>
      <p:bldP spid="88076" grpId="0" animBg="1"/>
      <p:bldP spid="2" grpId="0"/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ítulo 1">
            <a:extLst>
              <a:ext uri="{FF2B5EF4-FFF2-40B4-BE49-F238E27FC236}">
                <a16:creationId xmlns:a16="http://schemas.microsoft.com/office/drawing/2014/main" id="{AC2F8688-AF4F-4782-B577-83581FECD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11619" name="Espaço Reservado para Número de Slide 3">
            <a:extLst>
              <a:ext uri="{FF2B5EF4-FFF2-40B4-BE49-F238E27FC236}">
                <a16:creationId xmlns:a16="http://schemas.microsoft.com/office/drawing/2014/main" id="{7D81C6D0-DF0A-49C0-B36D-1582D49C4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C4B5B4-5642-4488-824F-5226563F8EAD}" type="slidenum">
              <a:rPr lang="pt-BR" altLang="en-US" sz="1200" smtClean="0">
                <a:latin typeface="Garamond" panose="02020404030301010803" pitchFamily="18" charset="0"/>
              </a:rPr>
              <a:pPr/>
              <a:t>114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1620" name="Fluxograma: Processo alternativo 4">
            <a:extLst>
              <a:ext uri="{FF2B5EF4-FFF2-40B4-BE49-F238E27FC236}">
                <a16:creationId xmlns:a16="http://schemas.microsoft.com/office/drawing/2014/main" id="{457938DC-E939-429C-AAA1-60993E5F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11621" name="Fluxograma: Processo alternativo 6">
            <a:extLst>
              <a:ext uri="{FF2B5EF4-FFF2-40B4-BE49-F238E27FC236}">
                <a16:creationId xmlns:a16="http://schemas.microsoft.com/office/drawing/2014/main" id="{88C69D8A-BF15-4BA2-A8AC-C5F6BF3B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FimAlgoritmo</a:t>
            </a:r>
          </a:p>
        </p:txBody>
      </p:sp>
      <p:sp>
        <p:nvSpPr>
          <p:cNvPr id="111622" name="Fluxograma: Documento 7">
            <a:extLst>
              <a:ext uri="{FF2B5EF4-FFF2-40B4-BE49-F238E27FC236}">
                <a16:creationId xmlns:a16="http://schemas.microsoft.com/office/drawing/2014/main" id="{F9DBD519-A8C2-4C20-9B50-A366216B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sp>
        <p:nvSpPr>
          <p:cNvPr id="111623" name="Fluxograma: Dados 8">
            <a:extLst>
              <a:ext uri="{FF2B5EF4-FFF2-40B4-BE49-F238E27FC236}">
                <a16:creationId xmlns:a16="http://schemas.microsoft.com/office/drawing/2014/main" id="{B9D26D36-F573-467D-AAB7-32A16430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</p:txBody>
      </p:sp>
      <p:cxnSp>
        <p:nvCxnSpPr>
          <p:cNvPr id="111624" name="Conector de seta reta 19">
            <a:extLst>
              <a:ext uri="{FF2B5EF4-FFF2-40B4-BE49-F238E27FC236}">
                <a16:creationId xmlns:a16="http://schemas.microsoft.com/office/drawing/2014/main" id="{3CA384BB-E92E-49F2-9294-137A4D7B372E}"/>
              </a:ext>
            </a:extLst>
          </p:cNvPr>
          <p:cNvCxnSpPr>
            <a:cxnSpLocks noChangeShapeType="1"/>
            <a:stCxn id="111620" idx="2"/>
            <a:endCxn id="111623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5" name="Conector de seta reta 21">
            <a:extLst>
              <a:ext uri="{FF2B5EF4-FFF2-40B4-BE49-F238E27FC236}">
                <a16:creationId xmlns:a16="http://schemas.microsoft.com/office/drawing/2014/main" id="{99E1EF62-65E9-457E-9B2C-5C03B09A8721}"/>
              </a:ext>
            </a:extLst>
          </p:cNvPr>
          <p:cNvCxnSpPr>
            <a:cxnSpLocks noChangeShapeType="1"/>
            <a:stCxn id="111623" idx="4"/>
            <a:endCxn id="111627" idx="0"/>
          </p:cNvCxnSpPr>
          <p:nvPr/>
        </p:nvCxnSpPr>
        <p:spPr bwMode="auto">
          <a:xfrm flipH="1">
            <a:off x="4984750" y="2205038"/>
            <a:ext cx="1588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6" name="Conector de seta reta 25">
            <a:extLst>
              <a:ext uri="{FF2B5EF4-FFF2-40B4-BE49-F238E27FC236}">
                <a16:creationId xmlns:a16="http://schemas.microsoft.com/office/drawing/2014/main" id="{990A6F3D-BB6A-46FE-A05D-FA2F2DAF5E2E}"/>
              </a:ext>
            </a:extLst>
          </p:cNvPr>
          <p:cNvCxnSpPr>
            <a:cxnSpLocks noChangeShapeType="1"/>
            <a:stCxn id="111622" idx="2"/>
            <a:endCxn id="111621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27" name="Fluxograma: Processo 2">
            <a:extLst>
              <a:ext uri="{FF2B5EF4-FFF2-40B4-BE49-F238E27FC236}">
                <a16:creationId xmlns:a16="http://schemas.microsoft.com/office/drawing/2014/main" id="{3ABAF1AC-47C8-43D8-B44B-C16303C5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2779713"/>
            <a:ext cx="2339975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= n1 + n2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 = soma / 2 </a:t>
            </a:r>
          </a:p>
        </p:txBody>
      </p:sp>
      <p:cxnSp>
        <p:nvCxnSpPr>
          <p:cNvPr id="111628" name="Conector de seta reta 29">
            <a:extLst>
              <a:ext uri="{FF2B5EF4-FFF2-40B4-BE49-F238E27FC236}">
                <a16:creationId xmlns:a16="http://schemas.microsoft.com/office/drawing/2014/main" id="{BFB91733-0E11-4F31-92B2-40EA3D7597DD}"/>
              </a:ext>
            </a:extLst>
          </p:cNvPr>
          <p:cNvCxnSpPr>
            <a:cxnSpLocks noChangeShapeType="1"/>
            <a:stCxn id="111627" idx="2"/>
            <a:endCxn id="111622" idx="0"/>
          </p:cNvCxnSpPr>
          <p:nvPr/>
        </p:nvCxnSpPr>
        <p:spPr bwMode="auto">
          <a:xfrm>
            <a:off x="4984750" y="3643313"/>
            <a:ext cx="1588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115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/>
              <a:t>Faça um algoritmo que solicite ao usuário o seu </a:t>
            </a:r>
            <a:r>
              <a:rPr lang="pt-BR" altLang="pt-BR" sz="2600" i="1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/>
              <a:t> e o </a:t>
            </a:r>
            <a:r>
              <a:rPr lang="pt-BR" altLang="pt-BR" sz="2600" i="1">
                <a:solidFill>
                  <a:srgbClr val="FF0000"/>
                </a:solidFill>
                <a:latin typeface="Times New Roman" panose="02020603050405020304" pitchFamily="18" charset="0"/>
              </a:rPr>
              <a:t>número de filhos</a:t>
            </a:r>
            <a:r>
              <a:rPr lang="pt-BR" altLang="pt-BR" sz="2600"/>
              <a:t> que ele tem, e depois imprima estas informações na tela do computador.</a:t>
            </a:r>
            <a:endParaRPr lang="pt-BR" altLang="pt-BR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Número de Slide 3">
            <a:extLst>
              <a:ext uri="{FF2B5EF4-FFF2-40B4-BE49-F238E27FC236}">
                <a16:creationId xmlns:a16="http://schemas.microsoft.com/office/drawing/2014/main" id="{FCD571BF-E83B-489E-B5A9-F6C04DA3F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3236AD-9342-4976-B082-B3FD743D424D}" type="slidenum">
              <a:rPr lang="pt-BR" altLang="en-US" sz="1200" smtClean="0">
                <a:latin typeface="Garamond" panose="02020404030301010803" pitchFamily="18" charset="0"/>
              </a:rPr>
              <a:pPr/>
              <a:t>116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5DD138BF-9234-4AEE-97C8-3EDE418AE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 </a:t>
            </a:r>
            <a:br>
              <a:rPr lang="pt-BR" altLang="pt-BR"/>
            </a:br>
            <a:r>
              <a:rPr lang="pt-BR" altLang="pt-BR" sz="2100"/>
              <a:t>(algoritmo resolvido)</a:t>
            </a:r>
            <a:endParaRPr lang="pt-BR" altLang="pt-BR"/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0A1C9FE-59AE-49B2-AC94-CDE3A0321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178800" cy="4591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b="1" u="sng" dirty="0">
                <a:latin typeface="Courier New" panose="02070309020205020404" pitchFamily="49" charset="0"/>
              </a:rPr>
              <a:t>algoritmo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NomeFilhos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b="1" u="sng" dirty="0">
                <a:latin typeface="Courier New" panose="02070309020205020404" pitchFamily="49" charset="0"/>
              </a:rPr>
              <a:t>var</a:t>
            </a:r>
            <a:r>
              <a:rPr lang="pt-BR" altLang="pt-BR" sz="2000" dirty="0">
                <a:latin typeface="Courier New" panose="02070309020205020404" pitchFamily="49" charset="0"/>
              </a:rPr>
              <a:t> nome : </a:t>
            </a:r>
            <a:r>
              <a:rPr lang="pt-BR" altLang="pt-BR" sz="2000" b="1" u="sng" dirty="0" err="1">
                <a:latin typeface="Courier New" panose="02070309020205020404" pitchFamily="49" charset="0"/>
              </a:rPr>
              <a:t>caracter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</a:t>
            </a:r>
            <a:r>
              <a:rPr lang="pt-BR" altLang="pt-BR" sz="2000" dirty="0" err="1">
                <a:latin typeface="Courier New" panose="02070309020205020404" pitchFamily="49" charset="0"/>
              </a:rPr>
              <a:t>numFilhos</a:t>
            </a:r>
            <a:r>
              <a:rPr lang="pt-BR" altLang="pt-BR" sz="2000" dirty="0">
                <a:latin typeface="Courier New" panose="02070309020205020404" pitchFamily="49" charset="0"/>
              </a:rPr>
              <a:t> : </a:t>
            </a:r>
            <a:r>
              <a:rPr lang="pt-BR" altLang="pt-BR" sz="2000" b="1" u="sng" dirty="0">
                <a:latin typeface="Courier New" panose="02070309020205020404" pitchFamily="49" charset="0"/>
              </a:rPr>
              <a:t>inteiro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b="1" u="sng" dirty="0">
                <a:latin typeface="Courier New" panose="02070309020205020404" pitchFamily="49" charset="0"/>
              </a:rPr>
              <a:t>inicio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</a:t>
            </a:r>
            <a:r>
              <a:rPr lang="pt-BR" altLang="pt-BR" sz="2000" b="1" dirty="0">
                <a:latin typeface="Courier New" panose="02070309020205020404" pitchFamily="49" charset="0"/>
              </a:rPr>
              <a:t>escreva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Qual o seu nome? 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</a:t>
            </a:r>
            <a:r>
              <a:rPr lang="pt-BR" altLang="pt-BR" sz="2000" b="1" dirty="0">
                <a:latin typeface="Courier New" panose="02070309020205020404" pitchFamily="49" charset="0"/>
              </a:rPr>
              <a:t>leia</a:t>
            </a:r>
            <a:r>
              <a:rPr lang="pt-BR" altLang="pt-BR" sz="2000" dirty="0">
                <a:latin typeface="Courier New" panose="02070309020205020404" pitchFamily="49" charset="0"/>
              </a:rPr>
              <a:t>(nome)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</a:t>
            </a:r>
            <a:r>
              <a:rPr lang="pt-BR" altLang="pt-BR" sz="2000" b="1" dirty="0">
                <a:latin typeface="Courier New" panose="02070309020205020404" pitchFamily="49" charset="0"/>
              </a:rPr>
              <a:t>escreva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Quantos filhos você tem?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</a:t>
            </a:r>
            <a:r>
              <a:rPr lang="pt-BR" altLang="pt-BR" sz="2000" b="1" dirty="0">
                <a:latin typeface="Courier New" panose="02070309020205020404" pitchFamily="49" charset="0"/>
              </a:rPr>
              <a:t>leia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 err="1">
                <a:latin typeface="Courier New" panose="02070309020205020404" pitchFamily="49" charset="0"/>
              </a:rPr>
              <a:t>numFilhos</a:t>
            </a: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Nome: 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,nome)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Número de filhos: </a:t>
            </a:r>
            <a:r>
              <a:rPr lang="pt-BR" altLang="pt-BR" sz="2000" b="1" dirty="0"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,</a:t>
            </a:r>
            <a:r>
              <a:rPr lang="pt-BR" altLang="pt-BR" sz="2000" dirty="0" err="1">
                <a:latin typeface="Courier New" panose="02070309020205020404" pitchFamily="49" charset="0"/>
              </a:rPr>
              <a:t>numFilhos</a:t>
            </a: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 b="1" u="sng" dirty="0" err="1">
                <a:latin typeface="Courier New" panose="02070309020205020404" pitchFamily="49" charset="0"/>
              </a:rPr>
              <a:t>fimalgoritmo</a:t>
            </a:r>
            <a:endParaRPr lang="pt-BR" altLang="pt-BR" sz="2000" b="1" u="sng" dirty="0">
              <a:latin typeface="Courier New" panose="02070309020205020404" pitchFamily="49" charset="0"/>
            </a:endParaRPr>
          </a:p>
        </p:txBody>
      </p:sp>
      <p:sp>
        <p:nvSpPr>
          <p:cNvPr id="439300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025775"/>
            <a:ext cx="6337300" cy="15113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439301" name="AutoShape 5">
            <a:extLst>
              <a:ext uri="{FF2B5EF4-FFF2-40B4-BE49-F238E27FC236}">
                <a16:creationId xmlns:a16="http://schemas.microsoft.com/office/drawing/2014/main" id="{C0F2C028-D2D0-426D-80CF-527FDBE0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552950"/>
            <a:ext cx="6308725" cy="74771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439302" name="AutoShape 6">
            <a:extLst>
              <a:ext uri="{FF2B5EF4-FFF2-40B4-BE49-F238E27FC236}">
                <a16:creationId xmlns:a16="http://schemas.microsoft.com/office/drawing/2014/main" id="{958787FF-C02B-4E89-931C-55BA7558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205038"/>
            <a:ext cx="1439863" cy="792162"/>
          </a:xfrm>
          <a:prstGeom prst="wedgeRectCallout">
            <a:avLst>
              <a:gd name="adj1" fmla="val -122106"/>
              <a:gd name="adj2" fmla="val 95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439303" name="AutoShape 7">
            <a:extLst>
              <a:ext uri="{FF2B5EF4-FFF2-40B4-BE49-F238E27FC236}">
                <a16:creationId xmlns:a16="http://schemas.microsoft.com/office/drawing/2014/main" id="{31E38248-D05C-4194-9C95-04D77D85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500438"/>
            <a:ext cx="1439863" cy="792162"/>
          </a:xfrm>
          <a:prstGeom prst="wedgeRectCallout">
            <a:avLst>
              <a:gd name="adj1" fmla="val -111079"/>
              <a:gd name="adj2" fmla="val 1099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/>
      <p:bldP spid="439301" grpId="0" animBg="1"/>
      <p:bldP spid="439302" grpId="0" animBg="1"/>
      <p:bldP spid="43930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ítulo 1">
            <a:extLst>
              <a:ext uri="{FF2B5EF4-FFF2-40B4-BE49-F238E27FC236}">
                <a16:creationId xmlns:a16="http://schemas.microsoft.com/office/drawing/2014/main" id="{2B385752-03BF-4DD0-AC3C-887613CBA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2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16739" name="Espaço Reservado para Número de Slide 3">
            <a:extLst>
              <a:ext uri="{FF2B5EF4-FFF2-40B4-BE49-F238E27FC236}">
                <a16:creationId xmlns:a16="http://schemas.microsoft.com/office/drawing/2014/main" id="{5991C049-B6F2-405D-A980-3EF929D04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D384A-925D-4EA6-9E6E-312A07B79D0C}" type="slidenum">
              <a:rPr lang="pt-BR" altLang="en-US" sz="1200" smtClean="0">
                <a:latin typeface="Garamond" panose="02020404030301010803" pitchFamily="18" charset="0"/>
              </a:rPr>
              <a:pPr/>
              <a:t>117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6740" name="Fluxograma: Processo alternativo 4">
            <a:extLst>
              <a:ext uri="{FF2B5EF4-FFF2-40B4-BE49-F238E27FC236}">
                <a16:creationId xmlns:a16="http://schemas.microsoft.com/office/drawing/2014/main" id="{D833B1B3-AECA-45CA-8330-5713BFDC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6841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741" name="Fluxograma: Processo alternativo 6">
            <a:extLst>
              <a:ext uri="{FF2B5EF4-FFF2-40B4-BE49-F238E27FC236}">
                <a16:creationId xmlns:a16="http://schemas.microsoft.com/office/drawing/2014/main" id="{4CD4CFC2-3936-4BAD-9AA9-72F6B51A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476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FimAlgoritmo</a:t>
            </a:r>
          </a:p>
        </p:txBody>
      </p:sp>
      <p:sp>
        <p:nvSpPr>
          <p:cNvPr id="116742" name="Fluxograma: Documento 7">
            <a:extLst>
              <a:ext uri="{FF2B5EF4-FFF2-40B4-BE49-F238E27FC236}">
                <a16:creationId xmlns:a16="http://schemas.microsoft.com/office/drawing/2014/main" id="{48B864DB-3D6F-434A-BAB8-D1199EA3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979612" cy="863600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</a:p>
        </p:txBody>
      </p:sp>
      <p:sp>
        <p:nvSpPr>
          <p:cNvPr id="116743" name="Fluxograma: Dados 8">
            <a:extLst>
              <a:ext uri="{FF2B5EF4-FFF2-40B4-BE49-F238E27FC236}">
                <a16:creationId xmlns:a16="http://schemas.microsoft.com/office/drawing/2014/main" id="{C7A5AE23-0FBE-4B53-A034-C3578094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060575"/>
            <a:ext cx="2160587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</a:p>
        </p:txBody>
      </p:sp>
      <p:cxnSp>
        <p:nvCxnSpPr>
          <p:cNvPr id="116744" name="Conector de seta reta 10">
            <a:extLst>
              <a:ext uri="{FF2B5EF4-FFF2-40B4-BE49-F238E27FC236}">
                <a16:creationId xmlns:a16="http://schemas.microsoft.com/office/drawing/2014/main" id="{F9DE15C8-0205-4279-A488-2BCE81DC9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3538" y="2543175"/>
            <a:ext cx="457200" cy="52546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5" name="Conector de seta reta 12">
            <a:extLst>
              <a:ext uri="{FF2B5EF4-FFF2-40B4-BE49-F238E27FC236}">
                <a16:creationId xmlns:a16="http://schemas.microsoft.com/office/drawing/2014/main" id="{EDACE6FD-593C-49BD-8E81-FE6A9F6CC342}"/>
              </a:ext>
            </a:extLst>
          </p:cNvPr>
          <p:cNvCxnSpPr>
            <a:cxnSpLocks noChangeShapeType="1"/>
            <a:stCxn id="116743" idx="1"/>
            <a:endCxn id="116743" idx="1"/>
          </p:cNvCxnSpPr>
          <p:nvPr/>
        </p:nvCxnSpPr>
        <p:spPr bwMode="auto">
          <a:xfrm>
            <a:off x="4991100" y="20605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6" name="Conector de seta reta 19">
            <a:extLst>
              <a:ext uri="{FF2B5EF4-FFF2-40B4-BE49-F238E27FC236}">
                <a16:creationId xmlns:a16="http://schemas.microsoft.com/office/drawing/2014/main" id="{40B37C54-647D-47D2-86AD-1C5D22D4CDE9}"/>
              </a:ext>
            </a:extLst>
          </p:cNvPr>
          <p:cNvCxnSpPr>
            <a:cxnSpLocks noChangeShapeType="1"/>
            <a:stCxn id="116740" idx="2"/>
            <a:endCxn id="116743" idx="1"/>
          </p:cNvCxnSpPr>
          <p:nvPr/>
        </p:nvCxnSpPr>
        <p:spPr bwMode="auto">
          <a:xfrm>
            <a:off x="4986338" y="1628775"/>
            <a:ext cx="4762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7" name="Conector de seta reta 21">
            <a:extLst>
              <a:ext uri="{FF2B5EF4-FFF2-40B4-BE49-F238E27FC236}">
                <a16:creationId xmlns:a16="http://schemas.microsoft.com/office/drawing/2014/main" id="{A2B2A2EA-F2D7-4C3D-A364-67D07CE4873C}"/>
              </a:ext>
            </a:extLst>
          </p:cNvPr>
          <p:cNvCxnSpPr>
            <a:cxnSpLocks noChangeShapeType="1"/>
            <a:stCxn id="116743" idx="4"/>
            <a:endCxn id="116742" idx="0"/>
          </p:cNvCxnSpPr>
          <p:nvPr/>
        </p:nvCxnSpPr>
        <p:spPr bwMode="auto">
          <a:xfrm flipH="1">
            <a:off x="4986338" y="2924175"/>
            <a:ext cx="4762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8" name="Conector de seta reta 23">
            <a:extLst>
              <a:ext uri="{FF2B5EF4-FFF2-40B4-BE49-F238E27FC236}">
                <a16:creationId xmlns:a16="http://schemas.microsoft.com/office/drawing/2014/main" id="{0F2560C6-9884-4192-B4E1-08CF495D20B0}"/>
              </a:ext>
            </a:extLst>
          </p:cNvPr>
          <p:cNvCxnSpPr>
            <a:cxnSpLocks noChangeShapeType="1"/>
            <a:stCxn id="116742" idx="2"/>
          </p:cNvCxnSpPr>
          <p:nvPr/>
        </p:nvCxnSpPr>
        <p:spPr bwMode="auto">
          <a:xfrm>
            <a:off x="4986338" y="4437063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9" name="Conector de seta reta 25">
            <a:extLst>
              <a:ext uri="{FF2B5EF4-FFF2-40B4-BE49-F238E27FC236}">
                <a16:creationId xmlns:a16="http://schemas.microsoft.com/office/drawing/2014/main" id="{EA4722D3-CF78-40B8-93EE-EF65B9D925DF}"/>
              </a:ext>
            </a:extLst>
          </p:cNvPr>
          <p:cNvCxnSpPr>
            <a:cxnSpLocks noChangeShapeType="1"/>
            <a:stCxn id="116742" idx="2"/>
            <a:endCxn id="116741" idx="0"/>
          </p:cNvCxnSpPr>
          <p:nvPr/>
        </p:nvCxnSpPr>
        <p:spPr bwMode="auto">
          <a:xfrm>
            <a:off x="4986338" y="4379913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Número de Slide 3">
            <a:extLst>
              <a:ext uri="{FF2B5EF4-FFF2-40B4-BE49-F238E27FC236}">
                <a16:creationId xmlns:a16="http://schemas.microsoft.com/office/drawing/2014/main" id="{290CF302-5141-40FD-8E9B-27DC7D029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373288-CE27-48A9-98B5-1A2BB534EA69}" type="slidenum">
              <a:rPr lang="pt-BR" altLang="en-US" sz="1200" smtClean="0">
                <a:latin typeface="Garamond" panose="02020404030301010803" pitchFamily="18" charset="0"/>
              </a:rPr>
              <a:pPr/>
              <a:t>118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B888D31-64A6-41B4-A45B-7E19E2A64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3D891529-73E0-4CB3-9548-2AD9B119D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01775"/>
            <a:ext cx="8178800" cy="423227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/>
              <a:t>Faça um algoritmo que solicite ao usuário o seu 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2100"/>
              <a:t>, seu endereço completo (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logradouro</a:t>
            </a:r>
            <a:r>
              <a:rPr lang="pt-BR" altLang="pt-BR" sz="2100"/>
              <a:t>, 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2100"/>
              <a:t>, 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bairro</a:t>
            </a:r>
            <a:r>
              <a:rPr lang="pt-BR" altLang="pt-BR" sz="2100"/>
              <a:t>, 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cidade</a:t>
            </a:r>
            <a:r>
              <a:rPr lang="pt-BR" altLang="pt-BR" sz="2100"/>
              <a:t>, 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estado</a:t>
            </a:r>
            <a:r>
              <a:rPr lang="pt-BR" altLang="pt-BR" sz="2100"/>
              <a:t> e 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CEP</a:t>
            </a:r>
            <a:r>
              <a:rPr lang="pt-BR" altLang="pt-BR" sz="2100"/>
              <a:t>), seu 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2100"/>
              <a:t> (em Kg) e o </a:t>
            </a:r>
            <a:r>
              <a:rPr lang="pt-BR" altLang="pt-BR" sz="2100" i="1">
                <a:solidFill>
                  <a:srgbClr val="FF0000"/>
                </a:solidFill>
                <a:latin typeface="Times New Roman" panose="02020603050405020304" pitchFamily="18" charset="0"/>
              </a:rPr>
              <a:t>número do sapato</a:t>
            </a:r>
            <a:r>
              <a:rPr lang="pt-BR" altLang="pt-BR" sz="2100"/>
              <a:t>. Depois imprima uma etiqueta com estas informações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>
                <a:solidFill>
                  <a:srgbClr val="0000FF"/>
                </a:solidFill>
              </a:rPr>
              <a:t>x---------logradouro----------x</a:t>
            </a:r>
            <a:r>
              <a:rPr lang="pt-BR" altLang="pt-BR" sz="1900" b="1"/>
              <a:t>, </a:t>
            </a:r>
            <a:r>
              <a:rPr lang="pt-BR" altLang="pt-BR" sz="1900">
                <a:solidFill>
                  <a:srgbClr val="0000FF"/>
                </a:solidFill>
              </a:rPr>
              <a:t>x---numero---x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/>
              <a:t>Bairro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x-----------------bairro-------------------x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>
                <a:solidFill>
                  <a:srgbClr val="0000FF"/>
                </a:solidFill>
              </a:rPr>
              <a:t>x-----------cidade---------------x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 b="1"/>
              <a:t>–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x--estado—x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/>
              <a:t>CEP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x---cep---x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/>
              <a:t>Peso (kg):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x---peso---x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/>
              <a:t>Número do sapato: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x--numero do sapato--x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Número de Slide 3">
            <a:extLst>
              <a:ext uri="{FF2B5EF4-FFF2-40B4-BE49-F238E27FC236}">
                <a16:creationId xmlns:a16="http://schemas.microsoft.com/office/drawing/2014/main" id="{B33A9EBE-DE8C-4A16-93E9-B467F600E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46C4CA-579A-4AF7-817B-CCB9B540B9A4}" type="slidenum">
              <a:rPr lang="pt-BR" altLang="en-US" sz="1200" smtClean="0">
                <a:latin typeface="Garamond" panose="02020404030301010803" pitchFamily="18" charset="0"/>
              </a:rPr>
              <a:pPr/>
              <a:t>119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8DBB0F68-8E4F-4FD4-85F5-779643F56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8694B5FE-D88F-49EA-8092-322BB37F8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78800" cy="37750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/>
              <a:t>Exemplo de saída de dados: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1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RICARDO LUIZ DE FREITAS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RUA ALVARES MACIEL</a:t>
            </a:r>
            <a:r>
              <a:rPr lang="pt-BR" altLang="pt-BR" sz="2100" b="1"/>
              <a:t>,</a:t>
            </a:r>
            <a:r>
              <a:rPr lang="pt-BR" altLang="pt-BR" sz="2100"/>
              <a:t> </a:t>
            </a:r>
            <a:r>
              <a:rPr lang="pt-BR" altLang="pt-BR" sz="2100">
                <a:solidFill>
                  <a:srgbClr val="0000FF"/>
                </a:solidFill>
              </a:rPr>
              <a:t>628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Bairro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SANTA EFIGÊNIA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BELO HORIZONTE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 b="1"/>
              <a:t>–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MG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CEP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30150-250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10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Peso (kg):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86.5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Número do sapato: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40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B48B-836F-4495-AB9C-73C73DE1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344CD-9E9C-455F-8076-43D50DF2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3168889" cy="3960440"/>
          </a:xfrm>
        </p:spPr>
        <p:txBody>
          <a:bodyPr/>
          <a:lstStyle/>
          <a:p>
            <a:r>
              <a:rPr lang="pt-BR" sz="2400" b="1" dirty="0"/>
              <a:t>A</a:t>
            </a:r>
            <a:r>
              <a:rPr lang="pt-BR" sz="2400" dirty="0"/>
              <a:t>merican  </a:t>
            </a:r>
            <a:r>
              <a:rPr lang="pt-BR" sz="2400" b="1" dirty="0"/>
              <a:t>S</a:t>
            </a:r>
            <a:r>
              <a:rPr lang="pt-BR" sz="2400" dirty="0"/>
              <a:t>tandard         </a:t>
            </a:r>
            <a:r>
              <a:rPr lang="pt-BR" sz="2400" b="1" dirty="0" err="1"/>
              <a:t>C</a:t>
            </a:r>
            <a:r>
              <a:rPr lang="pt-BR" sz="2400" dirty="0" err="1"/>
              <a:t>ode</a:t>
            </a:r>
            <a:r>
              <a:rPr lang="pt-BR" sz="2400" dirty="0"/>
              <a:t> for </a:t>
            </a:r>
            <a:r>
              <a:rPr lang="pt-BR" sz="2400" b="1" dirty="0" err="1"/>
              <a:t>I</a:t>
            </a:r>
            <a:r>
              <a:rPr lang="pt-BR" sz="2400" dirty="0" err="1"/>
              <a:t>nformation</a:t>
            </a:r>
            <a:r>
              <a:rPr lang="pt-BR" sz="2400" dirty="0"/>
              <a:t> </a:t>
            </a:r>
            <a:r>
              <a:rPr lang="pt-BR" sz="2400" b="1" dirty="0" err="1"/>
              <a:t>I</a:t>
            </a:r>
            <a:r>
              <a:rPr lang="pt-BR" sz="2400" dirty="0" err="1"/>
              <a:t>nterchange</a:t>
            </a:r>
            <a:r>
              <a:rPr lang="pt-BR" sz="2400" dirty="0"/>
              <a:t>;</a:t>
            </a:r>
          </a:p>
          <a:p>
            <a:r>
              <a:rPr lang="pt-BR" sz="2400" dirty="0"/>
              <a:t>Código         Padrão    Americano para Intercâmbio de Informações.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E4133D-C354-4373-9D71-60D725103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DBFED5-9FD3-47DF-AB1C-51CB3614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0997"/>
              </p:ext>
            </p:extLst>
          </p:nvPr>
        </p:nvGraphicFramePr>
        <p:xfrm>
          <a:off x="3881426" y="548680"/>
          <a:ext cx="4867038" cy="53285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9888">
                  <a:extLst>
                    <a:ext uri="{9D8B030D-6E8A-4147-A177-3AD203B41FA5}">
                      <a16:colId xmlns:a16="http://schemas.microsoft.com/office/drawing/2014/main" val="414290001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2894479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6004314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2404726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08422632"/>
                    </a:ext>
                  </a:extLst>
                </a:gridCol>
                <a:gridCol w="752774">
                  <a:extLst>
                    <a:ext uri="{9D8B030D-6E8A-4147-A177-3AD203B41FA5}">
                      <a16:colId xmlns:a16="http://schemas.microsoft.com/office/drawing/2014/main" val="415519606"/>
                    </a:ext>
                  </a:extLst>
                </a:gridCol>
              </a:tblGrid>
              <a:tr h="44188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Caractere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effectLst/>
                        </a:rPr>
                        <a:t>Representação Binária</a:t>
                      </a:r>
                      <a:endParaRPr lang="pt-BR" sz="9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Decimal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Caractere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effectLst/>
                        </a:rPr>
                        <a:t>Representação Binária</a:t>
                      </a:r>
                      <a:endParaRPr lang="pt-BR" sz="9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Decimal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extLst>
                  <a:ext uri="{0D108BD9-81ED-4DB2-BD59-A6C34878D82A}">
                    <a16:rowId xmlns:a16="http://schemas.microsoft.com/office/drawing/2014/main" val="259042638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ESPAÇO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32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N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1461177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!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33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O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84694665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"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34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P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0111 0000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112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10520601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#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35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Q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0111 0001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113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483534497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$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36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R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114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2921442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%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0010 0101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37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S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115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428086933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A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0110 0001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T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116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9221119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B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0110 0010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98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U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117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9281484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99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V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118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539521772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D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W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119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81933530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X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58942064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F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102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Y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21570070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G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103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Z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122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7854758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H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104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{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123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63639214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I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105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|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124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13986725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J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106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}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125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7122130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K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107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~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126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98437596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L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108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DELETE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127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8475631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M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0110 1101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109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00844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0846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Número de Slide 3">
            <a:extLst>
              <a:ext uri="{FF2B5EF4-FFF2-40B4-BE49-F238E27FC236}">
                <a16:creationId xmlns:a16="http://schemas.microsoft.com/office/drawing/2014/main" id="{5F9E0082-0997-4363-A879-77305396F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516356-C498-457E-85B7-925BE9C4B1E0}" type="slidenum">
              <a:rPr lang="pt-BR" altLang="en-US" sz="1200" smtClean="0">
                <a:latin typeface="Garamond" panose="02020404030301010803" pitchFamily="18" charset="0"/>
              </a:rPr>
              <a:pPr/>
              <a:t>120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8B407865-B1D6-49FC-ABBF-5BC3FADC5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 </a:t>
            </a:r>
            <a:br>
              <a:rPr lang="pt-BR" altLang="pt-BR"/>
            </a:br>
            <a:r>
              <a:rPr lang="pt-BR" altLang="pt-BR" sz="2100"/>
              <a:t>(algoritmo resolvido)</a:t>
            </a:r>
            <a:endParaRPr lang="pt-BR" altLang="pt-BR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F2BD4F66-768C-4BE8-B535-193199856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412875"/>
            <a:ext cx="847090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b="1" u="sng" dirty="0">
                <a:latin typeface="Courier New" panose="02070309020205020404" pitchFamily="49" charset="0"/>
              </a:rPr>
              <a:t>algoritmo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ImprimeEtiqueta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endParaRPr lang="pt-BR" altLang="pt-BR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var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latin typeface="Courier New" panose="02070309020205020404" pitchFamily="49" charset="0"/>
              </a:rPr>
              <a:t>nome, logradouro, bairro, cidade, uf, </a:t>
            </a:r>
            <a:r>
              <a:rPr lang="pt-BR" altLang="pt-BR" sz="1600" dirty="0" err="1">
                <a:latin typeface="Courier New" panose="02070309020205020404" pitchFamily="49" charset="0"/>
              </a:rPr>
              <a:t>cep</a:t>
            </a:r>
            <a:r>
              <a:rPr lang="pt-BR" altLang="pt-BR" sz="1600" dirty="0">
                <a:latin typeface="Courier New" panose="02070309020205020404" pitchFamily="49" charset="0"/>
              </a:rPr>
              <a:t>, numero</a:t>
            </a:r>
            <a:r>
              <a:rPr lang="pt-BR" altLang="pt-BR" sz="1900" dirty="0">
                <a:latin typeface="Courier New" panose="02070309020205020404" pitchFamily="49" charset="0"/>
              </a:rPr>
              <a:t>: </a:t>
            </a:r>
            <a:r>
              <a:rPr lang="pt-BR" altLang="pt-BR" sz="1900" b="1" u="sng" dirty="0" err="1">
                <a:latin typeface="Courier New" panose="02070309020205020404" pitchFamily="49" charset="0"/>
              </a:rPr>
              <a:t>caracter</a:t>
            </a:r>
            <a:endParaRPr lang="pt-BR" altLang="pt-BR" sz="19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 sapato : </a:t>
            </a:r>
            <a:r>
              <a:rPr lang="pt-BR" altLang="pt-BR" sz="1900" b="1" u="sng" dirty="0">
                <a:latin typeface="Courier New" panose="02070309020205020404" pitchFamily="49" charset="0"/>
              </a:rPr>
              <a:t>inteiro</a:t>
            </a:r>
            <a:endParaRPr lang="pt-BR" altLang="pt-BR" sz="19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 peso : </a:t>
            </a:r>
            <a:r>
              <a:rPr lang="pt-BR" altLang="pt-BR" sz="1900" b="1" u="sng" dirty="0">
                <a:latin typeface="Courier New" panose="02070309020205020404" pitchFamily="49" charset="0"/>
              </a:rPr>
              <a:t>real</a:t>
            </a:r>
            <a:endParaRPr lang="pt-BR" altLang="pt-BR" sz="19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b="1" u="sng" dirty="0">
                <a:latin typeface="Courier New" panose="02070309020205020404" pitchFamily="49" charset="0"/>
              </a:rPr>
              <a:t>inicio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o seu nome: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(nome)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o logradouro: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(logradouro)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o número: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(numero)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o bairro: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(bairro)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900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900" i="1" dirty="0">
                <a:latin typeface="Courier New" panose="02070309020205020404" pitchFamily="49" charset="0"/>
              </a:rPr>
              <a:t>(continua</a:t>
            </a:r>
            <a:r>
              <a:rPr lang="pt-BR" altLang="pt-BR" sz="2000" i="1" dirty="0">
                <a:latin typeface="Courier New" panose="02070309020205020404" pitchFamily="49" charset="0"/>
              </a:rPr>
              <a:t> no próximo slide</a:t>
            </a:r>
            <a:r>
              <a:rPr lang="pt-BR" altLang="pt-BR" sz="1900" i="1" dirty="0">
                <a:latin typeface="Courier New" panose="02070309020205020404" pitchFamily="49" charset="0"/>
              </a:rPr>
              <a:t>...)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Número de Slide 3">
            <a:extLst>
              <a:ext uri="{FF2B5EF4-FFF2-40B4-BE49-F238E27FC236}">
                <a16:creationId xmlns:a16="http://schemas.microsoft.com/office/drawing/2014/main" id="{E2F665C3-8DB7-4F26-AF36-6D4B54286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ED00CD-A391-485F-98D4-1EFC83A73986}" type="slidenum">
              <a:rPr lang="pt-BR" altLang="en-US" sz="1200" smtClean="0">
                <a:latin typeface="Garamond" panose="02020404030301010803" pitchFamily="18" charset="0"/>
              </a:rPr>
              <a:pPr/>
              <a:t>121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F6717D4-7D0D-4162-9564-C125C4830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  <a:br>
              <a:rPr lang="pt-BR" altLang="pt-BR"/>
            </a:br>
            <a:r>
              <a:rPr lang="pt-BR" altLang="pt-BR" sz="2100"/>
              <a:t>(algoritmo resolvido)</a:t>
            </a: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6161655-DEED-470B-B3C6-8E7EF6176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557338"/>
            <a:ext cx="8178800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i="1" dirty="0">
                <a:latin typeface="Courier New" panose="02070309020205020404" pitchFamily="49" charset="0"/>
              </a:rPr>
              <a:t>(continuação...)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a cidade: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i="1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(cidade)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a UF: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(uf)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o CEP: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dirty="0" err="1">
                <a:latin typeface="Courier New" panose="02070309020205020404" pitchFamily="49" charset="0"/>
              </a:rPr>
              <a:t>cep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o número do seu sapato: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(sapato)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escreva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Informe o seu peso em Kg: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>
                <a:latin typeface="Courier New" panose="02070309020205020404" pitchFamily="49" charset="0"/>
              </a:rPr>
              <a:t>leia</a:t>
            </a:r>
            <a:r>
              <a:rPr lang="pt-BR" altLang="pt-BR" sz="1900" dirty="0">
                <a:latin typeface="Courier New" panose="02070309020205020404" pitchFamily="49" charset="0"/>
              </a:rPr>
              <a:t>(peso)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i="1" dirty="0">
                <a:latin typeface="Courier New" panose="02070309020205020404" pitchFamily="49" charset="0"/>
              </a:rPr>
              <a:t>(continua</a:t>
            </a:r>
            <a:r>
              <a:rPr lang="pt-BR" altLang="pt-BR" sz="2000" i="1" dirty="0">
                <a:latin typeface="Courier New" panose="02070309020205020404" pitchFamily="49" charset="0"/>
              </a:rPr>
              <a:t> no próximo slide</a:t>
            </a:r>
            <a:r>
              <a:rPr lang="pt-BR" altLang="pt-BR" sz="1900" i="1" dirty="0">
                <a:latin typeface="Courier New" panose="02070309020205020404" pitchFamily="49" charset="0"/>
              </a:rPr>
              <a:t>...)</a:t>
            </a:r>
            <a:endParaRPr lang="pt-BR" altLang="pt-BR" sz="19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Número de Slide 3">
            <a:extLst>
              <a:ext uri="{FF2B5EF4-FFF2-40B4-BE49-F238E27FC236}">
                <a16:creationId xmlns:a16="http://schemas.microsoft.com/office/drawing/2014/main" id="{849C05AE-BCA9-4FA3-823E-E7F89330A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8D49E2-72C2-42FB-908C-AE1D6CD3F78C}" type="slidenum">
              <a:rPr lang="pt-BR" altLang="en-US" sz="1200" smtClean="0">
                <a:latin typeface="Garamond" panose="02020404030301010803" pitchFamily="18" charset="0"/>
              </a:rPr>
              <a:pPr/>
              <a:t>122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FB8ADFDB-0950-44DF-8B9E-F3CBF2260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  <a:br>
              <a:rPr lang="pt-BR" altLang="pt-BR"/>
            </a:br>
            <a:r>
              <a:rPr lang="pt-BR" altLang="pt-BR" sz="2100"/>
              <a:t>(algoritmo resolvido)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8C2D0FB2-78EA-42BE-9FC2-60613FF14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700213"/>
            <a:ext cx="8178800" cy="4591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i="1" dirty="0">
                <a:latin typeface="Courier New" panose="02070309020205020404" pitchFamily="49" charset="0"/>
              </a:rPr>
              <a:t>(continuação...)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900" i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limpatela</a:t>
            </a:r>
            <a:endParaRPr lang="pt-BR" altLang="pt-BR" sz="19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1900" dirty="0">
                <a:latin typeface="Courier New" panose="02070309020205020404" pitchFamily="49" charset="0"/>
              </a:rPr>
              <a:t>(nome)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1900" dirty="0">
                <a:latin typeface="Courier New" panose="02070309020205020404" pitchFamily="49" charset="0"/>
              </a:rPr>
              <a:t>(logradouro,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,numero)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Bairro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,bairro)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1900" dirty="0">
                <a:latin typeface="Courier New" panose="02070309020205020404" pitchFamily="49" charset="0"/>
              </a:rPr>
              <a:t>(cidade,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 -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,uf)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CEP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,</a:t>
            </a:r>
            <a:r>
              <a:rPr lang="pt-BR" altLang="pt-BR" sz="1900" dirty="0" err="1">
                <a:latin typeface="Courier New" panose="02070309020205020404" pitchFamily="49" charset="0"/>
              </a:rPr>
              <a:t>cep</a:t>
            </a:r>
            <a:r>
              <a:rPr lang="pt-BR" altLang="pt-BR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escreval</a:t>
            </a:r>
            <a:endParaRPr lang="pt-BR" altLang="pt-BR" sz="19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Peso (Kg):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,peso)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Número do sapato: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>
                <a:latin typeface="Courier New" panose="02070309020205020404" pitchFamily="49" charset="0"/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,sapato)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900" b="1" u="sng" dirty="0" err="1">
                <a:latin typeface="Courier New" panose="02070309020205020404" pitchFamily="49" charset="0"/>
              </a:rPr>
              <a:t>fimalgoritmo</a:t>
            </a:r>
            <a:endParaRPr lang="pt-BR" altLang="pt-BR" sz="1900" b="1" u="sng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Número de Slide 3">
            <a:extLst>
              <a:ext uri="{FF2B5EF4-FFF2-40B4-BE49-F238E27FC236}">
                <a16:creationId xmlns:a16="http://schemas.microsoft.com/office/drawing/2014/main" id="{33D425A0-0DDC-4EA7-B07A-4D1A965B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2987C7-C3E9-4C2F-B6E7-7AF2A2C459BE}" type="slidenum">
              <a:rPr lang="pt-BR" altLang="en-US" sz="1200" smtClean="0">
                <a:latin typeface="Garamond" panose="02020404030301010803" pitchFamily="18" charset="0"/>
              </a:rPr>
              <a:pPr/>
              <a:t>123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0A47FB4-138F-4125-B40A-34138F85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A7BB02D-9F3A-4400-AAEB-AF49DB14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/>
              <a:t>Faça um algoritmo que solicite ao usuário o seu </a:t>
            </a:r>
            <a:r>
              <a:rPr lang="pt-BR" altLang="pt-BR" sz="2400" i="1">
                <a:solidFill>
                  <a:srgbClr val="FF0000"/>
                </a:solidFill>
                <a:latin typeface="Times New Roman" panose="02020603050405020304" pitchFamily="18" charset="0"/>
              </a:rPr>
              <a:t>primeiro  nome</a:t>
            </a:r>
            <a:r>
              <a:rPr lang="pt-BR" altLang="pt-BR" sz="2400"/>
              <a:t>, seu </a:t>
            </a:r>
            <a:r>
              <a:rPr lang="pt-BR" altLang="pt-BR" sz="2400" i="1">
                <a:solidFill>
                  <a:srgbClr val="FF0000"/>
                </a:solidFill>
                <a:latin typeface="Times New Roman" panose="02020603050405020304" pitchFamily="18" charset="0"/>
              </a:rPr>
              <a:t>nome do meio</a:t>
            </a:r>
            <a:r>
              <a:rPr lang="pt-BR" altLang="pt-BR" sz="2400"/>
              <a:t>, seu </a:t>
            </a:r>
            <a:r>
              <a:rPr lang="pt-BR" altLang="pt-BR" sz="2400" i="1">
                <a:solidFill>
                  <a:srgbClr val="FF0000"/>
                </a:solidFill>
                <a:latin typeface="Times New Roman" panose="02020603050405020304" pitchFamily="18" charset="0"/>
              </a:rPr>
              <a:t>sobrenome</a:t>
            </a:r>
            <a:r>
              <a:rPr lang="pt-BR" altLang="pt-BR" sz="2400"/>
              <a:t>, sua </a:t>
            </a:r>
            <a:r>
              <a:rPr lang="pt-BR" altLang="pt-BR" sz="2400" i="1">
                <a:solidFill>
                  <a:srgbClr val="FF0000"/>
                </a:solidFill>
                <a:latin typeface="Times New Roman" panose="02020603050405020304" pitchFamily="18" charset="0"/>
              </a:rPr>
              <a:t>idade </a:t>
            </a:r>
            <a:r>
              <a:rPr lang="pt-BR" altLang="pt-BR" sz="2400"/>
              <a:t>e depois imprima todos estes dados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>
                <a:solidFill>
                  <a:srgbClr val="0000FF"/>
                </a:solidFill>
              </a:rPr>
              <a:t>Sobrenome</a:t>
            </a:r>
            <a:r>
              <a:rPr lang="pt-BR" altLang="pt-BR" sz="2000"/>
              <a:t>,</a:t>
            </a:r>
            <a:r>
              <a:rPr lang="pt-BR" altLang="pt-BR" sz="2000">
                <a:solidFill>
                  <a:srgbClr val="0000FF"/>
                </a:solidFill>
              </a:rPr>
              <a:t> PrimeiroNome SegundoNome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Idade: </a:t>
            </a:r>
            <a:r>
              <a:rPr lang="pt-BR" altLang="pt-BR" sz="2000">
                <a:solidFill>
                  <a:srgbClr val="0000FF"/>
                </a:solidFill>
              </a:rPr>
              <a:t>99</a:t>
            </a:r>
            <a:r>
              <a:rPr lang="pt-BR" altLang="pt-BR" sz="2000"/>
              <a:t> anos.</a:t>
            </a:r>
            <a:r>
              <a:rPr lang="pt-BR" altLang="pt-BR" sz="200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/>
              <a:t>Exemplo de saída de dados: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>
                <a:solidFill>
                  <a:srgbClr val="0000FF"/>
                </a:solidFill>
              </a:rPr>
              <a:t>Freitas</a:t>
            </a:r>
            <a:r>
              <a:rPr lang="pt-BR" altLang="pt-BR" sz="2000"/>
              <a:t>, </a:t>
            </a:r>
            <a:r>
              <a:rPr lang="pt-BR" altLang="pt-BR" sz="2000">
                <a:solidFill>
                  <a:srgbClr val="0000FF"/>
                </a:solidFill>
              </a:rPr>
              <a:t>Ricardo</a:t>
            </a:r>
            <a:r>
              <a:rPr lang="pt-BR" altLang="pt-BR" sz="2000"/>
              <a:t> </a:t>
            </a:r>
            <a:r>
              <a:rPr lang="pt-BR" altLang="pt-BR" sz="2000">
                <a:solidFill>
                  <a:srgbClr val="0000FF"/>
                </a:solidFill>
              </a:rPr>
              <a:t>Luiz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Idade: </a:t>
            </a:r>
            <a:r>
              <a:rPr lang="pt-BR" altLang="pt-BR" sz="2000">
                <a:solidFill>
                  <a:srgbClr val="0000FF"/>
                </a:solidFill>
              </a:rPr>
              <a:t>50</a:t>
            </a:r>
            <a:r>
              <a:rPr lang="pt-BR" altLang="pt-BR" sz="2000"/>
              <a:t> anos.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3">
            <a:extLst>
              <a:ext uri="{FF2B5EF4-FFF2-40B4-BE49-F238E27FC236}">
                <a16:creationId xmlns:a16="http://schemas.microsoft.com/office/drawing/2014/main" id="{6EADA346-14F6-4DCD-BA00-BD726A998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AB4A2-F18C-4828-91B6-55A94EE7CDB7}" type="slidenum">
              <a:rPr lang="pt-BR" altLang="en-US" sz="1200" smtClean="0">
                <a:latin typeface="Garamond" panose="02020404030301010803" pitchFamily="18" charset="0"/>
              </a:rPr>
              <a:pPr/>
              <a:t>124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540DE3D1-1A67-47AC-9C5D-87962238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6B02CE8-7137-4857-85DD-8B022C7E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Faça um algoritmo que solicite ao usuário o seu </a:t>
            </a:r>
            <a:r>
              <a:rPr lang="pt-BR" altLang="pt-BR" sz="1900" i="1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1900"/>
              <a:t>, seus documentos (</a:t>
            </a:r>
            <a:r>
              <a:rPr lang="pt-BR" altLang="pt-BR" sz="1900" i="1">
                <a:solidFill>
                  <a:srgbClr val="FF0000"/>
                </a:solidFill>
                <a:latin typeface="Times New Roman" panose="02020603050405020304" pitchFamily="18" charset="0"/>
              </a:rPr>
              <a:t>CPF</a:t>
            </a:r>
            <a:r>
              <a:rPr lang="pt-BR" altLang="pt-BR" sz="1900"/>
              <a:t>, </a:t>
            </a:r>
            <a:r>
              <a:rPr lang="pt-BR" altLang="pt-BR" sz="1900" i="1">
                <a:solidFill>
                  <a:srgbClr val="FF0000"/>
                </a:solidFill>
                <a:latin typeface="Times New Roman" panose="02020603050405020304" pitchFamily="18" charset="0"/>
              </a:rPr>
              <a:t>identidade</a:t>
            </a:r>
            <a:r>
              <a:rPr lang="pt-BR" altLang="pt-BR" sz="1900"/>
              <a:t>, </a:t>
            </a:r>
            <a:r>
              <a:rPr lang="pt-BR" altLang="pt-BR" sz="1900" i="1">
                <a:solidFill>
                  <a:srgbClr val="FF0000"/>
                </a:solidFill>
                <a:latin typeface="Times New Roman" panose="02020603050405020304" pitchFamily="18" charset="0"/>
              </a:rPr>
              <a:t>título de eleitor</a:t>
            </a:r>
            <a:r>
              <a:rPr lang="pt-BR" altLang="pt-BR" sz="1900"/>
              <a:t>, </a:t>
            </a:r>
            <a:r>
              <a:rPr lang="pt-BR" altLang="pt-BR" sz="1900" i="1">
                <a:solidFill>
                  <a:srgbClr val="FF0000"/>
                </a:solidFill>
                <a:latin typeface="Times New Roman" panose="02020603050405020304" pitchFamily="18" charset="0"/>
              </a:rPr>
              <a:t>carteira de motorista</a:t>
            </a:r>
            <a:r>
              <a:rPr lang="pt-BR" altLang="pt-BR" sz="1900"/>
              <a:t>), seu </a:t>
            </a:r>
            <a:r>
              <a:rPr lang="pt-BR" altLang="pt-BR" sz="1900" i="1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900"/>
              <a:t> e o </a:t>
            </a:r>
            <a:r>
              <a:rPr lang="pt-BR" altLang="pt-BR" sz="1900" i="1">
                <a:solidFill>
                  <a:srgbClr val="FF0000"/>
                </a:solidFill>
                <a:latin typeface="Times New Roman" panose="02020603050405020304" pitchFamily="18" charset="0"/>
              </a:rPr>
              <a:t>nome da empresa</a:t>
            </a:r>
            <a:r>
              <a:rPr lang="pt-BR" altLang="pt-BR" sz="1900"/>
              <a:t> em que trabalha, e depois imprima a sua FICHA FUNCIONAL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/>
              <a:t>FICHA FUNCIONAL DE:</a:t>
            </a:r>
            <a:r>
              <a:rPr lang="pt-BR" altLang="pt-BR" sz="1700">
                <a:solidFill>
                  <a:schemeClr val="accent1"/>
                </a:solidFill>
              </a:rPr>
              <a:t> </a:t>
            </a:r>
            <a:r>
              <a:rPr lang="pt-BR" altLang="pt-BR" sz="170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/>
              <a:t>CPF .............................................</a:t>
            </a:r>
            <a:r>
              <a:rPr lang="pt-BR" altLang="pt-BR" sz="1700">
                <a:solidFill>
                  <a:schemeClr val="accent1"/>
                </a:solidFill>
              </a:rPr>
              <a:t> 	</a:t>
            </a:r>
            <a:r>
              <a:rPr lang="pt-BR" altLang="pt-BR" sz="1700">
                <a:solidFill>
                  <a:srgbClr val="0000FF"/>
                </a:solidFill>
              </a:rPr>
              <a:t>x-----cpf-----x</a:t>
            </a:r>
            <a:r>
              <a:rPr lang="pt-BR" altLang="pt-BR" sz="170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/>
              <a:t>C.I. ...............................................</a:t>
            </a:r>
            <a:r>
              <a:rPr lang="pt-BR" altLang="pt-BR" sz="1700">
                <a:solidFill>
                  <a:schemeClr val="accent1"/>
                </a:solidFill>
              </a:rPr>
              <a:t>	</a:t>
            </a:r>
            <a:r>
              <a:rPr lang="pt-BR" altLang="pt-BR" sz="1700">
                <a:solidFill>
                  <a:srgbClr val="0000FF"/>
                </a:solidFill>
              </a:rPr>
              <a:t>x---identidade---x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/>
              <a:t>Titulo de eleitor  ...........................</a:t>
            </a:r>
            <a:r>
              <a:rPr lang="pt-BR" altLang="pt-BR" sz="1700">
                <a:solidFill>
                  <a:schemeClr val="accent1"/>
                </a:solidFill>
              </a:rPr>
              <a:t> 	</a:t>
            </a:r>
            <a:r>
              <a:rPr lang="pt-BR" altLang="pt-BR" sz="1700">
                <a:solidFill>
                  <a:srgbClr val="0000FF"/>
                </a:solidFill>
              </a:rPr>
              <a:t>x---título de eleitor---x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/>
              <a:t>Carteira de motorista ...................</a:t>
            </a:r>
            <a:r>
              <a:rPr lang="pt-BR" altLang="pt-BR" sz="1700">
                <a:solidFill>
                  <a:schemeClr val="accent1"/>
                </a:solidFill>
              </a:rPr>
              <a:t>	</a:t>
            </a:r>
            <a:r>
              <a:rPr lang="pt-BR" altLang="pt-BR" sz="1700">
                <a:solidFill>
                  <a:srgbClr val="0000FF"/>
                </a:solidFill>
              </a:rPr>
              <a:t>x---carteira de motorista 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/>
              <a:t>Empresa:</a:t>
            </a:r>
            <a:r>
              <a:rPr lang="pt-BR" altLang="pt-BR" sz="1700">
                <a:solidFill>
                  <a:schemeClr val="accent1"/>
                </a:solidFill>
              </a:rPr>
              <a:t> </a:t>
            </a:r>
            <a:r>
              <a:rPr lang="pt-BR" altLang="pt-BR" sz="1700">
                <a:solidFill>
                  <a:srgbClr val="0000FF"/>
                </a:solidFill>
              </a:rPr>
              <a:t>x-----nome da empresa------x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/>
              <a:t>Salário: R$</a:t>
            </a:r>
            <a:r>
              <a:rPr lang="pt-BR" altLang="pt-BR" sz="1700">
                <a:solidFill>
                  <a:schemeClr val="accent1"/>
                </a:solidFill>
              </a:rPr>
              <a:t> </a:t>
            </a:r>
            <a:r>
              <a:rPr lang="pt-BR" altLang="pt-BR" sz="1700">
                <a:solidFill>
                  <a:srgbClr val="0000FF"/>
                </a:solidFill>
              </a:rPr>
              <a:t>x-----salário-----x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Número de Slide 3">
            <a:extLst>
              <a:ext uri="{FF2B5EF4-FFF2-40B4-BE49-F238E27FC236}">
                <a16:creationId xmlns:a16="http://schemas.microsoft.com/office/drawing/2014/main" id="{6645D8DD-8403-405E-9BD0-7CD43F937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8057AF-43D1-426D-A16C-338EAE0C9E07}" type="slidenum">
              <a:rPr lang="pt-BR" altLang="en-US" sz="1200" smtClean="0">
                <a:latin typeface="Garamond" panose="02020404030301010803" pitchFamily="18" charset="0"/>
              </a:rPr>
              <a:pPr/>
              <a:t>125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57D8193-4FFB-4B33-9AC2-A142A7087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9F0D612F-FA52-4981-B411-7E8B2DE51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78800" cy="4032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/>
              <a:t>Exemplo de saída de dados: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FICHA FUNCIONAL DE: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RICARDO LUIZ DE FREITAS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CPF .............................................</a:t>
            </a:r>
            <a:r>
              <a:rPr lang="pt-BR" altLang="pt-BR" sz="1900">
                <a:solidFill>
                  <a:schemeClr val="accent1"/>
                </a:solidFill>
              </a:rPr>
              <a:t> 	</a:t>
            </a:r>
            <a:r>
              <a:rPr lang="pt-BR" altLang="pt-BR" sz="1900">
                <a:solidFill>
                  <a:srgbClr val="0000FF"/>
                </a:solidFill>
              </a:rPr>
              <a:t>415467889-03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C.I. ...............................................</a:t>
            </a:r>
            <a:r>
              <a:rPr lang="pt-BR" altLang="pt-BR" sz="1900">
                <a:solidFill>
                  <a:schemeClr val="accent1"/>
                </a:solidFill>
              </a:rPr>
              <a:t>	</a:t>
            </a:r>
            <a:r>
              <a:rPr lang="pt-BR" altLang="pt-BR" sz="1900">
                <a:solidFill>
                  <a:srgbClr val="0000FF"/>
                </a:solidFill>
              </a:rPr>
              <a:t>M5677823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Titulo de eleitor  ...........................</a:t>
            </a:r>
            <a:r>
              <a:rPr lang="pt-BR" altLang="pt-BR" sz="1900">
                <a:solidFill>
                  <a:schemeClr val="accent1"/>
                </a:solidFill>
              </a:rPr>
              <a:t> 	</a:t>
            </a:r>
            <a:r>
              <a:rPr lang="pt-BR" altLang="pt-BR" sz="1900">
                <a:solidFill>
                  <a:srgbClr val="0000FF"/>
                </a:solidFill>
              </a:rPr>
              <a:t>458690688444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Carteira de motorista ...................</a:t>
            </a:r>
            <a:r>
              <a:rPr lang="pt-BR" altLang="pt-BR" sz="1900">
                <a:solidFill>
                  <a:schemeClr val="accent1"/>
                </a:solidFill>
              </a:rPr>
              <a:t>	</a:t>
            </a:r>
            <a:r>
              <a:rPr lang="pt-BR" altLang="pt-BR" sz="1900">
                <a:solidFill>
                  <a:srgbClr val="0000FF"/>
                </a:solidFill>
              </a:rPr>
              <a:t>22349377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Empresa: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EMGE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/>
              <a:t>Salario: R$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32500.45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Número de Slide 4">
            <a:extLst>
              <a:ext uri="{FF2B5EF4-FFF2-40B4-BE49-F238E27FC236}">
                <a16:creationId xmlns:a16="http://schemas.microsoft.com/office/drawing/2014/main" id="{EF260EA5-9135-400B-B590-575D936D2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25D040-DDD6-42A5-B2FD-28719F39E40D}" type="slidenum">
              <a:rPr lang="pt-BR" altLang="en-US" sz="1200" smtClean="0">
                <a:latin typeface="Garamond" panose="02020404030301010803" pitchFamily="18" charset="0"/>
              </a:rPr>
              <a:pPr/>
              <a:t>126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E39D1A5C-05EA-4763-8576-F4EE76B16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 (DESAFIO)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B58011B-F9A5-44E9-AF3B-B10F69C16E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147050" cy="1800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A Secretaria do Meio Ambiente mediu a quantidade de poluentes atmosféricos emitidos por uma empresa. Dependendo do valor obtido, a empresa foi multada conforme a tabela abaixo. Faça um algoritmo que monte esta tabela, solicitando as informações variáveis (xxx) para o usuário:</a:t>
            </a:r>
          </a:p>
        </p:txBody>
      </p:sp>
      <p:graphicFrame>
        <p:nvGraphicFramePr>
          <p:cNvPr id="1464401" name="Group 81">
            <a:extLst>
              <a:ext uri="{FF2B5EF4-FFF2-40B4-BE49-F238E27FC236}">
                <a16:creationId xmlns:a16="http://schemas.microsoft.com/office/drawing/2014/main" id="{8960D3AC-38EE-4483-9EB8-6F6AB55A623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8013" y="3571875"/>
          <a:ext cx="8067675" cy="2089151"/>
        </p:xfrm>
        <a:graphic>
          <a:graphicData uri="http://schemas.openxmlformats.org/drawingml/2006/table">
            <a:tbl>
              <a:tblPr/>
              <a:tblGrid>
                <a:gridCol w="806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x Valor da Multa</a:t>
                      </a:r>
                      <a:endParaRPr kumimoji="0" lang="pt-BR" sz="3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(1)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(3)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Entre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(1)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(2)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(4)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(2)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(5)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por poluente emitido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Número de Slide 4">
            <a:extLst>
              <a:ext uri="{FF2B5EF4-FFF2-40B4-BE49-F238E27FC236}">
                <a16:creationId xmlns:a16="http://schemas.microsoft.com/office/drawing/2014/main" id="{637E6213-023C-43EA-992F-8276400F5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E4D41-CA19-4E38-8EBB-A05910494BEF}" type="slidenum">
              <a:rPr lang="pt-BR" altLang="en-US" sz="1200" smtClean="0">
                <a:latin typeface="Garamond" panose="02020404030301010803" pitchFamily="18" charset="0"/>
              </a:rPr>
              <a:pPr/>
              <a:t>127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005418E-51D8-403A-8334-3A48F717A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B1D56125-7138-406B-81BE-0140EE5DF4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1275"/>
            <a:ext cx="7786688" cy="533400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Exemplo de saída de dados:</a:t>
            </a:r>
          </a:p>
        </p:txBody>
      </p:sp>
      <p:graphicFrame>
        <p:nvGraphicFramePr>
          <p:cNvPr id="1466372" name="Group 4">
            <a:extLst>
              <a:ext uri="{FF2B5EF4-FFF2-40B4-BE49-F238E27FC236}">
                <a16:creationId xmlns:a16="http://schemas.microsoft.com/office/drawing/2014/main" id="{7E16EEFA-8BA5-4F8A-A6AF-D722487F8F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4285986"/>
              </p:ext>
            </p:extLst>
          </p:nvPr>
        </p:nvGraphicFramePr>
        <p:xfrm>
          <a:off x="684213" y="2781300"/>
          <a:ext cx="7859712" cy="2125663"/>
        </p:xfrm>
        <a:graphic>
          <a:graphicData uri="http://schemas.openxmlformats.org/drawingml/2006/table">
            <a:tbl>
              <a:tblPr/>
              <a:tblGrid>
                <a:gridCol w="785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x Valor da Multa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1000.55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até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3550.34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1200.21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por poluente emitido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8DF7B-5D97-4805-B7BE-2953C16E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Numeração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F270B-6C9A-4AFA-A641-585A7A6E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em que um conjunto de números são representados pela combinação única de um conjunto de símbolos (números, letras, caracteres especiais):</a:t>
            </a:r>
          </a:p>
          <a:p>
            <a:pPr lvl="1"/>
            <a:r>
              <a:rPr lang="pt-BR" b="1" dirty="0"/>
              <a:t>Binário</a:t>
            </a:r>
            <a:r>
              <a:rPr lang="pt-BR" dirty="0"/>
              <a:t>: 0, 1</a:t>
            </a:r>
          </a:p>
          <a:p>
            <a:pPr lvl="1"/>
            <a:r>
              <a:rPr lang="pt-BR" b="1" dirty="0"/>
              <a:t>Octal</a:t>
            </a:r>
            <a:r>
              <a:rPr lang="pt-BR" dirty="0"/>
              <a:t>: 0, 1, 2, 3, 4, 5, 6, 7</a:t>
            </a:r>
          </a:p>
          <a:p>
            <a:pPr lvl="1"/>
            <a:r>
              <a:rPr lang="pt-BR" b="1" dirty="0"/>
              <a:t>Decimal</a:t>
            </a:r>
            <a:r>
              <a:rPr lang="pt-BR" dirty="0"/>
              <a:t>: 0, 1, 2, 3, 4, 5, 6, 7, 8, 9</a:t>
            </a:r>
          </a:p>
          <a:p>
            <a:pPr lvl="1"/>
            <a:r>
              <a:rPr lang="pt-BR" b="1" dirty="0"/>
              <a:t>Hexadecimal</a:t>
            </a:r>
            <a:r>
              <a:rPr lang="pt-BR" dirty="0"/>
              <a:t>: 0, 1, 2, 3, 4, 5, 6, 7, 8, 9, A, B, C, D, E, F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6DDA7-B3E0-4218-A574-09903F516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870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9220-2225-4E99-A81A-86C668C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Hexadecimal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E38CD-CB56-4B59-8DEA-A1CCCFB9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r>
              <a:rPr lang="pt-BR" sz="2800" dirty="0"/>
              <a:t>Representa os números </a:t>
            </a:r>
            <a:r>
              <a:rPr lang="pt-BR" sz="2800" b="1" dirty="0"/>
              <a:t>em base 16</a:t>
            </a:r>
            <a:r>
              <a:rPr lang="pt-BR" sz="2800" dirty="0"/>
              <a:t>, portanto empregando 16 símbolos (</a:t>
            </a:r>
            <a:r>
              <a:rPr lang="pt-BR" sz="2800" b="1" dirty="0">
                <a:solidFill>
                  <a:srgbClr val="FF0000"/>
                </a:solidFill>
              </a:rPr>
              <a:t>0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A</a:t>
            </a:r>
            <a:r>
              <a:rPr lang="pt-BR" sz="2800" dirty="0"/>
              <a:t>=10, </a:t>
            </a:r>
            <a:r>
              <a:rPr lang="pt-BR" sz="2800" b="1" dirty="0">
                <a:solidFill>
                  <a:srgbClr val="FF0000"/>
                </a:solidFill>
              </a:rPr>
              <a:t>B</a:t>
            </a:r>
            <a:r>
              <a:rPr lang="pt-BR" sz="2800" dirty="0"/>
              <a:t>=11, </a:t>
            </a:r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dirty="0"/>
              <a:t>=12, </a:t>
            </a:r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dirty="0"/>
              <a:t>=13, </a:t>
            </a:r>
            <a:r>
              <a:rPr lang="pt-BR" sz="2800" b="1" dirty="0">
                <a:solidFill>
                  <a:srgbClr val="FF0000"/>
                </a:solidFill>
              </a:rPr>
              <a:t>E</a:t>
            </a:r>
            <a:r>
              <a:rPr lang="pt-BR" sz="2800" dirty="0"/>
              <a:t>=14, </a:t>
            </a:r>
            <a:r>
              <a:rPr lang="pt-BR" sz="2800" b="1" dirty="0">
                <a:solidFill>
                  <a:srgbClr val="FF0000"/>
                </a:solidFill>
              </a:rPr>
              <a:t>F</a:t>
            </a:r>
            <a:r>
              <a:rPr lang="pt-BR" sz="2800" dirty="0"/>
              <a:t>=15);</a:t>
            </a:r>
          </a:p>
          <a:p>
            <a:r>
              <a:rPr lang="pt-BR" sz="2800" dirty="0"/>
              <a:t>Muito utilizado para representar números binários de uma forma mais compacta, pois é muito fácil converter binários pra hexadecimal e vice-versa;</a:t>
            </a:r>
          </a:p>
          <a:p>
            <a:r>
              <a:rPr lang="pt-BR" sz="2800" dirty="0"/>
              <a:t>Dessa forma, esse sistema é bastante utilizado em aplicações de computadores e microprocessadores;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48086A-D1BB-46B5-9F6B-21F127C70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548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0E3C6-C25C-4A42-ABB0-158DBAC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Hexadecimal - 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A6733-EF55-443C-8B5F-0B9B1647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1A82</a:t>
            </a:r>
            <a:r>
              <a:rPr lang="pt-BR" sz="2000" dirty="0"/>
              <a:t> do sistema </a:t>
            </a:r>
            <a:r>
              <a:rPr lang="pt-BR" sz="2000" u="sng" dirty="0"/>
              <a:t>hexadecimal para 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01A8</a:t>
            </a:r>
            <a:r>
              <a:rPr lang="pt-BR" sz="2000" dirty="0"/>
              <a:t> do sistema </a:t>
            </a:r>
            <a:r>
              <a:rPr lang="pt-BR" sz="2000" u="sng" dirty="0"/>
              <a:t>hexadecimal para decimal</a:t>
            </a:r>
            <a:r>
              <a:rPr lang="pt-BR" sz="2000" dirty="0"/>
              <a:t>:</a:t>
            </a:r>
            <a:endParaRPr lang="pt-BR" sz="1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81364-68A7-4CA8-B1C3-6D131EEAE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  <p:pic>
        <p:nvPicPr>
          <p:cNvPr id="41986" name="Picture 2" descr="http://www.mecaweb.com.br/eletronica/content/image/conv_hd_1.png">
            <a:extLst>
              <a:ext uri="{FF2B5EF4-FFF2-40B4-BE49-F238E27FC236}">
                <a16:creationId xmlns:a16="http://schemas.microsoft.com/office/drawing/2014/main" id="{F5F55AE9-5DEA-4543-960F-C08AA4AF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800"/>
            <a:ext cx="85439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http://www.mecaweb.com.br/eletronica/content/image/conv_hd_2.png">
            <a:extLst>
              <a:ext uri="{FF2B5EF4-FFF2-40B4-BE49-F238E27FC236}">
                <a16:creationId xmlns:a16="http://schemas.microsoft.com/office/drawing/2014/main" id="{23CDC79E-9D51-462D-9514-BBBDCDD6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4187155"/>
            <a:ext cx="85439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2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EFC89-EBBA-4F9E-A30F-6FFEBBC8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Hexadecimal - 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34BE5-0C05-4369-8700-61206DE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12412</a:t>
            </a:r>
            <a:r>
              <a:rPr lang="pt-BR" sz="2000" dirty="0"/>
              <a:t> do sistema </a:t>
            </a:r>
            <a:r>
              <a:rPr lang="pt-BR" sz="2000" u="sng" dirty="0"/>
              <a:t>decimal para hexadecimal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10024</a:t>
            </a:r>
            <a:r>
              <a:rPr lang="pt-BR" sz="2000" dirty="0"/>
              <a:t> do sistema </a:t>
            </a:r>
            <a:r>
              <a:rPr lang="pt-BR" sz="2000" u="sng" dirty="0"/>
              <a:t>decimal para hexadecimal</a:t>
            </a:r>
            <a:r>
              <a:rPr lang="pt-BR" sz="2000" dirty="0"/>
              <a:t>:</a:t>
            </a:r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92F2F5-F5D7-431D-B2FD-34F1E74DA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pic>
        <p:nvPicPr>
          <p:cNvPr id="43010" name="Picture 2" descr="http://www.mecaweb.com.br/eletronica/content/image/conv_dh_1.png">
            <a:extLst>
              <a:ext uri="{FF2B5EF4-FFF2-40B4-BE49-F238E27FC236}">
                <a16:creationId xmlns:a16="http://schemas.microsoft.com/office/drawing/2014/main" id="{B8B4E762-2DD5-4C83-A1D9-28944D6B6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95665"/>
            <a:ext cx="4320479" cy="18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http://www.mecaweb.com.br/eletronica/content/image/conv_dh_2.png">
            <a:extLst>
              <a:ext uri="{FF2B5EF4-FFF2-40B4-BE49-F238E27FC236}">
                <a16:creationId xmlns:a16="http://schemas.microsoft.com/office/drawing/2014/main" id="{7ECADAAA-E6BC-47DE-9314-7222EF1F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15945"/>
            <a:ext cx="4320480" cy="18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00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73EF6-B067-40C5-97C9-4232BFB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Binário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65306-E6E3-4D48-AB55-72614773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r>
              <a:rPr lang="pt-BR" dirty="0"/>
              <a:t>Representa os números </a:t>
            </a:r>
            <a:r>
              <a:rPr lang="pt-BR" b="1" dirty="0"/>
              <a:t>em base 2</a:t>
            </a:r>
            <a:r>
              <a:rPr lang="pt-BR" dirty="0"/>
              <a:t>, portanto empregando 2 símbolos (0, 1);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dirty="0"/>
              <a:t>Dessa forma para representar quaisquer números temos que fazer uma combinação dos algarismos 0 e 1;</a:t>
            </a:r>
            <a:endParaRPr lang="pt-BR" altLang="pt-BR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binário</a:t>
            </a:r>
            <a:r>
              <a:rPr lang="en-US" altLang="pt-BR" dirty="0"/>
              <a:t>, o </a:t>
            </a:r>
            <a:r>
              <a:rPr lang="en-US" altLang="pt-BR" dirty="0" err="1"/>
              <a:t>número</a:t>
            </a:r>
            <a:r>
              <a:rPr lang="en-US" altLang="pt-BR" dirty="0"/>
              <a:t> par </a:t>
            </a:r>
            <a:r>
              <a:rPr lang="en-US" altLang="pt-BR" dirty="0" err="1"/>
              <a:t>termina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0 e o </a:t>
            </a:r>
            <a:r>
              <a:rPr lang="en-US" altLang="pt-BR" dirty="0" err="1"/>
              <a:t>ímpar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1.</a:t>
            </a:r>
            <a:endParaRPr lang="pt-BR" alt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E6E991-4B97-410A-B9C6-3C7C46BE6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8272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FDE8-33CC-4D87-A34E-F230ABA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Binário - Conversão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9E2F55-C738-4196-99D4-30C0E8C53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579E98E-B49D-4935-8A09-32BB6844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1010</a:t>
            </a:r>
            <a:r>
              <a:rPr lang="pt-BR" sz="2000" dirty="0"/>
              <a:t> do sistema </a:t>
            </a:r>
            <a:r>
              <a:rPr lang="pt-BR" sz="2000" u="sng" dirty="0"/>
              <a:t>binário para 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1101	</a:t>
            </a:r>
            <a:r>
              <a:rPr lang="pt-BR" sz="2000" dirty="0"/>
              <a:t> do sistema </a:t>
            </a:r>
            <a:r>
              <a:rPr lang="pt-BR" sz="2000" u="sng" dirty="0"/>
              <a:t>binário para decimal</a:t>
            </a:r>
            <a:r>
              <a:rPr lang="pt-BR" sz="2000" dirty="0"/>
              <a:t>:</a:t>
            </a:r>
            <a:endParaRPr lang="pt-BR" sz="1400" dirty="0"/>
          </a:p>
        </p:txBody>
      </p:sp>
      <p:pic>
        <p:nvPicPr>
          <p:cNvPr id="44034" name="Picture 2" descr="http://www.mecaweb.com.br/eletronica/content/image/conv_bd_1.png">
            <a:extLst>
              <a:ext uri="{FF2B5EF4-FFF2-40B4-BE49-F238E27FC236}">
                <a16:creationId xmlns:a16="http://schemas.microsoft.com/office/drawing/2014/main" id="{14D335C1-7B99-4330-9606-E471DD5B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691258"/>
            <a:ext cx="85534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http://www.mecaweb.com.br/eletronica/content/image/conv_bd_2.png">
            <a:extLst>
              <a:ext uri="{FF2B5EF4-FFF2-40B4-BE49-F238E27FC236}">
                <a16:creationId xmlns:a16="http://schemas.microsoft.com/office/drawing/2014/main" id="{FDCB9517-89BC-444F-BF17-E361486D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221088"/>
            <a:ext cx="85534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0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97C4-A748-40B5-89F2-BDDB78E6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Binário - Conversão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A41090-620F-41C4-B700-4ABB751B4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269B064-6114-4876-BE90-429B0E1E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29</a:t>
            </a:r>
            <a:r>
              <a:rPr lang="pt-BR" sz="2000" dirty="0"/>
              <a:t> do sistema </a:t>
            </a:r>
            <a:r>
              <a:rPr lang="pt-BR" sz="2000" u="sng" dirty="0"/>
              <a:t>decimal para binário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10</a:t>
            </a:r>
            <a:r>
              <a:rPr lang="pt-BR" sz="2000" dirty="0"/>
              <a:t> do sistema </a:t>
            </a:r>
            <a:r>
              <a:rPr lang="pt-BR" sz="2000" u="sng" dirty="0"/>
              <a:t>decimal para binário</a:t>
            </a:r>
            <a:r>
              <a:rPr lang="pt-BR" sz="2000" dirty="0"/>
              <a:t>:</a:t>
            </a:r>
          </a:p>
          <a:p>
            <a:endParaRPr lang="pt-BR" sz="2000" dirty="0"/>
          </a:p>
        </p:txBody>
      </p:sp>
      <p:pic>
        <p:nvPicPr>
          <p:cNvPr id="45058" name="Picture 2" descr="http://www.mecaweb.com.br/eletronica/content/image/conv_db_1.png">
            <a:extLst>
              <a:ext uri="{FF2B5EF4-FFF2-40B4-BE49-F238E27FC236}">
                <a16:creationId xmlns:a16="http://schemas.microsoft.com/office/drawing/2014/main" id="{0B6C07DF-3D40-4BA3-8998-617586B0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2805"/>
            <a:ext cx="3024336" cy="21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http://www.mecaweb.com.br/eletronica/content/image/conv_db_2.png">
            <a:extLst>
              <a:ext uri="{FF2B5EF4-FFF2-40B4-BE49-F238E27FC236}">
                <a16:creationId xmlns:a16="http://schemas.microsoft.com/office/drawing/2014/main" id="{EBDC313E-C5CC-4E3B-AA33-947C1C814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18943"/>
            <a:ext cx="2843002" cy="20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9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3">
            <a:extLst>
              <a:ext uri="{FF2B5EF4-FFF2-40B4-BE49-F238E27FC236}">
                <a16:creationId xmlns:a16="http://schemas.microsoft.com/office/drawing/2014/main" id="{B70EEFD2-D057-4770-B667-B6B7CBED7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389-1DF7-4C61-BE1D-3409CC45A001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B659497-FFB5-488B-B020-D6810C7A6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EC4E3A7-0548-4DB8-8D95-2DC1EAFD6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0" y="908720"/>
            <a:ext cx="8517829" cy="511279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1 - </a:t>
            </a:r>
            <a:r>
              <a:rPr lang="pt-BR" altLang="pt-BR" sz="2200" dirty="0">
                <a:hlinkClick r:id="rId3" action="ppaction://hlinksldjump"/>
              </a:rPr>
              <a:t>Conceitos Básicos de Informática</a:t>
            </a:r>
            <a:endParaRPr lang="pt-BR" altLang="pt-BR" sz="2200" dirty="0"/>
          </a:p>
          <a:p>
            <a:pPr eaLnBrk="1" hangingPunct="1">
              <a:buNone/>
            </a:pPr>
            <a:r>
              <a:rPr lang="pt-BR" altLang="pt-BR" sz="2200" dirty="0"/>
              <a:t>2 - </a:t>
            </a:r>
            <a:r>
              <a:rPr lang="pt-BR" altLang="pt-BR" sz="2200" dirty="0">
                <a:hlinkClick r:id="rId4" action="ppaction://hlinksldjump"/>
              </a:rPr>
              <a:t>Conceitos de Algoritmos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3 - </a:t>
            </a:r>
            <a:r>
              <a:rPr lang="pt-BR" altLang="pt-BR" sz="2200" dirty="0">
                <a:hlinkClick r:id="rId5" action="ppaction://hlinksldjump"/>
              </a:rPr>
              <a:t>Compiladores, Dados e Variáveis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4 - </a:t>
            </a:r>
            <a:r>
              <a:rPr lang="pt-BR" altLang="pt-BR" sz="2200" dirty="0">
                <a:hlinkClick r:id="rId6" action="ppaction://hlinksldjump"/>
              </a:rPr>
              <a:t>Comandos de E/S – LEIA, ESCREVA 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5 - </a:t>
            </a:r>
            <a:r>
              <a:rPr lang="pt-BR" altLang="pt-BR" sz="2200" dirty="0">
                <a:hlinkClick r:id="" action="ppaction://noaction"/>
              </a:rPr>
              <a:t>Comando de ATRIBUIÇÃO, Expressões Aritméticas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6 - </a:t>
            </a:r>
            <a:r>
              <a:rPr lang="pt-BR" altLang="pt-BR" sz="2200" dirty="0">
                <a:hlinkClick r:id="" action="ppaction://noaction"/>
              </a:rPr>
              <a:t>Comando Condicional – SE, Expressões Condicionais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7 - </a:t>
            </a:r>
            <a:r>
              <a:rPr lang="pt-BR" altLang="pt-BR" sz="2200" dirty="0">
                <a:hlinkClick r:id="" action="ppaction://noaction"/>
              </a:rPr>
              <a:t>Comando Condicional - ESCOLHA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8 - </a:t>
            </a:r>
            <a:r>
              <a:rPr lang="pt-BR" altLang="pt-BR" sz="2200" dirty="0">
                <a:hlinkClick r:id="" action="ppaction://noaction"/>
              </a:rPr>
              <a:t>Comando de Repetição – PARA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9 - </a:t>
            </a:r>
            <a:r>
              <a:rPr lang="pt-BR" altLang="pt-BR" sz="2200" dirty="0">
                <a:hlinkClick r:id="" action="ppaction://noaction"/>
              </a:rPr>
              <a:t>SÉRIES Matemáticas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10 - </a:t>
            </a:r>
            <a:r>
              <a:rPr lang="pt-BR" altLang="pt-BR" sz="2200" dirty="0">
                <a:hlinkClick r:id="" action="ppaction://noaction"/>
              </a:rPr>
              <a:t>Comando de Repetição – REPITA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11 - </a:t>
            </a:r>
            <a:r>
              <a:rPr lang="pt-BR" altLang="pt-BR" sz="2200" dirty="0">
                <a:hlinkClick r:id="" action="ppaction://noaction"/>
              </a:rPr>
              <a:t>Comando de Repetição – ENQUANTO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12 - </a:t>
            </a:r>
            <a:r>
              <a:rPr lang="pt-BR" altLang="pt-BR" sz="2200" dirty="0">
                <a:hlinkClick r:id="" action="ppaction://noaction"/>
              </a:rPr>
              <a:t>Modularização – PROCEDIMENTOS e FUNÇÕES</a:t>
            </a:r>
            <a:endParaRPr lang="pt-BR" altLang="pt-BR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13 - </a:t>
            </a:r>
            <a:r>
              <a:rPr lang="pt-BR" altLang="pt-BR" sz="2200" dirty="0">
                <a:hlinkClick r:id="" action="ppaction://noaction"/>
              </a:rPr>
              <a:t>Vetores</a:t>
            </a:r>
            <a:endParaRPr lang="pt-BR" altLang="pt-BR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3F04-DFB0-41B4-A2CC-2EBEA531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Binário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BF1B13-C94D-4592-8892-441D22A974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68F62C5-800A-4F64-8438-CFF1653C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29587"/>
              </p:ext>
            </p:extLst>
          </p:nvPr>
        </p:nvGraphicFramePr>
        <p:xfrm>
          <a:off x="1524000" y="1052736"/>
          <a:ext cx="609600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4949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5175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58445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24069"/>
                  </a:ext>
                </a:extLst>
              </a:tr>
              <a:tr h="24927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0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0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2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7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6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7771-E02D-41B5-8439-00EE26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Hexadecimal para Binário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81B36-18F4-4A0C-BA8B-E141BBEE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Binário = 101111101100011;</a:t>
            </a:r>
          </a:p>
          <a:p>
            <a:pPr lvl="1"/>
            <a:r>
              <a:rPr lang="pt-BR" dirty="0"/>
              <a:t>Separar em grupos de 4 (da direita para a esquerda): </a:t>
            </a:r>
          </a:p>
          <a:p>
            <a:pPr lvl="2"/>
            <a:r>
              <a:rPr lang="pt-BR" dirty="0"/>
              <a:t>101-1111-0110-0011</a:t>
            </a:r>
          </a:p>
          <a:p>
            <a:pPr lvl="1"/>
            <a:r>
              <a:rPr lang="pt-BR" dirty="0"/>
              <a:t>Identificar os números hexadecimais de cada grupo: </a:t>
            </a:r>
          </a:p>
          <a:p>
            <a:pPr lvl="2"/>
            <a:r>
              <a:rPr lang="pt-BR" dirty="0"/>
              <a:t>101=</a:t>
            </a:r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; 1111=</a:t>
            </a:r>
            <a:r>
              <a:rPr lang="pt-BR" b="1" dirty="0">
                <a:solidFill>
                  <a:srgbClr val="FF0000"/>
                </a:solidFill>
              </a:rPr>
              <a:t>F</a:t>
            </a:r>
            <a:r>
              <a:rPr lang="pt-BR" dirty="0"/>
              <a:t>; 0110=</a:t>
            </a:r>
            <a:r>
              <a:rPr lang="pt-BR" b="1" dirty="0">
                <a:solidFill>
                  <a:srgbClr val="FF0000"/>
                </a:solidFill>
              </a:rPr>
              <a:t>6</a:t>
            </a:r>
            <a:r>
              <a:rPr lang="pt-BR" dirty="0"/>
              <a:t>; 0011=</a:t>
            </a:r>
            <a:r>
              <a:rPr lang="pt-BR" b="1" dirty="0">
                <a:solidFill>
                  <a:srgbClr val="FF0000"/>
                </a:solidFill>
              </a:rPr>
              <a:t>3</a:t>
            </a:r>
            <a:r>
              <a:rPr lang="pt-BR" dirty="0"/>
              <a:t>;</a:t>
            </a:r>
          </a:p>
          <a:p>
            <a:r>
              <a:rPr lang="pt-BR" dirty="0"/>
              <a:t>Hexadecimal = </a:t>
            </a:r>
            <a:r>
              <a:rPr lang="pt-BR" b="1" dirty="0">
                <a:solidFill>
                  <a:srgbClr val="FF0000"/>
                </a:solidFill>
              </a:rPr>
              <a:t>5F63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166E9A-CB97-43D6-9F45-31B092A3B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14836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7771-E02D-41B5-8439-00EE26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Binário para Hexadecimal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81B36-18F4-4A0C-BA8B-E141BBEE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Hexadecimal = </a:t>
            </a:r>
            <a:r>
              <a:rPr lang="pt-BR" b="1" dirty="0">
                <a:solidFill>
                  <a:srgbClr val="FF0000"/>
                </a:solidFill>
              </a:rPr>
              <a:t>5F63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Pegar cada caractere do número hexadecimal e identificar (em grupo de 4 bits) o número binário correspondente: </a:t>
            </a:r>
          </a:p>
          <a:p>
            <a:pPr lvl="2"/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=0101; </a:t>
            </a:r>
            <a:r>
              <a:rPr lang="pt-BR" b="1" dirty="0">
                <a:solidFill>
                  <a:srgbClr val="FF0000"/>
                </a:solidFill>
              </a:rPr>
              <a:t>F</a:t>
            </a:r>
            <a:r>
              <a:rPr lang="pt-BR" dirty="0"/>
              <a:t>=1111; </a:t>
            </a:r>
            <a:r>
              <a:rPr lang="pt-BR" b="1" dirty="0">
                <a:solidFill>
                  <a:srgbClr val="FF0000"/>
                </a:solidFill>
              </a:rPr>
              <a:t>6</a:t>
            </a:r>
            <a:r>
              <a:rPr lang="pt-BR" dirty="0"/>
              <a:t>=0110; </a:t>
            </a:r>
            <a:r>
              <a:rPr lang="pt-BR" b="1" dirty="0">
                <a:solidFill>
                  <a:srgbClr val="FF0000"/>
                </a:solidFill>
              </a:rPr>
              <a:t>3</a:t>
            </a:r>
            <a:r>
              <a:rPr lang="pt-BR" dirty="0"/>
              <a:t>=0011;</a:t>
            </a:r>
          </a:p>
          <a:p>
            <a:pPr lvl="1"/>
            <a:r>
              <a:rPr lang="pt-BR" dirty="0"/>
              <a:t>Juntar os números binários encontrados formando um só (ignorar o zeros à esquerda): </a:t>
            </a:r>
          </a:p>
          <a:p>
            <a:pPr lvl="2"/>
            <a:r>
              <a:rPr lang="pt-BR" dirty="0"/>
              <a:t>0101-1111-0110-0011;</a:t>
            </a:r>
          </a:p>
          <a:p>
            <a:r>
              <a:rPr lang="pt-BR" dirty="0"/>
              <a:t>Binário = 101111101100011.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166E9A-CB97-43D6-9F45-31B092A3B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437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Hexadecimal / Binário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DBFED5-9FD3-47DF-AB1C-51CB3614F679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1196752"/>
          <a:ext cx="3456384" cy="45570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3446">
                  <a:extLst>
                    <a:ext uri="{9D8B030D-6E8A-4147-A177-3AD203B41FA5}">
                      <a16:colId xmlns:a16="http://schemas.microsoft.com/office/drawing/2014/main" val="4142900017"/>
                    </a:ext>
                  </a:extLst>
                </a:gridCol>
                <a:gridCol w="1892938">
                  <a:extLst>
                    <a:ext uri="{9D8B030D-6E8A-4147-A177-3AD203B41FA5}">
                      <a16:colId xmlns:a16="http://schemas.microsoft.com/office/drawing/2014/main" val="1928944795"/>
                    </a:ext>
                  </a:extLst>
                </a:gridCol>
              </a:tblGrid>
              <a:tr h="44188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Binário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extLst>
                  <a:ext uri="{0D108BD9-81ED-4DB2-BD59-A6C34878D82A}">
                    <a16:rowId xmlns:a16="http://schemas.microsoft.com/office/drawing/2014/main" val="259042638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1461177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84694665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10520601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483534497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2921442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428086933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9221119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9281484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539521772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81933530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58942064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21570070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7854758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63639214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13986725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7122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EA8B-71EB-4441-8DCA-BA04E55B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Métricas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CD8AD-107E-427B-866D-7E28FB466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DAAE748-3B6E-4C11-A3E8-8DF7D2624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74357"/>
              </p:ext>
            </p:extLst>
          </p:nvPr>
        </p:nvGraphicFramePr>
        <p:xfrm>
          <a:off x="755577" y="1561654"/>
          <a:ext cx="7737548" cy="431561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025617">
                  <a:extLst>
                    <a:ext uri="{9D8B030D-6E8A-4147-A177-3AD203B41FA5}">
                      <a16:colId xmlns:a16="http://schemas.microsoft.com/office/drawing/2014/main" val="3687771347"/>
                    </a:ext>
                  </a:extLst>
                </a:gridCol>
                <a:gridCol w="2880002">
                  <a:extLst>
                    <a:ext uri="{9D8B030D-6E8A-4147-A177-3AD203B41FA5}">
                      <a16:colId xmlns:a16="http://schemas.microsoft.com/office/drawing/2014/main" val="1891932043"/>
                    </a:ext>
                  </a:extLst>
                </a:gridCol>
                <a:gridCol w="2831929">
                  <a:extLst>
                    <a:ext uri="{9D8B030D-6E8A-4147-A177-3AD203B41FA5}">
                      <a16:colId xmlns:a16="http://schemas.microsoft.com/office/drawing/2014/main" val="600235"/>
                    </a:ext>
                  </a:extLst>
                </a:gridCol>
              </a:tblGrid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2400" dirty="0">
                          <a:effectLst/>
                        </a:rPr>
                        <a:t>Unidade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2400" dirty="0">
                          <a:effectLst/>
                        </a:rPr>
                        <a:t>Quantidade de Bytes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25018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KiloByte</a:t>
                      </a:r>
                      <a:r>
                        <a:rPr lang="pt-BR" sz="1800" dirty="0">
                          <a:effectLst/>
                        </a:rPr>
                        <a:t> (KB)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10</a:t>
                      </a:r>
                      <a:r>
                        <a:rPr lang="pt-BR" sz="1800" dirty="0">
                          <a:effectLst/>
                        </a:rPr>
                        <a:t> = 1.024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1024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815864552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MegaByte</a:t>
                      </a:r>
                      <a:r>
                        <a:rPr lang="pt-BR" sz="1800" dirty="0">
                          <a:effectLst/>
                        </a:rPr>
                        <a:t> (MB)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20</a:t>
                      </a:r>
                      <a:r>
                        <a:rPr lang="pt-BR" sz="1800" dirty="0">
                          <a:effectLst/>
                        </a:rPr>
                        <a:t> = 1.048.576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1024 * 1024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055963142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GigaByte (GB)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30</a:t>
                      </a:r>
                      <a:r>
                        <a:rPr lang="pt-BR" sz="1800" dirty="0">
                          <a:effectLst/>
                        </a:rPr>
                        <a:t> = 1.073.741.824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1024 * 1024 * 1024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48955754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TeraByte</a:t>
                      </a:r>
                      <a:r>
                        <a:rPr lang="pt-BR" sz="1800" dirty="0">
                          <a:effectLst/>
                        </a:rPr>
                        <a:t> (TB)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40</a:t>
                      </a:r>
                      <a:r>
                        <a:rPr lang="pt-BR" sz="1800" dirty="0">
                          <a:effectLst/>
                        </a:rPr>
                        <a:t> = 1.099.511.627.776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1024 * 1024 * 1024 * 1024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33865156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Petabyte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(PB)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1.125.899.906.842.624.250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effectLst/>
                        </a:rPr>
                        <a:t>1024 * 1024 * 1024 * 1024 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1024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130775341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Exabyte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(EB)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1.152.921.504.606.846.976.260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</a:rPr>
                        <a:t>1024 * 1024 * 1024 * 1024 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1024</a:t>
                      </a:r>
                      <a:r>
                        <a:rPr lang="pt-BR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1024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9112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2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C1557-73E1-4CAD-8453-49793806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 Quântico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F538A-B124-47F5-9B98-A1E92275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6203032" cy="4713287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pt-BR" sz="2200" dirty="0"/>
              <a:t>Dispositivo que executa cálculos fazendo uso direto de propriedades da mecânica quântica, tais como sobreposição e interferência; 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sz="2200" dirty="0"/>
              <a:t>O mais desenvolvido atualmente, o D-</a:t>
            </a:r>
            <a:r>
              <a:rPr lang="pt-BR" sz="2200" dirty="0" err="1"/>
              <a:t>Wave</a:t>
            </a:r>
            <a:r>
              <a:rPr lang="pt-BR" sz="2200" dirty="0"/>
              <a:t> </a:t>
            </a:r>
            <a:r>
              <a:rPr lang="pt-BR" sz="2200" dirty="0" err="1"/>
              <a:t>Two</a:t>
            </a:r>
            <a:r>
              <a:rPr lang="pt-BR" sz="2200" dirty="0"/>
              <a:t>, trabalha com 512 </a:t>
            </a:r>
            <a:r>
              <a:rPr lang="pt-BR" sz="2200" dirty="0" err="1">
                <a:hlinkClick r:id="rId2" tooltip="Qub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qubits</a:t>
            </a:r>
            <a:r>
              <a:rPr lang="pt-BR" sz="2200" dirty="0"/>
              <a:t> de informação</a:t>
            </a:r>
            <a:r>
              <a:rPr lang="pt-BR" altLang="pt-BR" sz="2200" dirty="0"/>
              <a:t>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O chip quântico precisa ser congelado a uma temperatura muito próxima do zero absoluto;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Possíveis aplicações na criptografia, pesquisa genética e farmacêutica;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Um </a:t>
            </a:r>
            <a:r>
              <a:rPr lang="pt-BR" altLang="pt-BR" sz="2200" dirty="0" err="1"/>
              <a:t>qubit</a:t>
            </a:r>
            <a:r>
              <a:rPr lang="pt-BR" altLang="pt-BR" sz="2200" dirty="0"/>
              <a:t> pode conter um "1", um "0" ou uma sobreposição destes.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6F9275-4A72-4BA4-B1CA-FE2F8DB1C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pic>
        <p:nvPicPr>
          <p:cNvPr id="5" name="Picture 4" descr="15022007a">
            <a:extLst>
              <a:ext uri="{FF2B5EF4-FFF2-40B4-BE49-F238E27FC236}">
                <a16:creationId xmlns:a16="http://schemas.microsoft.com/office/drawing/2014/main" id="{9026F3E4-9AD2-44CE-8C42-3074A89D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89" y="476672"/>
            <a:ext cx="2136983" cy="549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3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AB426-278C-4645-AF2F-A5259884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55049-3477-409D-B4FE-DE0877DB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5001667"/>
          </a:xfrm>
        </p:spPr>
        <p:txBody>
          <a:bodyPr/>
          <a:lstStyle/>
          <a:p>
            <a:r>
              <a:rPr lang="pt-BR" sz="2800" dirty="0"/>
              <a:t>Faça as conversões abaixo: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ABCDEF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10101010101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A000001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F10101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101010101010101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100000011111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(8)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(8)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DC4E42-FAE1-4A8A-9CB0-CA1EF25A1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6288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3">
            <a:extLst>
              <a:ext uri="{FF2B5EF4-FFF2-40B4-BE49-F238E27FC236}">
                <a16:creationId xmlns:a16="http://schemas.microsoft.com/office/drawing/2014/main" id="{17785D6C-90DB-4630-9D1A-448C20348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DE9033-B2FE-4856-9E84-9EA1BFD459AE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0658B82-6898-4F2A-9B65-095AFEA4D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2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0DAA99-77C8-495E-88DB-94F4B20D9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BR" altLang="pt-BR" dirty="0"/>
              <a:t>Conceitos de ALGORITMOS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Estruturas básicas de um Algoritmo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Sequencial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Condicional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Repetição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Exercício</a:t>
            </a:r>
          </a:p>
          <a:p>
            <a:pPr lvl="1"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3">
            <a:extLst>
              <a:ext uri="{FF2B5EF4-FFF2-40B4-BE49-F238E27FC236}">
                <a16:creationId xmlns:a16="http://schemas.microsoft.com/office/drawing/2014/main" id="{A539BF33-5D06-4AE9-9E58-4F9F075BE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4BB34-4E85-445F-A0A2-336B9BFEB43B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3E2ABB5-2429-4AFE-9BF2-789D17E78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Conceitos de Algoritmos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1B16251-045B-41C6-A1DC-810B8D465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é a descrição de uma sequência de passos que deve ser seguida para a realização de uma tarefa;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Algoritmo é uma sequência finita de instruções ou operações cuja execução, em tempo finito, resolve um problema computacional;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287AE34D-DA98-4BC9-82E4-19BF684F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2781300"/>
            <a:ext cx="4149725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626300BF-4744-4C9F-AD02-62179CD76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DBF00-73E9-4430-8879-22F658170943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3901F94-DA64-4C20-9C7E-78D257A6F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Exemplos de Algoritmos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984824A-2FE6-4651-A3F3-AD6260CF6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60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Como fazer um sanduíche?</a:t>
            </a:r>
          </a:p>
          <a:p>
            <a:pPr eaLnBrk="1" hangingPunct="1"/>
            <a:endParaRPr lang="pt-BR" altLang="pt-BR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E402ABEE-455C-48F5-BA0D-936B4321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9138"/>
            <a:ext cx="83534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1 – Pegar 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2 – Cortar o pão ao meio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3 – Pegar a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4 – Passar a maionese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5 – Pegar o alface e o tomate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6 – Cortar o tomate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7 – Colocar alface e o tomate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8 – Pegar o hambúrguer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9 – Fritar o hambúrguer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10 – Colocar o hambúrguer no pão</a:t>
            </a:r>
          </a:p>
        </p:txBody>
      </p:sp>
      <p:sp>
        <p:nvSpPr>
          <p:cNvPr id="13319" name="Picture 5" descr="MCj02902340000[1]">
            <a:extLst>
              <a:ext uri="{FF2B5EF4-FFF2-40B4-BE49-F238E27FC236}">
                <a16:creationId xmlns:a16="http://schemas.microsoft.com/office/drawing/2014/main" id="{D66386F4-540F-41A7-93C6-3BD975CF6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1500" y="2420938"/>
            <a:ext cx="2239963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pic>
        <p:nvPicPr>
          <p:cNvPr id="13320" name="Imagem 7" descr="https://encrypted-tbn2.gstatic.com/images?q=tbn:ANd9GcTDmF6HUdz-Rk2sCEutn69j6KufGrIHzXJsZPy4ivBHiQV3h6db">
            <a:extLst>
              <a:ext uri="{FF2B5EF4-FFF2-40B4-BE49-F238E27FC236}">
                <a16:creationId xmlns:a16="http://schemas.microsoft.com/office/drawing/2014/main" id="{B6795F25-F09B-4E86-9948-ACA06A27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17663"/>
            <a:ext cx="267652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53273-4F10-446E-8F84-16A2C11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32331-0F34-4D8A-9E8D-D600594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Conceitos Básicos de Informática</a:t>
            </a:r>
          </a:p>
          <a:p>
            <a:pPr lvl="1"/>
            <a:r>
              <a:rPr lang="pt-BR" dirty="0"/>
              <a:t>Funcionamento básico de um computador</a:t>
            </a:r>
          </a:p>
          <a:p>
            <a:pPr lvl="1"/>
            <a:r>
              <a:rPr lang="pt-BR" dirty="0"/>
              <a:t>Sistemas de numeração</a:t>
            </a:r>
          </a:p>
          <a:p>
            <a:pPr lvl="1"/>
            <a:r>
              <a:rPr lang="pt-BR" dirty="0"/>
              <a:t>Sistemas hexadecimal/binário</a:t>
            </a:r>
          </a:p>
          <a:p>
            <a:pPr lvl="1"/>
            <a:r>
              <a:rPr lang="pt-BR" dirty="0"/>
              <a:t>Unidades métricas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Exercícios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2F46B4-7CC4-4810-8184-294B55D90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05295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3">
            <a:extLst>
              <a:ext uri="{FF2B5EF4-FFF2-40B4-BE49-F238E27FC236}">
                <a16:creationId xmlns:a16="http://schemas.microsoft.com/office/drawing/2014/main" id="{FBB3CB3B-EE88-4AC2-97C2-6A8ACD24F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59656C-0D4D-43BC-A09A-A1B5662D3CD5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pic>
        <p:nvPicPr>
          <p:cNvPr id="15363" name="Picture 4" descr="MMj03363960000[1]">
            <a:extLst>
              <a:ext uri="{FF2B5EF4-FFF2-40B4-BE49-F238E27FC236}">
                <a16:creationId xmlns:a16="http://schemas.microsoft.com/office/drawing/2014/main" id="{E87213CF-D3F9-4692-8174-60C8FAD391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2813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 descr="c3po">
            <a:extLst>
              <a:ext uri="{FF2B5EF4-FFF2-40B4-BE49-F238E27FC236}">
                <a16:creationId xmlns:a16="http://schemas.microsoft.com/office/drawing/2014/main" id="{9D44728D-4B83-4699-AE1A-F5287751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644900"/>
            <a:ext cx="1754188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9" descr="250px-Jetsons">
            <a:extLst>
              <a:ext uri="{FF2B5EF4-FFF2-40B4-BE49-F238E27FC236}">
                <a16:creationId xmlns:a16="http://schemas.microsoft.com/office/drawing/2014/main" id="{0717781A-128F-40D0-9FCD-EE7C542B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259238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10">
            <a:extLst>
              <a:ext uri="{FF2B5EF4-FFF2-40B4-BE49-F238E27FC236}">
                <a16:creationId xmlns:a16="http://schemas.microsoft.com/office/drawing/2014/main" id="{F2A52A89-32AF-49CA-B230-D9CF267F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801688"/>
            <a:ext cx="6788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Um destes robôs abaixo conseguiria executar o algoritmo anterior e fazer o sanduíche?</a:t>
            </a:r>
          </a:p>
        </p:txBody>
      </p:sp>
      <p:pic>
        <p:nvPicPr>
          <p:cNvPr id="43019" name="Picture 11" descr="MCj03111560000[1]">
            <a:extLst>
              <a:ext uri="{FF2B5EF4-FFF2-40B4-BE49-F238E27FC236}">
                <a16:creationId xmlns:a16="http://schemas.microsoft.com/office/drawing/2014/main" id="{FD3223B4-FC11-472A-979A-AC52A2CE1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989138"/>
            <a:ext cx="1068387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>
            <a:extLst>
              <a:ext uri="{FF2B5EF4-FFF2-40B4-BE49-F238E27FC236}">
                <a16:creationId xmlns:a16="http://schemas.microsoft.com/office/drawing/2014/main" id="{4935BE73-CBFB-448E-B025-28FDA040B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BDBE24-6DF3-4E04-AA8B-A25EE9523ED3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75266DF-941F-4FB8-B4AD-47832747C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6696075" cy="331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5C2294E-1534-4978-98CB-8E86209A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Como fazer um sanduíche (versão 2)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58700C07-520A-42B7-8AE6-00FCC897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268413"/>
            <a:ext cx="83534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1 – Pegar um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2 – Cortar o pão ao meio em sentido longitudinal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3.1 – Abrir 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3.2 – Pegar o vidro de maionese na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3.3 – Fechar a porta da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3.4 – Girar a tampa do vidro de maionese em sentido anti-horário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3.5 – Tirar a tampa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3.6 – Pegar uma espátula no armário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3.7 – Colocar a espátula dentro do vidro de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3.8 – Pegar um pouco de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3.9 – Tirar a espátula do vidro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Passo 4 – Passar a maionese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/>
              <a:t>...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8E18A17E-4000-4C33-9F39-4C3E1176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644900"/>
            <a:ext cx="21605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 b="1"/>
              <a:t>Refinamento do passo 3 “</a:t>
            </a:r>
            <a:r>
              <a:rPr lang="pt-BR" altLang="pt-BR" sz="1800" b="1">
                <a:solidFill>
                  <a:srgbClr val="0000FF"/>
                </a:solidFill>
              </a:rPr>
              <a:t>Pegar a maionese</a:t>
            </a:r>
            <a:r>
              <a:rPr lang="pt-BR" altLang="pt-BR" sz="1800" b="1"/>
              <a:t>”</a:t>
            </a:r>
          </a:p>
        </p:txBody>
      </p:sp>
      <p:pic>
        <p:nvPicPr>
          <p:cNvPr id="17415" name="Picture 7" descr="MCj03111560000[1]">
            <a:extLst>
              <a:ext uri="{FF2B5EF4-FFF2-40B4-BE49-F238E27FC236}">
                <a16:creationId xmlns:a16="http://schemas.microsoft.com/office/drawing/2014/main" id="{ACE68E6F-9FFB-42FC-9790-05BB02A30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557338"/>
            <a:ext cx="1068387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3">
            <a:extLst>
              <a:ext uri="{FF2B5EF4-FFF2-40B4-BE49-F238E27FC236}">
                <a16:creationId xmlns:a16="http://schemas.microsoft.com/office/drawing/2014/main" id="{ED0255F7-2DA5-4E0E-80F1-00E954C82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9DCE04-258F-41B5-AC12-47A0E55BAFD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38B0EC6-C992-4E16-95FC-DFF13F98C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básicas de um Algoritmo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BF32D53-E41A-432B-9D77-F86DADF8E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Sequencial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Estrutura Condicional (ou seletiva)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Estrutura de Repetição</a:t>
            </a:r>
          </a:p>
          <a:p>
            <a:pPr lvl="2" eaLnBrk="1" hangingPunct="1"/>
            <a:r>
              <a:rPr lang="pt-BR" altLang="pt-BR"/>
              <a:t>Repetições definidas</a:t>
            </a:r>
          </a:p>
          <a:p>
            <a:pPr lvl="2" eaLnBrk="1" hangingPunct="1"/>
            <a:r>
              <a:rPr lang="pt-BR" altLang="pt-BR"/>
              <a:t>Repetições indefinidas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3">
            <a:extLst>
              <a:ext uri="{FF2B5EF4-FFF2-40B4-BE49-F238E27FC236}">
                <a16:creationId xmlns:a16="http://schemas.microsoft.com/office/drawing/2014/main" id="{9C05AC05-ECA6-424D-8BD6-C04A29A0F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7CA87D-1FD0-4547-AA75-CD738EA75BA1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2B38112-986A-4F99-AD9C-7E5BB61DD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Sequencial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B160D86-E5B8-4A68-A8AD-B14A3306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 ações são executadas </a:t>
            </a:r>
            <a:r>
              <a:rPr lang="pt-BR" altLang="pt-BR" u="sng"/>
              <a:t>uma após a outra</a:t>
            </a:r>
            <a:r>
              <a:rPr lang="pt-BR" altLang="pt-BR"/>
              <a:t>, </a:t>
            </a:r>
            <a:r>
              <a:rPr lang="pt-BR" altLang="pt-BR" u="sng"/>
              <a:t>na mesma ordem</a:t>
            </a:r>
            <a:r>
              <a:rPr lang="pt-BR" altLang="pt-BR"/>
              <a:t> em que aparecem: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Descascar as batatas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Guardar a cesta e a panela no armário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3">
            <a:extLst>
              <a:ext uri="{FF2B5EF4-FFF2-40B4-BE49-F238E27FC236}">
                <a16:creationId xmlns:a16="http://schemas.microsoft.com/office/drawing/2014/main" id="{53B7C7B0-EB23-4835-B82C-07F3339AE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85C3F6-11BE-4B26-9B3B-68DA1C21348F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3947494-3EE0-4C3C-A3DD-8762BE8D6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BE1217-3458-4356-880C-F15164E8C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600"/>
              <a:t>A execução ou não de uma ação depende se o resultado de uma condição é </a:t>
            </a:r>
            <a:r>
              <a:rPr lang="pt-BR" altLang="pt-BR" sz="2600" b="1" u="sng"/>
              <a:t>verdadeira</a:t>
            </a:r>
            <a:r>
              <a:rPr lang="pt-BR" altLang="pt-BR" sz="2600"/>
              <a:t> ou </a:t>
            </a:r>
            <a:r>
              <a:rPr lang="pt-BR" altLang="pt-BR" sz="2600" b="1" u="sng"/>
              <a:t>falsa</a:t>
            </a:r>
          </a:p>
          <a:p>
            <a:pPr eaLnBrk="1" hangingPunct="1"/>
            <a:endParaRPr lang="pt-BR" altLang="pt-BR" sz="1400"/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sua roupa é clara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então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o avental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Descascar as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  <a:endParaRPr lang="pt-BR" altLang="pt-BR" sz="2000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92610B7-512E-416B-9BD3-D2CE6948F6C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76475"/>
            <a:ext cx="2590800" cy="857250"/>
            <a:chOff x="385" y="1706"/>
            <a:chExt cx="1632" cy="540"/>
          </a:xfrm>
        </p:grpSpPr>
        <p:sp>
          <p:nvSpPr>
            <p:cNvPr id="23561" name="AutoShape 5">
              <a:extLst>
                <a:ext uri="{FF2B5EF4-FFF2-40B4-BE49-F238E27FC236}">
                  <a16:creationId xmlns:a16="http://schemas.microsoft.com/office/drawing/2014/main" id="{2C3167A7-EC7A-4385-91F0-79011450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06"/>
              <a:ext cx="1632" cy="540"/>
            </a:xfrm>
            <a:prstGeom prst="wedgeRoundRectCallout">
              <a:avLst>
                <a:gd name="adj1" fmla="val 44977"/>
                <a:gd name="adj2" fmla="val 94750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3562" name="Text Box 6">
              <a:extLst>
                <a:ext uri="{FF2B5EF4-FFF2-40B4-BE49-F238E27FC236}">
                  <a16:creationId xmlns:a16="http://schemas.microsoft.com/office/drawing/2014/main" id="{37323649-AC11-45BA-8BEE-228BBB5E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1740"/>
              <a:ext cx="155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Condição</a:t>
              </a:r>
            </a:p>
            <a:p>
              <a:pPr algn="ctr" eaLnBrk="1" hangingPunct="1"/>
              <a:r>
                <a:rPr lang="pt-BR" altLang="pt-BR" sz="1800" b="1">
                  <a:solidFill>
                    <a:srgbClr val="000066"/>
                  </a:solidFill>
                </a:rPr>
                <a:t>(verdadeira ou falsa)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E0A22158-B4C0-4B08-B3F6-5AD504B1529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708275"/>
            <a:ext cx="2735263" cy="1479550"/>
            <a:chOff x="4558" y="1662"/>
            <a:chExt cx="998" cy="453"/>
          </a:xfrm>
        </p:grpSpPr>
        <p:sp>
          <p:nvSpPr>
            <p:cNvPr id="23559" name="AutoShape 7">
              <a:extLst>
                <a:ext uri="{FF2B5EF4-FFF2-40B4-BE49-F238E27FC236}">
                  <a16:creationId xmlns:a16="http://schemas.microsoft.com/office/drawing/2014/main" id="{95C91E7E-5C83-42E2-9247-DA7816278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453"/>
            </a:xfrm>
            <a:prstGeom prst="wedgeRoundRectCallout">
              <a:avLst>
                <a:gd name="adj1" fmla="val -89602"/>
                <a:gd name="adj2" fmla="val 37481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2B1E89CB-9DBF-479F-B6F6-13EB89D63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Ação </a:t>
              </a:r>
            </a:p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(</a:t>
              </a:r>
              <a:r>
                <a:rPr lang="pt-BR" altLang="pt-BR" sz="1800" b="1">
                  <a:solidFill>
                    <a:srgbClr val="000066"/>
                  </a:solidFill>
                </a:rPr>
                <a:t>será executada somente se a condição for VERDADEIRA)</a:t>
              </a:r>
              <a:endParaRPr lang="pt-BR" altLang="pt-BR" sz="24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3">
            <a:extLst>
              <a:ext uri="{FF2B5EF4-FFF2-40B4-BE49-F238E27FC236}">
                <a16:creationId xmlns:a16="http://schemas.microsoft.com/office/drawing/2014/main" id="{E3719532-D802-4280-ABFD-4BA0929F6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11850-56D7-4D68-8947-F1B16A9820CE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B4B5581-C172-4E94-8A2B-47EA2C308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4A3E4DA-66C8-4F66-98FC-83EC28638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O </a:t>
            </a:r>
            <a:r>
              <a:rPr lang="pt-BR" altLang="pt-BR" b="1">
                <a:solidFill>
                  <a:srgbClr val="000066"/>
                </a:solidFill>
              </a:rPr>
              <a:t>se..então..</a:t>
            </a:r>
            <a:r>
              <a:rPr lang="pt-BR" altLang="pt-BR"/>
              <a:t> é uma estrutura </a:t>
            </a:r>
            <a:r>
              <a:rPr lang="pt-BR" altLang="pt-BR" b="1" i="1"/>
              <a:t>condicional</a:t>
            </a:r>
            <a:r>
              <a:rPr lang="pt-BR" altLang="pt-BR"/>
              <a:t> ou </a:t>
            </a:r>
            <a:r>
              <a:rPr lang="pt-BR" altLang="pt-BR" b="1" i="1"/>
              <a:t>seletiva</a:t>
            </a:r>
            <a:r>
              <a:rPr lang="pt-BR" altLang="pt-BR"/>
              <a:t>, onde a ação (ou mais de uma) é executada somente se o resultado da condição for </a:t>
            </a:r>
            <a:r>
              <a:rPr lang="pt-BR" altLang="pt-BR" b="1" u="sng"/>
              <a:t>verdadeiro</a:t>
            </a:r>
            <a:r>
              <a:rPr lang="pt-BR" altLang="pt-BR"/>
              <a:t>: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 b="1">
                <a:solidFill>
                  <a:srgbClr val="0000FF"/>
                </a:solidFill>
              </a:rPr>
              <a:t>Se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FF0000"/>
                </a:solidFill>
              </a:rPr>
              <a:t>sua roupa é clara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0000FF"/>
                </a:solidFill>
              </a:rPr>
              <a:t>então</a:t>
            </a:r>
            <a:r>
              <a:rPr lang="pt-BR" altLang="pt-BR" b="1"/>
              <a:t> 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Colocar o avental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Lavar as mãos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Pentear o cabelo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3">
            <a:extLst>
              <a:ext uri="{FF2B5EF4-FFF2-40B4-BE49-F238E27FC236}">
                <a16:creationId xmlns:a16="http://schemas.microsoft.com/office/drawing/2014/main" id="{BDD0EA7E-C893-4C73-A2B8-8AD45D768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EFE8F-4F9C-4DB2-834A-602AC69149BD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566E78F-36D2-41BB-B187-E66E65549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1526787" name="Rectangle 3">
            <a:extLst>
              <a:ext uri="{FF2B5EF4-FFF2-40B4-BE49-F238E27FC236}">
                <a16:creationId xmlns:a16="http://schemas.microsoft.com/office/drawing/2014/main" id="{9DB71132-E3D7-442E-A7EA-E502EABAA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Podemos utilizar também </a:t>
            </a:r>
            <a:r>
              <a:rPr lang="pt-BR" altLang="pt-BR" b="1">
                <a:solidFill>
                  <a:srgbClr val="000066"/>
                </a:solidFill>
              </a:rPr>
              <a:t>se..então..senão... </a:t>
            </a:r>
            <a:r>
              <a:rPr lang="pt-BR" altLang="pt-BR"/>
              <a:t>para tornar a seleção de ações mais completa:</a:t>
            </a:r>
          </a:p>
          <a:p>
            <a:pPr eaLnBrk="1" hangingPunct="1"/>
            <a:endParaRPr lang="pt-BR" altLang="pt-BR" sz="1600"/>
          </a:p>
          <a:p>
            <a:pPr lvl="1" eaLnBrk="1" hangingPunct="1"/>
            <a:r>
              <a:rPr lang="pt-BR" altLang="pt-BR" sz="2000" b="1">
                <a:solidFill>
                  <a:srgbClr val="0000FF"/>
                </a:solidFill>
              </a:rPr>
              <a:t>Se</a:t>
            </a:r>
            <a:r>
              <a:rPr lang="pt-BR" altLang="pt-BR" sz="2000" b="1"/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sua roupa é clara</a:t>
            </a:r>
            <a:r>
              <a:rPr lang="pt-BR" altLang="pt-BR" sz="2000" b="1"/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então</a:t>
            </a:r>
            <a:r>
              <a:rPr lang="pt-BR" altLang="pt-BR" sz="2000" b="1"/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o avental</a:t>
            </a:r>
            <a:r>
              <a:rPr lang="pt-BR" altLang="pt-BR" sz="1600" b="1">
                <a:solidFill>
                  <a:srgbClr val="009900"/>
                </a:solidFill>
              </a:rPr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Lavar as mãos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Pentear o cabelo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>
                <a:solidFill>
                  <a:srgbClr val="FF0000"/>
                </a:solidFill>
              </a:rPr>
              <a:t>	</a:t>
            </a:r>
            <a:r>
              <a:rPr lang="pt-BR" altLang="pt-BR" sz="2000" b="1">
                <a:solidFill>
                  <a:srgbClr val="0000FF"/>
                </a:solidFill>
              </a:rPr>
              <a:t>Senão</a:t>
            </a:r>
            <a:r>
              <a:rPr lang="pt-BR" altLang="pt-BR" sz="2000" b="1"/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a toca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Utilizar uma luva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2436979-23D3-49C3-B052-53D57FCB4291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2636838"/>
            <a:ext cx="2735262" cy="1512887"/>
            <a:chOff x="4558" y="1662"/>
            <a:chExt cx="998" cy="581"/>
          </a:xfrm>
        </p:grpSpPr>
        <p:sp>
          <p:nvSpPr>
            <p:cNvPr id="27657" name="AutoShape 7">
              <a:extLst>
                <a:ext uri="{FF2B5EF4-FFF2-40B4-BE49-F238E27FC236}">
                  <a16:creationId xmlns:a16="http://schemas.microsoft.com/office/drawing/2014/main" id="{435AC978-FC66-4A9C-8E34-57432C0A4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470"/>
            </a:xfrm>
            <a:prstGeom prst="wedgeRoundRectCallout">
              <a:avLst>
                <a:gd name="adj1" fmla="val -94778"/>
                <a:gd name="adj2" fmla="val 60630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7658" name="Text Box 8">
              <a:extLst>
                <a:ext uri="{FF2B5EF4-FFF2-40B4-BE49-F238E27FC236}">
                  <a16:creationId xmlns:a16="http://schemas.microsoft.com/office/drawing/2014/main" id="{9A58EBC5-A787-4744-B073-9D601A0B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>
                  <a:solidFill>
                    <a:srgbClr val="000066"/>
                  </a:solidFill>
                </a:rPr>
                <a:t>Estas ações serão executadas somente se a condição for VERDADEIRA</a:t>
              </a:r>
              <a:endParaRPr lang="pt-BR" altLang="pt-BR" sz="24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87512AFC-828A-4350-843D-922F0D754DC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37063"/>
            <a:ext cx="2736850" cy="1435100"/>
            <a:chOff x="4558" y="1662"/>
            <a:chExt cx="998" cy="603"/>
          </a:xfrm>
        </p:grpSpPr>
        <p:sp>
          <p:nvSpPr>
            <p:cNvPr id="27655" name="AutoShape 7">
              <a:extLst>
                <a:ext uri="{FF2B5EF4-FFF2-40B4-BE49-F238E27FC236}">
                  <a16:creationId xmlns:a16="http://schemas.microsoft.com/office/drawing/2014/main" id="{716FFD4F-0F7A-4AC6-B186-6998482A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514"/>
            </a:xfrm>
            <a:prstGeom prst="wedgeRoundRectCallout">
              <a:avLst>
                <a:gd name="adj1" fmla="val -97954"/>
                <a:gd name="adj2" fmla="val 2143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7656" name="Text Box 8">
              <a:extLst>
                <a:ext uri="{FF2B5EF4-FFF2-40B4-BE49-F238E27FC236}">
                  <a16:creationId xmlns:a16="http://schemas.microsoft.com/office/drawing/2014/main" id="{D7BDAC59-8090-4911-A6CD-9C6B67EFC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>
                  <a:solidFill>
                    <a:srgbClr val="000066"/>
                  </a:solidFill>
                </a:rPr>
                <a:t>Estas ações serão executadas somente se a condição for FALSA</a:t>
              </a:r>
              <a:endParaRPr lang="pt-BR" altLang="pt-BR" sz="24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3">
            <a:extLst>
              <a:ext uri="{FF2B5EF4-FFF2-40B4-BE49-F238E27FC236}">
                <a16:creationId xmlns:a16="http://schemas.microsoft.com/office/drawing/2014/main" id="{2088A46E-78DF-4DF1-88E5-54B4ABB5E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1A44CA-8F4E-4954-B9E4-7C33D5D22641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1ABCA878-37A4-4C01-AC73-7D1657F7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559175"/>
            <a:ext cx="3889375" cy="1409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88E7F0B-0C05-4B3E-B65B-6785A3A85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de Repetição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9234EBA-433B-4BCA-96EA-56F097A03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4100"/>
            <a:ext cx="8229600" cy="5111750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6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batata na cesta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...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</a:p>
          <a:p>
            <a:pPr eaLnBrk="1" hangingPunct="1"/>
            <a:endParaRPr lang="pt-BR" altLang="pt-BR"/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D365B8E9-DC1D-43B1-95C7-004E78F14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39925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i="1">
                <a:solidFill>
                  <a:srgbClr val="FF0000"/>
                </a:solidFill>
              </a:rPr>
              <a:t>50 vezes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0C6A842F-4072-45DD-993A-E7A0A69FB956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654175"/>
            <a:ext cx="2808288" cy="1630363"/>
            <a:chOff x="4558" y="1316"/>
            <a:chExt cx="1769" cy="1027"/>
          </a:xfrm>
        </p:grpSpPr>
        <p:sp>
          <p:nvSpPr>
            <p:cNvPr id="29704" name="AutoShape 7">
              <a:extLst>
                <a:ext uri="{FF2B5EF4-FFF2-40B4-BE49-F238E27FC236}">
                  <a16:creationId xmlns:a16="http://schemas.microsoft.com/office/drawing/2014/main" id="{E643F33E-A7A3-4B63-AEA9-CDEE965B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70750"/>
                <a:gd name="adj2" fmla="val 74644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9705" name="Text Box 8">
              <a:extLst>
                <a:ext uri="{FF2B5EF4-FFF2-40B4-BE49-F238E27FC236}">
                  <a16:creationId xmlns:a16="http://schemas.microsoft.com/office/drawing/2014/main" id="{B8FAF319-E561-4E76-8320-859325CC8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345"/>
              <a:ext cx="15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b="1"/>
                <a:t>Refinamento do passo “</a:t>
              </a:r>
              <a:r>
                <a:rPr lang="pt-BR" altLang="pt-BR" sz="2400" b="1">
                  <a:solidFill>
                    <a:srgbClr val="0000FF"/>
                  </a:solidFill>
                </a:rPr>
                <a:t>Descascar as batatas</a:t>
              </a:r>
              <a:r>
                <a:rPr lang="pt-BR" altLang="pt-BR" sz="2400" b="1"/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3">
            <a:extLst>
              <a:ext uri="{FF2B5EF4-FFF2-40B4-BE49-F238E27FC236}">
                <a16:creationId xmlns:a16="http://schemas.microsoft.com/office/drawing/2014/main" id="{5AD162AB-DFE3-48FF-82A3-AECCCDA0D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69AB1-15E3-4CA7-9B0A-BB245BD62BC5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72DB12-74DE-4E37-BF11-FB57BD3D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00450"/>
            <a:ext cx="4248150" cy="13668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AEF1CFF-C883-4CCC-BBA3-5D4C3C531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de Repetição - DEFINIDA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31C9177-8B50-4907-B086-BCE45ACD3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2060"/>
                </a:solidFill>
              </a:rPr>
              <a:t>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Repetir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50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vezes</a:t>
            </a:r>
            <a:r>
              <a:rPr lang="pt-BR" altLang="pt-BR" sz="2000">
                <a:solidFill>
                  <a:srgbClr val="000066"/>
                </a:solidFill>
              </a:rPr>
              <a:t>              	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Pegar uma batata na cesta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Lavar a batata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</a:p>
          <a:p>
            <a:pPr eaLnBrk="1" hangingPunct="1"/>
            <a:endParaRPr lang="pt-BR" altLang="pt-BR" sz="2000">
              <a:solidFill>
                <a:srgbClr val="000066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2A741A5-56C9-4B58-8EDF-A18221F896FD}"/>
              </a:ext>
            </a:extLst>
          </p:cNvPr>
          <p:cNvGrpSpPr>
            <a:grpSpLocks/>
          </p:cNvGrpSpPr>
          <p:nvPr/>
        </p:nvGrpSpPr>
        <p:grpSpPr bwMode="auto">
          <a:xfrm>
            <a:off x="6410325" y="4437063"/>
            <a:ext cx="2625725" cy="1209675"/>
            <a:chOff x="6410325" y="4437063"/>
            <a:chExt cx="2625725" cy="1209675"/>
          </a:xfrm>
        </p:grpSpPr>
        <p:pic>
          <p:nvPicPr>
            <p:cNvPr id="31751" name="Picture 7" descr="MMj03363960000[1]">
              <a:extLst>
                <a:ext uri="{FF2B5EF4-FFF2-40B4-BE49-F238E27FC236}">
                  <a16:creationId xmlns:a16="http://schemas.microsoft.com/office/drawing/2014/main" id="{FBAACD53-39C4-4D07-BDA1-8E76B404A2A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325" y="443706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16C7A63D-5104-4B7B-893E-06D6FD91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925" y="4446588"/>
              <a:ext cx="201612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800" b="1" i="1">
                  <a:solidFill>
                    <a:srgbClr val="FF0000"/>
                  </a:solidFill>
                </a:rPr>
                <a:t>E se não soubermos quantas batatas tem no cesto?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3">
            <a:extLst>
              <a:ext uri="{FF2B5EF4-FFF2-40B4-BE49-F238E27FC236}">
                <a16:creationId xmlns:a16="http://schemas.microsoft.com/office/drawing/2014/main" id="{1CC6A0CE-AF95-4F23-8905-66B28155F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F2547-FD19-4522-9CCD-BC511AE49D12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98A7F0-DD7C-46D1-998F-8CDF18BE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14738"/>
            <a:ext cx="5689600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67F39BD-3A50-4D40-8EC7-5DB9214B2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pt-BR" altLang="pt-BR"/>
              <a:t>Estrutura de Repetição - INDEFINIDA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AD835D1-18F3-4A70-A4EE-74C388B63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no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2060"/>
                </a:solidFill>
              </a:rPr>
              <a:t>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Enquanto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ainda tiver batatas no cesto</a:t>
            </a:r>
            <a:endParaRPr lang="pt-BR" altLang="pt-BR" sz="2000" b="1">
              <a:solidFill>
                <a:srgbClr val="000066"/>
              </a:solidFill>
            </a:endParaRP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Pegar uma batata na cesta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Lavar a batata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256F6-284F-4D70-BF19-78B434A0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Computador?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9F874-14F8-4AAC-8139-C8D6AA08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Informática</a:t>
            </a:r>
            <a:r>
              <a:rPr lang="pt-BR" cap="all" dirty="0"/>
              <a:t>:</a:t>
            </a:r>
          </a:p>
          <a:p>
            <a:pPr lvl="1"/>
            <a:r>
              <a:rPr lang="pt-BR" dirty="0"/>
              <a:t>Ciência que visa o tratamento da Informação através do uso de equipamentos e procedimentos da área de processamento de dados.</a:t>
            </a:r>
          </a:p>
          <a:p>
            <a:r>
              <a:rPr lang="pt-BR" b="1" dirty="0"/>
              <a:t>Computador</a:t>
            </a:r>
            <a:r>
              <a:rPr lang="pt-BR" cap="all" dirty="0"/>
              <a:t>:</a:t>
            </a:r>
          </a:p>
          <a:p>
            <a:pPr lvl="1"/>
            <a:r>
              <a:rPr lang="pt-BR" dirty="0"/>
              <a:t>Equipamento capaz de receber dados sobre um problema, submeter esses dados a uma sequência de operações predeterminadas (programas) e fornecer os resultados dessas operações com grande velocidade e precisão.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CF02AB-89B2-45A0-AA1D-907CDA275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  <p:pic>
        <p:nvPicPr>
          <p:cNvPr id="5" name="Picture 5" descr="http://tbn1.google.com/images?q=tbn:sTn5HcGBguoKTM:http://www.vittalinformatica.com.br/loja/images/CPU%2520plus.JPG">
            <a:hlinkClick r:id="rId2"/>
            <a:extLst>
              <a:ext uri="{FF2B5EF4-FFF2-40B4-BE49-F238E27FC236}">
                <a16:creationId xmlns:a16="http://schemas.microsoft.com/office/drawing/2014/main" id="{4CEA899F-D9F4-495B-9788-F6495F45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76" y="333375"/>
            <a:ext cx="2043877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62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3368A73F-6A86-4F56-8BDB-5EC166041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Por que programar?</a:t>
            </a:r>
            <a:br>
              <a:rPr lang="pt-BR" altLang="pt-BR"/>
            </a:br>
            <a:r>
              <a:rPr lang="pt-BR" altLang="pt-BR" sz="2400"/>
              <a:t>(segundo a Microsoft)</a:t>
            </a:r>
          </a:p>
        </p:txBody>
      </p:sp>
      <p:sp>
        <p:nvSpPr>
          <p:cNvPr id="35843" name="Espaço Reservado para Conteúdo 2">
            <a:extLst>
              <a:ext uri="{FF2B5EF4-FFF2-40B4-BE49-F238E27FC236}">
                <a16:creationId xmlns:a16="http://schemas.microsoft.com/office/drawing/2014/main" id="{A1C2B9B3-89AD-4390-B732-744EC1C3B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900"/>
              <a:t>Desenvolve a habilidade de resolver problemas lógicos;</a:t>
            </a:r>
          </a:p>
          <a:p>
            <a:r>
              <a:rPr lang="pt-BR" altLang="pt-BR" sz="2900"/>
              <a:t>Estimula a criatividade e o pensamento crítico;</a:t>
            </a:r>
          </a:p>
          <a:p>
            <a:r>
              <a:rPr lang="pt-BR" altLang="pt-BR" sz="2900"/>
              <a:t>Aumenta as oportunidades de emprego;</a:t>
            </a:r>
          </a:p>
          <a:p>
            <a:r>
              <a:rPr lang="pt-BR" altLang="pt-BR" sz="2900"/>
              <a:t>Amplia a capacidade de adaptação ao estilo de vida atual e a familiarização com a tecnologia;</a:t>
            </a:r>
          </a:p>
          <a:p>
            <a:r>
              <a:rPr lang="pt-BR" altLang="pt-BR" sz="2900"/>
              <a:t>Torna o empreendedorismo uma opção concreta.</a:t>
            </a:r>
          </a:p>
        </p:txBody>
      </p:sp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C4CBA3A7-97C5-4C07-B263-F14917853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36FD2-DDEC-48CB-B130-3BFF9B23C895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3">
            <a:extLst>
              <a:ext uri="{FF2B5EF4-FFF2-40B4-BE49-F238E27FC236}">
                <a16:creationId xmlns:a16="http://schemas.microsoft.com/office/drawing/2014/main" id="{A73FA771-FDA1-4D9F-B133-18227F426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2DF3D-014C-4202-ADBD-09B03A401AE1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35A1B8B-C462-4AA9-9C2D-D7BA5F73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11368B4-3846-4136-9A10-5F1918799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73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Suponha que você não possa vir a escola em um dia de entrega do trabalho final de curso. Faça um ALGORITMO que sirva para programar um robô que será acionado na calçada em frente a entrada da EMGE. O robô deverá ir até algum laboratório de informática da escola, </a:t>
            </a:r>
            <a:r>
              <a:rPr lang="pt-BR" altLang="pt-BR" dirty="0" err="1"/>
              <a:t>logar</a:t>
            </a:r>
            <a:r>
              <a:rPr lang="pt-BR" altLang="pt-BR" dirty="0"/>
              <a:t> em algum computador, e enviar o trabalho, que está armazenado na sua área particular de rede, para o professor via e-mail, quando se auto desligará.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pt-BR" altLang="pt-BR" sz="1600" i="1" dirty="0"/>
              <a:t>Instruções no próximo slide...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3">
            <a:extLst>
              <a:ext uri="{FF2B5EF4-FFF2-40B4-BE49-F238E27FC236}">
                <a16:creationId xmlns:a16="http://schemas.microsoft.com/office/drawing/2014/main" id="{F12A6D2F-A640-454C-A40B-36FF98CE3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B7637-0131-4923-9A7B-2D673C105F18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DD58F22-DE06-41EA-BBFF-AB4A9BBD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(para entregar)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07A5E71-A2C7-4B81-B6D4-3CB5AB90B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Fazer no Word;</a:t>
            </a:r>
          </a:p>
          <a:p>
            <a:r>
              <a:rPr lang="pt-BR" altLang="pt-BR" sz="2800" dirty="0"/>
              <a:t>Valores mínimos para o algoritmo: </a:t>
            </a:r>
          </a:p>
          <a:p>
            <a:pPr lvl="1"/>
            <a:r>
              <a:rPr lang="pt-BR" altLang="pt-BR" sz="2400" u="sng" dirty="0"/>
              <a:t>50 ações</a:t>
            </a:r>
            <a:r>
              <a:rPr lang="pt-BR" altLang="pt-BR" sz="2400" dirty="0"/>
              <a:t> (1 verbo por ação);</a:t>
            </a:r>
          </a:p>
          <a:p>
            <a:pPr lvl="1"/>
            <a:r>
              <a:rPr lang="pt-BR" altLang="pt-BR" sz="2400" dirty="0"/>
              <a:t>2 estruturas condicionais;</a:t>
            </a:r>
          </a:p>
          <a:p>
            <a:pPr lvl="1"/>
            <a:r>
              <a:rPr lang="pt-BR" altLang="pt-BR" sz="2400" dirty="0"/>
              <a:t>2 estruturas de repetição;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Enviar via e-mail para o professor: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ricardo.freitas@emge.edu.br;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Cada aluno envia seu próprio trabalho;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Colocar seu nome, seu curso e sua turma, no início do algoritmo.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3">
            <a:extLst>
              <a:ext uri="{FF2B5EF4-FFF2-40B4-BE49-F238E27FC236}">
                <a16:creationId xmlns:a16="http://schemas.microsoft.com/office/drawing/2014/main" id="{2B0578A8-72CE-4431-89B8-107311615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805351-D80E-498D-BAF4-67A3DAB1460A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2882735-0FFB-4AC2-92EF-D6D438047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3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7106C55-C793-45C8-8224-C5CE4209B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7529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BR" altLang="pt-BR" dirty="0"/>
              <a:t>Programas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Compiladores/IDE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Compilador VisuAlg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Dados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Identificadores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Variáveis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3B549C86-955B-4E7E-9725-1E005D63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x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D6FA7-DF63-4FC6-9420-49498267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>
              <a:defRPr/>
            </a:pPr>
            <a:r>
              <a:rPr lang="pt-BR" sz="2800" b="1" dirty="0"/>
              <a:t>Programas: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kern="1200" dirty="0">
                <a:ea typeface="+mn-ea"/>
                <a:cs typeface="+mn-cs"/>
              </a:rPr>
              <a:t>Algoritmo traduzido para uma linguagem de programação.</a:t>
            </a:r>
          </a:p>
          <a:p>
            <a:pPr>
              <a:defRPr/>
            </a:pPr>
            <a:r>
              <a:rPr lang="pt-BR" sz="2800" b="1" dirty="0"/>
              <a:t>Linguagem de programação: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kern="1200" dirty="0">
                <a:ea typeface="+mn-ea"/>
                <a:cs typeface="+mn-cs"/>
              </a:rPr>
              <a:t>Conjunto de símbolos e regras de sintaxe (Pascal, C++, Java, etc.).</a:t>
            </a:r>
          </a:p>
          <a:p>
            <a:pPr>
              <a:defRPr/>
            </a:pPr>
            <a:r>
              <a:rPr lang="pt-BR" sz="2800" b="1" dirty="0"/>
              <a:t>Programa fonte: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kern="1200" dirty="0">
                <a:ea typeface="+mn-ea"/>
                <a:cs typeface="+mn-cs"/>
              </a:rPr>
              <a:t>Composto por uma sequência de comandos escritos em uma linguagem de programação.</a:t>
            </a:r>
          </a:p>
          <a:p>
            <a:pPr>
              <a:defRPr/>
            </a:pPr>
            <a:r>
              <a:rPr lang="pt-BR" sz="2800" b="1" dirty="0"/>
              <a:t>Programa objeto: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 kern="1200" dirty="0">
                <a:ea typeface="+mn-ea"/>
                <a:cs typeface="+mn-cs"/>
              </a:rPr>
              <a:t>Composto por uma sequência de comandos escritos em linguagem de máquina.</a:t>
            </a:r>
          </a:p>
        </p:txBody>
      </p:sp>
      <p:sp>
        <p:nvSpPr>
          <p:cNvPr id="43012" name="Espaço Reservado para Número de Slide 3">
            <a:extLst>
              <a:ext uri="{FF2B5EF4-FFF2-40B4-BE49-F238E27FC236}">
                <a16:creationId xmlns:a16="http://schemas.microsoft.com/office/drawing/2014/main" id="{B8A55E0E-AAA4-4D62-AF97-51270F470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80130E-321F-4F9D-9754-E6EDC4C9E06E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EE8D8C10-BAE3-41E2-B766-A37B2F8CC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Programa fonte em </a:t>
            </a:r>
            <a:r>
              <a:rPr lang="pt-BR" altLang="pt-BR" b="1" dirty="0"/>
              <a:t>Pascal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108B2-BC3D-4943-8372-FB02EC3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Função: calcular o fatorial de um número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Fatorial, Contador :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'Informe um número: '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'Fatorial = '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553D021-E3E9-4663-9918-2D86CF860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9F6A-9167-4A3A-9993-946CD8ECF4CB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1B99-C283-46B4-95C0-A6491458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fonte em </a:t>
            </a:r>
            <a:r>
              <a:rPr lang="pt-BR" b="1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76BB6-A20E-4E83-9DDF-2F60888A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530725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Função: Calcular o fatorial de um número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print("Cálculo do fatorial de um número\n")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leia o valor de n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(input("Digite um número inteiro não-negativo: "))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inicialização da variável que armazena os fatoriais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calcule n!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range(2,n+1):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i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print("%d! = %d" %(n,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93292-D419-4A04-ADC0-F026184C6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6319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2FEFF88E-42CA-4803-9390-8C228CA1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Programa fonte em </a:t>
            </a:r>
            <a:r>
              <a:rPr lang="pt-BR" altLang="pt-BR" b="1" dirty="0" err="1"/>
              <a:t>Portugol</a:t>
            </a:r>
            <a:endParaRPr lang="pt-BR" alt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4679A-FCA5-49F9-9F10-4CF580B2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507413" cy="4862512"/>
          </a:xfrm>
        </p:spPr>
        <p:txBody>
          <a:bodyPr/>
          <a:lstStyle/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algoritmo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CalculaFatorial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 o fatorial de um número 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numero, fatorial, contador : </a:t>
            </a: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inteiro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inicio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Informe um número: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leia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(numero)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para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ate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faca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fatorial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fimpara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escreval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Fatorial =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,fatorial)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fimalgoritmo</a:t>
            </a:r>
            <a:endParaRPr lang="pt-BR" altLang="pt-BR" sz="1800" b="1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BA130E13-F9D6-4941-A83E-0038FAFEC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7B146-59A0-449D-874C-F7250A09A9C7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D58E411D-DAA4-4CC5-85BC-2F207EFB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Programa fonte em </a:t>
            </a:r>
            <a:r>
              <a:rPr lang="pt-BR" altLang="pt-BR" b="1" dirty="0"/>
              <a:t>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alt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alcular o fatorial de um número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= 2; contador &lt;= numero; contador++)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fatorial = fatorial *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"Fatorial =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5060" name="Espaço Reservado para Número de Slide 3">
            <a:extLst>
              <a:ext uri="{FF2B5EF4-FFF2-40B4-BE49-F238E27FC236}">
                <a16:creationId xmlns:a16="http://schemas.microsoft.com/office/drawing/2014/main" id="{FD69B3A8-BAA5-46C8-9123-70922E6CB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E29592-88FD-4CD5-A5FC-11BF95D99E9E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E4F2-1AA5-4F76-A2B6-4129E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 e POO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89C05-CD55-43DB-988B-637964AF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 (Programação Imperativa):</a:t>
            </a:r>
          </a:p>
          <a:p>
            <a:pPr lvl="1"/>
            <a:r>
              <a:rPr lang="pt-BR" dirty="0"/>
              <a:t>Modelo de programação onde sequências de comandos mudam o estado (variáveis) de um programa (</a:t>
            </a:r>
            <a:r>
              <a:rPr lang="pt-BR" dirty="0" err="1"/>
              <a:t>Portugol</a:t>
            </a:r>
            <a:r>
              <a:rPr lang="pt-BR" dirty="0"/>
              <a:t>);</a:t>
            </a:r>
          </a:p>
          <a:p>
            <a:r>
              <a:rPr lang="pt-BR" dirty="0"/>
              <a:t>POO (Programação Orientada a Objetos):</a:t>
            </a:r>
          </a:p>
          <a:p>
            <a:pPr lvl="1"/>
            <a:r>
              <a:rPr lang="pt-BR" dirty="0"/>
              <a:t>Modelo de análise, projeto e programação baseado na composição e interação entre diversas unidades chamadas de “objetos” (Java, C#, Python).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6E411-4CDD-46B7-A26C-8096D8266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5622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5E92C-D3A2-4F03-AB03-F8EF6EB0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x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A480A-4D16-45BB-BBAC-C4D2D132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800" b="1" dirty="0"/>
              <a:t>Software</a:t>
            </a:r>
            <a:r>
              <a:rPr lang="pt-BR" altLang="pt-BR" sz="2800" dirty="0"/>
              <a:t>: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São os programas que fornecem as instruções ao computador;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É a alma do computador.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endParaRPr lang="pt-BR" altLang="pt-BR" sz="2800" dirty="0"/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800" b="1" dirty="0"/>
              <a:t>Hardware</a:t>
            </a:r>
            <a:r>
              <a:rPr lang="pt-BR" altLang="pt-BR" sz="2800" dirty="0"/>
              <a:t>: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Parte física que compõe o computador;</a:t>
            </a:r>
            <a:endParaRPr lang="pt-BR" altLang="pt-BR" sz="2800" i="1" dirty="0"/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Conjunto de componentes físicos capazes de realizarem processamento de dados.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16105-F432-4FFA-B9EF-E15CB29DD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16753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3">
            <a:extLst>
              <a:ext uri="{FF2B5EF4-FFF2-40B4-BE49-F238E27FC236}">
                <a16:creationId xmlns:a16="http://schemas.microsoft.com/office/drawing/2014/main" id="{5162F151-8C8A-4327-BB10-B592CD7A0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D18C8-7242-4A8E-BEAA-945B6C3498F1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7F52B22-1C51-481F-AB75-C9E4C2D45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960CB99-70B9-468D-97AC-183762CF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/>
              <a:t>São “ambientes” integrados de desenvolvimento (</a:t>
            </a:r>
            <a:r>
              <a:rPr lang="pt-BR" altLang="pt-BR" sz="2200" i="1" dirty="0"/>
              <a:t>IDE </a:t>
            </a:r>
            <a:r>
              <a:rPr lang="pt-BR" sz="2200" i="1" dirty="0" err="1"/>
              <a:t>Integrated</a:t>
            </a:r>
            <a:r>
              <a:rPr lang="pt-BR" sz="2200" dirty="0"/>
              <a:t> </a:t>
            </a:r>
            <a:r>
              <a:rPr lang="pt-BR" altLang="pt-BR" sz="2200" i="1" dirty="0" err="1"/>
              <a:t>Environment</a:t>
            </a:r>
            <a:r>
              <a:rPr lang="pt-BR" altLang="pt-BR" sz="2200" i="1" dirty="0"/>
              <a:t> </a:t>
            </a:r>
            <a:r>
              <a:rPr lang="pt-BR" altLang="pt-BR" sz="2200" i="1" dirty="0" err="1"/>
              <a:t>Development</a:t>
            </a:r>
            <a:r>
              <a:rPr lang="pt-BR" altLang="pt-BR" sz="2200" dirty="0"/>
              <a:t>), ou programas, utilizados para se criar programas;</a:t>
            </a:r>
          </a:p>
          <a:p>
            <a:pPr lvl="1" eaLnBrk="1" hangingPunct="1"/>
            <a:r>
              <a:rPr lang="pt-BR" altLang="pt-BR" sz="1800" dirty="0"/>
              <a:t>Suportam apenas uma linguagem de programação;</a:t>
            </a:r>
          </a:p>
          <a:p>
            <a:pPr lvl="1" eaLnBrk="1" hangingPunct="1"/>
            <a:r>
              <a:rPr lang="pt-BR" altLang="pt-BR" sz="1800" dirty="0"/>
              <a:t>A maioria dos compiladores/</a:t>
            </a:r>
            <a:r>
              <a:rPr lang="pt-BR" altLang="pt-BR" sz="1800" i="1" dirty="0"/>
              <a:t>IDE</a:t>
            </a:r>
            <a:r>
              <a:rPr lang="pt-BR" altLang="pt-BR" sz="1800" dirty="0"/>
              <a:t> transformam o Programa FONTE (linguagem de programação), digitado pelo programador, em um Programa OBJETO (linguagem de máquina) que roda diretamente em cima do SO (por exemplo o Delphi, C++, VB, etc.);</a:t>
            </a:r>
          </a:p>
          <a:p>
            <a:pPr lvl="1" eaLnBrk="1" hangingPunct="1"/>
            <a:r>
              <a:rPr lang="pt-BR" altLang="pt-BR" sz="1800" dirty="0"/>
              <a:t>Os demais compiladores/IDE interpretam e executam o código fonte, utilizando uma máquina virtual, e independem do SO (por exemplo o </a:t>
            </a:r>
            <a:r>
              <a:rPr lang="pt-BR" altLang="pt-BR" sz="1800" dirty="0" err="1"/>
              <a:t>Portugol</a:t>
            </a:r>
            <a:r>
              <a:rPr lang="pt-BR" altLang="pt-BR" sz="1800" dirty="0"/>
              <a:t>, Java, C#, Python, etc.).</a:t>
            </a:r>
          </a:p>
          <a:p>
            <a:pPr eaLnBrk="1" hangingPunct="1"/>
            <a:r>
              <a:rPr lang="pt-BR" altLang="pt-BR" sz="2200" dirty="0"/>
              <a:t>Exemplos: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VisuAlg / G-</a:t>
            </a:r>
            <a:r>
              <a:rPr lang="pt-BR" altLang="pt-BR" sz="2000" dirty="0" err="1">
                <a:solidFill>
                  <a:srgbClr val="0000FF"/>
                </a:solidFill>
              </a:rPr>
              <a:t>Portugol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Portugol</a:t>
            </a:r>
            <a:endParaRPr lang="pt-BR" altLang="pt-BR" sz="2000" dirty="0"/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PascalZIM</a:t>
            </a:r>
            <a:r>
              <a:rPr lang="pt-BR" altLang="pt-BR" sz="2000" dirty="0">
                <a:solidFill>
                  <a:srgbClr val="0000FF"/>
                </a:solidFill>
              </a:rPr>
              <a:t> / Delphi </a:t>
            </a:r>
            <a:r>
              <a:rPr lang="pt-BR" altLang="pt-BR" sz="2000" dirty="0"/>
              <a:t>= Pascal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Eclipse / </a:t>
            </a:r>
            <a:r>
              <a:rPr lang="pt-BR" altLang="pt-BR" sz="2000" dirty="0" err="1">
                <a:solidFill>
                  <a:srgbClr val="0000FF"/>
                </a:solidFill>
              </a:rPr>
              <a:t>JBuilder</a:t>
            </a:r>
            <a:r>
              <a:rPr lang="pt-BR" altLang="pt-BR" sz="2000" dirty="0">
                <a:solidFill>
                  <a:srgbClr val="0000FF"/>
                </a:solidFill>
              </a:rPr>
              <a:t> / JDK </a:t>
            </a:r>
            <a:r>
              <a:rPr lang="pt-BR" altLang="pt-BR" sz="2000" dirty="0"/>
              <a:t>=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3">
            <a:extLst>
              <a:ext uri="{FF2B5EF4-FFF2-40B4-BE49-F238E27FC236}">
                <a16:creationId xmlns:a16="http://schemas.microsoft.com/office/drawing/2014/main" id="{6E41393F-22C2-4E18-990C-0E6F0027D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DA1D7-1F1D-4F21-B01F-333A5BBDFB21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3E45A88-E94A-4358-9C2E-36C5534E1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435614F-64B0-4F18-8B83-E6BB8174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altLang="pt-BR" sz="2200"/>
              <a:t>Etapas: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>
                <a:solidFill>
                  <a:srgbClr val="0000FF"/>
                </a:solidFill>
              </a:rPr>
              <a:t>Edição</a:t>
            </a:r>
            <a:r>
              <a:rPr lang="pt-BR" altLang="pt-BR" sz="2000"/>
              <a:t>: digitação e alteração do programa;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>
                <a:solidFill>
                  <a:srgbClr val="0000FF"/>
                </a:solidFill>
              </a:rPr>
              <a:t>Compilação</a:t>
            </a:r>
            <a:r>
              <a:rPr lang="pt-BR" altLang="pt-BR" sz="2000"/>
              <a:t>: verificação de erros de sintaxe do programa;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>
                <a:solidFill>
                  <a:srgbClr val="0000FF"/>
                </a:solidFill>
              </a:rPr>
              <a:t>Execução</a:t>
            </a:r>
            <a:r>
              <a:rPr lang="pt-BR" altLang="pt-BR" sz="2000"/>
              <a:t>: rodar o programa, entrando com os dados e obtendo os resultados.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pt-BR" sz="2200"/>
              <a:t>Erros que podem aparecer: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>
                <a:solidFill>
                  <a:srgbClr val="0000FF"/>
                </a:solidFill>
              </a:rPr>
              <a:t>Sintaxe</a:t>
            </a:r>
            <a:r>
              <a:rPr lang="pt-BR" altLang="pt-BR" sz="2000"/>
              <a:t>: identificado pelo compilador na etapa de compilação;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>
                <a:solidFill>
                  <a:srgbClr val="0000FF"/>
                </a:solidFill>
              </a:rPr>
              <a:t>Lógica</a:t>
            </a:r>
            <a:r>
              <a:rPr lang="pt-BR" altLang="pt-BR" sz="2000"/>
              <a:t>: identificado pelo usuário na etapa de execução.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Número de Slide 3">
            <a:extLst>
              <a:ext uri="{FF2B5EF4-FFF2-40B4-BE49-F238E27FC236}">
                <a16:creationId xmlns:a16="http://schemas.microsoft.com/office/drawing/2014/main" id="{0F3ADD53-D382-40F5-B07D-DCE716746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E2DD4-64E4-4AC5-82DD-2C495E358E66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B70AAE9-556A-41F2-9D4F-F21F83DC2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Compilador/IDE </a:t>
            </a:r>
            <a:r>
              <a:rPr lang="pt-BR" altLang="pt-BR" b="1" dirty="0"/>
              <a:t>VisuAlg</a:t>
            </a:r>
          </a:p>
        </p:txBody>
      </p:sp>
      <p:pic>
        <p:nvPicPr>
          <p:cNvPr id="51204" name="Picture 8">
            <a:extLst>
              <a:ext uri="{FF2B5EF4-FFF2-40B4-BE49-F238E27FC236}">
                <a16:creationId xmlns:a16="http://schemas.microsoft.com/office/drawing/2014/main" id="{D0183D35-4B40-4428-B7D5-32141694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987425"/>
            <a:ext cx="54308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16073F40-2497-47B8-9B10-B0D3EE746180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3432175"/>
            <a:ext cx="2808287" cy="1246188"/>
            <a:chOff x="4268" y="1316"/>
            <a:chExt cx="1769" cy="1027"/>
          </a:xfrm>
        </p:grpSpPr>
        <p:sp>
          <p:nvSpPr>
            <p:cNvPr id="51212" name="AutoShape 7">
              <a:extLst>
                <a:ext uri="{FF2B5EF4-FFF2-40B4-BE49-F238E27FC236}">
                  <a16:creationId xmlns:a16="http://schemas.microsoft.com/office/drawing/2014/main" id="{F2777E9D-CF5F-41C0-8C03-33F44E4AB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316"/>
              <a:ext cx="1769" cy="1027"/>
            </a:xfrm>
            <a:prstGeom prst="wedgeRoundRectCallout">
              <a:avLst>
                <a:gd name="adj1" fmla="val -90028"/>
                <a:gd name="adj2" fmla="val -72972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51213" name="Text Box 8">
              <a:extLst>
                <a:ext uri="{FF2B5EF4-FFF2-40B4-BE49-F238E27FC236}">
                  <a16:creationId xmlns:a16="http://schemas.microsoft.com/office/drawing/2014/main" id="{AF00B37B-4AF3-4AF0-9909-FCB1F063E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1345"/>
              <a:ext cx="176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/>
                <a:t>Janela de </a:t>
              </a:r>
              <a:r>
                <a:rPr lang="pt-BR" altLang="pt-BR" sz="2400">
                  <a:solidFill>
                    <a:srgbClr val="FF0000"/>
                  </a:solidFill>
                </a:rPr>
                <a:t>digitação</a:t>
              </a:r>
              <a:r>
                <a:rPr lang="pt-BR" altLang="pt-BR" sz="2400"/>
                <a:t> e </a:t>
              </a:r>
              <a:r>
                <a:rPr lang="pt-BR" altLang="pt-BR" sz="2400">
                  <a:solidFill>
                    <a:srgbClr val="FF0000"/>
                  </a:solidFill>
                </a:rPr>
                <a:t>edição</a:t>
              </a:r>
              <a:r>
                <a:rPr lang="pt-BR" altLang="pt-BR" sz="2400"/>
                <a:t> do algoritmo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CB253DE2-E1EB-45F6-9913-4DE2ABD1D781}"/>
              </a:ext>
            </a:extLst>
          </p:cNvPr>
          <p:cNvGrpSpPr>
            <a:grpSpLocks/>
          </p:cNvGrpSpPr>
          <p:nvPr/>
        </p:nvGrpSpPr>
        <p:grpSpPr bwMode="auto">
          <a:xfrm>
            <a:off x="4811713" y="2168525"/>
            <a:ext cx="2808287" cy="1628775"/>
            <a:chOff x="3923" y="1316"/>
            <a:chExt cx="1769" cy="1027"/>
          </a:xfrm>
        </p:grpSpPr>
        <p:sp>
          <p:nvSpPr>
            <p:cNvPr id="51210" name="AutoShape 7">
              <a:extLst>
                <a:ext uri="{FF2B5EF4-FFF2-40B4-BE49-F238E27FC236}">
                  <a16:creationId xmlns:a16="http://schemas.microsoft.com/office/drawing/2014/main" id="{0C7573B0-C224-436E-AE14-0B1EDCE7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316"/>
              <a:ext cx="1769" cy="1027"/>
            </a:xfrm>
            <a:prstGeom prst="wedgeRoundRectCallout">
              <a:avLst>
                <a:gd name="adj1" fmla="val -105199"/>
                <a:gd name="adj2" fmla="val 109338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51211" name="Text Box 8">
              <a:extLst>
                <a:ext uri="{FF2B5EF4-FFF2-40B4-BE49-F238E27FC236}">
                  <a16:creationId xmlns:a16="http://schemas.microsoft.com/office/drawing/2014/main" id="{679BE7AD-83E3-47DC-9C08-4EA5FE00F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345"/>
              <a:ext cx="1769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 de visualização das </a:t>
              </a:r>
              <a:r>
                <a:rPr lang="pt-BR" altLang="pt-BR" sz="2400" dirty="0">
                  <a:solidFill>
                    <a:srgbClr val="FF0000"/>
                  </a:solidFill>
                </a:rPr>
                <a:t>variáveis</a:t>
              </a:r>
              <a:r>
                <a:rPr lang="pt-BR" altLang="pt-BR" sz="2400" dirty="0"/>
                <a:t> e seus </a:t>
              </a:r>
              <a:r>
                <a:rPr lang="pt-BR" altLang="pt-BR" sz="2400" dirty="0">
                  <a:solidFill>
                    <a:srgbClr val="FF0000"/>
                  </a:solidFill>
                </a:rPr>
                <a:t>valores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1E09EF78-061A-41D3-8EFD-CBD3CD0E1A0F}"/>
              </a:ext>
            </a:extLst>
          </p:cNvPr>
          <p:cNvGrpSpPr>
            <a:grpSpLocks/>
          </p:cNvGrpSpPr>
          <p:nvPr/>
        </p:nvGrpSpPr>
        <p:grpSpPr bwMode="auto">
          <a:xfrm>
            <a:off x="5984875" y="2878138"/>
            <a:ext cx="2808288" cy="1630362"/>
            <a:chOff x="4558" y="1316"/>
            <a:chExt cx="1769" cy="1027"/>
          </a:xfrm>
        </p:grpSpPr>
        <p:sp>
          <p:nvSpPr>
            <p:cNvPr id="51208" name="AutoShape 7">
              <a:extLst>
                <a:ext uri="{FF2B5EF4-FFF2-40B4-BE49-F238E27FC236}">
                  <a16:creationId xmlns:a16="http://schemas.microsoft.com/office/drawing/2014/main" id="{1D35DF54-F225-4809-B3D6-C4F41E5A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68319"/>
                <a:gd name="adj2" fmla="val 79667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51209" name="Text Box 8">
              <a:extLst>
                <a:ext uri="{FF2B5EF4-FFF2-40B4-BE49-F238E27FC236}">
                  <a16:creationId xmlns:a16="http://schemas.microsoft.com/office/drawing/2014/main" id="{37A44AA5-4D07-41A5-A054-FC572806F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5"/>
              <a:ext cx="1769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/>
                <a:t>Janela de visualização da tela de </a:t>
              </a:r>
              <a:r>
                <a:rPr lang="pt-BR" altLang="pt-BR" sz="2400">
                  <a:solidFill>
                    <a:srgbClr val="FF0000"/>
                  </a:solidFill>
                </a:rPr>
                <a:t>execução</a:t>
              </a:r>
              <a:r>
                <a:rPr lang="pt-BR" altLang="pt-BR" sz="2400"/>
                <a:t> do algoritmo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Número de Slide 3">
            <a:extLst>
              <a:ext uri="{FF2B5EF4-FFF2-40B4-BE49-F238E27FC236}">
                <a16:creationId xmlns:a16="http://schemas.microsoft.com/office/drawing/2014/main" id="{0AA08242-F96C-4F12-9ACA-47CD4E64A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C60734-D6CA-4972-A98F-70913A57741B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BBEA9BD-5159-42E2-B235-3AE48B063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Compilador/IDE </a:t>
            </a:r>
            <a:r>
              <a:rPr lang="pt-BR" altLang="pt-BR" b="1" dirty="0"/>
              <a:t>VisuAlg</a:t>
            </a:r>
          </a:p>
        </p:txBody>
      </p:sp>
      <p:sp>
        <p:nvSpPr>
          <p:cNvPr id="53252" name="Rectangle 8">
            <a:extLst>
              <a:ext uri="{FF2B5EF4-FFF2-40B4-BE49-F238E27FC236}">
                <a16:creationId xmlns:a16="http://schemas.microsoft.com/office/drawing/2014/main" id="{0A98AEA7-2430-41D2-9D67-FDC6ED5F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73463"/>
            <a:ext cx="813593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b="1" dirty="0"/>
              <a:t>Abrir (</a:t>
            </a:r>
            <a:r>
              <a:rPr lang="pt-BR" altLang="pt-BR" sz="1400" b="1" dirty="0" err="1"/>
              <a:t>Ctrl-A</a:t>
            </a:r>
            <a:r>
              <a:rPr lang="pt-BR" altLang="pt-BR" sz="1400" b="1" dirty="0"/>
              <a:t>):</a:t>
            </a:r>
            <a:r>
              <a:rPr lang="pt-BR" altLang="pt-BR" sz="1400" dirty="0"/>
              <a:t> Abre um arquivo anteriormente gravado, substituindo o texto presente no editor. Se este tiver sido modificado, o VisuAlg pedirá sua confirmação para salvá-lo antes que seja sobreposto.</a:t>
            </a:r>
            <a:br>
              <a:rPr lang="pt-BR" altLang="pt-BR" sz="1400" dirty="0"/>
            </a:br>
            <a:r>
              <a:rPr lang="pt-BR" altLang="pt-BR" sz="1400" b="1" dirty="0"/>
              <a:t>Novo (</a:t>
            </a:r>
            <a:r>
              <a:rPr lang="pt-BR" altLang="pt-BR" sz="1400" b="1" dirty="0" err="1"/>
              <a:t>Ctrl</a:t>
            </a:r>
            <a:r>
              <a:rPr lang="pt-BR" altLang="pt-BR" sz="1400" b="1" dirty="0"/>
              <a:t>-N):</a:t>
            </a:r>
            <a:r>
              <a:rPr lang="pt-BR" altLang="pt-BR" sz="1400" dirty="0"/>
              <a:t> Cria um novo "esqueleto" de algoritmo, substituindo o texto presente no editor. Se este tiver sido modificado, o VisuAlg pedirá sua confirmação para salvá-lo antes que seja sobreposto.</a:t>
            </a:r>
            <a:br>
              <a:rPr lang="pt-BR" altLang="pt-BR" sz="1400" dirty="0"/>
            </a:br>
            <a:r>
              <a:rPr lang="pt-BR" altLang="pt-BR" sz="1400" b="1" dirty="0"/>
              <a:t>Salvar (</a:t>
            </a:r>
            <a:r>
              <a:rPr lang="pt-BR" altLang="pt-BR" sz="1400" b="1" dirty="0" err="1"/>
              <a:t>Ctrl</a:t>
            </a:r>
            <a:r>
              <a:rPr lang="pt-BR" altLang="pt-BR" sz="1400" b="1" dirty="0"/>
              <a:t>-S):</a:t>
            </a:r>
            <a:r>
              <a:rPr lang="pt-BR" altLang="pt-BR" sz="1400" dirty="0"/>
              <a:t> Grava imediatamente o texto presente no editor. Na primeira vez que um novo texto é gravado, o VisuAlg pede seu nome e localização.</a:t>
            </a:r>
            <a:br>
              <a:rPr lang="pt-BR" altLang="pt-BR" sz="1400" dirty="0"/>
            </a:br>
            <a:r>
              <a:rPr lang="pt-BR" altLang="pt-BR" sz="1400" b="1" dirty="0"/>
              <a:t>Imprimir:</a:t>
            </a:r>
            <a:r>
              <a:rPr lang="pt-BR" altLang="pt-BR" sz="1400" dirty="0"/>
              <a:t> Imprime imediatamente na impressora padrão o texto presente no editor. </a:t>
            </a:r>
          </a:p>
          <a:p>
            <a:pPr eaLnBrk="1" hangingPunct="1"/>
            <a:r>
              <a:rPr lang="pt-BR" altLang="pt-BR" sz="1400" b="1" dirty="0"/>
              <a:t>Copiar (</a:t>
            </a:r>
            <a:r>
              <a:rPr lang="pt-BR" altLang="pt-BR" sz="1400" b="1" dirty="0" err="1"/>
              <a:t>Ctrl</a:t>
            </a:r>
            <a:r>
              <a:rPr lang="pt-BR" altLang="pt-BR" sz="1400" b="1" dirty="0"/>
              <a:t>-C):</a:t>
            </a:r>
            <a:r>
              <a:rPr lang="pt-BR" altLang="pt-BR" sz="1400" dirty="0"/>
              <a:t> Copia o texto selecionado para a área de transferência.</a:t>
            </a:r>
            <a:br>
              <a:rPr lang="pt-BR" altLang="pt-BR" sz="1400" b="1" dirty="0"/>
            </a:br>
            <a:r>
              <a:rPr lang="pt-BR" altLang="pt-BR" sz="1400" b="1" dirty="0"/>
              <a:t>Colar (</a:t>
            </a:r>
            <a:r>
              <a:rPr lang="pt-BR" altLang="pt-BR" sz="1400" b="1" dirty="0" err="1"/>
              <a:t>Ctrl</a:t>
            </a:r>
            <a:r>
              <a:rPr lang="pt-BR" altLang="pt-BR" sz="1400" b="1" dirty="0"/>
              <a:t>-V):</a:t>
            </a:r>
            <a:r>
              <a:rPr lang="pt-BR" altLang="pt-BR" sz="1400" dirty="0"/>
              <a:t> Copia texto da área de transferência para o local em que está o cursor.</a:t>
            </a:r>
            <a:endParaRPr lang="pt-BR" altLang="pt-BR" sz="1400" b="1" dirty="0"/>
          </a:p>
        </p:txBody>
      </p:sp>
      <p:pic>
        <p:nvPicPr>
          <p:cNvPr id="53253" name="Picture 9">
            <a:extLst>
              <a:ext uri="{FF2B5EF4-FFF2-40B4-BE49-F238E27FC236}">
                <a16:creationId xmlns:a16="http://schemas.microsoft.com/office/drawing/2014/main" id="{74C74C2D-9F68-48E6-97EF-B92D6370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56126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3">
            <a:extLst>
              <a:ext uri="{FF2B5EF4-FFF2-40B4-BE49-F238E27FC236}">
                <a16:creationId xmlns:a16="http://schemas.microsoft.com/office/drawing/2014/main" id="{986AFB13-3BC4-43C0-973F-519B325DA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5B0B8C-9689-47D8-B25B-DB593D5A697E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014E801-88EA-48FB-8A3E-8DC1C677D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Compilador/IDE </a:t>
            </a:r>
            <a:r>
              <a:rPr lang="pt-BR" altLang="pt-BR" b="1" dirty="0"/>
              <a:t>VisuAlg</a:t>
            </a:r>
          </a:p>
        </p:txBody>
      </p:sp>
      <p:pic>
        <p:nvPicPr>
          <p:cNvPr id="55300" name="Picture 5" descr="barra2">
            <a:extLst>
              <a:ext uri="{FF2B5EF4-FFF2-40B4-BE49-F238E27FC236}">
                <a16:creationId xmlns:a16="http://schemas.microsoft.com/office/drawing/2014/main" id="{BC3982DD-F485-4F84-91AF-63A4756A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8424862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6">
            <a:extLst>
              <a:ext uri="{FF2B5EF4-FFF2-40B4-BE49-F238E27FC236}">
                <a16:creationId xmlns:a16="http://schemas.microsoft.com/office/drawing/2014/main" id="{748C216D-DDE0-43E1-8391-F9DA62AA1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98875"/>
            <a:ext cx="8135937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b="1" dirty="0"/>
              <a:t>Executar (F9): </a:t>
            </a:r>
            <a:r>
              <a:rPr lang="pt-BR" altLang="pt-BR" sz="1400" dirty="0"/>
              <a:t>Inicia (ou continua) a execução automática do algoritmo.</a:t>
            </a:r>
            <a:br>
              <a:rPr lang="pt-BR" altLang="pt-BR" sz="1400" dirty="0"/>
            </a:br>
            <a:r>
              <a:rPr lang="pt-BR" altLang="pt-BR" sz="1400" b="1" dirty="0"/>
              <a:t>Executar com </a:t>
            </a:r>
            <a:r>
              <a:rPr lang="pt-BR" altLang="pt-BR" sz="1400" b="1" i="1" dirty="0"/>
              <a:t>timer</a:t>
            </a:r>
            <a:r>
              <a:rPr lang="pt-BR" altLang="pt-BR" sz="1400" b="1" dirty="0"/>
              <a:t> (Shift-F9):</a:t>
            </a:r>
            <a:r>
              <a:rPr lang="pt-BR" altLang="pt-BR" sz="1400" dirty="0"/>
              <a:t>: Insere um atraso (que pode ser especificado no intervalo ao lado) antes da execução de cada linha. Também realça em fundo azul o comando que está sendo executado, da mesma forma que na execução passo a passo.</a:t>
            </a:r>
            <a:br>
              <a:rPr lang="pt-BR" altLang="pt-BR" sz="1400" dirty="0"/>
            </a:br>
            <a:r>
              <a:rPr lang="pt-BR" altLang="pt-BR" sz="1400" b="1" dirty="0"/>
              <a:t>Passo (F8):</a:t>
            </a:r>
            <a:r>
              <a:rPr lang="pt-BR" altLang="pt-BR" sz="1400" dirty="0"/>
              <a:t> Inicia (ou continua) a execução linha por linha do algoritmo, dando ao usuário a oportunidade de acompanhar o fluxo de execução e os valores das variáveis.</a:t>
            </a:r>
            <a:br>
              <a:rPr lang="pt-BR" altLang="pt-BR" sz="1400" dirty="0"/>
            </a:br>
            <a:r>
              <a:rPr lang="pt-BR" altLang="pt-BR" sz="1400" b="1" dirty="0"/>
              <a:t>Parar (Ctrl-F2):</a:t>
            </a:r>
            <a:r>
              <a:rPr lang="pt-BR" altLang="pt-BR" sz="1400" dirty="0"/>
              <a:t> Termina imediatamente a execução do algoritmo. Evidentemente, este botão fica desabilitado quando o algoritmo</a:t>
            </a:r>
            <a:r>
              <a:rPr lang="pt-BR" altLang="pt-BR" sz="1600" dirty="0"/>
              <a:t> </a:t>
            </a:r>
            <a:r>
              <a:rPr lang="pt-BR" altLang="pt-BR" sz="1400" dirty="0"/>
              <a:t>não está sendo executado.</a:t>
            </a:r>
            <a:br>
              <a:rPr lang="pt-BR" altLang="pt-BR" sz="1400" dirty="0"/>
            </a:br>
            <a:r>
              <a:rPr lang="pt-BR" altLang="pt-BR" sz="1400" b="1" dirty="0"/>
              <a:t>Gerar valores aleatórios:</a:t>
            </a:r>
            <a:r>
              <a:rPr lang="pt-BR" altLang="pt-BR" sz="1400" dirty="0"/>
              <a:t> Ativa a geração de valores aleatórios que substituem a digitação de dados.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/>
              <a:t>Estrutura básica de um Algoritmo no </a:t>
            </a:r>
            <a:r>
              <a:rPr lang="pt-BR" altLang="pt-BR" sz="3800" b="1" dirty="0"/>
              <a:t>VisuAlg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68475"/>
            <a:ext cx="5903913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pt-BR" altLang="pt-BR" sz="2400" b="1" u="sng" dirty="0">
                <a:solidFill>
                  <a:srgbClr val="0066FF"/>
                </a:solidFill>
                <a:latin typeface="Courier New" panose="02070309020205020404" pitchFamily="49" charset="0"/>
              </a:rPr>
              <a:t>algoritmo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</a:rPr>
              <a:t>"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semnome</a:t>
            </a:r>
            <a:r>
              <a:rPr lang="pt-BR" altLang="pt-BR" sz="2400" b="1" dirty="0">
                <a:solidFill>
                  <a:srgbClr val="FF0000"/>
                </a:solidFill>
              </a:rPr>
              <a:t>"</a:t>
            </a:r>
            <a:endParaRPr lang="pt-BR" altLang="pt-BR" sz="2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altLang="pt-BR" sz="2400" b="1" i="1" dirty="0">
                <a:solidFill>
                  <a:srgbClr val="009900"/>
                </a:solidFill>
                <a:latin typeface="Courier New" panose="02070309020205020404" pitchFamily="49" charset="0"/>
              </a:rPr>
              <a:t>// Função :</a:t>
            </a:r>
          </a:p>
          <a:p>
            <a:pPr lvl="1" eaLnBrk="1" hangingPunct="1"/>
            <a:r>
              <a:rPr lang="pt-BR" altLang="pt-BR" sz="2400" b="1" i="1" dirty="0">
                <a:solidFill>
                  <a:srgbClr val="009900"/>
                </a:solidFill>
                <a:latin typeface="Courier New" panose="02070309020205020404" pitchFamily="49" charset="0"/>
              </a:rPr>
              <a:t>// Autor :</a:t>
            </a:r>
          </a:p>
          <a:p>
            <a:pPr lvl="1" eaLnBrk="1" hangingPunct="1"/>
            <a:r>
              <a:rPr lang="pt-BR" altLang="pt-BR" sz="2400" b="1" i="1" dirty="0">
                <a:solidFill>
                  <a:srgbClr val="009900"/>
                </a:solidFill>
                <a:latin typeface="Courier New" panose="02070309020205020404" pitchFamily="49" charset="0"/>
              </a:rPr>
              <a:t>// Data : 01/02/2014</a:t>
            </a:r>
          </a:p>
          <a:p>
            <a:pPr lvl="1" eaLnBrk="1" hangingPunct="1"/>
            <a:r>
              <a:rPr lang="pt-BR" altLang="pt-BR" sz="2400" b="1" i="1" dirty="0">
                <a:solidFill>
                  <a:srgbClr val="009900"/>
                </a:solidFill>
                <a:latin typeface="Courier New" panose="02070309020205020404" pitchFamily="49" charset="0"/>
              </a:rPr>
              <a:t>// Seção de declarações</a:t>
            </a:r>
          </a:p>
          <a:p>
            <a:pPr lvl="1" eaLnBrk="1" hangingPunct="1"/>
            <a:r>
              <a:rPr lang="pt-BR" altLang="pt-BR" sz="2400" b="1" u="sng" dirty="0">
                <a:solidFill>
                  <a:srgbClr val="0066FF"/>
                </a:solidFill>
                <a:latin typeface="Courier New" panose="02070309020205020404" pitchFamily="49" charset="0"/>
              </a:rPr>
              <a:t>var</a:t>
            </a:r>
          </a:p>
          <a:p>
            <a:pPr lvl="1" eaLnBrk="1" hangingPunct="1"/>
            <a:endParaRPr lang="pt-BR" altLang="pt-BR" sz="2400" b="1" u="sng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altLang="pt-BR" sz="2400" b="1" u="sng" dirty="0">
                <a:solidFill>
                  <a:srgbClr val="0066FF"/>
                </a:solidFill>
                <a:latin typeface="Courier New" panose="02070309020205020404" pitchFamily="49" charset="0"/>
              </a:rPr>
              <a:t>inicio</a:t>
            </a:r>
          </a:p>
          <a:p>
            <a:pPr lvl="1" eaLnBrk="1" hangingPunct="1"/>
            <a:r>
              <a:rPr lang="pt-BR" altLang="pt-BR" sz="2400" b="1" i="1" dirty="0">
                <a:solidFill>
                  <a:srgbClr val="009900"/>
                </a:solidFill>
                <a:latin typeface="Courier New" panose="02070309020205020404" pitchFamily="49" charset="0"/>
              </a:rPr>
              <a:t>// Seção de Comandos</a:t>
            </a:r>
          </a:p>
          <a:p>
            <a:pPr lvl="1" eaLnBrk="1" hangingPunct="1"/>
            <a:endParaRPr lang="pt-BR" altLang="pt-BR" sz="2400" b="1" u="sng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altLang="pt-BR" sz="2400" b="1" u="sng" dirty="0" err="1">
                <a:solidFill>
                  <a:srgbClr val="0066FF"/>
                </a:solidFill>
                <a:latin typeface="Courier New" panose="02070309020205020404" pitchFamily="49" charset="0"/>
              </a:rPr>
              <a:t>fimalgoritmo</a:t>
            </a:r>
            <a:endParaRPr lang="pt-BR" altLang="pt-BR" sz="2400" b="1" u="sng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DE0030D-8A75-41DB-9C80-71B02C1A1FB8}"/>
              </a:ext>
            </a:extLst>
          </p:cNvPr>
          <p:cNvGrpSpPr>
            <a:grpSpLocks/>
          </p:cNvGrpSpPr>
          <p:nvPr/>
        </p:nvGrpSpPr>
        <p:grpSpPr bwMode="auto">
          <a:xfrm>
            <a:off x="5878513" y="1268413"/>
            <a:ext cx="2808287" cy="2089150"/>
            <a:chOff x="4558" y="1316"/>
            <a:chExt cx="1769" cy="1323"/>
          </a:xfrm>
        </p:grpSpPr>
        <p:sp>
          <p:nvSpPr>
            <p:cNvPr id="57350" name="AutoShape 7">
              <a:extLst>
                <a:ext uri="{FF2B5EF4-FFF2-40B4-BE49-F238E27FC236}">
                  <a16:creationId xmlns:a16="http://schemas.microsoft.com/office/drawing/2014/main" id="{9FD840D6-AD3D-402D-AD1D-2EA112383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106593"/>
                <a:gd name="adj2" fmla="val 41083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57351" name="Text Box 8">
              <a:extLst>
                <a:ext uri="{FF2B5EF4-FFF2-40B4-BE49-F238E27FC236}">
                  <a16:creationId xmlns:a16="http://schemas.microsoft.com/office/drawing/2014/main" id="{B75CF279-6AE4-43D3-BD76-0D63E6B11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5"/>
              <a:ext cx="1769" cy="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Todo algoritmo deve ter autor. Este é um dado OBRIGATÓRIO!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Número de Slide 3">
            <a:extLst>
              <a:ext uri="{FF2B5EF4-FFF2-40B4-BE49-F238E27FC236}">
                <a16:creationId xmlns:a16="http://schemas.microsoft.com/office/drawing/2014/main" id="{05BC7E0A-CD82-4410-B859-9474E56D7F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83C1B-6F87-4BCC-AA33-9C6EB5372CE1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CE0D64D-578A-417E-A49A-80E083EB2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72DC777-44CE-4596-94EC-FA42C7EE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849313"/>
            <a:ext cx="813752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pt-BR" altLang="pt-BR" sz="1800" b="1" u="sng" dirty="0">
                <a:latin typeface="Courier New" panose="02070309020205020404" pitchFamily="49" charset="0"/>
              </a:rPr>
              <a:t>algoritmo</a:t>
            </a:r>
            <a:r>
              <a:rPr lang="pt-BR" altLang="pt-BR" sz="1800" dirty="0">
                <a:latin typeface="Courier New" panose="02070309020205020404" pitchFamily="49" charset="0"/>
              </a:rPr>
              <a:t> </a:t>
            </a:r>
            <a:r>
              <a:rPr lang="pt-BR" altLang="pt-BR" sz="1800" dirty="0"/>
              <a:t>"</a:t>
            </a:r>
            <a:r>
              <a:rPr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CalcSomaMédia</a:t>
            </a:r>
            <a:r>
              <a:rPr lang="pt-BR" altLang="pt-BR" sz="1800" dirty="0"/>
              <a:t>"</a:t>
            </a:r>
            <a:endParaRPr lang="pt-BR" altLang="pt-BR" sz="2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Calcula a média de 3 números inteiros</a:t>
            </a:r>
          </a:p>
          <a:p>
            <a:pPr lvl="1" eaLnBrk="1" hangingPunct="1"/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Autor : Ricardo Luiz de Freitas</a:t>
            </a:r>
          </a:p>
          <a:p>
            <a:pPr lvl="1" eaLnBrk="1" hangingPunct="1"/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Data : 01/02/2014</a:t>
            </a:r>
          </a:p>
          <a:p>
            <a:pPr lvl="1" eaLnBrk="1" hangingPunct="1"/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Seção de Declarações</a:t>
            </a:r>
          </a:p>
          <a:p>
            <a:pPr lvl="1" eaLnBrk="1" hangingPunct="1"/>
            <a:r>
              <a:rPr lang="pt-BR" altLang="pt-BR" sz="1800" b="1" u="sng" dirty="0">
                <a:latin typeface="Courier New" panose="02070309020205020404" pitchFamily="49" charset="0"/>
              </a:rPr>
              <a:t>var</a:t>
            </a:r>
            <a:r>
              <a:rPr lang="pt-BR" altLang="pt-BR" sz="1800" dirty="0">
                <a:latin typeface="Courier New" panose="02070309020205020404" pitchFamily="49" charset="0"/>
              </a:rPr>
              <a:t> n1, n2, n3, soma : </a:t>
            </a:r>
            <a:r>
              <a:rPr lang="pt-BR" altLang="pt-BR" sz="1800" b="1" u="sng" dirty="0">
                <a:latin typeface="Courier New" panose="02070309020205020404" pitchFamily="49" charset="0"/>
              </a:rPr>
              <a:t>inteiro</a:t>
            </a:r>
          </a:p>
          <a:p>
            <a:pPr lvl="1" eaLnBrk="1" hangingPunct="1"/>
            <a:r>
              <a:rPr lang="pt-BR" altLang="pt-BR" sz="1800" dirty="0">
                <a:latin typeface="Courier New" panose="02070309020205020404" pitchFamily="49" charset="0"/>
              </a:rPr>
              <a:t>    media : </a:t>
            </a:r>
            <a:r>
              <a:rPr lang="pt-BR" altLang="pt-BR" sz="1800" b="1" u="sng" dirty="0">
                <a:latin typeface="Courier New" panose="02070309020205020404" pitchFamily="49" charset="0"/>
              </a:rPr>
              <a:t>real</a:t>
            </a:r>
          </a:p>
          <a:p>
            <a:pPr lvl="1" eaLnBrk="1" hangingPunct="1"/>
            <a:r>
              <a:rPr lang="pt-BR" altLang="pt-BR" sz="1800" b="1" u="sng" dirty="0">
                <a:latin typeface="Courier New" panose="02070309020205020404" pitchFamily="49" charset="0"/>
              </a:rPr>
              <a:t>Inicio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Seção de Comandos</a:t>
            </a:r>
          </a:p>
          <a:p>
            <a:pPr lvl="1" eaLnBrk="1" hangingPunct="1"/>
            <a:r>
              <a:rPr lang="pt-BR" altLang="pt-BR" sz="1800" b="1" dirty="0">
                <a:latin typeface="Courier New" panose="02070309020205020404" pitchFamily="49" charset="0"/>
              </a:rPr>
              <a:t>   escreva</a:t>
            </a:r>
            <a:r>
              <a:rPr lang="pt-BR" altLang="pt-BR" sz="1800" dirty="0">
                <a:latin typeface="Courier New" panose="02070309020205020404" pitchFamily="49" charset="0"/>
              </a:rPr>
              <a:t>("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Informe um número =</a:t>
            </a:r>
            <a:r>
              <a:rPr lang="pt-BR" altLang="pt-BR" sz="1800" dirty="0">
                <a:latin typeface="Courier New" panose="02070309020205020404" pitchFamily="49" charset="0"/>
              </a:rPr>
              <a:t> ")</a:t>
            </a:r>
            <a:r>
              <a:rPr lang="pt-BR" altLang="pt-BR" sz="1800" b="1" u="sng" dirty="0">
                <a:latin typeface="Courier New" panose="02070309020205020404" pitchFamily="49" charset="0"/>
              </a:rPr>
              <a:t>  </a:t>
            </a:r>
          </a:p>
          <a:p>
            <a:pPr lvl="1" eaLnBrk="1" hangingPunct="1"/>
            <a:r>
              <a:rPr lang="pt-BR" altLang="pt-BR" sz="1800" dirty="0">
                <a:latin typeface="Courier New" panose="02070309020205020404" pitchFamily="49" charset="0"/>
              </a:rPr>
              <a:t>   </a:t>
            </a:r>
            <a:r>
              <a:rPr lang="pt-BR" altLang="pt-BR" sz="1800" b="1" dirty="0">
                <a:latin typeface="Courier New" panose="02070309020205020404" pitchFamily="49" charset="0"/>
              </a:rPr>
              <a:t>leia</a:t>
            </a:r>
            <a:r>
              <a:rPr lang="pt-BR" altLang="pt-BR" sz="1800" dirty="0">
                <a:latin typeface="Courier New" panose="02070309020205020404" pitchFamily="49" charset="0"/>
              </a:rPr>
              <a:t>(n1)</a:t>
            </a:r>
          </a:p>
          <a:p>
            <a:pPr lvl="1" eaLnBrk="1" hangingPunct="1"/>
            <a:r>
              <a:rPr lang="pt-BR" altLang="pt-BR" sz="1800" dirty="0">
                <a:latin typeface="Courier New" panose="02070309020205020404" pitchFamily="49" charset="0"/>
              </a:rPr>
              <a:t>   </a:t>
            </a:r>
            <a:r>
              <a:rPr lang="pt-BR" altLang="pt-BR" sz="1800" b="1" dirty="0">
                <a:latin typeface="Courier New" panose="02070309020205020404" pitchFamily="49" charset="0"/>
              </a:rPr>
              <a:t>escreva</a:t>
            </a:r>
            <a:r>
              <a:rPr lang="pt-BR" altLang="pt-BR" sz="1800" dirty="0">
                <a:latin typeface="Courier New" panose="02070309020205020404" pitchFamily="49" charset="0"/>
              </a:rPr>
              <a:t>("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Informe outro número =</a:t>
            </a:r>
            <a:r>
              <a:rPr lang="pt-BR" altLang="pt-BR" sz="1800" dirty="0">
                <a:latin typeface="Courier New" panose="02070309020205020404" pitchFamily="49" charset="0"/>
              </a:rPr>
              <a:t> ")</a:t>
            </a:r>
            <a:r>
              <a:rPr lang="pt-BR" altLang="pt-BR" sz="1800" b="1" u="sng" dirty="0">
                <a:latin typeface="Courier New" panose="02070309020205020404" pitchFamily="49" charset="0"/>
              </a:rPr>
              <a:t>  </a:t>
            </a:r>
          </a:p>
          <a:p>
            <a:pPr lvl="1" eaLnBrk="1" hangingPunct="1"/>
            <a:r>
              <a:rPr lang="pt-BR" altLang="pt-BR" sz="1800" dirty="0">
                <a:latin typeface="Courier New" panose="02070309020205020404" pitchFamily="49" charset="0"/>
              </a:rPr>
              <a:t>   </a:t>
            </a:r>
            <a:r>
              <a:rPr lang="pt-BR" altLang="pt-BR" sz="1800" b="1" dirty="0">
                <a:latin typeface="Courier New" panose="02070309020205020404" pitchFamily="49" charset="0"/>
              </a:rPr>
              <a:t>leia</a:t>
            </a:r>
            <a:r>
              <a:rPr lang="pt-BR" altLang="pt-BR" sz="1800" dirty="0">
                <a:latin typeface="Courier New" panose="02070309020205020404" pitchFamily="49" charset="0"/>
              </a:rPr>
              <a:t>(n2)</a:t>
            </a:r>
          </a:p>
          <a:p>
            <a:pPr lvl="1" eaLnBrk="1" hangingPunct="1"/>
            <a:r>
              <a:rPr lang="pt-BR" altLang="pt-BR" sz="1600" dirty="0"/>
              <a:t>       </a:t>
            </a:r>
            <a:r>
              <a:rPr lang="pt-BR" altLang="pt-BR" sz="1800" b="1" dirty="0">
                <a:latin typeface="Courier New" panose="02070309020205020404" pitchFamily="49" charset="0"/>
              </a:rPr>
              <a:t>escreva</a:t>
            </a:r>
            <a:r>
              <a:rPr lang="pt-BR" altLang="pt-BR" sz="1800" dirty="0">
                <a:latin typeface="Courier New" panose="02070309020205020404" pitchFamily="49" charset="0"/>
              </a:rPr>
              <a:t>("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Informe mais um número =</a:t>
            </a:r>
            <a:r>
              <a:rPr lang="pt-BR" altLang="pt-BR" sz="1800" dirty="0">
                <a:latin typeface="Courier New" panose="02070309020205020404" pitchFamily="49" charset="0"/>
              </a:rPr>
              <a:t> ")</a:t>
            </a:r>
            <a:r>
              <a:rPr lang="pt-BR" altLang="pt-BR" sz="1800" b="1" u="sng" dirty="0">
                <a:latin typeface="Courier New" panose="02070309020205020404" pitchFamily="49" charset="0"/>
              </a:rPr>
              <a:t>  </a:t>
            </a:r>
          </a:p>
          <a:p>
            <a:pPr lvl="1" eaLnBrk="1" hangingPunct="1"/>
            <a:r>
              <a:rPr lang="pt-BR" altLang="pt-BR" sz="1800" dirty="0">
                <a:latin typeface="Courier New" panose="02070309020205020404" pitchFamily="49" charset="0"/>
              </a:rPr>
              <a:t>   </a:t>
            </a:r>
            <a:r>
              <a:rPr lang="pt-BR" altLang="pt-BR" sz="1800" b="1" dirty="0">
                <a:latin typeface="Courier New" panose="02070309020205020404" pitchFamily="49" charset="0"/>
              </a:rPr>
              <a:t>leia</a:t>
            </a:r>
            <a:r>
              <a:rPr lang="pt-BR" altLang="pt-BR" sz="1800" dirty="0">
                <a:latin typeface="Courier New" panose="02070309020205020404" pitchFamily="49" charset="0"/>
              </a:rPr>
              <a:t>(n3)  </a:t>
            </a:r>
          </a:p>
          <a:p>
            <a:pPr lvl="1" eaLnBrk="1" hangingPunct="1"/>
            <a:r>
              <a:rPr lang="pt-BR" altLang="pt-BR" sz="1800" dirty="0">
                <a:latin typeface="Courier New" panose="02070309020205020404" pitchFamily="49" charset="0"/>
              </a:rPr>
              <a:t>   soma </a:t>
            </a:r>
            <a:r>
              <a:rPr lang="pt-BR" altLang="pt-BR" sz="1800" b="1" dirty="0">
                <a:latin typeface="Courier New" panose="02070309020205020404" pitchFamily="49" charset="0"/>
              </a:rPr>
              <a:t>&lt;-</a:t>
            </a:r>
            <a:r>
              <a:rPr lang="pt-BR" altLang="pt-BR" sz="1800" dirty="0">
                <a:latin typeface="Courier New" panose="02070309020205020404" pitchFamily="49" charset="0"/>
              </a:rPr>
              <a:t> n1 </a:t>
            </a:r>
            <a:r>
              <a:rPr lang="pt-BR" altLang="pt-BR" sz="1800" b="1" dirty="0">
                <a:latin typeface="Courier New" panose="02070309020205020404" pitchFamily="49" charset="0"/>
              </a:rPr>
              <a:t>+</a:t>
            </a:r>
            <a:r>
              <a:rPr lang="pt-BR" altLang="pt-BR" sz="1800" dirty="0">
                <a:latin typeface="Courier New" panose="02070309020205020404" pitchFamily="49" charset="0"/>
              </a:rPr>
              <a:t> n2 </a:t>
            </a:r>
            <a:r>
              <a:rPr lang="pt-BR" altLang="pt-BR" sz="1800" b="1" dirty="0">
                <a:latin typeface="Courier New" panose="02070309020205020404" pitchFamily="49" charset="0"/>
              </a:rPr>
              <a:t>+</a:t>
            </a:r>
            <a:r>
              <a:rPr lang="pt-BR" altLang="pt-BR" sz="1800" dirty="0">
                <a:latin typeface="Courier New" panose="02070309020205020404" pitchFamily="49" charset="0"/>
              </a:rPr>
              <a:t> n3</a:t>
            </a:r>
          </a:p>
          <a:p>
            <a:pPr lvl="1" eaLnBrk="1" hangingPunct="1"/>
            <a:r>
              <a:rPr lang="pt-BR" altLang="pt-BR" sz="1800" dirty="0">
                <a:latin typeface="Courier New" panose="02070309020205020404" pitchFamily="49" charset="0"/>
              </a:rPr>
              <a:t>   media </a:t>
            </a:r>
            <a:r>
              <a:rPr lang="pt-BR" altLang="pt-BR" sz="1800" b="1" dirty="0">
                <a:latin typeface="Courier New" panose="02070309020205020404" pitchFamily="49" charset="0"/>
              </a:rPr>
              <a:t>&lt;-</a:t>
            </a:r>
            <a:r>
              <a:rPr lang="pt-BR" altLang="pt-BR" sz="1800" dirty="0">
                <a:latin typeface="Courier New" panose="02070309020205020404" pitchFamily="49" charset="0"/>
              </a:rPr>
              <a:t> soma </a:t>
            </a:r>
            <a:r>
              <a:rPr lang="pt-BR" altLang="pt-BR" sz="1800" b="1" dirty="0">
                <a:latin typeface="Courier New" panose="02070309020205020404" pitchFamily="49" charset="0"/>
              </a:rPr>
              <a:t>/</a:t>
            </a:r>
            <a:r>
              <a:rPr lang="pt-BR" altLang="pt-BR" sz="1800" dirty="0">
                <a:latin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pPr lvl="1" eaLnBrk="1" hangingPunct="1"/>
            <a:r>
              <a:rPr lang="pt-BR" altLang="pt-BR" sz="1800" dirty="0">
                <a:latin typeface="Courier New" panose="02070309020205020404" pitchFamily="49" charset="0"/>
              </a:rPr>
              <a:t>  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escreval</a:t>
            </a:r>
            <a:r>
              <a:rPr lang="pt-BR" altLang="pt-BR" sz="1800" dirty="0">
                <a:latin typeface="Courier New" panose="02070309020205020404" pitchFamily="49" charset="0"/>
              </a:rPr>
              <a:t>(</a:t>
            </a:r>
            <a:r>
              <a:rPr lang="pt-BR" altLang="pt-BR" sz="1800" dirty="0"/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Média =</a:t>
            </a:r>
            <a:r>
              <a:rPr lang="pt-BR" altLang="pt-BR" sz="1800" dirty="0">
                <a:latin typeface="Courier New" panose="02070309020205020404" pitchFamily="49" charset="0"/>
              </a:rPr>
              <a:t> </a:t>
            </a:r>
            <a:r>
              <a:rPr lang="pt-BR" altLang="pt-BR" sz="1800" dirty="0"/>
              <a:t>"</a:t>
            </a:r>
            <a:r>
              <a:rPr lang="pt-BR" altLang="pt-BR" sz="1800" dirty="0">
                <a:latin typeface="Courier New" panose="02070309020205020404" pitchFamily="49" charset="0"/>
              </a:rPr>
              <a:t>,media)</a:t>
            </a:r>
          </a:p>
          <a:p>
            <a:pPr lvl="1" eaLnBrk="1" hangingPunct="1"/>
            <a:r>
              <a:rPr lang="pt-BR" altLang="pt-BR" sz="1800" b="1" u="sng" dirty="0" err="1">
                <a:latin typeface="Courier New" panose="02070309020205020404" pitchFamily="49" charset="0"/>
              </a:rPr>
              <a:t>fimalgoritmo</a:t>
            </a:r>
            <a:endParaRPr lang="pt-BR" altLang="pt-BR" sz="1800" b="1" u="sng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4CBE-88B2-4DBC-A13D-9C817732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Ecossistema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C5A81-CE57-4D0A-A5D3-F04975C2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41885"/>
          </a:xfrm>
        </p:spPr>
        <p:txBody>
          <a:bodyPr/>
          <a:lstStyle/>
          <a:p>
            <a:r>
              <a:rPr lang="pt-BR" sz="2200" dirty="0"/>
              <a:t>O compilador Java gera um </a:t>
            </a:r>
            <a:r>
              <a:rPr lang="pt-BR" sz="2200" b="1" dirty="0" err="1"/>
              <a:t>bytecode</a:t>
            </a:r>
            <a:r>
              <a:rPr lang="pt-BR" sz="2200" dirty="0"/>
              <a:t> que roda dentro da JVM que está dentro da JRE, ou seja, o compilador Java não gera código em linguagem máquina, diferente do Delphi ou do C#, onde o código gerado roda diretamente em cima do SO (Sistema Operacional). Por isso um mesmo programa escrito em Java e compilado pode rodar em Windows, Linux ou Mac, basta os </a:t>
            </a:r>
            <a:r>
              <a:rPr lang="pt-BR" sz="2200" dirty="0" err="1"/>
              <a:t>SOs</a:t>
            </a:r>
            <a:r>
              <a:rPr lang="pt-BR" sz="2200" dirty="0"/>
              <a:t> terem a JRE instalada.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CF9DEE-EBE9-45E5-999B-AD4B9BAC6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57</a:t>
            </a:fld>
            <a:endParaRPr lang="pt-BR" altLang="en-US"/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8BDA9A7-2E33-4D28-B2B6-568A8126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" y="1268760"/>
            <a:ext cx="7646342" cy="20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4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CCF3-94C2-4EFA-9346-8DAE8845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SE</a:t>
            </a:r>
            <a:br>
              <a:rPr lang="pt-BR" b="1" dirty="0"/>
            </a:br>
            <a:r>
              <a:rPr lang="pt-BR" sz="2000" b="1" dirty="0"/>
              <a:t>(Java</a:t>
            </a:r>
            <a:r>
              <a:rPr lang="pt-BR" sz="2000" dirty="0"/>
              <a:t> Platform, </a:t>
            </a:r>
            <a:r>
              <a:rPr lang="pt-BR" sz="2000" b="1" dirty="0"/>
              <a:t>S</a:t>
            </a:r>
            <a:r>
              <a:rPr lang="pt-BR" sz="2000" dirty="0"/>
              <a:t>tandard </a:t>
            </a:r>
            <a:r>
              <a:rPr lang="pt-BR" sz="2000" b="1" dirty="0" err="1"/>
              <a:t>E</a:t>
            </a:r>
            <a:r>
              <a:rPr lang="pt-BR" sz="2000" dirty="0" err="1"/>
              <a:t>dition</a:t>
            </a:r>
            <a:r>
              <a:rPr lang="pt-BR" sz="20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7C8DB-C434-49A6-A0FE-FB41E78A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8428"/>
            <a:ext cx="8229600" cy="4392497"/>
          </a:xfrm>
        </p:spPr>
        <p:txBody>
          <a:bodyPr/>
          <a:lstStyle/>
          <a:p>
            <a:r>
              <a:rPr lang="pt-BR" sz="2800" dirty="0"/>
              <a:t>Acesse o prompt                                          de comando;</a:t>
            </a:r>
          </a:p>
          <a:p>
            <a:r>
              <a:rPr lang="pt-BR" sz="2800" dirty="0"/>
              <a:t>Digite: </a:t>
            </a:r>
            <a:r>
              <a:rPr lang="pt-BR" sz="2800" b="1" dirty="0" err="1"/>
              <a:t>java</a:t>
            </a:r>
            <a:r>
              <a:rPr lang="pt-BR" sz="2800" b="1" dirty="0"/>
              <a:t> –</a:t>
            </a:r>
            <a:r>
              <a:rPr lang="pt-BR" sz="2800" b="1" dirty="0" err="1"/>
              <a:t>version</a:t>
            </a:r>
            <a:endParaRPr lang="pt-BR" sz="2800" dirty="0"/>
          </a:p>
          <a:p>
            <a:r>
              <a:rPr lang="pt-BR" sz="2800" dirty="0"/>
              <a:t>Caso não apresente a versão do Java, este deve ser instalado:</a:t>
            </a:r>
          </a:p>
          <a:p>
            <a:pPr lvl="1"/>
            <a:r>
              <a:rPr lang="pt-BR" sz="2400" dirty="0"/>
              <a:t>Acesse o link: </a:t>
            </a:r>
            <a:r>
              <a:rPr lang="pt-BR" sz="2400" dirty="0">
                <a:hlinkClick r:id="rId2"/>
              </a:rPr>
              <a:t>https://www.oracle.com/technetwork/java/javase/downloads/index.html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Instale a plataforma Java SE.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4376FE-C9F7-475D-9DD2-F201DCF70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ED00EE-C0E4-4E8C-8CF0-FDD368D7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32" y="332656"/>
            <a:ext cx="4780164" cy="24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41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EBC7F-474F-4854-98DE-BC1C41C8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/>
              <a:t>Eclipse</a:t>
            </a:r>
            <a:r>
              <a:rPr lang="pt-BR" dirty="0"/>
              <a:t> (Java)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91D524-904F-496C-83A8-7FEDCC7D4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59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42072E-EB2F-47CD-B612-58DD6281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8" y="1381230"/>
            <a:ext cx="8493125" cy="4561737"/>
          </a:xfrm>
          <a:prstGeom prst="rect">
            <a:avLst/>
          </a:prstGeom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40022463-4A3A-4CE0-967C-EE1AFB5F1111}"/>
              </a:ext>
            </a:extLst>
          </p:cNvPr>
          <p:cNvGrpSpPr>
            <a:grpSpLocks/>
          </p:cNvGrpSpPr>
          <p:nvPr/>
        </p:nvGrpSpPr>
        <p:grpSpPr bwMode="auto">
          <a:xfrm>
            <a:off x="5856169" y="1187968"/>
            <a:ext cx="2808287" cy="1246188"/>
            <a:chOff x="4268" y="1316"/>
            <a:chExt cx="1769" cy="1027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EE0E710-FFC5-4487-AD76-400147A7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316"/>
              <a:ext cx="1769" cy="1027"/>
            </a:xfrm>
            <a:prstGeom prst="wedgeRoundRectCallout">
              <a:avLst>
                <a:gd name="adj1" fmla="val -77751"/>
                <a:gd name="adj2" fmla="val 54533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A8CB2360-3469-45B5-B3E5-ABAB4043F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1345"/>
              <a:ext cx="1769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Janelas de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digitação</a:t>
              </a:r>
              <a:r>
                <a:rPr lang="pt-BR" altLang="pt-BR" sz="2400" dirty="0"/>
                <a:t> 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edição</a:t>
              </a:r>
              <a:r>
                <a:rPr lang="pt-BR" altLang="pt-BR" sz="2400" dirty="0"/>
                <a:t> do programa</a:t>
              </a: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4153808C-A545-432E-9220-D6346965832B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3212976"/>
            <a:ext cx="2808287" cy="1621024"/>
            <a:chOff x="4268" y="1316"/>
            <a:chExt cx="1769" cy="1027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EBFEC976-836E-45B6-A70B-1E4DC1988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316"/>
              <a:ext cx="1769" cy="1027"/>
            </a:xfrm>
            <a:prstGeom prst="wedgeRoundRectCallout">
              <a:avLst>
                <a:gd name="adj1" fmla="val -92163"/>
                <a:gd name="adj2" fmla="val -67424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7E6E3840-F473-47A1-B409-9BCB10945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1345"/>
              <a:ext cx="1769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 com a relação de programas do projeto (</a:t>
              </a:r>
              <a:r>
                <a:rPr lang="pt-BR" altLang="pt-BR" sz="2400" dirty="0" err="1">
                  <a:solidFill>
                    <a:srgbClr val="FF0000"/>
                  </a:solidFill>
                </a:rPr>
                <a:t>src</a:t>
              </a:r>
              <a:r>
                <a:rPr lang="pt-BR" altLang="pt-BR" sz="2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7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D8775-45C5-46D5-96D1-DCDDAA28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Esquema de um Computador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19A051-4784-43DC-98B1-1963EDC82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B170C79-D09C-48DE-AE21-BA84BC637D7C}"/>
              </a:ext>
            </a:extLst>
          </p:cNvPr>
          <p:cNvGrpSpPr/>
          <p:nvPr/>
        </p:nvGrpSpPr>
        <p:grpSpPr>
          <a:xfrm>
            <a:off x="107504" y="1297839"/>
            <a:ext cx="8865558" cy="4480333"/>
            <a:chOff x="107504" y="1297839"/>
            <a:chExt cx="8865558" cy="448033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2BA549E-3A93-45C9-9AE0-FF15280BB3C5}"/>
                </a:ext>
              </a:extLst>
            </p:cNvPr>
            <p:cNvSpPr/>
            <p:nvPr/>
          </p:nvSpPr>
          <p:spPr bwMode="auto">
            <a:xfrm>
              <a:off x="2339752" y="1297839"/>
              <a:ext cx="2736304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Principal (RAM)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93C88672-59CC-4C1B-83F7-F94B8ED53308}"/>
                </a:ext>
              </a:extLst>
            </p:cNvPr>
            <p:cNvSpPr/>
            <p:nvPr/>
          </p:nvSpPr>
          <p:spPr bwMode="auto">
            <a:xfrm>
              <a:off x="5292080" y="1297839"/>
              <a:ext cx="1400620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Auxiliar (ROM)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2CC3297-09FB-400F-8911-9FC20AB71E48}"/>
                </a:ext>
              </a:extLst>
            </p:cNvPr>
            <p:cNvSpPr/>
            <p:nvPr/>
          </p:nvSpPr>
          <p:spPr bwMode="auto">
            <a:xfrm>
              <a:off x="107504" y="3212976"/>
              <a:ext cx="1872208" cy="7200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Dispositivos de Entrada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26F06A6-186E-48FB-B5D5-4FD7C8C20A05}"/>
                </a:ext>
              </a:extLst>
            </p:cNvPr>
            <p:cNvSpPr/>
            <p:nvPr/>
          </p:nvSpPr>
          <p:spPr bwMode="auto">
            <a:xfrm>
              <a:off x="7100854" y="3212976"/>
              <a:ext cx="1872208" cy="7200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Dispositivos de Saída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1F3C41B1-4643-4127-BA3B-4EA00A60D7CE}"/>
                </a:ext>
              </a:extLst>
            </p:cNvPr>
            <p:cNvSpPr/>
            <p:nvPr/>
          </p:nvSpPr>
          <p:spPr bwMode="auto">
            <a:xfrm>
              <a:off x="3210198" y="4770060"/>
              <a:ext cx="2736304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Secundária ou Dispositivos de Armazenamento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50F47720-3476-4F62-B4D3-1768B8C78100}"/>
                </a:ext>
              </a:extLst>
            </p:cNvPr>
            <p:cNvSpPr/>
            <p:nvPr/>
          </p:nvSpPr>
          <p:spPr bwMode="auto">
            <a:xfrm>
              <a:off x="2401876" y="2708920"/>
              <a:ext cx="4352948" cy="164714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Processamento (CPU)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51BBE2C-9C64-4D44-B590-87F09C5A3257}"/>
                </a:ext>
              </a:extLst>
            </p:cNvPr>
            <p:cNvSpPr/>
            <p:nvPr/>
          </p:nvSpPr>
          <p:spPr bwMode="auto">
            <a:xfrm>
              <a:off x="2742066" y="3346756"/>
              <a:ext cx="1685918" cy="8023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r>
                <a:rPr kumimoji="0" lang="pt-BR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Unidade de Controle (UC)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048A503-748A-41A1-8ED2-CA25DCEAF6E3}"/>
                </a:ext>
              </a:extLst>
            </p:cNvPr>
            <p:cNvSpPr/>
            <p:nvPr/>
          </p:nvSpPr>
          <p:spPr bwMode="auto">
            <a:xfrm>
              <a:off x="4644008" y="3346756"/>
              <a:ext cx="1770578" cy="8023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r>
                <a:rPr kumimoji="0" lang="pt-BR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Unidade Lógica e Aritmética (UAL)</a:t>
              </a:r>
            </a:p>
          </p:txBody>
        </p:sp>
        <p:sp>
          <p:nvSpPr>
            <p:cNvPr id="17" name="Seta: para Cima 16">
              <a:extLst>
                <a:ext uri="{FF2B5EF4-FFF2-40B4-BE49-F238E27FC236}">
                  <a16:creationId xmlns:a16="http://schemas.microsoft.com/office/drawing/2014/main" id="{ED84EE3E-20CF-48CE-BE0E-44F87ADD6E02}"/>
                </a:ext>
              </a:extLst>
            </p:cNvPr>
            <p:cNvSpPr/>
            <p:nvPr/>
          </p:nvSpPr>
          <p:spPr bwMode="auto">
            <a:xfrm>
              <a:off x="3342907" y="2376176"/>
              <a:ext cx="209675" cy="238991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Seta: para Cima 17">
              <a:extLst>
                <a:ext uri="{FF2B5EF4-FFF2-40B4-BE49-F238E27FC236}">
                  <a16:creationId xmlns:a16="http://schemas.microsoft.com/office/drawing/2014/main" id="{8B094BF0-6575-4250-8B85-92A456BB21F8}"/>
                </a:ext>
              </a:extLst>
            </p:cNvPr>
            <p:cNvSpPr/>
            <p:nvPr/>
          </p:nvSpPr>
          <p:spPr bwMode="auto">
            <a:xfrm rot="10800000">
              <a:off x="4064413" y="2389824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ta: para Cima 18">
              <a:extLst>
                <a:ext uri="{FF2B5EF4-FFF2-40B4-BE49-F238E27FC236}">
                  <a16:creationId xmlns:a16="http://schemas.microsoft.com/office/drawing/2014/main" id="{21E975E4-F4C6-4ADA-A80A-548F1CD9EB5A}"/>
                </a:ext>
              </a:extLst>
            </p:cNvPr>
            <p:cNvSpPr/>
            <p:nvPr/>
          </p:nvSpPr>
          <p:spPr bwMode="auto">
            <a:xfrm rot="10800000">
              <a:off x="5946502" y="2389823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Seta: para Cima 19">
              <a:extLst>
                <a:ext uri="{FF2B5EF4-FFF2-40B4-BE49-F238E27FC236}">
                  <a16:creationId xmlns:a16="http://schemas.microsoft.com/office/drawing/2014/main" id="{1A6CE26F-7988-4D4B-BE9B-3BE38AC2C1E9}"/>
                </a:ext>
              </a:extLst>
            </p:cNvPr>
            <p:cNvSpPr/>
            <p:nvPr/>
          </p:nvSpPr>
          <p:spPr bwMode="auto">
            <a:xfrm>
              <a:off x="4031924" y="4437112"/>
              <a:ext cx="209675" cy="238991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Seta: para Cima 20">
              <a:extLst>
                <a:ext uri="{FF2B5EF4-FFF2-40B4-BE49-F238E27FC236}">
                  <a16:creationId xmlns:a16="http://schemas.microsoft.com/office/drawing/2014/main" id="{40EC2A43-B6CB-4095-A7C2-21E6BEE7CF30}"/>
                </a:ext>
              </a:extLst>
            </p:cNvPr>
            <p:cNvSpPr/>
            <p:nvPr/>
          </p:nvSpPr>
          <p:spPr bwMode="auto">
            <a:xfrm rot="10800000">
              <a:off x="4753430" y="4450760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Seta: para Cima 21">
              <a:extLst>
                <a:ext uri="{FF2B5EF4-FFF2-40B4-BE49-F238E27FC236}">
                  <a16:creationId xmlns:a16="http://schemas.microsoft.com/office/drawing/2014/main" id="{79AA61EB-444B-4D61-8191-F34F0EACA739}"/>
                </a:ext>
              </a:extLst>
            </p:cNvPr>
            <p:cNvSpPr/>
            <p:nvPr/>
          </p:nvSpPr>
          <p:spPr bwMode="auto">
            <a:xfrm rot="5400000">
              <a:off x="6791891" y="3487360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eta: para Cima 23">
              <a:extLst>
                <a:ext uri="{FF2B5EF4-FFF2-40B4-BE49-F238E27FC236}">
                  <a16:creationId xmlns:a16="http://schemas.microsoft.com/office/drawing/2014/main" id="{486B2614-945B-498C-803E-1104C3CDAA7D}"/>
                </a:ext>
              </a:extLst>
            </p:cNvPr>
            <p:cNvSpPr/>
            <p:nvPr/>
          </p:nvSpPr>
          <p:spPr bwMode="auto">
            <a:xfrm rot="5400000">
              <a:off x="2070427" y="3482301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20CF54-8CC5-458B-BEA7-114A817A4338}"/>
              </a:ext>
            </a:extLst>
          </p:cNvPr>
          <p:cNvSpPr txBox="1"/>
          <p:nvPr/>
        </p:nvSpPr>
        <p:spPr>
          <a:xfrm>
            <a:off x="148097" y="3996545"/>
            <a:ext cx="2342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Teclado;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Mouse;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Microfone;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Scanner;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Câmeras;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Monitor </a:t>
            </a:r>
            <a:r>
              <a:rPr lang="pt-BR" sz="1600" dirty="0" err="1"/>
              <a:t>touch</a:t>
            </a:r>
            <a:r>
              <a:rPr lang="pt-BR" sz="1600" dirty="0"/>
              <a:t> </a:t>
            </a:r>
            <a:r>
              <a:rPr lang="pt-BR" sz="1600" dirty="0" err="1"/>
              <a:t>screen</a:t>
            </a:r>
            <a:r>
              <a:rPr lang="pt-BR" sz="1600" dirty="0"/>
              <a:t>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Sensores;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34181F-0B32-418B-B9BA-2B8CC3772F5A}"/>
              </a:ext>
            </a:extLst>
          </p:cNvPr>
          <p:cNvSpPr txBox="1"/>
          <p:nvPr/>
        </p:nvSpPr>
        <p:spPr>
          <a:xfrm>
            <a:off x="7032222" y="1591346"/>
            <a:ext cx="234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Monitor;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Impressora;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Plotter;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Caixa de som;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Painéis digitais;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675F71D-8D31-4652-957B-37F5F46644F0}"/>
              </a:ext>
            </a:extLst>
          </p:cNvPr>
          <p:cNvSpPr txBox="1"/>
          <p:nvPr/>
        </p:nvSpPr>
        <p:spPr>
          <a:xfrm>
            <a:off x="6051339" y="4581128"/>
            <a:ext cx="234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HD;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Pen-drive;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CD/DVD/Blu-ray;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Cartões de memória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52801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E534B-697F-4349-A1DB-79F3226E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/>
              <a:t>Eclipse</a:t>
            </a:r>
            <a:r>
              <a:rPr lang="pt-BR" dirty="0"/>
              <a:t> (Java)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B0185-AC03-42F0-B9E5-B958048F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Download do arquivo para instalação </a:t>
            </a:r>
            <a:r>
              <a:rPr lang="pt-BR" sz="2800" dirty="0">
                <a:hlinkClick r:id="rId2"/>
              </a:rPr>
              <a:t>https://www.eclipse.org/downloads/</a:t>
            </a:r>
            <a:r>
              <a:rPr lang="pt-BR" sz="2800" dirty="0"/>
              <a:t>;</a:t>
            </a:r>
          </a:p>
          <a:p>
            <a:r>
              <a:rPr lang="pt-BR" sz="2800" dirty="0"/>
              <a:t>Escolha o download adequado às configurações do seu computador (32 bits ou 64 bits);</a:t>
            </a:r>
          </a:p>
          <a:p>
            <a:r>
              <a:rPr lang="pt-BR" sz="2800" dirty="0"/>
              <a:t>Após o download do arquivo de instalação, execute o instalador (</a:t>
            </a:r>
            <a:r>
              <a:rPr lang="pt-BR" sz="2800" i="1" dirty="0"/>
              <a:t>eclipse </a:t>
            </a:r>
            <a:r>
              <a:rPr lang="pt-BR" sz="2800" i="1" dirty="0" err="1"/>
              <a:t>installer</a:t>
            </a:r>
            <a:r>
              <a:rPr lang="pt-BR" sz="2800" dirty="0"/>
              <a:t>);</a:t>
            </a:r>
          </a:p>
          <a:p>
            <a:r>
              <a:rPr lang="pt-BR" sz="2800" dirty="0"/>
              <a:t>Clique na opção </a:t>
            </a:r>
            <a:r>
              <a:rPr lang="pt-BR" sz="2800" i="1" dirty="0"/>
              <a:t>Eclipse IDE for Java </a:t>
            </a:r>
            <a:r>
              <a:rPr lang="pt-BR" sz="2800" i="1" dirty="0" err="1"/>
              <a:t>Developers</a:t>
            </a:r>
            <a:r>
              <a:rPr lang="pt-BR" sz="2800" dirty="0"/>
              <a:t>;</a:t>
            </a:r>
          </a:p>
          <a:p>
            <a:r>
              <a:rPr lang="pt-BR" sz="2800" dirty="0"/>
              <a:t>Siga as instruções até concluir a instalação.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5FCC24-1A17-4338-99AC-4B4DEABA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809533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63D-03CC-4254-8F4C-968907DD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/>
              <a:t>Eclipse</a:t>
            </a:r>
            <a:r>
              <a:rPr lang="pt-BR" dirty="0"/>
              <a:t> (Java)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DA763-E466-47DB-BA0B-96977CF0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pasta “eclipse-</a:t>
            </a:r>
            <a:r>
              <a:rPr lang="pt-BR" dirty="0" err="1"/>
              <a:t>workspace</a:t>
            </a:r>
            <a:r>
              <a:rPr lang="pt-BR" dirty="0"/>
              <a:t>/&lt;projeto&gt;\</a:t>
            </a:r>
            <a:r>
              <a:rPr lang="pt-BR" dirty="0" err="1"/>
              <a:t>src</a:t>
            </a:r>
            <a:r>
              <a:rPr lang="pt-BR" dirty="0"/>
              <a:t>” tem os </a:t>
            </a:r>
            <a:r>
              <a:rPr lang="pt-BR" b="1" dirty="0"/>
              <a:t>fontes</a:t>
            </a:r>
            <a:r>
              <a:rPr lang="pt-BR" dirty="0"/>
              <a:t> em Java;</a:t>
            </a:r>
          </a:p>
          <a:p>
            <a:r>
              <a:rPr lang="pt-BR" dirty="0"/>
              <a:t>Na pasta “eclipse-</a:t>
            </a:r>
            <a:r>
              <a:rPr lang="pt-BR" dirty="0" err="1"/>
              <a:t>workspace</a:t>
            </a:r>
            <a:r>
              <a:rPr lang="pt-BR" dirty="0"/>
              <a:t>/&lt;projeto&gt;\bin” tem os </a:t>
            </a:r>
            <a:r>
              <a:rPr lang="pt-BR" b="1" dirty="0" err="1"/>
              <a:t>bytecodes</a:t>
            </a:r>
            <a:r>
              <a:rPr lang="pt-BR" dirty="0"/>
              <a:t> (</a:t>
            </a:r>
            <a:r>
              <a:rPr lang="pt-BR" dirty="0" err="1"/>
              <a:t>class</a:t>
            </a:r>
            <a:r>
              <a:rPr lang="pt-BR" dirty="0"/>
              <a:t>);</a:t>
            </a:r>
          </a:p>
          <a:p>
            <a:r>
              <a:rPr lang="pt-BR" dirty="0"/>
              <a:t>Na barra de comando:</a:t>
            </a:r>
          </a:p>
          <a:p>
            <a:pPr lvl="1"/>
            <a:r>
              <a:rPr lang="pt-BR" dirty="0"/>
              <a:t>Java programa.java  &gt;&gt;&gt; compila;</a:t>
            </a:r>
          </a:p>
          <a:p>
            <a:pPr lvl="1"/>
            <a:r>
              <a:rPr lang="pt-BR" dirty="0"/>
              <a:t>Java programa  &gt;&gt;&gt; executa.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3CD9C-8FDA-4263-BB9F-4A05CFF47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93889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99D9B-38E7-4DE0-A856-D3B443C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/>
              <a:t>Eclipse</a:t>
            </a:r>
            <a:r>
              <a:rPr lang="pt-BR" dirty="0"/>
              <a:t> (Java)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0F79E-361E-4492-89EA-842D9915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Criando programas Java no Eclipse:</a:t>
            </a:r>
          </a:p>
          <a:p>
            <a:pPr lvl="1"/>
            <a:r>
              <a:rPr lang="pt-BR" sz="2400" dirty="0"/>
              <a:t>No painel esquerdo </a:t>
            </a:r>
            <a:r>
              <a:rPr lang="pt-BR" sz="2400" b="1" i="1" dirty="0" err="1"/>
              <a:t>Package</a:t>
            </a:r>
            <a:r>
              <a:rPr lang="pt-BR" sz="2400" b="1" i="1" dirty="0"/>
              <a:t> Explorer</a:t>
            </a:r>
            <a:r>
              <a:rPr lang="pt-BR" sz="2400" i="1" dirty="0"/>
              <a:t> s</a:t>
            </a:r>
            <a:r>
              <a:rPr lang="pt-BR" sz="2400" dirty="0"/>
              <a:t>elecione a pasta </a:t>
            </a:r>
            <a:r>
              <a:rPr lang="pt-BR" sz="2400" b="1" i="1" dirty="0" err="1"/>
              <a:t>src</a:t>
            </a:r>
            <a:r>
              <a:rPr lang="pt-BR" sz="2400" dirty="0"/>
              <a:t> com o botão direito do mouse;</a:t>
            </a:r>
          </a:p>
          <a:p>
            <a:pPr lvl="1"/>
            <a:r>
              <a:rPr lang="pt-BR" sz="2400" dirty="0"/>
              <a:t>Clique em </a:t>
            </a:r>
            <a:r>
              <a:rPr lang="pt-BR" sz="2400" b="1" i="1" dirty="0"/>
              <a:t>New</a:t>
            </a:r>
            <a:r>
              <a:rPr lang="pt-BR" sz="2400" dirty="0"/>
              <a:t> depois em </a:t>
            </a:r>
            <a:r>
              <a:rPr lang="pt-BR" sz="2400" b="1" i="1" dirty="0" err="1"/>
              <a:t>Class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Digite o nome da classe em </a:t>
            </a:r>
            <a:r>
              <a:rPr lang="pt-BR" sz="2400" b="1" i="1" dirty="0" err="1"/>
              <a:t>Name</a:t>
            </a:r>
            <a:r>
              <a:rPr lang="pt-BR" sz="2400" i="1" dirty="0"/>
              <a:t> </a:t>
            </a:r>
            <a:r>
              <a:rPr lang="pt-BR" sz="2400" dirty="0"/>
              <a:t>(não é necessário informar a extensão do arquivo);</a:t>
            </a:r>
          </a:p>
          <a:p>
            <a:pPr lvl="1"/>
            <a:r>
              <a:rPr lang="pt-BR" sz="2400" dirty="0"/>
              <a:t>Marque a caixa </a:t>
            </a:r>
            <a:r>
              <a:rPr lang="pt-BR" sz="2400" b="1" i="1" dirty="0" err="1"/>
              <a:t>public</a:t>
            </a:r>
            <a:r>
              <a:rPr lang="pt-BR" sz="2400" b="1" i="1" dirty="0"/>
              <a:t> </a:t>
            </a:r>
            <a:r>
              <a:rPr lang="pt-BR" sz="2400" b="1" i="1" dirty="0" err="1"/>
              <a:t>static</a:t>
            </a:r>
            <a:r>
              <a:rPr lang="pt-BR" sz="2400" b="1" i="1" dirty="0"/>
              <a:t> </a:t>
            </a:r>
            <a:r>
              <a:rPr lang="pt-BR" sz="2400" b="1" i="1" dirty="0" err="1"/>
              <a:t>void</a:t>
            </a:r>
            <a:r>
              <a:rPr lang="pt-BR" sz="2400" b="1" i="1" dirty="0"/>
              <a:t> </a:t>
            </a:r>
            <a:r>
              <a:rPr lang="pt-BR" sz="2400" b="1" i="1" dirty="0" err="1"/>
              <a:t>main</a:t>
            </a:r>
            <a:r>
              <a:rPr lang="pt-BR" sz="2400" b="1" i="1" dirty="0"/>
              <a:t>(</a:t>
            </a:r>
            <a:r>
              <a:rPr lang="pt-BR" sz="2400" b="1" i="1" dirty="0" err="1"/>
              <a:t>String</a:t>
            </a:r>
            <a:r>
              <a:rPr lang="pt-BR" sz="2400" b="1" i="1" dirty="0"/>
              <a:t>[] </a:t>
            </a:r>
            <a:r>
              <a:rPr lang="pt-BR" sz="2400" b="1" i="1" dirty="0" err="1"/>
              <a:t>args</a:t>
            </a:r>
            <a:r>
              <a:rPr lang="pt-BR" sz="2400" b="1" i="1" dirty="0"/>
              <a:t>)</a:t>
            </a:r>
            <a:r>
              <a:rPr lang="pt-BR" sz="2400" dirty="0"/>
              <a:t> para criar a função </a:t>
            </a:r>
            <a:r>
              <a:rPr lang="pt-BR" sz="2400" b="1" i="1" dirty="0" err="1"/>
              <a:t>main</a:t>
            </a:r>
            <a:r>
              <a:rPr lang="pt-BR" sz="2400" dirty="0"/>
              <a:t>;</a:t>
            </a:r>
          </a:p>
          <a:p>
            <a:pPr lvl="2"/>
            <a:r>
              <a:rPr lang="pt-BR" sz="2000" dirty="0"/>
              <a:t>A função </a:t>
            </a:r>
            <a:r>
              <a:rPr lang="pt-BR" sz="2000" b="1" i="1" dirty="0" err="1"/>
              <a:t>main</a:t>
            </a:r>
            <a:r>
              <a:rPr lang="pt-BR" sz="2000" dirty="0"/>
              <a:t> transforma uma classe Java num programa Java;</a:t>
            </a:r>
          </a:p>
          <a:p>
            <a:pPr lvl="1"/>
            <a:r>
              <a:rPr lang="pt-BR" sz="2400" dirty="0"/>
              <a:t>Clique em </a:t>
            </a:r>
            <a:r>
              <a:rPr lang="pt-BR" sz="2400" b="1" i="1" dirty="0" err="1"/>
              <a:t>Finish</a:t>
            </a:r>
            <a:r>
              <a:rPr lang="pt-BR" sz="2400" i="1" dirty="0"/>
              <a:t>.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CA8BB8-3EB2-419E-AEC8-AB25D9FCC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75032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Eclipse/Java (dicas)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pt-BR" sz="2400" dirty="0"/>
              <a:t>Java:</a:t>
            </a:r>
          </a:p>
          <a:p>
            <a:pPr lvl="1"/>
            <a:r>
              <a:rPr lang="pt-BR" sz="2000" dirty="0"/>
              <a:t>Para comentários utilizamos </a:t>
            </a:r>
            <a:r>
              <a:rPr lang="pt-BR" sz="2000" b="1" dirty="0"/>
              <a:t>\\</a:t>
            </a:r>
            <a:r>
              <a:rPr lang="pt-BR" sz="2000" dirty="0"/>
              <a:t> no início da linha (comentários por linha), ou </a:t>
            </a:r>
            <a:r>
              <a:rPr lang="pt-BR" sz="2000" b="1" dirty="0"/>
              <a:t>/*</a:t>
            </a:r>
            <a:r>
              <a:rPr lang="pt-BR" sz="2000" dirty="0"/>
              <a:t> fechando com </a:t>
            </a:r>
            <a:r>
              <a:rPr lang="pt-BR" sz="2000" b="1" dirty="0"/>
              <a:t>*/</a:t>
            </a:r>
            <a:r>
              <a:rPr lang="pt-BR" sz="2000" dirty="0"/>
              <a:t> em outra linha (comentários em bloco); </a:t>
            </a:r>
          </a:p>
          <a:p>
            <a:pPr lvl="1"/>
            <a:r>
              <a:rPr lang="pt-BR" sz="2000" dirty="0"/>
              <a:t>Utilizamos </a:t>
            </a:r>
            <a:r>
              <a:rPr lang="pt-BR" sz="2000" b="1" dirty="0"/>
              <a:t>;</a:t>
            </a:r>
            <a:r>
              <a:rPr lang="pt-BR" sz="2000" dirty="0"/>
              <a:t> (ponto e vírgula) para finalizar as linhas (declarações, comandos, etc.);</a:t>
            </a:r>
          </a:p>
          <a:p>
            <a:pPr lvl="1"/>
            <a:r>
              <a:rPr lang="pt-BR" sz="2000" dirty="0"/>
              <a:t>Comandos sempre tem que começar com letra maiúscula;</a:t>
            </a:r>
          </a:p>
          <a:p>
            <a:pPr lvl="1"/>
            <a:r>
              <a:rPr lang="pt-BR" sz="2000" dirty="0"/>
              <a:t>Na declaração de variáveis o tipo da variável vem antes.</a:t>
            </a:r>
            <a:endParaRPr lang="pt-BR" sz="2400" dirty="0"/>
          </a:p>
          <a:p>
            <a:r>
              <a:rPr lang="pt-BR" sz="2400" dirty="0"/>
              <a:t>Eclipse:</a:t>
            </a:r>
          </a:p>
          <a:p>
            <a:pPr lvl="1"/>
            <a:r>
              <a:rPr lang="pt-BR" sz="2000" dirty="0"/>
              <a:t>Se você precisar criar a função </a:t>
            </a:r>
            <a:r>
              <a:rPr lang="pt-BR" sz="2000" b="1" i="1" dirty="0" err="1"/>
              <a:t>main</a:t>
            </a:r>
            <a:r>
              <a:rPr lang="pt-BR" sz="2000" dirty="0"/>
              <a:t> é só digitar a palavra </a:t>
            </a:r>
            <a:r>
              <a:rPr lang="pt-BR" sz="2000" dirty="0" err="1"/>
              <a:t>main</a:t>
            </a:r>
            <a:r>
              <a:rPr lang="pt-BR" sz="2000" dirty="0"/>
              <a:t> e depois </a:t>
            </a:r>
            <a:r>
              <a:rPr lang="pt-BR" sz="2000" dirty="0" err="1"/>
              <a:t>Ctrl</a:t>
            </a:r>
            <a:r>
              <a:rPr lang="pt-BR" sz="2000" dirty="0"/>
              <a:t> + barra de espaço;</a:t>
            </a:r>
          </a:p>
          <a:p>
            <a:pPr lvl="1"/>
            <a:r>
              <a:rPr lang="pt-BR" sz="2000" dirty="0"/>
              <a:t>Se digitar </a:t>
            </a:r>
            <a:r>
              <a:rPr lang="pt-BR" sz="2000" dirty="0" err="1"/>
              <a:t>Sysout</a:t>
            </a:r>
            <a:r>
              <a:rPr lang="pt-BR" sz="2000" dirty="0"/>
              <a:t> e depois </a:t>
            </a:r>
            <a:r>
              <a:rPr lang="pt-BR" sz="2000" dirty="0" err="1"/>
              <a:t>Ctrl</a:t>
            </a:r>
            <a:r>
              <a:rPr lang="pt-BR" sz="2000" dirty="0"/>
              <a:t> + barra de espaço vira </a:t>
            </a:r>
            <a:r>
              <a:rPr lang="pt-BR" sz="2000" b="1" i="1" dirty="0" err="1"/>
              <a:t>System.out.println</a:t>
            </a:r>
            <a:r>
              <a:rPr lang="pt-BR" sz="2000" b="1" i="1" dirty="0"/>
              <a:t>()</a:t>
            </a:r>
            <a:r>
              <a:rPr lang="pt-BR" sz="2000" dirty="0"/>
              <a:t>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19526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Java </a:t>
            </a:r>
            <a:br>
              <a:rPr lang="pt-BR" dirty="0"/>
            </a:br>
            <a:r>
              <a:rPr lang="pt-BR" sz="2000" dirty="0"/>
              <a:t>(POO – Programação Orientada a Objetos)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Classes</a:t>
            </a:r>
            <a:r>
              <a:rPr lang="pt-BR" sz="2400" dirty="0"/>
              <a:t> (</a:t>
            </a:r>
            <a:r>
              <a:rPr lang="pt-BR" sz="2400" i="1" dirty="0" err="1"/>
              <a:t>class</a:t>
            </a:r>
            <a:r>
              <a:rPr lang="pt-BR" sz="2400" dirty="0"/>
              <a:t>): conjunto de objetos com características comuns;</a:t>
            </a:r>
          </a:p>
          <a:p>
            <a:r>
              <a:rPr lang="pt-BR" sz="2400" b="1" dirty="0"/>
              <a:t>Objetos</a:t>
            </a:r>
            <a:r>
              <a:rPr lang="pt-BR" sz="2400" dirty="0"/>
              <a:t>: instância de uma classe, ou elemento de uma classe;</a:t>
            </a:r>
          </a:p>
          <a:p>
            <a:r>
              <a:rPr lang="pt-BR" sz="2400" b="1" dirty="0"/>
              <a:t>Métodos</a:t>
            </a:r>
            <a:r>
              <a:rPr lang="pt-BR" sz="2400" dirty="0"/>
              <a:t>: conjunto de propriedades da classe;</a:t>
            </a:r>
          </a:p>
          <a:p>
            <a:r>
              <a:rPr lang="pt-BR" sz="2400" b="1" dirty="0"/>
              <a:t>Variáveis</a:t>
            </a:r>
            <a:r>
              <a:rPr lang="pt-BR" sz="2400" dirty="0"/>
              <a:t> e </a:t>
            </a:r>
            <a:r>
              <a:rPr lang="pt-BR" sz="2400" b="1" dirty="0"/>
              <a:t>Constantes</a:t>
            </a:r>
            <a:r>
              <a:rPr lang="pt-BR" sz="2400" dirty="0"/>
              <a:t>: representam as características dos objetos;</a:t>
            </a:r>
          </a:p>
          <a:p>
            <a:r>
              <a:rPr lang="pt-BR" sz="2400" b="1" dirty="0"/>
              <a:t>Interface</a:t>
            </a:r>
            <a:r>
              <a:rPr lang="pt-BR" sz="2400" dirty="0"/>
              <a:t> (</a:t>
            </a:r>
            <a:r>
              <a:rPr lang="pt-BR" sz="2400" i="1" dirty="0" err="1"/>
              <a:t>implements</a:t>
            </a:r>
            <a:r>
              <a:rPr lang="pt-BR" sz="2400" dirty="0"/>
              <a:t>): declaração de um conjunto de constantes e métodos sem implementação;</a:t>
            </a:r>
          </a:p>
          <a:p>
            <a:r>
              <a:rPr lang="pt-BR" sz="2400" b="1" dirty="0"/>
              <a:t>Superclasse</a:t>
            </a:r>
            <a:r>
              <a:rPr lang="pt-BR" sz="2400" dirty="0"/>
              <a:t> (</a:t>
            </a:r>
            <a:r>
              <a:rPr lang="pt-BR" sz="2400" i="1" dirty="0" err="1"/>
              <a:t>extends</a:t>
            </a:r>
            <a:r>
              <a:rPr lang="pt-BR" sz="2400" dirty="0"/>
              <a:t>): todas as classes (subclasses) são criadas à partir desta classe base.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398090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do Java </a:t>
            </a:r>
            <a:br>
              <a:rPr lang="pt-BR" dirty="0"/>
            </a:br>
            <a:r>
              <a:rPr lang="pt-BR" sz="2000" dirty="0"/>
              <a:t>(POO – Programação Orientada a Objetos)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Pacotes</a:t>
            </a:r>
            <a:r>
              <a:rPr lang="pt-BR" sz="2400" dirty="0"/>
              <a:t> (</a:t>
            </a:r>
            <a:r>
              <a:rPr lang="pt-BR" sz="2400" i="1" dirty="0" err="1"/>
              <a:t>package</a:t>
            </a:r>
            <a:r>
              <a:rPr lang="pt-BR" sz="2400" dirty="0"/>
              <a:t>): organizam Classes e Bibliotecas;</a:t>
            </a:r>
          </a:p>
          <a:p>
            <a:r>
              <a:rPr lang="pt-BR" sz="2400" b="1" dirty="0" err="1"/>
              <a:t>Imports</a:t>
            </a:r>
            <a:r>
              <a:rPr lang="pt-BR" sz="2400" dirty="0"/>
              <a:t> (</a:t>
            </a:r>
            <a:r>
              <a:rPr lang="pt-BR" sz="2400" i="1" dirty="0" err="1"/>
              <a:t>import</a:t>
            </a:r>
            <a:r>
              <a:rPr lang="pt-BR" sz="2400" dirty="0"/>
              <a:t>): permitem utilizar classes e métodos empacotados;</a:t>
            </a:r>
          </a:p>
          <a:p>
            <a:r>
              <a:rPr lang="pt-BR" sz="2400" b="1" dirty="0"/>
              <a:t>Polimorfismo</a:t>
            </a:r>
            <a:r>
              <a:rPr lang="pt-BR" sz="2400" dirty="0"/>
              <a:t>: capacidade de um método executar uma ação dependendo do tipo do objeto;</a:t>
            </a:r>
          </a:p>
          <a:p>
            <a:r>
              <a:rPr lang="pt-BR" sz="2400" b="1" dirty="0"/>
              <a:t>Herança</a:t>
            </a:r>
            <a:r>
              <a:rPr lang="pt-BR" sz="2400" dirty="0"/>
              <a:t>: a subclasse herda as características da superclasse, denotando especialização;</a:t>
            </a:r>
          </a:p>
          <a:p>
            <a:r>
              <a:rPr lang="pt-BR" sz="2400" b="1" dirty="0"/>
              <a:t>Encapsulamento</a:t>
            </a:r>
            <a:r>
              <a:rPr lang="pt-BR" sz="2400" dirty="0"/>
              <a:t>: é o empacotamento de variáveis e métodos, ocultando a implementação.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2497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66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/>
              <a:t>Estrutura básica de um Programa no </a:t>
            </a:r>
            <a:r>
              <a:rPr lang="pt-BR" altLang="pt-BR" sz="3800" b="1" dirty="0"/>
              <a:t>Java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2" y="1412776"/>
            <a:ext cx="802838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NomePacoteClasses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Classes a serem 					  // utilizadas no programa</a:t>
            </a:r>
          </a:p>
          <a:p>
            <a:pPr marL="0" lvl="1" eaLnBrk="1" hangingPunct="1"/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Função:</a:t>
            </a: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Autor:</a:t>
            </a:r>
          </a:p>
          <a:p>
            <a:pPr marL="0" indent="0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Declarações de variáveis globais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???;</a:t>
            </a:r>
          </a:p>
          <a:p>
            <a:pPr marL="0" indent="0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4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Declarações de variáveis locais</a:t>
            </a:r>
          </a:p>
          <a:p>
            <a:pPr marL="0" lvl="1" eaLnBrk="1" hangingPunct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???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24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Comandos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???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7012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67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656728"/>
          </a:xfrm>
        </p:spPr>
        <p:txBody>
          <a:bodyPr/>
          <a:lstStyle/>
          <a:p>
            <a:pPr eaLnBrk="1" hangingPunct="1"/>
            <a:r>
              <a:rPr lang="pt-BR" altLang="pt-BR" sz="3800" dirty="0"/>
              <a:t>Exemplo (Java)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2" y="836712"/>
            <a:ext cx="802838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eaLnBrk="1" hangingPunct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CalcSomaMedia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eaLnBrk="1" hangingPunct="1"/>
            <a:r>
              <a:rPr lang="pt-BR" altLang="pt-BR" sz="18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Função:</a:t>
            </a: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 Calcula a média de 3 números inteiros</a:t>
            </a:r>
            <a:endParaRPr lang="pt-BR" altLang="pt-BR" sz="18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sz="18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Autor:</a:t>
            </a: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 Ricardo Luiz de Freitas</a:t>
            </a:r>
            <a:endParaRPr lang="pt-BR" altLang="pt-BR" sz="18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36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n1, n2, n3, soma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eaLnBrk="1" hangingPunct="1"/>
            <a:r>
              <a:rPr lang="pt-BR" altLang="pt-BR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Scanner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n1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outro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n2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mais um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n3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soma = n1 + n2 + n3;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 = soma / 3;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media);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921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3">
            <a:extLst>
              <a:ext uri="{FF2B5EF4-FFF2-40B4-BE49-F238E27FC236}">
                <a16:creationId xmlns:a16="http://schemas.microsoft.com/office/drawing/2014/main" id="{D78BD8D9-6E9E-4AE3-B5DC-929CE94A8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0DBEF9-5286-47F0-B9D9-B3869D520ABF}" type="slidenum">
              <a:rPr lang="pt-BR" altLang="en-US" sz="1200" smtClean="0">
                <a:latin typeface="Garamond" panose="02020404030301010803" pitchFamily="18" charset="0"/>
              </a:rPr>
              <a:pPr/>
              <a:t>68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0705A631-33D6-4266-B8E9-03CF6EA3B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Dados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BC46BF9-9784-4F06-A0E5-EFC7C17AE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dado é a própria essência de um algoritmo ou programa de computador.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Ele pode ser informado pelo usuário, gerado pelo programa, processado pelo computador, e impresso para o usuário como uma informação.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3">
            <a:extLst>
              <a:ext uri="{FF2B5EF4-FFF2-40B4-BE49-F238E27FC236}">
                <a16:creationId xmlns:a16="http://schemas.microsoft.com/office/drawing/2014/main" id="{6FEFEBA9-FD6F-45E7-86DE-491332428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D88ADC-5B47-4845-AD8F-3433BD5E695B}" type="slidenum">
              <a:rPr lang="pt-BR" altLang="en-US" sz="1200" smtClean="0">
                <a:latin typeface="Garamond" panose="02020404030301010803" pitchFamily="18" charset="0"/>
              </a:rPr>
              <a:pPr/>
              <a:t>69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EA9F64C-6B2A-4E96-BF60-BE8F7D95D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09C80FE-D643-42E2-9B36-433545A47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 são maneiras pelas quais os dados são tratados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>
              <a:spcAft>
                <a:spcPts val="1200"/>
              </a:spcAft>
            </a:pPr>
            <a:r>
              <a:rPr lang="pt-BR" altLang="pt-BR" sz="2800" b="1"/>
              <a:t>Constantes</a:t>
            </a:r>
            <a:r>
              <a:rPr lang="pt-BR" altLang="pt-BR"/>
              <a:t>: são aqueles dados cujos valores </a:t>
            </a:r>
            <a:r>
              <a:rPr lang="pt-BR" altLang="pt-BR" b="1">
                <a:solidFill>
                  <a:srgbClr val="FF0000"/>
                </a:solidFill>
              </a:rPr>
              <a:t>não se alteram</a:t>
            </a:r>
            <a:r>
              <a:rPr lang="pt-BR" altLang="pt-BR" b="1"/>
              <a:t> </a:t>
            </a:r>
            <a:r>
              <a:rPr lang="pt-BR" altLang="pt-BR"/>
              <a:t>durante a execução do algoritmo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sz="2800" b="1"/>
              <a:t>Variáveis</a:t>
            </a:r>
            <a:r>
              <a:rPr lang="pt-BR" altLang="pt-BR"/>
              <a:t>: são aqueles dados cujos valores </a:t>
            </a:r>
            <a:r>
              <a:rPr lang="pt-BR" altLang="pt-BR" b="1">
                <a:solidFill>
                  <a:srgbClr val="FF0000"/>
                </a:solidFill>
              </a:rPr>
              <a:t>podem ser alterados</a:t>
            </a:r>
            <a:r>
              <a:rPr lang="pt-BR" altLang="pt-BR" b="1">
                <a:solidFill>
                  <a:srgbClr val="000066"/>
                </a:solidFill>
              </a:rPr>
              <a:t> </a:t>
            </a:r>
            <a:r>
              <a:rPr lang="pt-BR" altLang="pt-BR"/>
              <a:t>durante a execução do algoritmo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73A7-180C-4F9D-A33B-036AEF88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Entrada/Saída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BC22-0079-4D64-A1C3-21920DC4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400" b="1" dirty="0"/>
              <a:t>Dispositivos de entrada de dados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Responsáveis pela comunicação do HOMEM com a MÁQUINA;</a:t>
            </a:r>
          </a:p>
          <a:p>
            <a:pPr lvl="1"/>
            <a:r>
              <a:rPr lang="pt-BR" sz="2000" dirty="0"/>
              <a:t>É através deles que os dados são inseridos no computador para serem processados. </a:t>
            </a:r>
          </a:p>
          <a:p>
            <a:pPr lvl="1"/>
            <a:r>
              <a:rPr lang="pt-BR" sz="2000" i="1" dirty="0" err="1"/>
              <a:t>Ex</a:t>
            </a:r>
            <a:r>
              <a:rPr lang="pt-BR" sz="2000" i="1" dirty="0"/>
              <a:t>: teclado, mouse, scanner, câmera de vídeo, monitor sensível ao toque na tela, sensores em geral, etc.</a:t>
            </a:r>
          </a:p>
          <a:p>
            <a:r>
              <a:rPr lang="pt-BR" sz="2400" b="1" dirty="0"/>
              <a:t>Dispositivos de saída de dados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Responsáveis pela comunicação da MÁQUINA com o HOMEM;</a:t>
            </a:r>
          </a:p>
          <a:p>
            <a:pPr lvl="1"/>
            <a:r>
              <a:rPr lang="pt-BR" sz="2000" dirty="0"/>
              <a:t>Registram os resultados do processamento e os repassam para o usuário. </a:t>
            </a:r>
          </a:p>
          <a:p>
            <a:pPr lvl="1"/>
            <a:r>
              <a:rPr lang="pt-BR" sz="2000" i="1" dirty="0" err="1"/>
              <a:t>Ex</a:t>
            </a:r>
            <a:r>
              <a:rPr lang="pt-BR" sz="2000" i="1" dirty="0"/>
              <a:t>: monitor de vídeo, impressora, plotters, painéis digitais,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448181-B412-4A5D-AF2C-024C98579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77813"/>
            <a:ext cx="1934622" cy="15128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7" y="5298295"/>
            <a:ext cx="1903099" cy="14254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04" y="5229649"/>
            <a:ext cx="1521520" cy="11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357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3">
            <a:extLst>
              <a:ext uri="{FF2B5EF4-FFF2-40B4-BE49-F238E27FC236}">
                <a16:creationId xmlns:a16="http://schemas.microsoft.com/office/drawing/2014/main" id="{B6105D45-E032-465A-A539-E18A2DE6F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FC3F1-7E7E-4686-B8C1-87C865597A2B}" type="slidenum">
              <a:rPr lang="pt-BR" altLang="en-US" sz="1200" smtClean="0">
                <a:latin typeface="Garamond" panose="02020404030301010803" pitchFamily="18" charset="0"/>
              </a:rPr>
              <a:pPr/>
              <a:t>70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CCE4C7E-1E80-442A-86DB-CD370EAB6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EB64903-DB01-482A-A5AB-483BD66FA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196975"/>
            <a:ext cx="6213475" cy="4751388"/>
          </a:xfrm>
        </p:spPr>
        <p:txBody>
          <a:bodyPr/>
          <a:lstStyle/>
          <a:p>
            <a:pPr eaLnBrk="1" hangingPunct="1"/>
            <a:r>
              <a:rPr lang="pt-BR" altLang="pt-BR" dirty="0"/>
              <a:t>Classificação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Simples</a:t>
            </a:r>
          </a:p>
          <a:p>
            <a:pPr lvl="2" eaLnBrk="1" hangingPunct="1"/>
            <a:r>
              <a:rPr lang="pt-BR" altLang="pt-BR" dirty="0"/>
              <a:t>Numéricos</a:t>
            </a:r>
          </a:p>
          <a:p>
            <a:pPr lvl="3" eaLnBrk="1" hangingPunct="1"/>
            <a:r>
              <a:rPr lang="pt-BR" altLang="pt-BR" sz="1600" dirty="0"/>
              <a:t>Inteiro</a:t>
            </a:r>
          </a:p>
          <a:p>
            <a:pPr lvl="3" eaLnBrk="1" hangingPunct="1"/>
            <a:r>
              <a:rPr lang="pt-BR" altLang="pt-BR" sz="1600" dirty="0"/>
              <a:t>Real</a:t>
            </a:r>
          </a:p>
          <a:p>
            <a:pPr lvl="2" eaLnBrk="1" hangingPunct="1"/>
            <a:r>
              <a:rPr lang="pt-BR" altLang="pt-BR" u="sng" dirty="0"/>
              <a:t>Não</a:t>
            </a:r>
            <a:r>
              <a:rPr lang="pt-BR" altLang="pt-BR" dirty="0"/>
              <a:t> Numéricos</a:t>
            </a:r>
          </a:p>
          <a:p>
            <a:pPr lvl="3" eaLnBrk="1" hangingPunct="1"/>
            <a:r>
              <a:rPr lang="pt-BR" altLang="pt-BR" sz="1600" dirty="0"/>
              <a:t>Lógico</a:t>
            </a:r>
          </a:p>
          <a:p>
            <a:pPr lvl="3" eaLnBrk="1" hangingPunct="1"/>
            <a:r>
              <a:rPr lang="pt-BR" altLang="pt-BR" sz="1600" dirty="0" err="1"/>
              <a:t>Caracter</a:t>
            </a:r>
            <a:endParaRPr lang="pt-BR" altLang="pt-BR" sz="1600" dirty="0"/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Estruturados</a:t>
            </a:r>
          </a:p>
          <a:p>
            <a:pPr lvl="2" eaLnBrk="1" hangingPunct="1"/>
            <a:r>
              <a:rPr lang="pt-BR" altLang="pt-BR" dirty="0"/>
              <a:t>Vetores</a:t>
            </a:r>
          </a:p>
          <a:p>
            <a:pPr lvl="2" eaLnBrk="1" hangingPunct="1"/>
            <a:r>
              <a:rPr lang="pt-BR" altLang="pt-BR" dirty="0"/>
              <a:t>Matrizes</a:t>
            </a:r>
          </a:p>
          <a:p>
            <a:pPr lvl="2" eaLnBrk="1" hangingPunct="1"/>
            <a:r>
              <a:rPr lang="pt-BR" altLang="pt-BR" dirty="0"/>
              <a:t>Arquivos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3">
            <a:extLst>
              <a:ext uri="{FF2B5EF4-FFF2-40B4-BE49-F238E27FC236}">
                <a16:creationId xmlns:a16="http://schemas.microsoft.com/office/drawing/2014/main" id="{46431746-A12B-443D-9EDB-C830AD101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394D5A-FDE1-4106-BB88-7E93B74ACCBD}" type="slidenum">
              <a:rPr lang="pt-BR" altLang="en-US" sz="1200" smtClean="0">
                <a:latin typeface="Garamond" panose="02020404030301010803" pitchFamily="18" charset="0"/>
              </a:rPr>
              <a:pPr/>
              <a:t>71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3319F74-A450-42F9-B711-903CCC2E9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88DCC3D-F0DE-4F6F-8280-0C4E1FE34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Numéricos</a:t>
            </a:r>
          </a:p>
          <a:p>
            <a:pPr lvl="1" eaLnBrk="1" hangingPunct="1"/>
            <a:r>
              <a:rPr lang="pt-BR" altLang="pt-BR">
                <a:solidFill>
                  <a:srgbClr val="FF0000"/>
                </a:solidFill>
              </a:rPr>
              <a:t>INTEIRO</a:t>
            </a:r>
          </a:p>
          <a:p>
            <a:pPr lvl="2" eaLnBrk="1" hangingPunct="1"/>
            <a:r>
              <a:rPr lang="pt-BR" altLang="pt-BR"/>
              <a:t>São os valores numéricos inteiros (sem casas decimais)</a:t>
            </a:r>
          </a:p>
          <a:p>
            <a:pPr lvl="2" eaLnBrk="1" hangingPunct="1"/>
            <a:r>
              <a:rPr lang="pt-BR" altLang="pt-BR"/>
              <a:t>Podem ser valores positivos ou negativos</a:t>
            </a:r>
          </a:p>
          <a:p>
            <a:pPr lvl="2" eaLnBrk="1" hangingPunct="1"/>
            <a:r>
              <a:rPr lang="pt-BR" altLang="pt-BR"/>
              <a:t>Variando entre -999999999 e 999999999</a:t>
            </a:r>
          </a:p>
          <a:p>
            <a:pPr lvl="2" eaLnBrk="1" hangingPunct="1"/>
            <a:r>
              <a:rPr lang="pt-BR" altLang="pt-BR"/>
              <a:t>Ex: 0, -2, 47, 58, 123220, -34235</a:t>
            </a:r>
          </a:p>
          <a:p>
            <a:pPr lvl="1" eaLnBrk="1" hangingPunct="1"/>
            <a:r>
              <a:rPr lang="pt-BR" altLang="pt-BR">
                <a:solidFill>
                  <a:srgbClr val="FF0000"/>
                </a:solidFill>
              </a:rPr>
              <a:t>REAL</a:t>
            </a:r>
          </a:p>
          <a:p>
            <a:pPr lvl="2" eaLnBrk="1" hangingPunct="1"/>
            <a:r>
              <a:rPr lang="pt-BR" altLang="pt-BR"/>
              <a:t>São os valores numéricos que possuem casas decimais</a:t>
            </a:r>
          </a:p>
          <a:p>
            <a:pPr lvl="2" eaLnBrk="1" hangingPunct="1"/>
            <a:r>
              <a:rPr lang="pt-BR" altLang="pt-BR"/>
              <a:t>Podem ser valores positivos ou negativos</a:t>
            </a:r>
          </a:p>
          <a:p>
            <a:pPr lvl="2" eaLnBrk="1" hangingPunct="1"/>
            <a:r>
              <a:rPr lang="pt-BR" altLang="pt-BR"/>
              <a:t>Ex: 0.12, -45.17, 3.14159, 0.000001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3">
            <a:extLst>
              <a:ext uri="{FF2B5EF4-FFF2-40B4-BE49-F238E27FC236}">
                <a16:creationId xmlns:a16="http://schemas.microsoft.com/office/drawing/2014/main" id="{18CCE35C-D06F-4381-AC19-88993C8E3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5E64F7-FDE0-426F-87D5-63683F8F477D}" type="slidenum">
              <a:rPr lang="pt-BR" altLang="en-US" sz="1200" smtClean="0">
                <a:latin typeface="Garamond" panose="02020404030301010803" pitchFamily="18" charset="0"/>
              </a:rPr>
              <a:pPr/>
              <a:t>72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F0D29DC-7434-4F7F-8ED8-1EDAF7325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D11B2D3-29FF-4F09-A328-CCA2C1254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pt-BR" altLang="pt-BR" u="sng" dirty="0"/>
              <a:t>Não</a:t>
            </a:r>
            <a:r>
              <a:rPr lang="pt-BR" altLang="pt-BR" dirty="0"/>
              <a:t> Numéricos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LÓGICO</a:t>
            </a:r>
          </a:p>
          <a:p>
            <a:pPr lvl="2" eaLnBrk="1" hangingPunct="1"/>
            <a:r>
              <a:rPr lang="pt-BR" altLang="pt-BR" dirty="0"/>
              <a:t>Representadas por apenas 2 valores: </a:t>
            </a:r>
          </a:p>
          <a:p>
            <a:pPr lvl="3" eaLnBrk="1" hangingPunct="1"/>
            <a:r>
              <a:rPr lang="pt-BR" altLang="pt-BR" dirty="0"/>
              <a:t>Verdadeiro</a:t>
            </a:r>
          </a:p>
          <a:p>
            <a:pPr lvl="3" eaLnBrk="1" hangingPunct="1"/>
            <a:r>
              <a:rPr lang="pt-BR" altLang="pt-BR" dirty="0"/>
              <a:t>Falso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CARACTER</a:t>
            </a:r>
          </a:p>
          <a:p>
            <a:pPr lvl="2" eaLnBrk="1" hangingPunct="1"/>
            <a:r>
              <a:rPr lang="pt-BR" altLang="pt-BR" dirty="0"/>
              <a:t>Representadas por uma sequência de caracteres (letras, números ou caracteres especiais)</a:t>
            </a:r>
          </a:p>
          <a:p>
            <a:pPr lvl="2" eaLnBrk="1" hangingPunct="1"/>
            <a:r>
              <a:rPr lang="pt-BR" altLang="pt-BR" dirty="0"/>
              <a:t>Textos em geral</a:t>
            </a:r>
          </a:p>
          <a:p>
            <a:pPr lvl="2" eaLnBrk="1" hangingPunct="1"/>
            <a:r>
              <a:rPr lang="pt-BR" altLang="pt-BR" dirty="0"/>
              <a:t>Geralmente são delimitadas por aspas (</a:t>
            </a:r>
            <a:r>
              <a:rPr lang="pt-BR" altLang="pt-BR" dirty="0">
                <a:solidFill>
                  <a:srgbClr val="FF0000"/>
                </a:solidFill>
              </a:rPr>
              <a:t>“   ”</a:t>
            </a:r>
            <a:r>
              <a:rPr lang="pt-BR" altLang="pt-BR" dirty="0"/>
              <a:t>)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“Rua”, “Computação”, “20/10/1998”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Número de Slide 3">
            <a:extLst>
              <a:ext uri="{FF2B5EF4-FFF2-40B4-BE49-F238E27FC236}">
                <a16:creationId xmlns:a16="http://schemas.microsoft.com/office/drawing/2014/main" id="{821625E6-BD78-4341-932D-684631966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31847B-6891-4764-ADAF-E59B1446DF82}" type="slidenum">
              <a:rPr lang="pt-BR" altLang="en-US" sz="1200" smtClean="0">
                <a:latin typeface="Garamond" panose="02020404030301010803" pitchFamily="18" charset="0"/>
              </a:rPr>
              <a:pPr/>
              <a:t>73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F0E36CE-EDBE-47E2-B1A4-A1118D277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Identificadores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03F67CA-4446-414C-B579-4218D9CF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Todas as variáveis ou constantes são identificadas por um nome que chamamos de  </a:t>
            </a:r>
            <a:r>
              <a:rPr lang="pt-BR" altLang="pt-BR" b="1"/>
              <a:t>IDENTIFICADOR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Exemplos: 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salario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idade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j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xpto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NomeDaVariavel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3">
            <a:extLst>
              <a:ext uri="{FF2B5EF4-FFF2-40B4-BE49-F238E27FC236}">
                <a16:creationId xmlns:a16="http://schemas.microsoft.com/office/drawing/2014/main" id="{437886FC-8139-41E3-8B2C-8F7A6625E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2A16B-45C4-48EE-9C7D-05FB7B18B962}" type="slidenum">
              <a:rPr lang="pt-BR" altLang="en-US" sz="1200" smtClean="0">
                <a:latin typeface="Garamond" panose="02020404030301010803" pitchFamily="18" charset="0"/>
              </a:rPr>
              <a:pPr/>
              <a:t>74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9BCD9CF-7C85-48E2-9C69-11652E229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Identificadores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77B5F15-2194-4B68-B265-7A40C01DC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751387"/>
          </a:xfrm>
        </p:spPr>
        <p:txBody>
          <a:bodyPr/>
          <a:lstStyle/>
          <a:p>
            <a:pPr eaLnBrk="1" hangingPunct="1"/>
            <a:r>
              <a:rPr lang="pt-BR" altLang="pt-BR" sz="2600" dirty="0"/>
              <a:t>Regras para formação de identificadores:</a:t>
            </a:r>
          </a:p>
          <a:p>
            <a:pPr lvl="1" eaLnBrk="1" hangingPunct="1"/>
            <a:r>
              <a:rPr lang="pt-BR" altLang="pt-BR" sz="2200" dirty="0"/>
              <a:t>Devem começar OBRIGATORIAMENTE com uma LETRA ou com o </a:t>
            </a:r>
            <a:r>
              <a:rPr lang="pt-BR" altLang="pt-BR" sz="2200" dirty="0" err="1"/>
              <a:t>caracter</a:t>
            </a:r>
            <a:r>
              <a:rPr lang="pt-BR" altLang="pt-BR" sz="2200" dirty="0"/>
              <a:t> sublinhado ( _ );</a:t>
            </a:r>
          </a:p>
          <a:p>
            <a:pPr lvl="1" eaLnBrk="1" hangingPunct="1"/>
            <a:r>
              <a:rPr lang="pt-BR" altLang="pt-BR" sz="2200" dirty="0"/>
              <a:t>Só podem conter LETRAS, NÚMEROS e o </a:t>
            </a:r>
            <a:r>
              <a:rPr lang="pt-BR" altLang="pt-BR" sz="2200" dirty="0" err="1"/>
              <a:t>caracter</a:t>
            </a:r>
            <a:r>
              <a:rPr lang="pt-BR" altLang="pt-BR" sz="2200" dirty="0"/>
              <a:t> sublinhado ( _ );</a:t>
            </a:r>
          </a:p>
          <a:p>
            <a:pPr lvl="2" eaLnBrk="1" hangingPunct="1"/>
            <a:r>
              <a:rPr lang="pt-BR" altLang="pt-BR" sz="1800" b="1" dirty="0">
                <a:solidFill>
                  <a:srgbClr val="FF0000"/>
                </a:solidFill>
              </a:rPr>
              <a:t>Não podem conter</a:t>
            </a:r>
            <a:r>
              <a:rPr lang="pt-BR" altLang="pt-BR" sz="1800" dirty="0"/>
              <a:t> ESPAÇOS ou caracteres especiais (@, ?, !, -, caracteres acentuados, c com cedilha, etc.);</a:t>
            </a:r>
          </a:p>
          <a:p>
            <a:pPr lvl="1" eaLnBrk="1" hangingPunct="1"/>
            <a:r>
              <a:rPr lang="pt-BR" altLang="pt-BR" sz="2200" dirty="0"/>
              <a:t>Composto por no máximo </a:t>
            </a:r>
            <a:r>
              <a:rPr lang="pt-BR" altLang="pt-BR" sz="2200" u="sng" dirty="0"/>
              <a:t>127 caracteres</a:t>
            </a:r>
            <a:r>
              <a:rPr lang="pt-BR" altLang="pt-BR" sz="2200" dirty="0"/>
              <a:t>.</a:t>
            </a:r>
          </a:p>
          <a:p>
            <a:pPr lvl="1" eaLnBrk="1" hangingPunct="1"/>
            <a:endParaRPr lang="pt-BR" altLang="pt-BR" sz="1600" dirty="0"/>
          </a:p>
          <a:p>
            <a:pPr lvl="2" eaLnBrk="1" hangingPunct="1"/>
            <a:r>
              <a:rPr lang="pt-BR" altLang="pt-BR" sz="2400" b="1" dirty="0"/>
              <a:t>Nomes válidos</a:t>
            </a:r>
            <a:r>
              <a:rPr lang="pt-BR" altLang="pt-BR" sz="2400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i, j, FRUTA, salario, a12, i23ER21, </a:t>
            </a:r>
            <a:r>
              <a:rPr lang="pt-BR" altLang="pt-BR" sz="2400" dirty="0" err="1">
                <a:latin typeface="Courier New" panose="02070309020205020404" pitchFamily="49" charset="0"/>
              </a:rPr>
              <a:t>um_nome_qualquer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lvl="2" eaLnBrk="1" hangingPunct="1">
              <a:spcAft>
                <a:spcPct val="50000"/>
              </a:spcAft>
            </a:pPr>
            <a:r>
              <a:rPr lang="pt-BR" altLang="pt-BR" sz="2400" b="1" dirty="0"/>
              <a:t>Nomes inválidos</a:t>
            </a:r>
            <a:r>
              <a:rPr lang="pt-BR" altLang="pt-BR" sz="2400" dirty="0"/>
              <a:t>:</a:t>
            </a:r>
            <a:r>
              <a:rPr lang="pt-BR" altLang="pt-BR" sz="2400" dirty="0">
                <a:latin typeface="Courier New" panose="02070309020205020404" pitchFamily="49" charset="0"/>
              </a:rPr>
              <a:t> 1, 25, nome-fruta, 5JOSE, A$1, nome do pai, média</a:t>
            </a:r>
            <a:endParaRPr lang="pt-BR" altLang="pt-BR" sz="2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3">
            <a:extLst>
              <a:ext uri="{FF2B5EF4-FFF2-40B4-BE49-F238E27FC236}">
                <a16:creationId xmlns:a16="http://schemas.microsoft.com/office/drawing/2014/main" id="{F47CDA7F-12CC-4DA1-AEF9-F48301316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6589C-05B4-47E9-9016-DF07DEA3CE9B}" type="slidenum">
              <a:rPr lang="pt-BR" altLang="en-US" sz="1200" smtClean="0">
                <a:latin typeface="Garamond" panose="02020404030301010803" pitchFamily="18" charset="0"/>
              </a:rPr>
              <a:pPr/>
              <a:t>75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E59AF12-8009-410F-9825-F8F77C565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Identificadores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7E38A0B-EF8F-4AE6-AC1F-9BECBB6FC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lvl="1" eaLnBrk="1" hangingPunct="1"/>
            <a:r>
              <a:rPr lang="pt-BR" altLang="pt-BR" sz="2200" dirty="0"/>
              <a:t>O identificador deve passar ao programador (ou quem está lendo o programa/algoritmo) a origem do dado que a variável ou constante vai armazenar, ou seja, não devemos criar nomes que não tenham nada a ver com o conteúdo da variável ou constante;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200" dirty="0"/>
          </a:p>
          <a:p>
            <a:pPr lvl="2" eaLnBrk="1" hangingPunct="1"/>
            <a:r>
              <a:rPr lang="pt-BR" altLang="pt-BR" b="1" dirty="0"/>
              <a:t>Nomes inapropriados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i, j, a12, i23ER21, </a:t>
            </a:r>
            <a:r>
              <a:rPr lang="pt-BR" altLang="pt-BR" sz="2400" dirty="0" err="1">
                <a:latin typeface="Courier New" panose="02070309020205020404" pitchFamily="49" charset="0"/>
              </a:rPr>
              <a:t>xyz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xibobo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ricardo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lvl="2" eaLnBrk="1" hangingPunct="1"/>
            <a:r>
              <a:rPr lang="pt-BR" altLang="pt-BR" b="1" dirty="0"/>
              <a:t>Nomes 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idade, salario, </a:t>
            </a:r>
            <a:r>
              <a:rPr lang="pt-BR" altLang="pt-BR" sz="2400" dirty="0" err="1">
                <a:latin typeface="Courier New" panose="02070309020205020404" pitchFamily="49" charset="0"/>
              </a:rPr>
              <a:t>nomeFruta</a:t>
            </a:r>
            <a:r>
              <a:rPr lang="pt-BR" altLang="pt-BR" sz="2400" dirty="0">
                <a:latin typeface="Courier New" panose="02070309020205020404" pitchFamily="49" charset="0"/>
              </a:rPr>
              <a:t>, contador, </a:t>
            </a:r>
            <a:r>
              <a:rPr lang="pt-BR" altLang="pt-BR" sz="2400" dirty="0" err="1">
                <a:latin typeface="Courier New" panose="02070309020205020404" pitchFamily="49" charset="0"/>
              </a:rPr>
              <a:t>endereco_correspondencia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/>
            <a:endParaRPr lang="pt-BR" altLang="pt-BR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066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3">
            <a:extLst>
              <a:ext uri="{FF2B5EF4-FFF2-40B4-BE49-F238E27FC236}">
                <a16:creationId xmlns:a16="http://schemas.microsoft.com/office/drawing/2014/main" id="{437886FC-8139-41E3-8B2C-8F7A6625E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2A16B-45C4-48EE-9C7D-05FB7B18B962}" type="slidenum">
              <a:rPr lang="pt-BR" altLang="en-US" sz="1200" smtClean="0">
                <a:latin typeface="Garamond" panose="02020404030301010803" pitchFamily="18" charset="0"/>
              </a:rPr>
              <a:pPr/>
              <a:t>76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9BCD9CF-7C85-48E2-9C69-11652E229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Identificadores (Java)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77B5F15-2194-4B68-B265-7A40C01DC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751387"/>
          </a:xfrm>
        </p:spPr>
        <p:txBody>
          <a:bodyPr/>
          <a:lstStyle/>
          <a:p>
            <a:pPr eaLnBrk="1" hangingPunct="1"/>
            <a:r>
              <a:rPr lang="pt-BR" altLang="pt-BR" sz="2600" dirty="0"/>
              <a:t>Regras para formação de identificadores:</a:t>
            </a:r>
          </a:p>
          <a:p>
            <a:pPr lvl="1" eaLnBrk="1" hangingPunct="1"/>
            <a:r>
              <a:rPr lang="pt-BR" altLang="pt-BR" sz="2200" dirty="0"/>
              <a:t>Devem começar OBRIGATORIAMENTE com uma LETRA ou com os caracteres sublinhado ( _ ) ou cifrão ($);</a:t>
            </a:r>
          </a:p>
          <a:p>
            <a:pPr lvl="1" eaLnBrk="1" hangingPunct="1"/>
            <a:r>
              <a:rPr lang="pt-BR" altLang="pt-BR" sz="2200" dirty="0"/>
              <a:t>Só podem conter LETRAS, NÚMEROS e os caracteres sublinhado ( _ ) e cifrão ($);</a:t>
            </a:r>
          </a:p>
          <a:p>
            <a:pPr lvl="2" eaLnBrk="1" hangingPunct="1"/>
            <a:r>
              <a:rPr lang="pt-BR" altLang="pt-BR" sz="1800" b="1" dirty="0">
                <a:solidFill>
                  <a:srgbClr val="FF0000"/>
                </a:solidFill>
              </a:rPr>
              <a:t>Não podem conter</a:t>
            </a:r>
            <a:r>
              <a:rPr lang="pt-BR" altLang="pt-BR" sz="1800" dirty="0"/>
              <a:t> ESPAÇOS ou caracteres especiais (@, ?, !, -, caracteres acentuados, c com cedilha, etc.);</a:t>
            </a:r>
          </a:p>
          <a:p>
            <a:pPr lvl="1" eaLnBrk="1" hangingPunct="1"/>
            <a:r>
              <a:rPr lang="pt-BR" altLang="pt-BR" sz="2400" u="sng" dirty="0"/>
              <a:t>O Java distingue entre maiúsculas e minúsculas</a:t>
            </a:r>
            <a:r>
              <a:rPr lang="pt-BR" altLang="pt-BR" sz="2400" dirty="0"/>
              <a:t>;</a:t>
            </a:r>
          </a:p>
          <a:p>
            <a:pPr marL="344487" lvl="1" indent="0" eaLnBrk="1" hangingPunct="1">
              <a:buNone/>
            </a:pPr>
            <a:endParaRPr lang="pt-BR" altLang="pt-BR" sz="1600" dirty="0"/>
          </a:p>
          <a:p>
            <a:pPr lvl="2" eaLnBrk="1" hangingPunct="1"/>
            <a:r>
              <a:rPr lang="pt-BR" altLang="pt-BR" sz="2000" b="1" dirty="0"/>
              <a:t>Nomes válidos</a:t>
            </a:r>
            <a:r>
              <a:rPr lang="pt-BR" altLang="pt-BR" sz="2000" dirty="0"/>
              <a:t>: </a:t>
            </a:r>
            <a:r>
              <a:rPr lang="pt-BR" altLang="pt-BR" sz="2000" dirty="0">
                <a:latin typeface="Courier New" panose="02070309020205020404" pitchFamily="49" charset="0"/>
              </a:rPr>
              <a:t>i, j, FRUTA, salario, $a12, i23ER21, </a:t>
            </a:r>
            <a:r>
              <a:rPr lang="pt-BR" altLang="pt-BR" sz="2000" dirty="0" err="1">
                <a:latin typeface="Courier New" panose="02070309020205020404" pitchFamily="49" charset="0"/>
              </a:rPr>
              <a:t>um_nome_qualquer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lvl="2" eaLnBrk="1" hangingPunct="1">
              <a:spcAft>
                <a:spcPct val="50000"/>
              </a:spcAft>
            </a:pPr>
            <a:r>
              <a:rPr lang="pt-BR" altLang="pt-BR" sz="2000" b="1" dirty="0"/>
              <a:t>Nomes inválidos</a:t>
            </a:r>
            <a:r>
              <a:rPr lang="pt-BR" altLang="pt-BR" sz="2000" dirty="0"/>
              <a:t>:</a:t>
            </a:r>
            <a:r>
              <a:rPr lang="pt-BR" altLang="pt-BR" sz="2000" dirty="0">
                <a:latin typeface="Courier New" panose="02070309020205020404" pitchFamily="49" charset="0"/>
              </a:rPr>
              <a:t> 1, 25, nome-fruta, 5JOSE, A@1, nome do pai, média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42731023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3">
            <a:extLst>
              <a:ext uri="{FF2B5EF4-FFF2-40B4-BE49-F238E27FC236}">
                <a16:creationId xmlns:a16="http://schemas.microsoft.com/office/drawing/2014/main" id="{F47CDA7F-12CC-4DA1-AEF9-F48301316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6589C-05B4-47E9-9016-DF07DEA3CE9B}" type="slidenum">
              <a:rPr lang="pt-BR" altLang="en-US" sz="1200" smtClean="0">
                <a:latin typeface="Garamond" panose="02020404030301010803" pitchFamily="18" charset="0"/>
              </a:rPr>
              <a:pPr/>
              <a:t>77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E59AF12-8009-410F-9825-F8F77C565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Identificadores (Java)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7E38A0B-EF8F-4AE6-AC1F-9BECBB6FC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lvl="1" eaLnBrk="1" hangingPunct="1"/>
            <a:r>
              <a:rPr lang="pt-BR" altLang="pt-BR" sz="2200" dirty="0"/>
              <a:t>O identificador deve passar ao programador (ou quem está lendo o programa/algoritmo) a origem do dado que a variável ou constante vai armazenar, ou seja, não devemos criar nomes que não tenham nada a ver com o conteúdo da variável ou constante;</a:t>
            </a:r>
          </a:p>
          <a:p>
            <a:pPr lvl="1" eaLnBrk="1" hangingPunct="1"/>
            <a:r>
              <a:rPr lang="pt-BR" altLang="pt-BR" sz="2200" u="sng" dirty="0"/>
              <a:t>É padrão no Java começar com letra minúscula um identificador de variável</a:t>
            </a:r>
            <a:r>
              <a:rPr lang="pt-BR" altLang="pt-BR" sz="2200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200" dirty="0"/>
          </a:p>
          <a:p>
            <a:pPr lvl="2" eaLnBrk="1" hangingPunct="1"/>
            <a:r>
              <a:rPr lang="pt-BR" altLang="pt-BR" b="1" dirty="0"/>
              <a:t>Nomes inapropriados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i, j, a12, i23ER21, </a:t>
            </a:r>
            <a:r>
              <a:rPr lang="pt-BR" altLang="pt-BR" sz="2400" dirty="0" err="1">
                <a:latin typeface="Courier New" panose="02070309020205020404" pitchFamily="49" charset="0"/>
              </a:rPr>
              <a:t>xyz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xibobo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ricardo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pt-BR" altLang="pt-BR" b="1" dirty="0"/>
              <a:t>Nomes 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idade, salario, </a:t>
            </a:r>
            <a:r>
              <a:rPr lang="pt-BR" altLang="pt-BR" sz="2400" dirty="0" err="1">
                <a:latin typeface="Courier New" panose="02070309020205020404" pitchFamily="49" charset="0"/>
              </a:rPr>
              <a:t>nomeFruta</a:t>
            </a:r>
            <a:r>
              <a:rPr lang="pt-BR" altLang="pt-BR" sz="2400" dirty="0">
                <a:latin typeface="Courier New" panose="02070309020205020404" pitchFamily="49" charset="0"/>
              </a:rPr>
              <a:t>, contador, </a:t>
            </a:r>
            <a:r>
              <a:rPr lang="pt-BR" altLang="pt-BR" sz="2400" dirty="0" err="1">
                <a:latin typeface="Courier New" panose="02070309020205020404" pitchFamily="49" charset="0"/>
              </a:rPr>
              <a:t>endereco_correspondencia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/>
            <a:endParaRPr lang="pt-BR" altLang="pt-BR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152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3">
            <a:extLst>
              <a:ext uri="{FF2B5EF4-FFF2-40B4-BE49-F238E27FC236}">
                <a16:creationId xmlns:a16="http://schemas.microsoft.com/office/drawing/2014/main" id="{1CCBFA75-3562-4F38-BB8B-CC63D627F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B348A-EEE1-46FF-BFDD-13409BA0BD36}" type="slidenum">
              <a:rPr lang="pt-BR" altLang="en-US" sz="1200" smtClean="0">
                <a:latin typeface="Garamond" panose="02020404030301010803" pitchFamily="18" charset="0"/>
              </a:rPr>
              <a:pPr/>
              <a:t>78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312C341-2205-4053-9944-251A2162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Exemplo </a:t>
            </a:r>
            <a:br>
              <a:rPr lang="pt-BR" altLang="pt-BR"/>
            </a:br>
            <a:r>
              <a:rPr lang="pt-BR" altLang="pt-BR" sz="1700"/>
              <a:t>(identificadores apropriados e inapropriados)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33B41E9-E205-434D-AEE6-49AF9AB4C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0" y="1557338"/>
            <a:ext cx="6265863" cy="44640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 b="1" u="sng">
                <a:latin typeface="Courier New" panose="02070309020205020404" pitchFamily="49" charset="0"/>
              </a:rPr>
              <a:t>algoritmo</a:t>
            </a:r>
            <a:r>
              <a:rPr lang="pt-BR" altLang="pt-BR" sz="2500" b="1">
                <a:latin typeface="Courier New" panose="02070309020205020404" pitchFamily="49" charset="0"/>
              </a:rPr>
              <a:t> </a:t>
            </a:r>
            <a:r>
              <a:rPr lang="pt-BR" altLang="pt-BR" sz="2500" b="1"/>
              <a:t>"</a:t>
            </a:r>
            <a:r>
              <a:rPr lang="pt-BR" altLang="pt-BR" sz="250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500" b="1"/>
              <a:t>"</a:t>
            </a:r>
            <a:endParaRPr lang="pt-BR" altLang="pt-BR" sz="25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 b="1" u="sng">
                <a:latin typeface="Courier New" panose="02070309020205020404" pitchFamily="49" charset="0"/>
              </a:rPr>
              <a:t>var</a:t>
            </a:r>
            <a:r>
              <a:rPr lang="pt-BR" altLang="pt-BR" sz="2500">
                <a:latin typeface="Courier New" panose="02070309020205020404" pitchFamily="49" charset="0"/>
              </a:rPr>
              <a:t> a, b, c : </a:t>
            </a:r>
            <a:r>
              <a:rPr lang="pt-BR" altLang="pt-BR" sz="2500" b="1" u="sng">
                <a:latin typeface="Courier New" panose="02070309020205020404" pitchFamily="49" charset="0"/>
              </a:rPr>
              <a:t>inteiro</a:t>
            </a:r>
            <a:endParaRPr lang="pt-BR" altLang="pt-BR" sz="2500" u="sng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 b="1" u="sng">
                <a:latin typeface="Courier New" panose="02070309020205020404" pitchFamily="49" charset="0"/>
              </a:rPr>
              <a:t>inicio</a:t>
            </a:r>
            <a:endParaRPr lang="pt-BR" altLang="pt-BR" sz="2500" u="sng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 b="1">
                <a:latin typeface="Courier New" panose="02070309020205020404" pitchFamily="49" charset="0"/>
              </a:rPr>
              <a:t>		leia</a:t>
            </a:r>
            <a:r>
              <a:rPr lang="pt-BR" altLang="pt-BR" sz="2500"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	b</a:t>
            </a:r>
            <a:r>
              <a:rPr lang="pt-BR" altLang="pt-BR" sz="2500" b="1">
                <a:latin typeface="Courier New" panose="02070309020205020404" pitchFamily="49" charset="0"/>
              </a:rPr>
              <a:t> &lt;- </a:t>
            </a:r>
            <a:r>
              <a:rPr lang="pt-BR" altLang="pt-BR" sz="25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	</a:t>
            </a:r>
            <a:r>
              <a:rPr lang="pt-BR" altLang="pt-BR" sz="2500" b="1">
                <a:latin typeface="Courier New" panose="02070309020205020404" pitchFamily="49" charset="0"/>
              </a:rPr>
              <a:t>para</a:t>
            </a:r>
            <a:r>
              <a:rPr lang="pt-BR" altLang="pt-BR" sz="2500">
                <a:latin typeface="Courier New" panose="02070309020205020404" pitchFamily="49" charset="0"/>
              </a:rPr>
              <a:t> c</a:t>
            </a:r>
            <a:r>
              <a:rPr lang="pt-BR" altLang="pt-BR" sz="2500" b="1">
                <a:latin typeface="Courier New" panose="02070309020205020404" pitchFamily="49" charset="0"/>
              </a:rPr>
              <a:t> de </a:t>
            </a:r>
            <a:r>
              <a:rPr lang="pt-BR" altLang="pt-BR" sz="25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2500">
                <a:latin typeface="Courier New" panose="02070309020205020404" pitchFamily="49" charset="0"/>
              </a:rPr>
              <a:t> </a:t>
            </a:r>
            <a:r>
              <a:rPr lang="pt-BR" altLang="pt-BR" sz="2500" b="1">
                <a:latin typeface="Courier New" panose="02070309020205020404" pitchFamily="49" charset="0"/>
              </a:rPr>
              <a:t>ate</a:t>
            </a:r>
            <a:r>
              <a:rPr lang="pt-BR" altLang="pt-BR" sz="2500">
                <a:latin typeface="Courier New" panose="02070309020205020404" pitchFamily="49" charset="0"/>
              </a:rPr>
              <a:t> a </a:t>
            </a:r>
            <a:r>
              <a:rPr lang="pt-BR" altLang="pt-BR" sz="2500" b="1">
                <a:latin typeface="Courier New" panose="02070309020205020404" pitchFamily="49" charset="0"/>
              </a:rPr>
              <a:t>faca</a:t>
            </a:r>
            <a:endParaRPr lang="pt-BR" altLang="pt-BR" sz="25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			b</a:t>
            </a:r>
            <a:r>
              <a:rPr lang="pt-BR" altLang="pt-BR" sz="2500" b="1">
                <a:latin typeface="Courier New" panose="02070309020205020404" pitchFamily="49" charset="0"/>
              </a:rPr>
              <a:t> &lt;- </a:t>
            </a:r>
            <a:r>
              <a:rPr lang="pt-BR" altLang="pt-BR" sz="2500">
                <a:latin typeface="Courier New" panose="02070309020205020404" pitchFamily="49" charset="0"/>
              </a:rPr>
              <a:t>b </a:t>
            </a:r>
            <a:r>
              <a:rPr lang="pt-BR" altLang="pt-BR" sz="2500" b="1">
                <a:latin typeface="Courier New" panose="02070309020205020404" pitchFamily="49" charset="0"/>
              </a:rPr>
              <a:t>*</a:t>
            </a:r>
            <a:r>
              <a:rPr lang="pt-BR" altLang="pt-BR" sz="2500">
                <a:latin typeface="Courier New" panose="02070309020205020404" pitchFamily="49" charset="0"/>
              </a:rPr>
              <a:t> 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	</a:t>
            </a:r>
            <a:r>
              <a:rPr lang="pt-BR" altLang="pt-BR" sz="2500" b="1">
                <a:latin typeface="Courier New" panose="02070309020205020404" pitchFamily="49" charset="0"/>
              </a:rPr>
              <a:t>fimpara</a:t>
            </a:r>
            <a:endParaRPr lang="pt-BR" altLang="pt-BR" sz="25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	</a:t>
            </a:r>
            <a:r>
              <a:rPr lang="pt-BR" altLang="pt-BR" sz="2500" b="1">
                <a:latin typeface="Courier New" panose="02070309020205020404" pitchFamily="49" charset="0"/>
              </a:rPr>
              <a:t>escreval</a:t>
            </a:r>
            <a:r>
              <a:rPr lang="pt-BR" altLang="pt-BR" sz="2500">
                <a:latin typeface="Courier New" panose="02070309020205020404" pitchFamily="49" charset="0"/>
              </a:rPr>
              <a:t>(b)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 b="1" u="sng">
                <a:latin typeface="Courier New" panose="02070309020205020404" pitchFamily="49" charset="0"/>
              </a:rPr>
              <a:t>fimalgoritmo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Número de Slide 3">
            <a:extLst>
              <a:ext uri="{FF2B5EF4-FFF2-40B4-BE49-F238E27FC236}">
                <a16:creationId xmlns:a16="http://schemas.microsoft.com/office/drawing/2014/main" id="{28EE9173-290C-4B8E-B844-D003A429E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3D0C51-59BE-4181-B0CA-8E8A9FB77E21}" type="slidenum">
              <a:rPr lang="pt-BR" altLang="en-US" sz="1200" smtClean="0">
                <a:latin typeface="Garamond" panose="02020404030301010803" pitchFamily="18" charset="0"/>
              </a:rPr>
              <a:pPr/>
              <a:t>79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59F3489-C3D1-48EE-8FFF-636E38454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Exemplo </a:t>
            </a:r>
            <a:br>
              <a:rPr lang="pt-BR" altLang="pt-BR"/>
            </a:br>
            <a:r>
              <a:rPr lang="pt-BR" altLang="pt-BR" sz="1700"/>
              <a:t>(identificadores apropriados e inapropriados)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0AA3C137-BF83-4170-9A8F-B2D2E71D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412875"/>
            <a:ext cx="80883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 b="1" u="sng">
                <a:latin typeface="Courier New" panose="02070309020205020404" pitchFamily="49" charset="0"/>
              </a:rPr>
              <a:t>algoritmo</a:t>
            </a:r>
            <a:r>
              <a:rPr lang="pt-BR" altLang="pt-BR" sz="2500" b="1">
                <a:latin typeface="Courier New" panose="02070309020205020404" pitchFamily="49" charset="0"/>
              </a:rPr>
              <a:t> </a:t>
            </a:r>
            <a:r>
              <a:rPr lang="pt-BR" altLang="pt-BR" sz="2500" b="1"/>
              <a:t>"</a:t>
            </a:r>
            <a:r>
              <a:rPr lang="pt-BR" altLang="pt-BR" sz="2500">
                <a:solidFill>
                  <a:srgbClr val="FF0000"/>
                </a:solidFill>
                <a:latin typeface="Courier New" panose="02070309020205020404" pitchFamily="49" charset="0"/>
              </a:rPr>
              <a:t>CalculaFatorial</a:t>
            </a:r>
            <a:r>
              <a:rPr lang="pt-BR" altLang="pt-BR" sz="2500" b="1"/>
              <a:t>"</a:t>
            </a:r>
            <a:endParaRPr lang="pt-BR" altLang="pt-BR" sz="25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 b="1" u="sng">
                <a:latin typeface="Courier New" panose="02070309020205020404" pitchFamily="49" charset="0"/>
              </a:rPr>
              <a:t>var</a:t>
            </a:r>
            <a:r>
              <a:rPr lang="pt-BR" altLang="pt-BR" sz="2500">
                <a:latin typeface="Courier New" panose="02070309020205020404" pitchFamily="49" charset="0"/>
              </a:rPr>
              <a:t> numero, fatorial, contador : </a:t>
            </a:r>
            <a:r>
              <a:rPr lang="pt-BR" altLang="pt-BR" sz="2500" b="1" u="sng">
                <a:latin typeface="Courier New" panose="02070309020205020404" pitchFamily="49" charset="0"/>
              </a:rPr>
              <a:t>inteiro</a:t>
            </a:r>
            <a:endParaRPr lang="pt-BR" altLang="pt-BR" sz="2500" u="sng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 b="1" u="sng">
                <a:latin typeface="Courier New" panose="02070309020205020404" pitchFamily="49" charset="0"/>
              </a:rPr>
              <a:t>inicio</a:t>
            </a:r>
            <a:endParaRPr lang="pt-BR" altLang="pt-BR" sz="2500" u="sng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  </a:t>
            </a:r>
            <a:r>
              <a:rPr lang="pt-BR" altLang="pt-BR" sz="2500" b="1">
                <a:latin typeface="Courier New" panose="02070309020205020404" pitchFamily="49" charset="0"/>
              </a:rPr>
              <a:t>escreva</a:t>
            </a:r>
            <a:r>
              <a:rPr lang="pt-BR" altLang="pt-BR" sz="2500">
                <a:latin typeface="Courier New" panose="02070309020205020404" pitchFamily="49" charset="0"/>
              </a:rPr>
              <a:t>(</a:t>
            </a:r>
            <a:r>
              <a:rPr lang="pt-BR" altLang="pt-BR" sz="2500" b="1"/>
              <a:t>"</a:t>
            </a:r>
            <a:r>
              <a:rPr lang="pt-BR" altLang="pt-BR" sz="2500">
                <a:solidFill>
                  <a:srgbClr val="FF0000"/>
                </a:solidFill>
                <a:latin typeface="Courier New" panose="02070309020205020404" pitchFamily="49" charset="0"/>
              </a:rPr>
              <a:t>Informe um número:</a:t>
            </a:r>
            <a:r>
              <a:rPr lang="pt-BR" altLang="pt-BR" sz="2500">
                <a:latin typeface="Courier New" panose="02070309020205020404" pitchFamily="49" charset="0"/>
              </a:rPr>
              <a:t> </a:t>
            </a:r>
            <a:r>
              <a:rPr lang="pt-BR" altLang="pt-BR" sz="2500" b="1"/>
              <a:t>"</a:t>
            </a:r>
            <a:r>
              <a:rPr lang="pt-BR" altLang="pt-BR" sz="25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  </a:t>
            </a:r>
            <a:r>
              <a:rPr lang="pt-BR" altLang="pt-BR" sz="2500" b="1">
                <a:latin typeface="Courier New" panose="02070309020205020404" pitchFamily="49" charset="0"/>
              </a:rPr>
              <a:t>leia</a:t>
            </a:r>
            <a:r>
              <a:rPr lang="pt-BR" altLang="pt-BR" sz="2500">
                <a:latin typeface="Courier New" panose="02070309020205020404" pitchFamily="49" charset="0"/>
              </a:rPr>
              <a:t>(numero)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  fatorial</a:t>
            </a:r>
            <a:r>
              <a:rPr lang="pt-BR" altLang="pt-BR" sz="2500" b="1">
                <a:latin typeface="Courier New" panose="02070309020205020404" pitchFamily="49" charset="0"/>
              </a:rPr>
              <a:t> &lt;- </a:t>
            </a:r>
            <a:r>
              <a:rPr lang="pt-BR" altLang="pt-BR" sz="25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  </a:t>
            </a:r>
            <a:r>
              <a:rPr lang="pt-BR" altLang="pt-BR" sz="2500" b="1">
                <a:latin typeface="Courier New" panose="02070309020205020404" pitchFamily="49" charset="0"/>
              </a:rPr>
              <a:t>para</a:t>
            </a:r>
            <a:r>
              <a:rPr lang="pt-BR" altLang="pt-BR" sz="2500">
                <a:latin typeface="Courier New" panose="02070309020205020404" pitchFamily="49" charset="0"/>
              </a:rPr>
              <a:t> contador</a:t>
            </a:r>
            <a:r>
              <a:rPr lang="pt-BR" altLang="pt-BR" sz="2500" b="1">
                <a:latin typeface="Courier New" panose="02070309020205020404" pitchFamily="49" charset="0"/>
              </a:rPr>
              <a:t> de </a:t>
            </a:r>
            <a:r>
              <a:rPr lang="pt-BR" altLang="pt-BR" sz="25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2500">
                <a:latin typeface="Courier New" panose="02070309020205020404" pitchFamily="49" charset="0"/>
              </a:rPr>
              <a:t> </a:t>
            </a:r>
            <a:r>
              <a:rPr lang="pt-BR" altLang="pt-BR" sz="2500" b="1">
                <a:latin typeface="Courier New" panose="02070309020205020404" pitchFamily="49" charset="0"/>
              </a:rPr>
              <a:t>ate</a:t>
            </a:r>
            <a:r>
              <a:rPr lang="pt-BR" altLang="pt-BR" sz="2500">
                <a:latin typeface="Courier New" panose="02070309020205020404" pitchFamily="49" charset="0"/>
              </a:rPr>
              <a:t> numero </a:t>
            </a:r>
            <a:r>
              <a:rPr lang="pt-BR" altLang="pt-BR" sz="2500" b="1">
                <a:latin typeface="Courier New" panose="02070309020205020404" pitchFamily="49" charset="0"/>
              </a:rPr>
              <a:t>faca</a:t>
            </a:r>
            <a:endParaRPr lang="pt-BR" altLang="pt-BR" sz="25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			fatorial</a:t>
            </a:r>
            <a:r>
              <a:rPr lang="pt-BR" altLang="pt-BR" sz="2500" b="1">
                <a:latin typeface="Courier New" panose="02070309020205020404" pitchFamily="49" charset="0"/>
              </a:rPr>
              <a:t> &lt;- </a:t>
            </a:r>
            <a:r>
              <a:rPr lang="pt-BR" altLang="pt-BR" sz="2500">
                <a:latin typeface="Courier New" panose="02070309020205020404" pitchFamily="49" charset="0"/>
              </a:rPr>
              <a:t>fatorial </a:t>
            </a:r>
            <a:r>
              <a:rPr lang="pt-BR" altLang="pt-BR" sz="2500" b="1">
                <a:latin typeface="Courier New" panose="02070309020205020404" pitchFamily="49" charset="0"/>
              </a:rPr>
              <a:t>*</a:t>
            </a:r>
            <a:r>
              <a:rPr lang="pt-BR" altLang="pt-BR" sz="2500">
                <a:latin typeface="Courier New" panose="02070309020205020404" pitchFamily="49" charset="0"/>
              </a:rPr>
              <a:t> contador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  </a:t>
            </a:r>
            <a:r>
              <a:rPr lang="pt-BR" altLang="pt-BR" sz="2500" b="1">
                <a:latin typeface="Courier New" panose="02070309020205020404" pitchFamily="49" charset="0"/>
              </a:rPr>
              <a:t>fimpara</a:t>
            </a:r>
            <a:endParaRPr lang="pt-BR" altLang="pt-BR" sz="25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>
                <a:latin typeface="Courier New" panose="02070309020205020404" pitchFamily="49" charset="0"/>
              </a:rPr>
              <a:t>    </a:t>
            </a:r>
            <a:r>
              <a:rPr lang="pt-BR" altLang="pt-BR" sz="2500" b="1">
                <a:latin typeface="Courier New" panose="02070309020205020404" pitchFamily="49" charset="0"/>
              </a:rPr>
              <a:t>escreval</a:t>
            </a:r>
            <a:r>
              <a:rPr lang="pt-BR" altLang="pt-BR" sz="2500">
                <a:latin typeface="Courier New" panose="02070309020205020404" pitchFamily="49" charset="0"/>
              </a:rPr>
              <a:t>(</a:t>
            </a:r>
            <a:r>
              <a:rPr lang="pt-BR" altLang="pt-BR" sz="2500" b="1"/>
              <a:t>"</a:t>
            </a:r>
            <a:r>
              <a:rPr lang="pt-BR" altLang="pt-BR" sz="2500">
                <a:solidFill>
                  <a:srgbClr val="FF0000"/>
                </a:solidFill>
                <a:latin typeface="Courier New" panose="02070309020205020404" pitchFamily="49" charset="0"/>
              </a:rPr>
              <a:t>Fatorial =</a:t>
            </a:r>
            <a:r>
              <a:rPr lang="pt-BR" altLang="pt-BR" sz="2500">
                <a:latin typeface="Courier New" panose="02070309020205020404" pitchFamily="49" charset="0"/>
              </a:rPr>
              <a:t> </a:t>
            </a:r>
            <a:r>
              <a:rPr lang="pt-BR" altLang="pt-BR" sz="2500" b="1"/>
              <a:t>"</a:t>
            </a:r>
            <a:r>
              <a:rPr lang="pt-BR" altLang="pt-BR" sz="2500">
                <a:latin typeface="Courier New" panose="02070309020205020404" pitchFamily="49" charset="0"/>
              </a:rPr>
              <a:t>,fatorial)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500" b="1" u="sng">
                <a:latin typeface="Courier New" panose="02070309020205020404" pitchFamily="49" charset="0"/>
              </a:rPr>
              <a:t>fimalgoritmo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BF60-72DF-4B61-9E30-1E182825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 Principal/Auxiliar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188E2-CA01-44D4-BEFE-2A176FCC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400" b="1" dirty="0"/>
              <a:t>Memória</a:t>
            </a:r>
            <a:r>
              <a:rPr lang="pt-BR" sz="2400" b="1" i="1" dirty="0"/>
              <a:t> RAM (</a:t>
            </a:r>
            <a:r>
              <a:rPr lang="pt-BR" sz="2400" b="1" i="1" dirty="0" err="1"/>
              <a:t>Random</a:t>
            </a:r>
            <a:r>
              <a:rPr lang="pt-BR" sz="2400" b="1" i="1" dirty="0"/>
              <a:t> Access </a:t>
            </a:r>
            <a:r>
              <a:rPr lang="pt-BR" sz="2400" b="1" i="1" dirty="0" err="1"/>
              <a:t>Memory</a:t>
            </a:r>
            <a:r>
              <a:rPr lang="pt-BR" sz="2400" b="1" i="1" dirty="0"/>
              <a:t>)</a:t>
            </a:r>
            <a:endParaRPr lang="pt-BR" sz="2400" dirty="0"/>
          </a:p>
          <a:p>
            <a:pPr lvl="1"/>
            <a:r>
              <a:rPr lang="pt-BR" sz="2000" dirty="0"/>
              <a:t>Armazena temporariamente programas e dados que serão processados pelo processador;</a:t>
            </a:r>
          </a:p>
          <a:p>
            <a:pPr lvl="1"/>
            <a:r>
              <a:rPr lang="pt-BR" sz="2000" dirty="0"/>
              <a:t>Depois que o computador é desligado, todos os dados alocados na memória </a:t>
            </a:r>
            <a:r>
              <a:rPr lang="pt-BR" sz="2000" i="1" dirty="0"/>
              <a:t>RAM</a:t>
            </a:r>
            <a:r>
              <a:rPr lang="pt-BR" sz="2000" dirty="0"/>
              <a:t> </a:t>
            </a:r>
            <a:r>
              <a:rPr lang="pt-BR" sz="2000" u="sng" dirty="0"/>
              <a:t>são apagados</a:t>
            </a:r>
            <a:r>
              <a:rPr lang="pt-BR" sz="2000" dirty="0"/>
              <a:t>.</a:t>
            </a:r>
          </a:p>
          <a:p>
            <a:r>
              <a:rPr lang="en-US" sz="2400" b="1" dirty="0" err="1"/>
              <a:t>Memória</a:t>
            </a:r>
            <a:r>
              <a:rPr lang="en-US" sz="2400" dirty="0"/>
              <a:t> </a:t>
            </a:r>
            <a:r>
              <a:rPr lang="en-US" sz="2400" b="1" i="1" dirty="0"/>
              <a:t>ROM (Read-Only Memory)</a:t>
            </a:r>
            <a:endParaRPr lang="pt-BR" sz="2400" dirty="0"/>
          </a:p>
          <a:p>
            <a:pPr lvl="1"/>
            <a:r>
              <a:rPr lang="pt-BR" sz="2000" dirty="0"/>
              <a:t>Memória onde estão gravadas as rotinas básicas de funcionamento do computador; </a:t>
            </a:r>
          </a:p>
          <a:p>
            <a:pPr lvl="1"/>
            <a:r>
              <a:rPr lang="pt-BR" sz="2000" dirty="0"/>
              <a:t>O conteúdo da memória </a:t>
            </a:r>
            <a:r>
              <a:rPr lang="pt-BR" sz="2000" i="1" dirty="0"/>
              <a:t>ROM </a:t>
            </a:r>
            <a:r>
              <a:rPr lang="pt-BR" sz="2000" dirty="0"/>
              <a:t>não pode ser alterado nem eliminado por nenhum programa;</a:t>
            </a:r>
          </a:p>
          <a:p>
            <a:pPr lvl="1"/>
            <a:r>
              <a:rPr lang="pt-BR" sz="2000" dirty="0"/>
              <a:t>Não necessita de alimentação elétrica para armazenar dados, portanto, o conteúdo da </a:t>
            </a:r>
            <a:r>
              <a:rPr lang="pt-BR" sz="2000" i="1" dirty="0"/>
              <a:t>ROM</a:t>
            </a:r>
            <a:r>
              <a:rPr lang="pt-BR" sz="2000" dirty="0"/>
              <a:t> </a:t>
            </a:r>
            <a:r>
              <a:rPr lang="pt-BR" sz="2000" b="1" dirty="0"/>
              <a:t>não</a:t>
            </a:r>
            <a:r>
              <a:rPr lang="pt-BR" sz="2000" dirty="0"/>
              <a:t> é destruído quando se desliga a máquina.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5F4261-BADE-420C-B6D8-1149AA331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pic>
        <p:nvPicPr>
          <p:cNvPr id="1016834" name="Picture 2" descr="Resultado de imagem para memoria ram">
            <a:extLst>
              <a:ext uri="{FF2B5EF4-FFF2-40B4-BE49-F238E27FC236}">
                <a16:creationId xmlns:a16="http://schemas.microsoft.com/office/drawing/2014/main" id="{22627524-432B-4507-8A76-7C1BD5C0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31" y="648859"/>
            <a:ext cx="1741735" cy="116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95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Número de Slide 3">
            <a:extLst>
              <a:ext uri="{FF2B5EF4-FFF2-40B4-BE49-F238E27FC236}">
                <a16:creationId xmlns:a16="http://schemas.microsoft.com/office/drawing/2014/main" id="{3FBEFA8F-788D-4119-9584-3E7411DDC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6D698-FCB5-4A16-83A1-EAC9E3B9E012}" type="slidenum">
              <a:rPr lang="pt-BR" altLang="en-US" sz="1200" smtClean="0">
                <a:latin typeface="Garamond" panose="02020404030301010803" pitchFamily="18" charset="0"/>
              </a:rPr>
              <a:pPr/>
              <a:t>80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42277C6-67E4-4BF1-956B-97672AC82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Variáveis</a:t>
            </a:r>
            <a:br>
              <a:rPr lang="pt-BR" altLang="pt-BR"/>
            </a:br>
            <a:r>
              <a:rPr lang="pt-BR" altLang="pt-BR" sz="2800"/>
              <a:t>(abreviação de </a:t>
            </a:r>
            <a:r>
              <a:rPr lang="pt-BR" altLang="pt-BR" sz="2800" u="sng"/>
              <a:t>dados variáveis</a:t>
            </a:r>
            <a:r>
              <a:rPr lang="pt-BR" altLang="pt-BR" sz="2800"/>
              <a:t>)</a:t>
            </a:r>
            <a:endParaRPr lang="pt-BR" altLang="pt-BR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99BC90A-DD5A-43E2-9AD7-DDD749941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1025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b="1"/>
              <a:t>O que é uma Variável?</a:t>
            </a:r>
          </a:p>
          <a:p>
            <a:pPr eaLnBrk="1" hangingPunct="1">
              <a:lnSpc>
                <a:spcPct val="90000"/>
              </a:lnSpc>
            </a:pPr>
            <a:endParaRPr lang="pt-BR" altLang="pt-BR" sz="1200" b="1"/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/>
              <a:t>Em termos lógicos é o registro formal, dentro do algoritmo,  dos dados a serem utilizados pelo próprio algoritmo;</a:t>
            </a:r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/>
              <a:t>Em  termos físicos é uma posição na memória do computador reservada pelo algoritmo, durante a sua execução, para armazenar dados a serem utilizados pelo próprio algoritmo;</a:t>
            </a:r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/>
              <a:t>Estes dados podem ter sido gerados pelo próprio algoritmo (comandos de repetição, comando de atribuição, etc.) ou inseridos pelo usuário quando da execução de um comando de entrada/leitura de dados.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Número de Slide 3">
            <a:extLst>
              <a:ext uri="{FF2B5EF4-FFF2-40B4-BE49-F238E27FC236}">
                <a16:creationId xmlns:a16="http://schemas.microsoft.com/office/drawing/2014/main" id="{00B40AA9-0071-4FF3-985E-942661375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158BC-D0C5-428A-BB5C-34105C4C390A}" type="slidenum">
              <a:rPr lang="pt-BR" altLang="en-US" sz="1200" smtClean="0">
                <a:latin typeface="Garamond" panose="02020404030301010803" pitchFamily="18" charset="0"/>
              </a:rPr>
              <a:pPr/>
              <a:t>81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E1F1EE1-8A18-4B4E-AC83-0B0DB2E36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Cláusula VAR </a:t>
            </a:r>
            <a:r>
              <a:rPr lang="pt-BR" altLang="pt-BR" sz="1700"/>
              <a:t>(declaração de variáveis)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D36C996-25E3-4D71-8B7E-924AAC229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4"/>
            <a:ext cx="8363272" cy="44645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b="1" dirty="0"/>
              <a:t>var (declaração das </a:t>
            </a:r>
            <a:r>
              <a:rPr lang="pt-BR" altLang="pt-BR" sz="2400" b="1" u="sng" dirty="0"/>
              <a:t>variáveis</a:t>
            </a:r>
            <a:r>
              <a:rPr lang="pt-BR" altLang="pt-BR" sz="2400" b="1" dirty="0"/>
              <a:t> do algoritmo)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 b="1" dirty="0"/>
          </a:p>
          <a:p>
            <a:pPr lvl="1" eaLnBrk="1" hangingPunct="1">
              <a:lnSpc>
                <a:spcPct val="110000"/>
              </a:lnSpc>
            </a:pPr>
            <a:r>
              <a:rPr lang="pt-BR" altLang="pt-BR" sz="2400" b="1" dirty="0"/>
              <a:t>As variáveis (ou dados) podem ser de quatro tipos:</a:t>
            </a:r>
          </a:p>
          <a:p>
            <a:pPr lvl="1" eaLnBrk="1" hangingPunct="1">
              <a:lnSpc>
                <a:spcPct val="110000"/>
              </a:lnSpc>
            </a:pPr>
            <a:endParaRPr lang="pt-BR" altLang="pt-BR" sz="1100" b="1" dirty="0"/>
          </a:p>
          <a:p>
            <a:pPr lvl="2" eaLnBrk="1" hangingPunct="1">
              <a:lnSpc>
                <a:spcPct val="110000"/>
              </a:lnSpc>
            </a:pPr>
            <a:r>
              <a:rPr lang="pt-BR" altLang="pt-BR" sz="2000" b="1" u="sng" dirty="0"/>
              <a:t>inteiro</a:t>
            </a:r>
            <a:r>
              <a:rPr lang="pt-BR" altLang="pt-BR" sz="2000" b="1" dirty="0"/>
              <a:t>:</a:t>
            </a:r>
            <a:r>
              <a:rPr lang="pt-BR" altLang="pt-BR" sz="2000" dirty="0"/>
              <a:t> define variáveis numéricas do tipo inteiro, ou seja, sem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12, 1000, 5, 345);</a:t>
            </a:r>
          </a:p>
          <a:p>
            <a:pPr lvl="2" eaLnBrk="1" hangingPunct="1">
              <a:lnSpc>
                <a:spcPct val="110000"/>
              </a:lnSpc>
            </a:pPr>
            <a:r>
              <a:rPr lang="pt-BR" altLang="pt-BR" sz="2000" b="1" u="sng" dirty="0"/>
              <a:t>real</a:t>
            </a:r>
            <a:r>
              <a:rPr lang="pt-BR" altLang="pt-BR" sz="2000" b="1" dirty="0"/>
              <a:t>: </a:t>
            </a:r>
            <a:r>
              <a:rPr lang="pt-BR" altLang="pt-BR" sz="2000" dirty="0"/>
              <a:t>define variáveis numéricas do tipo real, ou seja, com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1.45, 0.05, 500.4, 3.4);</a:t>
            </a:r>
          </a:p>
          <a:p>
            <a:pPr lvl="2" eaLnBrk="1" hangingPunct="1">
              <a:lnSpc>
                <a:spcPct val="110000"/>
              </a:lnSpc>
            </a:pPr>
            <a:r>
              <a:rPr lang="pt-BR" altLang="pt-BR" sz="2000" b="1" u="sng" dirty="0" err="1"/>
              <a:t>caracter</a:t>
            </a:r>
            <a:r>
              <a:rPr lang="pt-BR" altLang="pt-BR" sz="2000" b="1" dirty="0"/>
              <a:t>:</a:t>
            </a:r>
            <a:r>
              <a:rPr lang="pt-BR" altLang="pt-BR" sz="2000" dirty="0"/>
              <a:t> define variáveis do tipo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, ou seja, cadeia de caracteres.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/>
              <a:t>“</a:t>
            </a:r>
            <a:r>
              <a:rPr lang="pt-BR" altLang="pt-BR" sz="2000" dirty="0">
                <a:solidFill>
                  <a:srgbClr val="FF0000"/>
                </a:solidFill>
              </a:rPr>
              <a:t>ABC</a:t>
            </a:r>
            <a:r>
              <a:rPr lang="pt-BR" altLang="pt-BR" sz="2000" b="1" dirty="0"/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/>
              <a:t>“</a:t>
            </a:r>
            <a:r>
              <a:rPr lang="pt-BR" altLang="pt-BR" sz="2000" dirty="0">
                <a:solidFill>
                  <a:srgbClr val="FF0000"/>
                </a:solidFill>
              </a:rPr>
              <a:t>Ricardo</a:t>
            </a:r>
            <a:r>
              <a:rPr lang="pt-BR" altLang="pt-BR" sz="2000" b="1" dirty="0"/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/>
              <a:t>“</a:t>
            </a:r>
            <a:r>
              <a:rPr lang="pt-BR" altLang="pt-BR" sz="2000" dirty="0">
                <a:solidFill>
                  <a:srgbClr val="FF0000"/>
                </a:solidFill>
              </a:rPr>
              <a:t>Agosto/2006</a:t>
            </a:r>
            <a:r>
              <a:rPr lang="pt-BR" altLang="pt-BR" sz="2000" b="1" dirty="0"/>
              <a:t>”</a:t>
            </a:r>
            <a:r>
              <a:rPr lang="pt-BR" altLang="pt-BR" sz="2000" dirty="0"/>
              <a:t>);</a:t>
            </a:r>
          </a:p>
          <a:p>
            <a:pPr lvl="2" eaLnBrk="1" hangingPunct="1">
              <a:lnSpc>
                <a:spcPct val="110000"/>
              </a:lnSpc>
            </a:pPr>
            <a:r>
              <a:rPr lang="pt-BR" altLang="pt-BR" sz="2000" b="1" u="sng" dirty="0"/>
              <a:t>lógico</a:t>
            </a:r>
            <a:r>
              <a:rPr lang="pt-BR" altLang="pt-BR" sz="2000" dirty="0"/>
              <a:t>: define variáveis do tipo lógico, ou seja, elas só tem dois valores: verdadeiro ou falso.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Número de Slide 3">
            <a:extLst>
              <a:ext uri="{FF2B5EF4-FFF2-40B4-BE49-F238E27FC236}">
                <a16:creationId xmlns:a16="http://schemas.microsoft.com/office/drawing/2014/main" id="{671E0FF1-3FFC-4F4B-BF78-B6579C0EF4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86FBE7-6BAC-487F-9235-3ECA9185DDFA}" type="slidenum">
              <a:rPr lang="pt-BR" altLang="en-US" sz="1200" smtClean="0">
                <a:latin typeface="Garamond" panose="02020404030301010803" pitchFamily="18" charset="0"/>
              </a:rPr>
              <a:pPr/>
              <a:t>82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C73F6AA-35CC-4AEC-A603-52170CCC6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Cláusula VAR </a:t>
            </a:r>
            <a:r>
              <a:rPr lang="pt-BR" altLang="pt-BR" sz="1700"/>
              <a:t>(declaração de variáveis)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07B555B-6F8F-449A-8D0C-8612B07DB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32362"/>
          </a:xfrm>
        </p:spPr>
        <p:txBody>
          <a:bodyPr/>
          <a:lstStyle/>
          <a:p>
            <a:pPr eaLnBrk="1" hangingPunct="1"/>
            <a:r>
              <a:rPr lang="pt-BR" altLang="pt-BR" b="1" dirty="0"/>
              <a:t>Exemplo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BR" altLang="pt-BR" b="1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b="1" u="sng" dirty="0">
                <a:latin typeface="Courier New" panose="02070309020205020404" pitchFamily="49" charset="0"/>
              </a:rPr>
              <a:t>algoritmo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1900" dirty="0"/>
              <a:t>"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PrimeiroAlgoritmo</a:t>
            </a:r>
            <a:r>
              <a:rPr lang="pt-BR" altLang="pt-BR" sz="1900" dirty="0"/>
              <a:t>"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b="1" u="sng" dirty="0">
                <a:latin typeface="Courier New" panose="02070309020205020404" pitchFamily="49" charset="0"/>
              </a:rPr>
              <a:t>var</a:t>
            </a:r>
            <a:r>
              <a:rPr lang="pt-BR" altLang="pt-BR" sz="2000" dirty="0">
                <a:latin typeface="Courier New" panose="02070309020205020404" pitchFamily="49" charset="0"/>
              </a:rPr>
              <a:t> idade, numero : </a:t>
            </a:r>
            <a:r>
              <a:rPr lang="pt-BR" altLang="pt-BR" sz="2000" b="1" u="sng" dirty="0">
                <a:latin typeface="Courier New" panose="02070309020205020404" pitchFamily="49" charset="0"/>
              </a:rPr>
              <a:t>inteiro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altura, peso, salario : </a:t>
            </a:r>
            <a:r>
              <a:rPr lang="pt-BR" altLang="pt-BR" sz="2000" b="1" u="sng" dirty="0">
                <a:latin typeface="Courier New" panose="02070309020205020404" pitchFamily="49" charset="0"/>
              </a:rPr>
              <a:t>real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</a:t>
            </a:r>
            <a:r>
              <a:rPr lang="pt-BR" altLang="pt-BR" sz="2000" dirty="0" err="1">
                <a:latin typeface="Courier New" panose="02070309020205020404" pitchFamily="49" charset="0"/>
              </a:rPr>
              <a:t>nomePai</a:t>
            </a:r>
            <a:r>
              <a:rPr lang="pt-BR" altLang="pt-BR" sz="2000" dirty="0">
                <a:latin typeface="Courier New" panose="02070309020205020404" pitchFamily="49" charset="0"/>
              </a:rPr>
              <a:t>, rua, bairro,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 : </a:t>
            </a:r>
            <a:r>
              <a:rPr lang="pt-BR" altLang="pt-BR" sz="2000" b="1" u="sng" dirty="0" err="1">
                <a:latin typeface="Courier New" panose="02070309020205020404" pitchFamily="49" charset="0"/>
              </a:rPr>
              <a:t>caracter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</a:t>
            </a:r>
            <a:r>
              <a:rPr lang="pt-BR" altLang="pt-BR" sz="2000" dirty="0" err="1">
                <a:latin typeface="Courier New" panose="02070309020205020404" pitchFamily="49" charset="0"/>
              </a:rPr>
              <a:t>temPai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ehCasado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 : </a:t>
            </a:r>
            <a:r>
              <a:rPr lang="pt-BR" altLang="pt-BR" sz="2000" b="1" u="sng" dirty="0">
                <a:latin typeface="Courier New" panose="02070309020205020404" pitchFamily="49" charset="0"/>
              </a:rPr>
              <a:t>lógico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b="1" u="sng" dirty="0">
                <a:latin typeface="Courier New" panose="02070309020205020404" pitchFamily="49" charset="0"/>
              </a:rPr>
              <a:t>inicio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...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b="1" u="sng" dirty="0" err="1">
                <a:latin typeface="Courier New" panose="02070309020205020404" pitchFamily="49" charset="0"/>
              </a:rPr>
              <a:t>fimalgoritmo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endParaRPr lang="pt-BR" altLang="pt-BR" sz="2000" dirty="0">
              <a:latin typeface="Courier New" panose="02070309020205020404" pitchFamily="49" charset="0"/>
            </a:endParaRPr>
          </a:p>
        </p:txBody>
      </p:sp>
      <p:sp>
        <p:nvSpPr>
          <p:cNvPr id="86021" name="AutoShape 4">
            <a:extLst>
              <a:ext uri="{FF2B5EF4-FFF2-40B4-BE49-F238E27FC236}">
                <a16:creationId xmlns:a16="http://schemas.microsoft.com/office/drawing/2014/main" id="{17B1EDFA-2CFE-4410-9406-F69F6F64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592388"/>
            <a:ext cx="7273925" cy="16287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 (Java)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Os tipos de dados mais utilizados no Java são: </a:t>
            </a:r>
          </a:p>
          <a:p>
            <a:pPr marL="0" indent="0">
              <a:buNone/>
            </a:pPr>
            <a:endParaRPr lang="pt-BR" sz="1200" dirty="0"/>
          </a:p>
          <a:p>
            <a:pPr lvl="1"/>
            <a:r>
              <a:rPr lang="pt-BR" sz="2400" b="1" dirty="0"/>
              <a:t>byte</a:t>
            </a:r>
            <a:r>
              <a:rPr lang="pt-BR" sz="2400" dirty="0"/>
              <a:t>, </a:t>
            </a:r>
            <a:r>
              <a:rPr lang="pt-BR" sz="2400" b="1" dirty="0" err="1"/>
              <a:t>int</a:t>
            </a:r>
            <a:r>
              <a:rPr lang="pt-BR" sz="2400" dirty="0"/>
              <a:t>, </a:t>
            </a:r>
            <a:r>
              <a:rPr lang="pt-BR" sz="2400" b="1" dirty="0" err="1"/>
              <a:t>long</a:t>
            </a:r>
            <a:r>
              <a:rPr lang="pt-BR" sz="2400" dirty="0"/>
              <a:t>: </a:t>
            </a:r>
            <a:r>
              <a:rPr lang="pt-BR" altLang="pt-BR" sz="2000" dirty="0"/>
              <a:t>define variáveis numéricas do tipo inteiro, ou seja, sem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12, 1000, 5, 345);</a:t>
            </a:r>
            <a:endParaRPr 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pt-BR" sz="2400" b="1" dirty="0" err="1"/>
              <a:t>float</a:t>
            </a:r>
            <a:r>
              <a:rPr lang="pt-BR" sz="2400" dirty="0"/>
              <a:t>, </a:t>
            </a:r>
            <a:r>
              <a:rPr lang="pt-BR" sz="2400" b="1" dirty="0" err="1"/>
              <a:t>double</a:t>
            </a:r>
            <a:r>
              <a:rPr lang="pt-BR" sz="2400" dirty="0"/>
              <a:t>: </a:t>
            </a:r>
            <a:r>
              <a:rPr lang="pt-BR" altLang="pt-BR" sz="2000" dirty="0"/>
              <a:t>define variáveis numéricas do tipo real, ou seja, com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1.45, 0.05, 500.4, 3.4);</a:t>
            </a:r>
          </a:p>
          <a:p>
            <a:pPr lvl="1"/>
            <a:r>
              <a:rPr lang="pt-BR" sz="2400" b="1" dirty="0"/>
              <a:t>char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, ou seja, um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>
                <a:solidFill>
                  <a:srgbClr val="0000FF"/>
                </a:solidFill>
              </a:rPr>
              <a:t>‘</a:t>
            </a:r>
            <a:r>
              <a:rPr lang="pt-BR" altLang="pt-BR" sz="2000" dirty="0">
                <a:solidFill>
                  <a:srgbClr val="0000FF"/>
                </a:solidFill>
              </a:rPr>
              <a:t>A</a:t>
            </a:r>
            <a:r>
              <a:rPr lang="pt-BR" altLang="pt-BR" sz="2000" b="1" dirty="0">
                <a:solidFill>
                  <a:srgbClr val="0000FF"/>
                </a:solidFill>
              </a:rPr>
              <a:t>’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‘</a:t>
            </a:r>
            <a:r>
              <a:rPr lang="pt-BR" altLang="pt-BR" sz="2000" dirty="0">
                <a:solidFill>
                  <a:srgbClr val="0000FF"/>
                </a:solidFill>
              </a:rPr>
              <a:t>9</a:t>
            </a:r>
            <a:r>
              <a:rPr lang="pt-BR" altLang="pt-BR" sz="2000" b="1" dirty="0">
                <a:solidFill>
                  <a:srgbClr val="0000FF"/>
                </a:solidFill>
              </a:rPr>
              <a:t>’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‘$’</a:t>
            </a:r>
            <a:r>
              <a:rPr lang="pt-BR" altLang="pt-BR" sz="2000" dirty="0"/>
              <a:t>); &gt;&gt; </a:t>
            </a:r>
            <a:r>
              <a:rPr lang="pt-BR" altLang="pt-BR" sz="2000" u="sng" dirty="0"/>
              <a:t>Aspa simples</a:t>
            </a:r>
          </a:p>
          <a:p>
            <a:pPr lvl="1"/>
            <a:r>
              <a:rPr lang="pt-BR" sz="2400" b="1" dirty="0" err="1"/>
              <a:t>String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, ou seja, um ou um cadeia de caracteres.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ABC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Agosto/2006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);</a:t>
            </a:r>
            <a:endParaRPr lang="pt-BR" sz="2000" dirty="0"/>
          </a:p>
          <a:p>
            <a:pPr lvl="1"/>
            <a:r>
              <a:rPr lang="pt-BR" sz="2400" b="1" dirty="0" err="1"/>
              <a:t>boolean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lógico, ou seja, elas só tem dois valores: </a:t>
            </a:r>
            <a:r>
              <a:rPr lang="pt-BR" altLang="pt-BR" sz="2000" i="1" dirty="0" err="1"/>
              <a:t>true</a:t>
            </a:r>
            <a:r>
              <a:rPr lang="pt-BR" altLang="pt-BR" sz="2000" dirty="0"/>
              <a:t> ou </a:t>
            </a:r>
            <a:r>
              <a:rPr lang="pt-BR" altLang="pt-BR" sz="2000" i="1" dirty="0"/>
              <a:t>false</a:t>
            </a:r>
            <a:r>
              <a:rPr lang="pt-BR" altLang="pt-BR" sz="2000" dirty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83</a:t>
            </a:fld>
            <a:endParaRPr lang="pt-BR" alt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E8D10AE6-32AB-479F-8D2C-E8BA7EF7577C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1417638"/>
            <a:ext cx="2808287" cy="2754832"/>
            <a:chOff x="4558" y="1316"/>
            <a:chExt cx="1769" cy="1028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99E714D3-3240-455B-A3AE-58727E81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168512"/>
                <a:gd name="adj2" fmla="val 69406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C4FD573A-10B9-4153-B89B-B7ABC963E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5"/>
              <a:ext cx="1769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Como </a:t>
              </a:r>
              <a:r>
                <a:rPr lang="pt-BR" altLang="pt-BR" sz="2400" b="1" dirty="0" err="1"/>
                <a:t>String</a:t>
              </a:r>
              <a:r>
                <a:rPr lang="pt-BR" altLang="pt-BR" sz="2400" dirty="0"/>
                <a:t> é uma classe é OBRIGATÓRIO começar com </a:t>
              </a:r>
              <a:r>
                <a:rPr lang="pt-BR" altLang="pt-BR" sz="2400" u="sng" dirty="0"/>
                <a:t>letra maiúscula</a:t>
              </a:r>
              <a:r>
                <a:rPr lang="pt-BR" altLang="pt-BR" sz="2400" dirty="0"/>
                <a:t>, os demais em minúsculo!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 (Java)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800" dirty="0"/>
              <a:t>Os tipos de dados mais utilizados no Java são: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84</a:t>
            </a:fld>
            <a:endParaRPr lang="pt-BR" alt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42873"/>
              </p:ext>
            </p:extLst>
          </p:nvPr>
        </p:nvGraphicFramePr>
        <p:xfrm>
          <a:off x="683567" y="1916832"/>
          <a:ext cx="7809558" cy="397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141374813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96997367"/>
                    </a:ext>
                  </a:extLst>
                </a:gridCol>
                <a:gridCol w="2552972">
                  <a:extLst>
                    <a:ext uri="{9D8B030D-6E8A-4147-A177-3AD203B41FA5}">
                      <a16:colId xmlns:a16="http://schemas.microsoft.com/office/drawing/2014/main" val="2887472256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Valores que podem assumir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Tamanho em bytes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–128 até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-32.768 até 32.767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14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–2.147.483.648 a 2.147.483.647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61889"/>
                  </a:ext>
                </a:extLst>
              </a:tr>
              <a:tr h="340712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-9.223.372.036.854.775.808 a 9.223.372.036.854.775.807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4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–3.4 x10</a:t>
                      </a:r>
                      <a:r>
                        <a:rPr lang="pt-BR" baseline="30000" dirty="0"/>
                        <a:t>38</a:t>
                      </a:r>
                      <a:r>
                        <a:rPr lang="pt-BR" dirty="0"/>
                        <a:t> a 3.4 x 10</a:t>
                      </a:r>
                      <a:r>
                        <a:rPr lang="pt-BR" sz="1800" kern="1200" baseline="30000" dirty="0"/>
                        <a:t>38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9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–1.7 x10</a:t>
                      </a:r>
                      <a:r>
                        <a:rPr lang="pt-BR" sz="1800" kern="1200" baseline="30000" dirty="0"/>
                        <a:t>308</a:t>
                      </a:r>
                      <a:r>
                        <a:rPr lang="pt-BR" dirty="0"/>
                        <a:t> a 1.7 x 10</a:t>
                      </a:r>
                      <a:r>
                        <a:rPr lang="pt-BR" sz="1800" kern="1200" baseline="30000" dirty="0"/>
                        <a:t>308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armazena apenas um caracter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36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armazena um conjunto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cada caracter = 1 byte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3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r>
                        <a:rPr lang="pt-BR" dirty="0"/>
                        <a:t> ou false</a:t>
                      </a:r>
                      <a:endParaRPr lang="pt-BR" b="0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bit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9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779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 (Java)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b="1" dirty="0">
                <a:ea typeface="+mn-ea"/>
                <a:cs typeface="+mn-cs"/>
              </a:rPr>
              <a:t>Exemplo:</a:t>
            </a:r>
          </a:p>
          <a:p>
            <a:pPr marL="0" lvl="1" indent="0" eaLnBrk="1" hangingPunct="1">
              <a:buNone/>
            </a:pPr>
            <a:endParaRPr lang="pt-BR" sz="20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000" dirty="0">
                <a:latin typeface="Courier New" panose="02070309020205020404" pitchFamily="49" charset="0"/>
              </a:rPr>
              <a:t> idade, numero;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float</a:t>
            </a:r>
            <a:r>
              <a:rPr lang="pt-BR" altLang="pt-BR" sz="2000" dirty="0">
                <a:latin typeface="Courier New" panose="02070309020205020404" pitchFamily="49" charset="0"/>
              </a:rPr>
              <a:t> altura, peso, salario;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nomePai</a:t>
            </a:r>
            <a:r>
              <a:rPr lang="pt-BR" altLang="pt-BR" sz="2000" dirty="0">
                <a:latin typeface="Courier New" panose="02070309020205020404" pitchFamily="49" charset="0"/>
              </a:rPr>
              <a:t>, rua, bairro,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temPai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ehCasado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85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B1EDFA-2CFE-4410-9406-F69F6F64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46" y="3240460"/>
            <a:ext cx="6312914" cy="16287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3017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 (Java)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b="1" dirty="0">
                <a:ea typeface="+mn-ea"/>
                <a:cs typeface="+mn-cs"/>
              </a:rPr>
              <a:t>Exemplo:</a:t>
            </a:r>
          </a:p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000" dirty="0">
                <a:latin typeface="Courier New" panose="02070309020205020404" pitchFamily="49" charset="0"/>
              </a:rPr>
              <a:t> idade = 55, numero = 200;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float</a:t>
            </a:r>
            <a:r>
              <a:rPr lang="pt-BR" altLang="pt-BR" sz="2000" dirty="0">
                <a:latin typeface="Courier New" panose="02070309020205020404" pitchFamily="49" charset="0"/>
              </a:rPr>
              <a:t> salario = 55400.35</a:t>
            </a:r>
            <a:r>
              <a:rPr lang="pt-BR" altLang="pt-BR" sz="2000" b="1" dirty="0">
                <a:latin typeface="Courier New" panose="02070309020205020404" pitchFamily="49" charset="0"/>
              </a:rPr>
              <a:t>f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dirty="0"/>
              <a:t>          </a:t>
            </a:r>
            <a:r>
              <a:rPr lang="pt-BR" sz="2000" dirty="0">
                <a:solidFill>
                  <a:srgbClr val="00B050"/>
                </a:solidFill>
              </a:rPr>
              <a:t>// Quando é </a:t>
            </a:r>
            <a:r>
              <a:rPr lang="pt-BR" sz="2000" i="1" dirty="0" err="1">
                <a:solidFill>
                  <a:srgbClr val="00B050"/>
                </a:solidFill>
              </a:rPr>
              <a:t>float</a:t>
            </a:r>
            <a:r>
              <a:rPr lang="pt-BR" sz="2000" dirty="0">
                <a:solidFill>
                  <a:srgbClr val="00B050"/>
                </a:solidFill>
              </a:rPr>
              <a:t> tem que colocar o f no final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"20/10/1963"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char</a:t>
            </a:r>
            <a:r>
              <a:rPr lang="pt-BR" altLang="pt-BR" sz="2000" dirty="0">
                <a:latin typeface="Courier New" panose="02070309020205020404" pitchFamily="49" charset="0"/>
              </a:rPr>
              <a:t> letra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'A'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/>
              <a:t>             </a:t>
            </a:r>
            <a:r>
              <a:rPr lang="pt-BR" sz="2000" dirty="0">
                <a:solidFill>
                  <a:srgbClr val="00B050"/>
                </a:solidFill>
              </a:rPr>
              <a:t>// Quando é </a:t>
            </a:r>
            <a:r>
              <a:rPr lang="pt-BR" sz="2000" i="1" dirty="0">
                <a:solidFill>
                  <a:srgbClr val="00B050"/>
                </a:solidFill>
              </a:rPr>
              <a:t>char</a:t>
            </a:r>
            <a:r>
              <a:rPr lang="pt-BR" sz="2000" dirty="0">
                <a:solidFill>
                  <a:srgbClr val="00B050"/>
                </a:solidFill>
              </a:rPr>
              <a:t> tem que colocar aspa simples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 err="1">
                <a:latin typeface="Courier New" panose="02070309020205020404" pitchFamily="49" charset="0"/>
              </a:rPr>
              <a:t>true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86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B1EDFA-2CFE-4410-9406-F69F6F64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46" y="2636912"/>
            <a:ext cx="6672954" cy="3024336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12531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3">
            <a:extLst>
              <a:ext uri="{FF2B5EF4-FFF2-40B4-BE49-F238E27FC236}">
                <a16:creationId xmlns:a16="http://schemas.microsoft.com/office/drawing/2014/main" id="{319DC306-C85E-4CF4-8B0A-B10B8A12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69D3D-3457-4309-AEFB-1107D60F7014}" type="slidenum">
              <a:rPr lang="pt-BR" altLang="en-US" sz="1200" smtClean="0">
                <a:latin typeface="Garamond" panose="02020404030301010803" pitchFamily="18" charset="0"/>
              </a:rPr>
              <a:pPr/>
              <a:t>87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06BEF26-408F-4922-AAB4-9DCAD5FC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53E24C-1296-4768-9F2A-1C998F94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9191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pt-BR" sz="2100" kern="0" dirty="0"/>
              <a:t>Faça os exercícios listados no arquivo “Exercícios Aula 2” que esta na comunidade da turma no portal acadêmico da escola.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88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99555C8-2EF4-4739-945B-14713155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 (para fazer em casa)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BCD5867-9469-4699-B64D-700EAF21B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2349500"/>
            <a:ext cx="7735887" cy="3738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CalcIdade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nome :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idade : </a:t>
            </a: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inteiro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inicio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seu nome: 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(nome)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ano em que você nasceu: 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ano em que estamos: 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idade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limpatela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(nome,"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você tem/terá 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",idade,"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anos em 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fimalgoritmo</a:t>
            </a:r>
            <a:endParaRPr lang="pt-BR" altLang="pt-BR" sz="1400" b="1" u="sng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FECF5F-F3ED-4298-9309-952A50FCB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143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 eaLnBrk="1" hangingPunct="1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pt-BR" altLang="pt-BR" sz="2100" kern="0" dirty="0"/>
              <a:t>Baixar o </a:t>
            </a:r>
            <a:r>
              <a:rPr lang="pt-BR" altLang="pt-BR" sz="2100" b="1" kern="0" dirty="0"/>
              <a:t>VisuAlg</a:t>
            </a:r>
            <a:r>
              <a:rPr lang="pt-BR" altLang="pt-BR" sz="2100" kern="0" dirty="0"/>
              <a:t> da internet e instalá-lo em seu computador (se ainda não o fez).</a:t>
            </a:r>
          </a:p>
          <a:p>
            <a:pPr marL="457200" indent="-457200" algn="just" eaLnBrk="1" hangingPunct="1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pt-BR" altLang="pt-BR" sz="2100" kern="0" dirty="0"/>
              <a:t>Digitar e executar o algoritmo abaixo no </a:t>
            </a:r>
            <a:r>
              <a:rPr lang="pt-BR" altLang="pt-BR" sz="2100" b="1" kern="0" dirty="0"/>
              <a:t>VisuAlg</a:t>
            </a:r>
            <a:r>
              <a:rPr lang="pt-BR" altLang="pt-BR" sz="2100" kern="0" dirty="0"/>
              <a:t>: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89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99555C8-2EF4-4739-945B-14713155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 (para fazer em casa)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FECF5F-F3ED-4298-9309-952A50FCB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143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 eaLnBrk="1" hangingPunct="1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pt-BR" altLang="pt-BR" sz="2100" kern="0" dirty="0"/>
              <a:t>Baixar o </a:t>
            </a:r>
            <a:r>
              <a:rPr lang="pt-BR" altLang="pt-BR" sz="2100" b="1" kern="0" dirty="0"/>
              <a:t>Eclipse</a:t>
            </a:r>
            <a:r>
              <a:rPr lang="pt-BR" altLang="pt-BR" sz="2100" kern="0" dirty="0"/>
              <a:t> e a </a:t>
            </a:r>
            <a:r>
              <a:rPr lang="pt-BR" altLang="pt-BR" sz="2100" b="1" kern="0" dirty="0"/>
              <a:t>máquina virtual Java</a:t>
            </a:r>
            <a:r>
              <a:rPr lang="pt-BR" altLang="pt-BR" sz="2100" kern="0" dirty="0"/>
              <a:t> da internet e instalá-los em seu computador (se ainda não o fez).</a:t>
            </a:r>
          </a:p>
          <a:p>
            <a:pPr marL="457200" indent="-457200" algn="just" eaLnBrk="1" hangingPunct="1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pt-BR" altLang="pt-BR" sz="2100" kern="0" dirty="0"/>
              <a:t>Digitar e executar o algoritmo abaixo no </a:t>
            </a:r>
            <a:r>
              <a:rPr lang="pt-BR" altLang="pt-BR" sz="2100" b="1" kern="0" dirty="0"/>
              <a:t>Eclipse</a:t>
            </a:r>
            <a:r>
              <a:rPr lang="pt-BR" altLang="pt-BR" sz="2100" kern="0" dirty="0"/>
              <a:t>: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298701"/>
            <a:ext cx="8388424" cy="3832224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3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CalcIdade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kern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3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seu nome: 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ano em que você nasceu: 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ano em que estamos: 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3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idade =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nome+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você tem/terá 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+idade+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anos em 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408326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84A37-C8A6-4CC5-8688-881C7CE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 Secundárias</a:t>
            </a:r>
            <a:br>
              <a:rPr lang="pt-BR" dirty="0"/>
            </a:br>
            <a:r>
              <a:rPr lang="pt-BR" sz="3200" dirty="0"/>
              <a:t>Dispositivos de armazenamento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25700-65D3-44D0-BEA0-9A0B8D1F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700" dirty="0"/>
              <a:t>Responsáveis por armazenado permanente de dados;</a:t>
            </a:r>
          </a:p>
          <a:p>
            <a:r>
              <a:rPr lang="pt-BR" sz="2700" dirty="0"/>
              <a:t>Memórias de grande capacidade de armazenamento e de acesso lento;</a:t>
            </a:r>
          </a:p>
          <a:p>
            <a:r>
              <a:rPr lang="pt-BR" sz="2700" dirty="0"/>
              <a:t>Não necessita de alimentação elétrica para armazenar dados, portanto, o conteúdo das memórias auxiliares </a:t>
            </a:r>
            <a:r>
              <a:rPr lang="pt-BR" sz="2700" b="1" dirty="0"/>
              <a:t>não</a:t>
            </a:r>
            <a:r>
              <a:rPr lang="pt-BR" sz="2700" dirty="0"/>
              <a:t> é destruído quando se desliga a máquina;</a:t>
            </a:r>
          </a:p>
          <a:p>
            <a:r>
              <a:rPr lang="pt-BR" sz="2700" i="1" dirty="0" err="1"/>
              <a:t>Ex</a:t>
            </a:r>
            <a:r>
              <a:rPr lang="pt-BR" sz="2700" i="1" dirty="0"/>
              <a:t>: HD, pen-drive, CD/DVD/Blu-ray,              cartões de memória, fitas, etc.</a:t>
            </a:r>
          </a:p>
          <a:p>
            <a:endParaRPr lang="pt-BR" sz="2700" dirty="0"/>
          </a:p>
          <a:p>
            <a:endParaRPr lang="pt-BR" sz="27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5A3BD8-ECB2-4C46-906C-274F78177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pic>
        <p:nvPicPr>
          <p:cNvPr id="5" name="Picture 6" descr="fita">
            <a:extLst>
              <a:ext uri="{FF2B5EF4-FFF2-40B4-BE49-F238E27FC236}">
                <a16:creationId xmlns:a16="http://schemas.microsoft.com/office/drawing/2014/main" id="{79927108-7A91-46BD-89EE-57143279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20" y="4582177"/>
            <a:ext cx="19288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ttp://tbn3.google.com/images?q=tbn:UG5TBgGkzIbPSM:http://ps3naveia.files.wordpress.com/2009/02/pendrive.jpg">
            <a:hlinkClick r:id="rId3"/>
            <a:extLst>
              <a:ext uri="{FF2B5EF4-FFF2-40B4-BE49-F238E27FC236}">
                <a16:creationId xmlns:a16="http://schemas.microsoft.com/office/drawing/2014/main" id="{1D29F913-8D22-4BB6-A3B2-BB4E7577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2574"/>
            <a:ext cx="1016669" cy="101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tbn3.google.com/images?q=tbn:2kFzFwSOUjn-4M:http://img204.imageshack.us/img204/8428/sony48xcdrsg4.jpg">
            <a:hlinkClick r:id="rId5"/>
            <a:extLst>
              <a:ext uri="{FF2B5EF4-FFF2-40B4-BE49-F238E27FC236}">
                <a16:creationId xmlns:a16="http://schemas.microsoft.com/office/drawing/2014/main" id="{3950833B-9A95-414F-AC12-D85389D3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5" y="622574"/>
            <a:ext cx="886345" cy="88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304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Número de Slide 3">
            <a:extLst>
              <a:ext uri="{FF2B5EF4-FFF2-40B4-BE49-F238E27FC236}">
                <a16:creationId xmlns:a16="http://schemas.microsoft.com/office/drawing/2014/main" id="{8609910E-2D99-41B1-AC72-5A6CC8F03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8EBAE-7DD6-4C9A-B9C5-A4DCEBC65068}" type="slidenum">
              <a:rPr lang="pt-BR" altLang="en-US" sz="1200" smtClean="0">
                <a:latin typeface="Garamond" panose="02020404030301010803" pitchFamily="18" charset="0"/>
              </a:rPr>
              <a:pPr/>
              <a:t>90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9BB900C-7849-4D34-9AA2-4EC6E5B8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4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03A2DE3A-76DE-45C6-9414-7FA977A0A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Comando de entrada de dados – LEIA</a:t>
            </a:r>
          </a:p>
          <a:p>
            <a:pPr eaLnBrk="1" hangingPunct="1"/>
            <a:r>
              <a:rPr lang="pt-BR" altLang="pt-BR"/>
              <a:t>Comando de saída de dados – ESCREVA</a:t>
            </a:r>
          </a:p>
          <a:p>
            <a:pPr eaLnBrk="1" hangingPunct="1"/>
            <a:r>
              <a:rPr lang="pt-BR" altLang="pt-BR"/>
              <a:t>Exercícios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Número de Slide 3">
            <a:extLst>
              <a:ext uri="{FF2B5EF4-FFF2-40B4-BE49-F238E27FC236}">
                <a16:creationId xmlns:a16="http://schemas.microsoft.com/office/drawing/2014/main" id="{902CD106-2D06-418F-A6A9-C08025AD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EF53E-AF87-4061-81E1-4733D5CF8208}" type="slidenum">
              <a:rPr lang="pt-BR" altLang="en-US" sz="1200" smtClean="0">
                <a:latin typeface="Garamond" panose="02020404030301010803" pitchFamily="18" charset="0"/>
              </a:rPr>
              <a:pPr/>
              <a:t>91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6CC388E-D7E9-49A7-87D3-1152A97A6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Etapas de um algoritmo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3B8D434-7E97-4498-984C-32ABFE7B1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563" y="1628775"/>
            <a:ext cx="74263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1ª etapa : entrada de dados (informados pelo usuário)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1"/>
          </a:p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2ª etapa : processamento (cálculos)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1"/>
          </a:p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3ª etapa : saída de dados (exibição dos resultados)</a:t>
            </a:r>
          </a:p>
        </p:txBody>
      </p:sp>
      <p:sp>
        <p:nvSpPr>
          <p:cNvPr id="94213" name="Text Box 7">
            <a:extLst>
              <a:ext uri="{FF2B5EF4-FFF2-40B4-BE49-F238E27FC236}">
                <a16:creationId xmlns:a16="http://schemas.microsoft.com/office/drawing/2014/main" id="{75A71772-5E09-4419-8F3C-9485EFEA9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487863"/>
            <a:ext cx="2011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Processamento</a:t>
            </a:r>
          </a:p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(cálculos)</a:t>
            </a:r>
          </a:p>
        </p:txBody>
      </p:sp>
      <p:grpSp>
        <p:nvGrpSpPr>
          <p:cNvPr id="94214" name="Group 12">
            <a:extLst>
              <a:ext uri="{FF2B5EF4-FFF2-40B4-BE49-F238E27FC236}">
                <a16:creationId xmlns:a16="http://schemas.microsoft.com/office/drawing/2014/main" id="{53A2B211-D98F-4CBF-85EA-1839BC2FE68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221163"/>
            <a:ext cx="7416800" cy="1368425"/>
            <a:chOff x="476" y="2659"/>
            <a:chExt cx="4672" cy="862"/>
          </a:xfrm>
        </p:grpSpPr>
        <p:sp>
          <p:nvSpPr>
            <p:cNvPr id="94215" name="Oval 4">
              <a:extLst>
                <a:ext uri="{FF2B5EF4-FFF2-40B4-BE49-F238E27FC236}">
                  <a16:creationId xmlns:a16="http://schemas.microsoft.com/office/drawing/2014/main" id="{727A3EDF-8C5A-4593-B6E4-F766CDC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659"/>
              <a:ext cx="862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Entrada</a:t>
              </a:r>
            </a:p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de dados</a:t>
              </a:r>
            </a:p>
          </p:txBody>
        </p:sp>
        <p:sp>
          <p:nvSpPr>
            <p:cNvPr id="94216" name="Oval 5">
              <a:extLst>
                <a:ext uri="{FF2B5EF4-FFF2-40B4-BE49-F238E27FC236}">
                  <a16:creationId xmlns:a16="http://schemas.microsoft.com/office/drawing/2014/main" id="{46F94C57-4A6F-4035-A477-BF90ACA39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659"/>
              <a:ext cx="862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94217" name="Rectangle 6">
              <a:extLst>
                <a:ext uri="{FF2B5EF4-FFF2-40B4-BE49-F238E27FC236}">
                  <a16:creationId xmlns:a16="http://schemas.microsoft.com/office/drawing/2014/main" id="{8A06314C-AFCC-4EB2-B442-943172B2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750"/>
              <a:ext cx="122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94218" name="Text Box 8">
              <a:extLst>
                <a:ext uri="{FF2B5EF4-FFF2-40B4-BE49-F238E27FC236}">
                  <a16:creationId xmlns:a16="http://schemas.microsoft.com/office/drawing/2014/main" id="{A956B6BB-D3A1-469A-BCF0-80B508141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795"/>
              <a:ext cx="7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Saída</a:t>
              </a:r>
            </a:p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de dados</a:t>
              </a:r>
            </a:p>
          </p:txBody>
        </p:sp>
        <p:sp>
          <p:nvSpPr>
            <p:cNvPr id="94219" name="Line 9">
              <a:extLst>
                <a:ext uri="{FF2B5EF4-FFF2-40B4-BE49-F238E27FC236}">
                  <a16:creationId xmlns:a16="http://schemas.microsoft.com/office/drawing/2014/main" id="{89390893-668E-463C-B4AB-52C9399AB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13"/>
              <a:ext cx="9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20" name="Line 10">
              <a:extLst>
                <a:ext uri="{FF2B5EF4-FFF2-40B4-BE49-F238E27FC236}">
                  <a16:creationId xmlns:a16="http://schemas.microsoft.com/office/drawing/2014/main" id="{5B45EF83-85DC-459C-A6B6-415260D6F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113"/>
              <a:ext cx="81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Número de Slide 3">
            <a:extLst>
              <a:ext uri="{FF2B5EF4-FFF2-40B4-BE49-F238E27FC236}">
                <a16:creationId xmlns:a16="http://schemas.microsoft.com/office/drawing/2014/main" id="{142881D9-FF9A-4E8C-BAA7-3979FA588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3378FF-B270-41D7-A367-9FCAD83F1C97}" type="slidenum">
              <a:rPr lang="pt-BR" altLang="en-US" sz="1200" smtClean="0">
                <a:latin typeface="Garamond" panose="02020404030301010803" pitchFamily="18" charset="0"/>
              </a:rPr>
              <a:pPr/>
              <a:t>92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459B617-27E8-4759-9F18-7FCCCE978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LEIA</a:t>
            </a:r>
            <a:br>
              <a:rPr lang="pt-BR" altLang="pt-BR"/>
            </a:br>
            <a:r>
              <a:rPr lang="pt-BR" altLang="pt-BR" sz="1700"/>
              <a:t>(comando de I/O – entrada de dados)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1DFDDBB-F8A5-46F6-A1A2-A582A411E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24765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600" dirty="0"/>
              <a:t>Comando utilizado para receber os valores informados pelo usuário via teclado, atribuindo-os à(s) variável(</a:t>
            </a:r>
            <a:r>
              <a:rPr lang="pt-BR" altLang="pt-BR" sz="2600" dirty="0" err="1"/>
              <a:t>is</a:t>
            </a:r>
            <a:r>
              <a:rPr lang="pt-BR" altLang="pt-BR" sz="2600" dirty="0"/>
              <a:t>) cujo(s) nome(s) está(</a:t>
            </a:r>
            <a:r>
              <a:rPr lang="pt-BR" altLang="pt-BR" sz="2600" dirty="0" err="1"/>
              <a:t>ão</a:t>
            </a:r>
            <a:r>
              <a:rPr lang="pt-BR" altLang="pt-BR" sz="2600" dirty="0"/>
              <a:t>) dentro do parêntesis. Se for mais de uma variável é respeitada a ordem no momento de preenchimento das mesmas pelos valores informadores pelo usuário.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sz="600" b="1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678C79A3-F299-4318-931D-C9AA43663E70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5119688"/>
            <a:ext cx="1000125" cy="874712"/>
            <a:chOff x="3579" y="1162"/>
            <a:chExt cx="1084" cy="1316"/>
          </a:xfrm>
        </p:grpSpPr>
        <p:sp>
          <p:nvSpPr>
            <p:cNvPr id="96263" name="Line 28">
              <a:extLst>
                <a:ext uri="{FF2B5EF4-FFF2-40B4-BE49-F238E27FC236}">
                  <a16:creationId xmlns:a16="http://schemas.microsoft.com/office/drawing/2014/main" id="{FBEE72D1-6694-48F8-9B11-4BCC46A29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484"/>
              <a:ext cx="1084" cy="64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64" name="Line 29">
              <a:extLst>
                <a:ext uri="{FF2B5EF4-FFF2-40B4-BE49-F238E27FC236}">
                  <a16:creationId xmlns:a16="http://schemas.microsoft.com/office/drawing/2014/main" id="{97FD2BAA-41CA-44D6-8102-5954C52363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20000">
              <a:off x="3469" y="1480"/>
              <a:ext cx="1316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7B6B2A-6095-4A52-8231-BE625067B8C5}"/>
              </a:ext>
            </a:extLst>
          </p:cNvPr>
          <p:cNvSpPr txBox="1"/>
          <p:nvPr/>
        </p:nvSpPr>
        <p:spPr>
          <a:xfrm>
            <a:off x="457200" y="4383577"/>
            <a:ext cx="8363271" cy="1606594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pt-BR" altLang="pt-BR" sz="2600" b="1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2600" dirty="0">
                <a:latin typeface="+mn-lt"/>
              </a:rPr>
              <a:t>leia(</a:t>
            </a:r>
            <a:r>
              <a:rPr lang="pt-BR" altLang="pt-BR" sz="2600" b="1" dirty="0">
                <a:latin typeface="+mn-lt"/>
              </a:rPr>
              <a:t>VARIÁVEL</a:t>
            </a:r>
            <a:r>
              <a:rPr lang="pt-BR" altLang="pt-BR" sz="2600" dirty="0">
                <a:latin typeface="+mn-lt"/>
              </a:rPr>
              <a:t>) </a:t>
            </a:r>
          </a:p>
          <a:p>
            <a:pPr eaLnBrk="1" hangingPunct="1">
              <a:defRPr/>
            </a:pPr>
            <a:endParaRPr lang="pt-BR" altLang="pt-BR" sz="10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pt-BR" altLang="pt-BR" sz="26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2600" dirty="0">
                <a:latin typeface="+mn-lt"/>
              </a:rPr>
              <a:t>Exemplos:</a:t>
            </a:r>
          </a:p>
          <a:p>
            <a:pPr marL="800100" lvl="2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2400" dirty="0">
                <a:latin typeface="+mn-lt"/>
              </a:rPr>
              <a:t>leia(nome)</a:t>
            </a:r>
          </a:p>
          <a:p>
            <a:pPr marL="800100" lvl="2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2400" dirty="0">
                <a:latin typeface="+mn-lt"/>
              </a:rPr>
              <a:t>leia(idade, peso, altura)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Entrada (Java)</a:t>
            </a:r>
            <a:br>
              <a:rPr lang="pt-BR" altLang="pt-BR" dirty="0"/>
            </a:br>
            <a:r>
              <a:rPr lang="pt-BR" altLang="pt-BR" sz="1700" dirty="0"/>
              <a:t>(comando de I/O – 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Uma das formas de entrada de dados utilizada no Java é por meio da classe </a:t>
            </a:r>
            <a:r>
              <a:rPr lang="pt-BR" altLang="pt-BR" sz="2000" b="1" dirty="0"/>
              <a:t>Scanner</a:t>
            </a:r>
            <a:r>
              <a:rPr lang="pt-BR" altLang="pt-BR" sz="2000" dirty="0"/>
              <a:t> que requer a importação do pacote </a:t>
            </a:r>
            <a:r>
              <a:rPr lang="pt-BR" altLang="pt-BR" sz="2000" b="1" dirty="0" err="1"/>
              <a:t>java.util.Scanner</a:t>
            </a:r>
            <a:r>
              <a:rPr lang="pt-BR" altLang="pt-BR" sz="2000" dirty="0"/>
              <a:t>:</a:t>
            </a:r>
          </a:p>
          <a:p>
            <a:pPr marL="0" lvl="1" indent="0" eaLnBrk="1" hangingPunct="1">
              <a:buNone/>
            </a:pP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0D55B46-E4EE-4E44-A136-45A93537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261882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6A3E0C5-DB9C-47F1-B690-926BB184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717032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A2EC8CC-735D-4DF3-95EF-192D87C6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184230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347158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183F08C1-2066-40A4-9F80-9CE0C0DC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899140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63B30-8EB4-4CA7-8BC0-DBD7D0DA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da classe Scanner: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2E1E98-4DF0-41A7-A553-FAA2B3738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94</a:t>
            </a:fld>
            <a:endParaRPr lang="pt-B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8F049A-56A4-404B-B90D-44B7C0BD4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de Entrada (Java)</a:t>
            </a:r>
            <a:br>
              <a:rPr lang="pt-BR" altLang="pt-BR" dirty="0"/>
            </a:br>
            <a:r>
              <a:rPr lang="pt-BR" altLang="pt-BR" sz="1700" dirty="0"/>
              <a:t>(comando de I/O – entrada de dados)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742A100-E49B-4B2C-86A9-D9705468D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30996"/>
              </p:ext>
            </p:extLst>
          </p:nvPr>
        </p:nvGraphicFramePr>
        <p:xfrm>
          <a:off x="683568" y="2204864"/>
          <a:ext cx="7809557" cy="3831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294">
                  <a:extLst>
                    <a:ext uri="{9D8B030D-6E8A-4147-A177-3AD203B41FA5}">
                      <a16:colId xmlns:a16="http://schemas.microsoft.com/office/drawing/2014/main" val="983792491"/>
                    </a:ext>
                  </a:extLst>
                </a:gridCol>
                <a:gridCol w="6095263">
                  <a:extLst>
                    <a:ext uri="{9D8B030D-6E8A-4147-A177-3AD203B41FA5}">
                      <a16:colId xmlns:a16="http://schemas.microsoft.com/office/drawing/2014/main" val="2826171321"/>
                    </a:ext>
                  </a:extLst>
                </a:gridCol>
              </a:tblGrid>
              <a:tr h="348983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3"/>
                          </a:solidFill>
                        </a:rPr>
                        <a:t>Método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3"/>
                          </a:solidFill>
                        </a:rPr>
                        <a:t>Descrição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21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String</a:t>
                      </a:r>
                      <a:r>
                        <a:rPr lang="pt-BR" sz="1600" u="none" strike="noStrike" kern="1200" baseline="0" dirty="0"/>
                        <a:t> com </a:t>
                      </a:r>
                      <a:r>
                        <a:rPr lang="pt-BR" sz="1600" u="sng" strike="noStrike" kern="1200" baseline="0" dirty="0"/>
                        <a:t>uma palavra </a:t>
                      </a:r>
                      <a:r>
                        <a:rPr lang="pt-BR" sz="1600" u="none" strike="noStrike" kern="1200" baseline="0" dirty="0"/>
                        <a:t>(sem espaços)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921"/>
                  </a:ext>
                </a:extLst>
              </a:tr>
              <a:tr h="120416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nextLine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valor do tipo </a:t>
                      </a:r>
                      <a:r>
                        <a:rPr lang="pt-BR" sz="1600" b="1" u="none" strike="noStrike" kern="1200" baseline="0" dirty="0" err="1"/>
                        <a:t>String</a:t>
                      </a:r>
                      <a:r>
                        <a:rPr lang="pt-BR" sz="1600" u="none" strike="noStrike" kern="1200" baseline="0" dirty="0"/>
                        <a:t>, com </a:t>
                      </a:r>
                      <a:r>
                        <a:rPr lang="pt-BR" sz="1600" u="sng" strike="noStrike" kern="1200" baseline="0" dirty="0"/>
                        <a:t>uma ou mais palavras</a:t>
                      </a:r>
                      <a:endParaRPr lang="pt-BR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19920"/>
                  </a:ext>
                </a:extLst>
              </a:tr>
              <a:tr h="157767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</a:t>
                      </a:r>
                      <a:r>
                        <a:rPr lang="pt-BR" sz="1600" u="none" strike="noStrike" kern="1200" baseline="0" dirty="0"/>
                        <a:t>().</a:t>
                      </a:r>
                      <a:r>
                        <a:rPr lang="pt-BR" sz="1600" u="none" strike="noStrike" kern="1200" baseline="0" dirty="0" err="1"/>
                        <a:t>charAt</a:t>
                      </a:r>
                      <a:r>
                        <a:rPr lang="pt-BR" sz="1600" u="none" strike="noStrike" kern="1200" baseline="0" dirty="0"/>
                        <a:t>(0)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valor do tipo </a:t>
                      </a:r>
                      <a:r>
                        <a:rPr lang="pt-BR" sz="1600" b="1" u="none" strike="noStrike" kern="1200" baseline="0" dirty="0"/>
                        <a:t>char</a:t>
                      </a:r>
                      <a:r>
                        <a:rPr lang="pt-BR" sz="1600" u="none" strike="noStrike" kern="1200" baseline="0" dirty="0"/>
                        <a:t> com </a:t>
                      </a:r>
                      <a:r>
                        <a:rPr lang="pt-BR" sz="1600" u="sng" strike="noStrike" kern="1200" baseline="0" dirty="0"/>
                        <a:t>apenas um </a:t>
                      </a:r>
                      <a:r>
                        <a:rPr lang="pt-BR" sz="1600" u="sng" strike="noStrike" kern="1200" baseline="0" dirty="0" err="1"/>
                        <a:t>caracter</a:t>
                      </a:r>
                      <a:endParaRPr lang="pt-BR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3194"/>
                  </a:ext>
                </a:extLst>
              </a:tr>
              <a:tr h="348983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nextInt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int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20951"/>
                  </a:ext>
                </a:extLst>
              </a:tr>
              <a:tr h="348983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nextLong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long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96451"/>
                  </a:ext>
                </a:extLst>
              </a:tr>
              <a:tr h="348983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nextByte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/>
                        <a:t>byte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8559"/>
                  </a:ext>
                </a:extLst>
              </a:tr>
              <a:tr h="348983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nextFloat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float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3139"/>
                  </a:ext>
                </a:extLst>
              </a:tr>
              <a:tr h="348983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nextDouble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double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276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ítulo 1">
            <a:extLst>
              <a:ext uri="{FF2B5EF4-FFF2-40B4-BE49-F238E27FC236}">
                <a16:creationId xmlns:a16="http://schemas.microsoft.com/office/drawing/2014/main" id="{AF8E8E77-C5C0-448F-8163-02E71AF5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98307" name="Espaço Reservado para Conteúdo 2">
            <a:extLst>
              <a:ext uri="{FF2B5EF4-FFF2-40B4-BE49-F238E27FC236}">
                <a16:creationId xmlns:a16="http://schemas.microsoft.com/office/drawing/2014/main" id="{F7E663E0-D61C-4DFB-8E14-89C6A8CEF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Representação do comando LEIA:</a:t>
            </a:r>
          </a:p>
        </p:txBody>
      </p:sp>
      <p:sp>
        <p:nvSpPr>
          <p:cNvPr id="98308" name="Espaço Reservado para Número de Slide 3">
            <a:extLst>
              <a:ext uri="{FF2B5EF4-FFF2-40B4-BE49-F238E27FC236}">
                <a16:creationId xmlns:a16="http://schemas.microsoft.com/office/drawing/2014/main" id="{06D3039E-BB12-431E-A63F-2068040C1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E0F26-EECB-419F-98BF-D1F2E5808A66}" type="slidenum">
              <a:rPr lang="pt-BR" altLang="en-US" sz="1200" smtClean="0">
                <a:latin typeface="Garamond" panose="02020404030301010803" pitchFamily="18" charset="0"/>
              </a:rPr>
              <a:pPr/>
              <a:t>95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9" name="Fluxograma: Dados 4">
            <a:extLst>
              <a:ext uri="{FF2B5EF4-FFF2-40B4-BE49-F238E27FC236}">
                <a16:creationId xmlns:a16="http://schemas.microsoft.com/office/drawing/2014/main" id="{A6CC99F7-81C8-44DD-9775-71D20EE0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429000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98310" name="Conector de seta reta 8">
            <a:extLst>
              <a:ext uri="{FF2B5EF4-FFF2-40B4-BE49-F238E27FC236}">
                <a16:creationId xmlns:a16="http://schemas.microsoft.com/office/drawing/2014/main" id="{F47269A8-CE5D-4997-BF44-984502EA58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29972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1" name="Conector de seta reta 14">
            <a:extLst>
              <a:ext uri="{FF2B5EF4-FFF2-40B4-BE49-F238E27FC236}">
                <a16:creationId xmlns:a16="http://schemas.microsoft.com/office/drawing/2014/main" id="{32471C94-78EB-436B-9654-8AFE9E0719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42926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Número de Slide 3">
            <a:extLst>
              <a:ext uri="{FF2B5EF4-FFF2-40B4-BE49-F238E27FC236}">
                <a16:creationId xmlns:a16="http://schemas.microsoft.com/office/drawing/2014/main" id="{E2FE749C-4A12-49E2-AC36-2C85AFAAA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413A69-68F6-4EB0-B329-EC4D536001B1}" type="slidenum">
              <a:rPr lang="pt-BR" altLang="en-US" sz="1200" smtClean="0">
                <a:latin typeface="Garamond" panose="02020404030301010803" pitchFamily="18" charset="0"/>
              </a:rPr>
              <a:pPr/>
              <a:t>96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C515B74-3146-4DE7-8230-EA5665303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LEIA</a:t>
            </a:r>
            <a:br>
              <a:rPr lang="pt-BR" altLang="pt-BR"/>
            </a:br>
            <a:r>
              <a:rPr lang="pt-BR" altLang="pt-BR" sz="1700"/>
              <a:t>(comando de I/O – entrada de dados)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E67E30B-CA98-4FE9-889F-803968B30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sz="2600"/>
              <a:t>O </a:t>
            </a:r>
            <a:r>
              <a:rPr lang="pt-BR" altLang="pt-BR" sz="2600" u="sng"/>
              <a:t>tipo de dado a ser digitado</a:t>
            </a:r>
            <a:r>
              <a:rPr lang="pt-BR" altLang="pt-BR" sz="2600"/>
              <a:t> pelo usuário depende do </a:t>
            </a:r>
            <a:r>
              <a:rPr lang="pt-BR" altLang="pt-BR" sz="2600" u="sng"/>
              <a:t>tipo da variável utilizada</a:t>
            </a:r>
            <a:r>
              <a:rPr lang="pt-BR" altLang="pt-BR" sz="2600"/>
              <a:t> no comando, se a variável for do tipo INTEIRO não podemos digitar um texto ou um valor numérico real, pois abortará a execução do algoritmo.</a:t>
            </a:r>
          </a:p>
          <a:p>
            <a:pPr eaLnBrk="1" hangingPunct="1"/>
            <a:endParaRPr lang="pt-BR" altLang="pt-BR" sz="2600"/>
          </a:p>
          <a:p>
            <a:pPr eaLnBrk="1" hangingPunct="1"/>
            <a:r>
              <a:rPr lang="pt-BR" altLang="pt-BR" sz="2600"/>
              <a:t>O usuário digita o dado via teclado e aperta ENTER. O dado é gravado na VARIÁVEL e o cursor da tela pula para a primeira coluna da próxima linha.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Entrada (Java)</a:t>
            </a:r>
            <a:br>
              <a:rPr lang="pt-BR" altLang="pt-BR" dirty="0"/>
            </a:br>
            <a:r>
              <a:rPr lang="pt-BR" altLang="pt-BR" sz="1700" dirty="0"/>
              <a:t>(comando de I/O – 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Bug no Java quando é feita uma leitura de </a:t>
            </a:r>
            <a:r>
              <a:rPr lang="pt-BR" altLang="pt-BR" sz="2000" b="1" dirty="0" err="1"/>
              <a:t>String</a:t>
            </a:r>
            <a:r>
              <a:rPr lang="pt-BR" altLang="pt-BR" sz="2000" dirty="0"/>
              <a:t> logo depois de um </a:t>
            </a:r>
            <a:r>
              <a:rPr lang="pt-BR" altLang="pt-BR" sz="2000" b="1" dirty="0" err="1"/>
              <a:t>int</a:t>
            </a:r>
            <a:r>
              <a:rPr lang="pt-BR" altLang="pt-BR" sz="2000" dirty="0"/>
              <a:t>:</a:t>
            </a:r>
          </a:p>
          <a:p>
            <a:pPr marL="0" indent="0" eaLnBrk="1" hangingPunct="1">
              <a:buNone/>
            </a:pPr>
            <a:endParaRPr lang="pt-BR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319761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434674" y="3545917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FA088D8-A918-4340-ABE2-D640778B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907873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1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Entrada (Java)</a:t>
            </a:r>
            <a:br>
              <a:rPr lang="pt-BR" altLang="pt-BR" dirty="0"/>
            </a:br>
            <a:r>
              <a:rPr lang="pt-BR" altLang="pt-BR" sz="1700" dirty="0"/>
              <a:t>(comando de I/O – 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Bug no Java quando é feita uma leitura de </a:t>
            </a:r>
            <a:r>
              <a:rPr lang="pt-BR" altLang="pt-BR" sz="2000" b="1" dirty="0" err="1"/>
              <a:t>String</a:t>
            </a:r>
            <a:r>
              <a:rPr lang="pt-BR" altLang="pt-BR" sz="2000" dirty="0"/>
              <a:t> logo depois de um </a:t>
            </a:r>
            <a:r>
              <a:rPr lang="pt-BR" altLang="pt-BR" sz="2000" b="1" dirty="0" err="1"/>
              <a:t>int</a:t>
            </a:r>
            <a:r>
              <a:rPr lang="pt-BR" altLang="pt-BR" sz="2000" dirty="0"/>
              <a:t>:</a:t>
            </a:r>
          </a:p>
          <a:p>
            <a:pPr marL="0" indent="0" eaLnBrk="1" hangingPunct="1">
              <a:buNone/>
            </a:pPr>
            <a:endParaRPr lang="pt-BR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pt-BR" sz="1600" b="1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pt-BR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altLang="pt-BR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223" y="4319761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856378" y="3194680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</p:spTree>
    <p:extLst>
      <p:ext uri="{BB962C8B-B14F-4D97-AF65-F5344CB8AC3E}">
        <p14:creationId xmlns:p14="http://schemas.microsoft.com/office/powerpoint/2010/main" val="21512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Número de Slide 3">
            <a:extLst>
              <a:ext uri="{FF2B5EF4-FFF2-40B4-BE49-F238E27FC236}">
                <a16:creationId xmlns:a16="http://schemas.microsoft.com/office/drawing/2014/main" id="{23A65C5C-0E1A-4596-83E0-55CFAFD7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6F432-BBF7-4A08-9C6B-C3420FDE386C}" type="slidenum">
              <a:rPr lang="pt-BR" altLang="en-US" sz="1200" smtClean="0">
                <a:latin typeface="Garamond" panose="02020404030301010803" pitchFamily="18" charset="0"/>
              </a:rPr>
              <a:pPr/>
              <a:t>99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759BE99-F66C-4921-B9EE-04D6235F5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ESCREVA</a:t>
            </a:r>
            <a:br>
              <a:rPr lang="pt-BR" altLang="pt-BR"/>
            </a:br>
            <a:r>
              <a:rPr lang="pt-BR" altLang="pt-BR" sz="1700"/>
              <a:t>(comando de I/O – saída de dados)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BCD74BB-F21D-44FD-B917-17212548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171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500"/>
              <a:t>Comando utilizado para se escrever (imprimir) informações na tela ou em qualquer dispositivo de saída de dados (impressora, fax, modem, etc.) pelo algoritmo.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500"/>
          </a:p>
          <a:p>
            <a:pPr eaLnBrk="1" hangingPunct="1">
              <a:lnSpc>
                <a:spcPct val="90000"/>
              </a:lnSpc>
            </a:pPr>
            <a:r>
              <a:rPr lang="pt-BR" altLang="pt-BR" sz="2500" b="1"/>
              <a:t>escreva(...)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A informação entre parênteses é impressa e o cursor da tela permanece na mesma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500" b="1"/>
              <a:t>escreval(...)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Idem, porém o cursor da tela pula para a primeira coluna da próxima linha.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65980</TotalTime>
  <Words>9843</Words>
  <Application>Microsoft Office PowerPoint</Application>
  <PresentationFormat>Apresentação na tela (4:3)</PresentationFormat>
  <Paragraphs>1631</Paragraphs>
  <Slides>127</Slides>
  <Notes>76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127</vt:i4>
      </vt:variant>
    </vt:vector>
  </HeadingPairs>
  <TitlesOfParts>
    <vt:vector size="136" baseType="lpstr">
      <vt:lpstr>Arial</vt:lpstr>
      <vt:lpstr>Calibri</vt:lpstr>
      <vt:lpstr>Courier New</vt:lpstr>
      <vt:lpstr>Garamond</vt:lpstr>
      <vt:lpstr>Symbol</vt:lpstr>
      <vt:lpstr>Times New Roman</vt:lpstr>
      <vt:lpstr>Univers</vt:lpstr>
      <vt:lpstr>Wingdings</vt:lpstr>
      <vt:lpstr>Borda</vt:lpstr>
      <vt:lpstr>Algoritmos</vt:lpstr>
      <vt:lpstr>Conteúdos</vt:lpstr>
      <vt:lpstr>Conteúdo 1</vt:lpstr>
      <vt:lpstr>O que é um Computador?</vt:lpstr>
      <vt:lpstr>Software x Hardware</vt:lpstr>
      <vt:lpstr>Esquema de um Computador</vt:lpstr>
      <vt:lpstr>Dispositivos de Entrada/Saída</vt:lpstr>
      <vt:lpstr>Memórias Principal/Auxiliar</vt:lpstr>
      <vt:lpstr>Memórias Secundárias Dispositivos de armazenamento</vt:lpstr>
      <vt:lpstr>Processamento (CPU)</vt:lpstr>
      <vt:lpstr>Bits e Bytes</vt:lpstr>
      <vt:lpstr>Tabela ASCII</vt:lpstr>
      <vt:lpstr>Sistemas de Numeração</vt:lpstr>
      <vt:lpstr>Sistema Hexadecimal</vt:lpstr>
      <vt:lpstr>Sistema Hexadecimal - Conversão</vt:lpstr>
      <vt:lpstr>Sistema Hexadecimal - Conversão</vt:lpstr>
      <vt:lpstr>Sistema Binário</vt:lpstr>
      <vt:lpstr>Sistema Binário - Conversão</vt:lpstr>
      <vt:lpstr>Sistema Binário - Conversão</vt:lpstr>
      <vt:lpstr>Sistema Binário</vt:lpstr>
      <vt:lpstr>Conversão Hexadecimal para Binário</vt:lpstr>
      <vt:lpstr>Conversão Binário para Hexadecimal</vt:lpstr>
      <vt:lpstr>Tabela Hexadecimal / Binário</vt:lpstr>
      <vt:lpstr>Unidades Métricas</vt:lpstr>
      <vt:lpstr>Computador Quântico</vt:lpstr>
      <vt:lpstr>Exercícios</vt:lpstr>
      <vt:lpstr>Conteúdo 2</vt:lpstr>
      <vt:lpstr>Conceitos de Algoritmos</vt:lpstr>
      <vt:lpstr>Exemplos de Algoritmos</vt:lpstr>
      <vt:lpstr>Apresentação do PowerPoint</vt:lpstr>
      <vt:lpstr>Como fazer um sanduíche (versão 2)</vt:lpstr>
      <vt:lpstr>Estruturas básicas de um Algoritmo</vt:lpstr>
      <vt:lpstr>Estrutura Sequencial</vt:lpstr>
      <vt:lpstr>Estrutura Condicional - SE</vt:lpstr>
      <vt:lpstr>Estrutura Condicional - SE</vt:lpstr>
      <vt:lpstr>Estrutura Condicional - SE</vt:lpstr>
      <vt:lpstr>Estrutura de Repetição</vt:lpstr>
      <vt:lpstr>Estrutura de Repetição - DEFINIDA</vt:lpstr>
      <vt:lpstr>Estrutura de Repetição - INDEFINIDA</vt:lpstr>
      <vt:lpstr>Por que programar? (segundo a Microsoft)</vt:lpstr>
      <vt:lpstr>Exercício</vt:lpstr>
      <vt:lpstr>Exercício (para entregar)</vt:lpstr>
      <vt:lpstr>Conteúdo 3</vt:lpstr>
      <vt:lpstr>Algoritmo x Programas</vt:lpstr>
      <vt:lpstr>Programa fonte em Pascal</vt:lpstr>
      <vt:lpstr>Programa fonte em Python</vt:lpstr>
      <vt:lpstr>Programa fonte em Portugol</vt:lpstr>
      <vt:lpstr>Programa fonte em Java</vt:lpstr>
      <vt:lpstr>PI e POO</vt:lpstr>
      <vt:lpstr>Compiladores/IDE</vt:lpstr>
      <vt:lpstr>Compiladores/IDE</vt:lpstr>
      <vt:lpstr>Compilador/IDE VisuAlg</vt:lpstr>
      <vt:lpstr>Compilador/IDE VisuAlg</vt:lpstr>
      <vt:lpstr>Compilador/IDE VisuAlg</vt:lpstr>
      <vt:lpstr>Estrutura básica de um Algoritmo no VisuAlg</vt:lpstr>
      <vt:lpstr>Exemplo </vt:lpstr>
      <vt:lpstr>Ecossistema Java</vt:lpstr>
      <vt:lpstr>Java SE (Java Platform, Standard Edition)</vt:lpstr>
      <vt:lpstr>Compilador/IDE Eclipse (Java)</vt:lpstr>
      <vt:lpstr>Compilador/IDE Eclipse (Java)</vt:lpstr>
      <vt:lpstr>Compilador/IDE Eclipse (Java)</vt:lpstr>
      <vt:lpstr>Compilador/IDE Eclipse (Java)</vt:lpstr>
      <vt:lpstr>Eclipse/Java (dicas)</vt:lpstr>
      <vt:lpstr>Componentes do Java  (POO – Programação Orientada a Objetos)</vt:lpstr>
      <vt:lpstr>Conceitos do Java  (POO – Programação Orientada a Objetos)</vt:lpstr>
      <vt:lpstr>Estrutura básica de um Programa no Java</vt:lpstr>
      <vt:lpstr>Exemplo (Java)</vt:lpstr>
      <vt:lpstr>Dados</vt:lpstr>
      <vt:lpstr>Tipos de dados</vt:lpstr>
      <vt:lpstr>Tipos de dados</vt:lpstr>
      <vt:lpstr>Tipos de dados</vt:lpstr>
      <vt:lpstr>Tipos de dados</vt:lpstr>
      <vt:lpstr>Identificadores</vt:lpstr>
      <vt:lpstr>Identificadores</vt:lpstr>
      <vt:lpstr>Identificadores</vt:lpstr>
      <vt:lpstr>Identificadores (Java)</vt:lpstr>
      <vt:lpstr>Identificadores (Java)</vt:lpstr>
      <vt:lpstr>Algoritmo Exemplo  (identificadores apropriados e inapropriados)</vt:lpstr>
      <vt:lpstr>Algoritmo Exemplo  (identificadores apropriados e inapropriados)</vt:lpstr>
      <vt:lpstr>Variáveis (abreviação de dados variáveis)</vt:lpstr>
      <vt:lpstr>Cláusula VAR (declaração de variáveis)</vt:lpstr>
      <vt:lpstr>Cláusula VAR (declaração de variáveis)</vt:lpstr>
      <vt:lpstr>Declaração de variáveis (Java)</vt:lpstr>
      <vt:lpstr>Declaração de variáveis (Java)</vt:lpstr>
      <vt:lpstr>Declaração de variáveis (Java)</vt:lpstr>
      <vt:lpstr>Inicialização de variáveis (Java)</vt:lpstr>
      <vt:lpstr>Exercício 1</vt:lpstr>
      <vt:lpstr>Exercício 2 (para fazer em casa)</vt:lpstr>
      <vt:lpstr>Exercício 2 (para fazer em casa)</vt:lpstr>
      <vt:lpstr>Conteúdo 4</vt:lpstr>
      <vt:lpstr>Etapas de um algoritmo</vt:lpstr>
      <vt:lpstr>Comando LEIA (comando de I/O – entrada de dados)</vt:lpstr>
      <vt:lpstr>Comando de Entrada (Java) (comando de I/O – entrada de dados)</vt:lpstr>
      <vt:lpstr>Comando de Entrada (Java) (comando de I/O – entrada de dados)</vt:lpstr>
      <vt:lpstr>Fluxograma</vt:lpstr>
      <vt:lpstr>Comando LEIA (comando de I/O – entrada de dados)</vt:lpstr>
      <vt:lpstr>Comando de Entrada (Java) (comando de I/O – entrada de dados)</vt:lpstr>
      <vt:lpstr>Comando de Entrada (Java) (comando de I/O – entrada de dados)</vt:lpstr>
      <vt:lpstr>Comando ESCREVA (comando de I/O – saída de dados)</vt:lpstr>
      <vt:lpstr>Fluxograma</vt:lpstr>
      <vt:lpstr>Comando ESCREVA (comando de I/O – saída de dados)</vt:lpstr>
      <vt:lpstr>Comando ESCREVA (comando de I/O – saída de dados)</vt:lpstr>
      <vt:lpstr>Comando ESCREVA (comando de I/O – saída de dados)</vt:lpstr>
      <vt:lpstr>Comando ESCREVA (comando de I/O – saída de dados)</vt:lpstr>
      <vt:lpstr>Método System.out.print (Java) (comando de I/O – saída de dados)</vt:lpstr>
      <vt:lpstr>Método System.out.print (Java) (comando de I/O – saída de dados)</vt:lpstr>
      <vt:lpstr>Método System.out.print (Java) (comando de I/O – saída de dados)</vt:lpstr>
      <vt:lpstr>Método System.out.print (Java) (comando de I/O – saída de dados)</vt:lpstr>
      <vt:lpstr>Método System.out.printf (Java) (comando de I/O – saída de dados)</vt:lpstr>
      <vt:lpstr>Método System.out.printf (Java) (comando de I/O – saída de dados)</vt:lpstr>
      <vt:lpstr>Método System.out.printf (Java) (comando de I/O – saída de dados)</vt:lpstr>
      <vt:lpstr>Comandos LEIA/ESCREVA Fluxograma</vt:lpstr>
      <vt:lpstr>Exemplo 1 </vt:lpstr>
      <vt:lpstr>Exemplo 1  Fluxograma</vt:lpstr>
      <vt:lpstr>Exemplo 2</vt:lpstr>
      <vt:lpstr>Exemplo 2  (algoritmo resolvido)</vt:lpstr>
      <vt:lpstr>Exemplo 2 Fluxograma</vt:lpstr>
      <vt:lpstr>Exemplo 3</vt:lpstr>
      <vt:lpstr>Exemplo 3</vt:lpstr>
      <vt:lpstr>Exemplo 3  (algoritmo resolvido)</vt:lpstr>
      <vt:lpstr>Exemplo 3 (algoritmo resolvido)</vt:lpstr>
      <vt:lpstr>Exemplo 3 (algoritmo resolvido)</vt:lpstr>
      <vt:lpstr>Exercício 1</vt:lpstr>
      <vt:lpstr>Exercício 2</vt:lpstr>
      <vt:lpstr>Exercício 2</vt:lpstr>
      <vt:lpstr>Exercício 3 (DESAFIO)</vt:lpstr>
      <vt:lpstr>Exercício 3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2316</cp:revision>
  <dcterms:created xsi:type="dcterms:W3CDTF">2006-08-20T19:26:34Z</dcterms:created>
  <dcterms:modified xsi:type="dcterms:W3CDTF">2020-02-11T12:39:19Z</dcterms:modified>
</cp:coreProperties>
</file>