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7" r:id="rId3"/>
    <p:sldId id="299" r:id="rId4"/>
    <p:sldId id="259" r:id="rId5"/>
    <p:sldId id="296" r:id="rId6"/>
    <p:sldId id="295" r:id="rId7"/>
    <p:sldId id="270" r:id="rId8"/>
    <p:sldId id="263" r:id="rId9"/>
    <p:sldId id="268" r:id="rId10"/>
    <p:sldId id="297" r:id="rId11"/>
    <p:sldId id="300" r:id="rId12"/>
  </p:sldIdLst>
  <p:sldSz cx="9144000" cy="5143500" type="screen16x9"/>
  <p:notesSz cx="6858000" cy="9144000"/>
  <p:embeddedFontLst>
    <p:embeddedFont>
      <p:font typeface="Quicksand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ECE35A-EED3-427D-9D60-4F56E8162376}">
  <a:tblStyle styleId="{6AECE35A-EED3-427D-9D60-4F56E81623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26A1B10-B252-4223-B86F-04C9745F295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71293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4906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361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981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9345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895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0472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4976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5687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249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9825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397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234954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Trabalho Prático</a:t>
            </a:r>
            <a:endParaRPr dirty="0"/>
          </a:p>
        </p:txBody>
      </p:sp>
      <p:sp>
        <p:nvSpPr>
          <p:cNvPr id="3" name="Google Shape;71;p12"/>
          <p:cNvSpPr txBox="1">
            <a:spLocks/>
          </p:cNvSpPr>
          <p:nvPr/>
        </p:nvSpPr>
        <p:spPr>
          <a:xfrm>
            <a:off x="1319175" y="2879422"/>
            <a:ext cx="7247309" cy="58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pt-BR" sz="2800" dirty="0" smtClean="0"/>
              <a:t>Sistemas Operacionais</a:t>
            </a:r>
            <a:endParaRPr lang="pt-BR" sz="2800" dirty="0"/>
          </a:p>
        </p:txBody>
      </p:sp>
      <p:sp>
        <p:nvSpPr>
          <p:cNvPr id="4" name="Google Shape;71;p12"/>
          <p:cNvSpPr txBox="1">
            <a:spLocks/>
          </p:cNvSpPr>
          <p:nvPr/>
        </p:nvSpPr>
        <p:spPr>
          <a:xfrm>
            <a:off x="1319175" y="3393319"/>
            <a:ext cx="1460120" cy="119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pt-BR" sz="1200" dirty="0"/>
              <a:t>Alexandre Simon</a:t>
            </a:r>
            <a:br>
              <a:rPr lang="pt-BR" sz="1200" dirty="0"/>
            </a:br>
            <a:r>
              <a:rPr lang="pt-BR" sz="1200" dirty="0"/>
              <a:t>Arthur Avelar</a:t>
            </a:r>
            <a:br>
              <a:rPr lang="pt-BR" sz="1200" dirty="0"/>
            </a:br>
            <a:r>
              <a:rPr lang="pt-BR" sz="1200" dirty="0"/>
              <a:t>Hugo </a:t>
            </a:r>
            <a:r>
              <a:rPr lang="pt-BR" sz="1200" dirty="0" err="1"/>
              <a:t>Poletto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/>
              <a:t>Isabel Matos</a:t>
            </a:r>
            <a:br>
              <a:rPr lang="pt-BR" sz="1200" dirty="0"/>
            </a:br>
            <a:r>
              <a:rPr lang="pt-BR" sz="1200" dirty="0"/>
              <a:t>Júlia Martins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Duas esteiras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9724" y="2278988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772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PRIORIDADE SIMPLES COM DUAS ESTEIRAS</a:t>
            </a:r>
            <a:endParaRPr dirty="0"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8" name="Google Shape;78;p13"/>
          <p:cNvSpPr txBox="1"/>
          <p:nvPr/>
        </p:nvSpPr>
        <p:spPr>
          <a:xfrm>
            <a:off x="1165475" y="1272164"/>
            <a:ext cx="5945188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200" b="1" dirty="0" smtClean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Desvantagens: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pt-BR" sz="1200" dirty="0" smtClean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- Custo de uma nova esteira;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pt-BR" sz="1200" dirty="0" smtClean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- Custo de um novo braço robótico.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200" b="1" dirty="0" smtClean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Vantagens: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-</a:t>
            </a:r>
            <a:r>
              <a:rPr lang="pt-BR" sz="1200" dirty="0" smtClean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  </a:t>
            </a:r>
            <a:r>
              <a:rPr lang="pt-BR" sz="1200" dirty="0" smtClean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Vai gastar metade </a:t>
            </a:r>
            <a:r>
              <a:rPr lang="pt-BR" sz="12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d</a:t>
            </a:r>
            <a:r>
              <a:rPr lang="pt-BR" sz="1200" dirty="0" smtClean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o tempo para empacotar a mesma quantidade de produtos;</a:t>
            </a:r>
          </a:p>
          <a:p>
            <a:pPr lvl="0">
              <a:spcBef>
                <a:spcPts val="600"/>
              </a:spcBef>
            </a:pPr>
            <a:r>
              <a:rPr lang="pt-BR" sz="1200" dirty="0" smtClean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- Mais pedidos co</a:t>
            </a:r>
            <a:r>
              <a:rPr lang="pt-BR" sz="1200" dirty="0" smtClean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m prazos poderão ser empacotados mais cedo;</a:t>
            </a:r>
          </a:p>
          <a:p>
            <a:pPr lvl="0">
              <a:spcBef>
                <a:spcPts val="600"/>
              </a:spcBef>
            </a:pPr>
            <a:r>
              <a:rPr lang="pt-BR" sz="1200" dirty="0" smtClean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- Mais pedidos poderão ser concluídos a cada dia de funcionamento.</a:t>
            </a:r>
          </a:p>
        </p:txBody>
      </p:sp>
    </p:spTree>
    <p:extLst>
      <p:ext uri="{BB962C8B-B14F-4D97-AF65-F5344CB8AC3E}">
        <p14:creationId xmlns:p14="http://schemas.microsoft.com/office/powerpoint/2010/main" val="10026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Metodologia</a:t>
            </a:r>
            <a:endParaRPr sz="2400"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1165475" y="1249820"/>
            <a:ext cx="3451800" cy="104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200" b="1" dirty="0" smtClean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ORDEM DE IMPORTÂNCIA </a:t>
            </a:r>
            <a:endParaRPr sz="1200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 smtClean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1º: Prazo de empacotamento do pedido</a:t>
            </a: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 smtClean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2º: Tamanho do pedido </a:t>
            </a: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4594475" y="1249820"/>
            <a:ext cx="3602400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200" b="1" dirty="0" smtClean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ALTERNATIVAS</a:t>
            </a:r>
            <a:endParaRPr sz="1200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>
              <a:spcBef>
                <a:spcPts val="600"/>
              </a:spcBef>
            </a:pPr>
            <a:r>
              <a:rPr lang="pt-BR" sz="1200" dirty="0" smtClean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1. Empacotar primeiro os pedidos que tem prazo em ordem crescente de prazo e quantidade de produtos. Depois disso, empacotar os pedidos sem prazo (prazo zero) em ordem crescente </a:t>
            </a:r>
            <a:r>
              <a:rPr lang="pt-BR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de </a:t>
            </a:r>
            <a:r>
              <a:rPr lang="pt-BR" sz="1200" dirty="0" smtClean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quantidade de produtos.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pt-BR" sz="1200" dirty="0" smtClean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2. Criar regra (fórmula que envolve prazo e tamanho) para calcular a prioridade de cada pedido. Empacotar em ordem crescente de prioridade.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pt-BR" sz="1200" dirty="0" smtClean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3. O mais eficiente das duas alternativas, aplicar com 2 esteiras</a:t>
            </a: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Fila de prioridade?</a:t>
            </a:r>
            <a:endParaRPr sz="2400"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1165475" y="1220792"/>
            <a:ext cx="4540931" cy="1501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200" b="1" dirty="0" smtClean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PORQUE DESCARTAMOS: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pt-BR" sz="1200" dirty="0" smtClean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- Sobre o Round-Robin: Numa fila de pedidos com a mesma prioridade, se estes tiverem muitos produtos, o algoritmo de escalonamento não maximizará a quantidade de pacotes produzidos antes de 12:00;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pt-BR" sz="1200" dirty="0" smtClean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- Grandes riscos de prazos não serem cumpridos.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807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Ordenação por prazo e depois SRT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9724" y="2278988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>
                <a:solidFill>
                  <a:srgbClr val="39C0BA"/>
                </a:solidFill>
              </a:rPr>
              <a:t>ORDENAÇÃO POR PRAZO + SRT: RESULTADOS</a:t>
            </a:r>
            <a:endParaRPr dirty="0"/>
          </a:p>
        </p:txBody>
      </p:sp>
      <p:sp>
        <p:nvSpPr>
          <p:cNvPr id="170" name="Google Shape;170;p2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Google Shape;78;p13"/>
          <p:cNvSpPr txBox="1"/>
          <p:nvPr/>
        </p:nvSpPr>
        <p:spPr>
          <a:xfrm>
            <a:off x="1165475" y="894649"/>
            <a:ext cx="5945188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200" b="1" dirty="0" smtClean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Quantidade de pedidos: </a:t>
            </a:r>
            <a:r>
              <a:rPr lang="pt-BR" sz="1200" dirty="0" smtClean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169</a:t>
            </a:r>
          </a:p>
          <a:p>
            <a:pPr lvl="0">
              <a:spcBef>
                <a:spcPts val="600"/>
              </a:spcBef>
            </a:pPr>
            <a:r>
              <a:rPr lang="pt-BR" sz="12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Tempo médio </a:t>
            </a:r>
            <a:r>
              <a:rPr lang="pt-BR" sz="1200" b="1" dirty="0" smtClean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para o empacotamento de pedidos: </a:t>
            </a:r>
            <a:r>
              <a:rPr lang="pt-BR" sz="12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699.9001972386585</a:t>
            </a:r>
            <a:endParaRPr lang="pt-BR" sz="1200" dirty="0" smtClean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sz="1200" b="1" dirty="0" smtClean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200" b="1" dirty="0" smtClean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Tempo de execução:</a:t>
            </a:r>
            <a:endParaRPr sz="1200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>
              <a:spcBef>
                <a:spcPts val="600"/>
              </a:spcBef>
            </a:pPr>
            <a:r>
              <a:rPr lang="pt-BR" sz="1200" dirty="0" smtClean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- Tempo da lista COM prazo: </a:t>
            </a:r>
            <a:r>
              <a:rPr lang="pt-BR" sz="1200" dirty="0" smtClean="0">
                <a:solidFill>
                  <a:schemeClr val="bg1"/>
                </a:solidFill>
              </a:rPr>
              <a:t>2h35m (finalizado às 10:35)</a:t>
            </a:r>
          </a:p>
          <a:p>
            <a:pPr lvl="0">
              <a:spcBef>
                <a:spcPts val="600"/>
              </a:spcBef>
            </a:pPr>
            <a:r>
              <a:rPr lang="pt-BR" sz="1200" dirty="0" smtClean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- Tempo da lista SEM prazo: 6h23m</a:t>
            </a:r>
          </a:p>
          <a:p>
            <a:pPr>
              <a:spcBef>
                <a:spcPts val="600"/>
              </a:spcBef>
            </a:pPr>
            <a:r>
              <a:rPr lang="pt-BR" sz="1200" dirty="0" smtClean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- Horário que finaliza: 16:58</a:t>
            </a:r>
          </a:p>
          <a:p>
            <a:pPr marL="171450" indent="-171450">
              <a:spcBef>
                <a:spcPts val="600"/>
              </a:spcBef>
              <a:buFontTx/>
              <a:buChar char="-"/>
            </a:pPr>
            <a:endParaRPr lang="pt-BR" sz="1200" dirty="0" smtClean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>
              <a:spcBef>
                <a:spcPts val="600"/>
              </a:spcBef>
            </a:pPr>
            <a:r>
              <a:rPr lang="pt-BR" sz="1200" b="1" dirty="0" smtClean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Quantidade de pacotes e pedidos prontos 12:00</a:t>
            </a:r>
          </a:p>
          <a:p>
            <a:pPr>
              <a:spcBef>
                <a:spcPts val="600"/>
              </a:spcBef>
            </a:pPr>
            <a:r>
              <a:rPr lang="pt-BR" sz="1200" dirty="0" smtClean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- </a:t>
            </a:r>
            <a:r>
              <a:rPr lang="pt-BR" sz="12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Quantidade de pacotes feitos: 2636</a:t>
            </a:r>
          </a:p>
          <a:p>
            <a:pPr>
              <a:spcBef>
                <a:spcPts val="600"/>
              </a:spcBef>
            </a:pPr>
            <a:r>
              <a:rPr lang="pt-BR" sz="1200" dirty="0" smtClean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- Quantidade </a:t>
            </a:r>
            <a:r>
              <a:rPr lang="pt-BR" sz="12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de pedidos feitos: </a:t>
            </a:r>
            <a:r>
              <a:rPr lang="pt-BR" sz="1200" dirty="0" smtClean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106</a:t>
            </a:r>
          </a:p>
          <a:p>
            <a:pPr>
              <a:spcBef>
                <a:spcPts val="600"/>
              </a:spcBef>
            </a:pPr>
            <a:endParaRPr lang="pt-BR" sz="1200" dirty="0" smtClean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>
              <a:spcBef>
                <a:spcPts val="600"/>
              </a:spcBef>
            </a:pPr>
            <a:r>
              <a:rPr lang="pt-BR" sz="12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Quantidade de pacotes e </a:t>
            </a:r>
            <a:r>
              <a:rPr lang="pt-BR" sz="1200" b="1" dirty="0" smtClean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pedidos prontos no fim do expediente</a:t>
            </a:r>
            <a:endParaRPr lang="pt-BR" sz="1200" b="1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>
              <a:spcBef>
                <a:spcPts val="600"/>
              </a:spcBef>
            </a:pPr>
            <a:r>
              <a:rPr lang="pt-BR" sz="12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- Quantidade de </a:t>
            </a:r>
            <a:r>
              <a:rPr lang="pt-BR" sz="1200" dirty="0" smtClean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pacotes: 5872</a:t>
            </a:r>
            <a:endParaRPr lang="pt-BR" sz="1200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>
              <a:spcBef>
                <a:spcPts val="600"/>
              </a:spcBef>
            </a:pPr>
            <a:r>
              <a:rPr lang="pt-BR" sz="12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- Quantidade de pedidos feitos: </a:t>
            </a:r>
            <a:r>
              <a:rPr lang="pt-BR" sz="1200" dirty="0" smtClean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169</a:t>
            </a:r>
            <a:endParaRPr lang="pt-BR" sz="1200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>
              <a:spcBef>
                <a:spcPts val="600"/>
              </a:spcBef>
            </a:pPr>
            <a:endParaRPr lang="pt-BR" sz="1200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lvl="0" indent="-171450">
              <a:spcBef>
                <a:spcPts val="600"/>
              </a:spcBef>
              <a:buFontTx/>
              <a:buChar char="-"/>
            </a:pPr>
            <a:endParaRPr lang="pt-BR" sz="1200" dirty="0" smtClean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6338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Prioridade Simples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9724" y="2278988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310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>
            <a:spLocks noGrp="1"/>
          </p:cNvSpPr>
          <p:nvPr>
            <p:ph type="ctrTitle" idx="4294967295"/>
          </p:nvPr>
        </p:nvSpPr>
        <p:spPr>
          <a:xfrm>
            <a:off x="1043404" y="850905"/>
            <a:ext cx="7145282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dk1"/>
                </a:solidFill>
              </a:rPr>
              <a:t>Fórmula para cálculo da prioridade:</a:t>
            </a:r>
            <a:endParaRPr sz="2400" b="1" dirty="0">
              <a:solidFill>
                <a:schemeClr val="dk1"/>
              </a:solidFill>
            </a:endParaRPr>
          </a:p>
        </p:txBody>
      </p:sp>
      <p:sp>
        <p:nvSpPr>
          <p:cNvPr id="202" name="Google Shape;202;p26"/>
          <p:cNvSpPr txBox="1">
            <a:spLocks noGrp="1"/>
          </p:cNvSpPr>
          <p:nvPr>
            <p:ph type="subTitle" idx="4294967295"/>
          </p:nvPr>
        </p:nvSpPr>
        <p:spPr>
          <a:xfrm>
            <a:off x="1043404" y="1994495"/>
            <a:ext cx="6259764" cy="9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((prazo*2) + (qtdeProdutos))</a:t>
            </a:r>
            <a:endParaRPr dirty="0"/>
          </a:p>
        </p:txBody>
      </p:sp>
      <p:sp>
        <p:nvSpPr>
          <p:cNvPr id="203" name="Google Shape;203;p2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8" name="Google Shape;202;p26"/>
          <p:cNvSpPr txBox="1">
            <a:spLocks/>
          </p:cNvSpPr>
          <p:nvPr/>
        </p:nvSpPr>
        <p:spPr>
          <a:xfrm>
            <a:off x="2069900" y="2489558"/>
            <a:ext cx="2032410" cy="664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buFont typeface="Quicksand"/>
              <a:buNone/>
            </a:pPr>
            <a:r>
              <a:rPr lang="pt-BR" dirty="0" smtClean="0"/>
              <a:t>1000</a:t>
            </a:r>
            <a:endParaRPr lang="pt-BR" dirty="0"/>
          </a:p>
        </p:txBody>
      </p:sp>
      <p:cxnSp>
        <p:nvCxnSpPr>
          <p:cNvPr id="15" name="Conector reto 14"/>
          <p:cNvCxnSpPr/>
          <p:nvPr/>
        </p:nvCxnSpPr>
        <p:spPr>
          <a:xfrm flipV="1">
            <a:off x="1302305" y="2598821"/>
            <a:ext cx="3618611" cy="25161"/>
          </a:xfrm>
          <a:prstGeom prst="line">
            <a:avLst/>
          </a:prstGeom>
          <a:ln w="1143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PRIORIDADE SIMPLES: RESULTADOS</a:t>
            </a:r>
            <a:endParaRPr dirty="0"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8" name="Google Shape;78;p13"/>
          <p:cNvSpPr txBox="1"/>
          <p:nvPr/>
        </p:nvSpPr>
        <p:spPr>
          <a:xfrm>
            <a:off x="1165475" y="1080138"/>
            <a:ext cx="5945188" cy="3829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pt-BR" sz="12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Quantidade de pedidos: </a:t>
            </a:r>
            <a:r>
              <a:rPr lang="pt-BR" sz="12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169</a:t>
            </a:r>
          </a:p>
          <a:p>
            <a:pPr lvl="0">
              <a:spcBef>
                <a:spcPts val="600"/>
              </a:spcBef>
            </a:pPr>
            <a:r>
              <a:rPr lang="pt-BR" sz="12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Tempo médio para o empacotamento de pedidos: </a:t>
            </a:r>
            <a:r>
              <a:rPr lang="pt-BR" sz="1200" dirty="0" smtClean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660.5431952662725</a:t>
            </a:r>
          </a:p>
          <a:p>
            <a:pPr lvl="0">
              <a:spcBef>
                <a:spcPts val="600"/>
              </a:spcBef>
            </a:pPr>
            <a:endParaRPr lang="pt-BR" sz="1200" b="1" dirty="0" smtClean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200" b="1" dirty="0" smtClean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Tempo de execução:</a:t>
            </a:r>
            <a:endParaRPr sz="1200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>
              <a:spcBef>
                <a:spcPts val="600"/>
              </a:spcBef>
            </a:pPr>
            <a:r>
              <a:rPr lang="pt-BR" sz="1200" dirty="0" smtClean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- Tempo da lista : 8h58m</a:t>
            </a:r>
          </a:p>
          <a:p>
            <a:pPr lvl="0">
              <a:spcBef>
                <a:spcPts val="600"/>
              </a:spcBef>
            </a:pPr>
            <a:r>
              <a:rPr lang="pt-BR" sz="1200" dirty="0" smtClean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- Horário que finaliza: 16:58</a:t>
            </a:r>
          </a:p>
          <a:p>
            <a:pPr marL="171450" indent="-171450">
              <a:spcBef>
                <a:spcPts val="600"/>
              </a:spcBef>
              <a:buFontTx/>
              <a:buChar char="-"/>
            </a:pPr>
            <a:endParaRPr lang="pt-BR" sz="1200" dirty="0" smtClean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>
              <a:spcBef>
                <a:spcPts val="600"/>
              </a:spcBef>
            </a:pPr>
            <a:r>
              <a:rPr lang="pt-BR" sz="1200" b="1" dirty="0" smtClean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Quantidade de pacotes e pedidos prontos 12:00</a:t>
            </a:r>
          </a:p>
          <a:p>
            <a:pPr>
              <a:spcBef>
                <a:spcPts val="600"/>
              </a:spcBef>
            </a:pPr>
            <a:r>
              <a:rPr lang="pt-BR" sz="1200" dirty="0" smtClean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- </a:t>
            </a:r>
            <a:r>
              <a:rPr lang="pt-BR" sz="12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Quantidade de pacotes feitos: </a:t>
            </a:r>
            <a:r>
              <a:rPr lang="pt-BR" sz="1200" dirty="0" smtClean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2648</a:t>
            </a:r>
            <a:endParaRPr lang="pt-BR" sz="1200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>
              <a:spcBef>
                <a:spcPts val="600"/>
              </a:spcBef>
            </a:pPr>
            <a:r>
              <a:rPr lang="pt-BR" sz="1200" dirty="0" smtClean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- </a:t>
            </a:r>
            <a:r>
              <a:rPr lang="pt-BR" sz="12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Quantidade de pedidos feitos: </a:t>
            </a:r>
            <a:r>
              <a:rPr lang="pt-BR" sz="1200" dirty="0" smtClean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116</a:t>
            </a:r>
            <a:endParaRPr lang="pt-BR" sz="1200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lvl="0" indent="-171450">
              <a:spcBef>
                <a:spcPts val="600"/>
              </a:spcBef>
              <a:buFontTx/>
              <a:buChar char="-"/>
            </a:pPr>
            <a:endParaRPr lang="pt-BR" sz="1200" dirty="0" smtClean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>
              <a:spcBef>
                <a:spcPts val="600"/>
              </a:spcBef>
            </a:pPr>
            <a:r>
              <a:rPr lang="pt-BR" sz="12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Quantidade de pacotes e pedidos prontos no fim do expediente</a:t>
            </a:r>
          </a:p>
          <a:p>
            <a:pPr>
              <a:spcBef>
                <a:spcPts val="600"/>
              </a:spcBef>
            </a:pPr>
            <a:r>
              <a:rPr lang="pt-BR" sz="12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- Quantidade de pacotes: 5872</a:t>
            </a:r>
          </a:p>
          <a:p>
            <a:pPr>
              <a:spcBef>
                <a:spcPts val="600"/>
              </a:spcBef>
            </a:pPr>
            <a:r>
              <a:rPr lang="pt-BR" sz="12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- Quantidade de pedidos feitos: 169</a:t>
            </a:r>
          </a:p>
          <a:p>
            <a:pPr lvl="0">
              <a:spcBef>
                <a:spcPts val="600"/>
              </a:spcBef>
            </a:pPr>
            <a:endParaRPr lang="pt-BR" sz="1200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COMPARANDO…</a:t>
            </a:r>
            <a:endParaRPr dirty="0"/>
          </a:p>
        </p:txBody>
      </p:sp>
      <p:graphicFrame>
        <p:nvGraphicFramePr>
          <p:cNvPr id="169" name="Google Shape;169;p24"/>
          <p:cNvGraphicFramePr/>
          <p:nvPr>
            <p:extLst>
              <p:ext uri="{D42A27DB-BD31-4B8C-83A1-F6EECF244321}">
                <p14:modId xmlns:p14="http://schemas.microsoft.com/office/powerpoint/2010/main" val="1889909844"/>
              </p:ext>
            </p:extLst>
          </p:nvPr>
        </p:nvGraphicFramePr>
        <p:xfrm>
          <a:off x="955829" y="1191127"/>
          <a:ext cx="6178896" cy="2761265"/>
        </p:xfrm>
        <a:graphic>
          <a:graphicData uri="http://schemas.openxmlformats.org/drawingml/2006/table">
            <a:tbl>
              <a:tblPr>
                <a:noFill/>
                <a:tableStyleId>{6AECE35A-EED3-427D-9D60-4F56E8162376}</a:tableStyleId>
              </a:tblPr>
              <a:tblGrid>
                <a:gridCol w="2059632"/>
                <a:gridCol w="2059632"/>
                <a:gridCol w="2059632"/>
              </a:tblGrid>
              <a:tr h="55225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Prazo</a:t>
                      </a:r>
                      <a:r>
                        <a:rPr lang="en" sz="1100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+ SRT</a:t>
                      </a:r>
                      <a:endParaRPr sz="11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Prioridade Simples</a:t>
                      </a:r>
                      <a:endParaRPr sz="11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52253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Tempo</a:t>
                      </a:r>
                      <a:r>
                        <a:rPr lang="en" sz="1100" baseline="0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de execução</a:t>
                      </a:r>
                      <a:endParaRPr sz="11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2h35m + 6h23m = 8h58m</a:t>
                      </a:r>
                      <a:endParaRPr sz="1100" b="1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8h58m</a:t>
                      </a:r>
                      <a:endParaRPr lang="pt-BR" sz="1100" b="1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52253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Pacotes prontos até 12:00</a:t>
                      </a:r>
                      <a:endParaRPr sz="11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2636</a:t>
                      </a:r>
                      <a:endParaRPr sz="1100" b="1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2648</a:t>
                      </a:r>
                      <a:endParaRPr sz="1100" b="1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52253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Pedidos prontos até 12:00</a:t>
                      </a:r>
                      <a:endParaRPr sz="11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106</a:t>
                      </a:r>
                      <a:endParaRPr sz="1100" b="1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116</a:t>
                      </a:r>
                      <a:endParaRPr sz="1100" b="1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52253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Tempo médio empacotamento</a:t>
                      </a:r>
                      <a:endParaRPr sz="110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solidFill>
                            <a:schemeClr val="bg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699.90</a:t>
                      </a:r>
                      <a:endParaRPr sz="1100" b="1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solidFill>
                            <a:schemeClr val="bg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660.54</a:t>
                      </a:r>
                      <a:endParaRPr sz="1100" b="1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70" name="Google Shape;170;p2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458</Words>
  <Application>Microsoft Office PowerPoint</Application>
  <PresentationFormat>Apresentação na tela (16:9)</PresentationFormat>
  <Paragraphs>89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Quicksand</vt:lpstr>
      <vt:lpstr>Arial</vt:lpstr>
      <vt:lpstr>Eleanor template</vt:lpstr>
      <vt:lpstr>Trabalho Prático</vt:lpstr>
      <vt:lpstr>Metodologia</vt:lpstr>
      <vt:lpstr>Fila de prioridade?</vt:lpstr>
      <vt:lpstr>Ordenação por prazo e depois SRT</vt:lpstr>
      <vt:lpstr>ORDENAÇÃO POR PRAZO + SRT: RESULTADOS</vt:lpstr>
      <vt:lpstr>Prioridade Simples</vt:lpstr>
      <vt:lpstr>Fórmula para cálculo da prioridade:</vt:lpstr>
      <vt:lpstr>PRIORIDADE SIMPLES: RESULTADOS</vt:lpstr>
      <vt:lpstr>COMPARANDO…</vt:lpstr>
      <vt:lpstr>Duas esteiras</vt:lpstr>
      <vt:lpstr>PRIORIDADE SIMPLES COM DUAS ESTEIRAS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Prático</dc:title>
  <dc:creator>Isabel Pinheiro</dc:creator>
  <cp:lastModifiedBy>Isabel Pinheiro</cp:lastModifiedBy>
  <cp:revision>19</cp:revision>
  <dcterms:modified xsi:type="dcterms:W3CDTF">2021-04-13T14:59:49Z</dcterms:modified>
</cp:coreProperties>
</file>