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9"/>
  </p:notesMasterIdLst>
  <p:sldIdLst>
    <p:sldId id="307" r:id="rId2"/>
    <p:sldId id="261" r:id="rId3"/>
    <p:sldId id="309" r:id="rId4"/>
    <p:sldId id="257" r:id="rId5"/>
    <p:sldId id="308" r:id="rId6"/>
    <p:sldId id="310" r:id="rId7"/>
    <p:sldId id="311" r:id="rId8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0"/>
      <p:italic r:id="rId11"/>
    </p:embeddedFont>
    <p:embeddedFont>
      <p:font typeface="Cambria Math" panose="02040503050406030204" pitchFamily="18" charset="0"/>
      <p:regular r:id="rId12"/>
    </p:embeddedFont>
    <p:embeddedFont>
      <p:font typeface="Didact Gothic" panose="00000500000000000000" pitchFamily="2" charset="0"/>
      <p:regular r:id="rId13"/>
    </p:embeddedFont>
    <p:embeddedFont>
      <p:font typeface="Prata" panose="020B0604020202020204" charset="0"/>
      <p:regular r:id="rId14"/>
    </p:embeddedFont>
    <p:embeddedFont>
      <p:font typeface="Roboto Condensed Light" panose="02000000000000000000" pitchFamily="2" charset="0"/>
      <p:regular r:id="rId15"/>
      <p:italic r:id="rId16"/>
    </p:embeddedFont>
    <p:embeddedFont>
      <p:font typeface="Work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44318-5ED4-4A75-88C0-0B7CFE20C061}" v="54" dt="2023-11-21T15:40:48.145"/>
  </p1510:revLst>
</p1510:revInfo>
</file>

<file path=ppt/tableStyles.xml><?xml version="1.0" encoding="utf-8"?>
<a:tblStyleLst xmlns:a="http://schemas.openxmlformats.org/drawingml/2006/main" def="{8AC274F9-3F4D-4BE5-8AC6-C756A362B1CB}">
  <a:tblStyle styleId="{8AC274F9-3F4D-4BE5-8AC6-C756A362B1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1"/>
    <p:restoredTop sz="94726"/>
  </p:normalViewPr>
  <p:slideViewPr>
    <p:cSldViewPr snapToGrid="0">
      <p:cViewPr varScale="1">
        <p:scale>
          <a:sx n="78" d="100"/>
          <a:sy n="78" d="100"/>
        </p:scale>
        <p:origin x="118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ramos" userId="b579dd1dba5d9bdd" providerId="LiveId" clId="{1D944318-5ED4-4A75-88C0-0B7CFE20C061}"/>
    <pc:docChg chg="custSel addSld modSld sldOrd">
      <pc:chgData name="hugo ramos" userId="b579dd1dba5d9bdd" providerId="LiveId" clId="{1D944318-5ED4-4A75-88C0-0B7CFE20C061}" dt="2023-11-21T15:42:15.717" v="669" actId="166"/>
      <pc:docMkLst>
        <pc:docMk/>
      </pc:docMkLst>
      <pc:sldChg chg="modSp mod">
        <pc:chgData name="hugo ramos" userId="b579dd1dba5d9bdd" providerId="LiveId" clId="{1D944318-5ED4-4A75-88C0-0B7CFE20C061}" dt="2023-11-20T20:26:12.241" v="1" actId="1076"/>
        <pc:sldMkLst>
          <pc:docMk/>
          <pc:sldMk cId="116893468" sldId="307"/>
        </pc:sldMkLst>
        <pc:spChg chg="mod">
          <ac:chgData name="hugo ramos" userId="b579dd1dba5d9bdd" providerId="LiveId" clId="{1D944318-5ED4-4A75-88C0-0B7CFE20C061}" dt="2023-11-20T20:26:12.241" v="1" actId="1076"/>
          <ac:spMkLst>
            <pc:docMk/>
            <pc:sldMk cId="116893468" sldId="307"/>
            <ac:spMk id="8" creationId="{1B67417B-1FF2-614F-F0E6-D515F9C4E34B}"/>
          </ac:spMkLst>
        </pc:spChg>
        <pc:spChg chg="mod">
          <ac:chgData name="hugo ramos" userId="b579dd1dba5d9bdd" providerId="LiveId" clId="{1D944318-5ED4-4A75-88C0-0B7CFE20C061}" dt="2023-11-20T20:26:02.506" v="0" actId="1076"/>
          <ac:spMkLst>
            <pc:docMk/>
            <pc:sldMk cId="116893468" sldId="307"/>
            <ac:spMk id="9" creationId="{FB900B53-193F-0790-AA58-0E506BDBDFA3}"/>
          </ac:spMkLst>
        </pc:spChg>
      </pc:sldChg>
      <pc:sldChg chg="addSp delSp modSp add mod ord modAnim">
        <pc:chgData name="hugo ramos" userId="b579dd1dba5d9bdd" providerId="LiveId" clId="{1D944318-5ED4-4A75-88C0-0B7CFE20C061}" dt="2023-11-21T15:42:15.717" v="669" actId="166"/>
        <pc:sldMkLst>
          <pc:docMk/>
          <pc:sldMk cId="802524284" sldId="308"/>
        </pc:sldMkLst>
        <pc:spChg chg="del mod">
          <ac:chgData name="hugo ramos" userId="b579dd1dba5d9bdd" providerId="LiveId" clId="{1D944318-5ED4-4A75-88C0-0B7CFE20C061}" dt="2023-11-21T14:32:58.257" v="11" actId="478"/>
          <ac:spMkLst>
            <pc:docMk/>
            <pc:sldMk cId="802524284" sldId="308"/>
            <ac:spMk id="2" creationId="{936F182F-3413-9922-6D00-662F2568B37B}"/>
          </ac:spMkLst>
        </pc:spChg>
        <pc:spChg chg="add del mod">
          <ac:chgData name="hugo ramos" userId="b579dd1dba5d9bdd" providerId="LiveId" clId="{1D944318-5ED4-4A75-88C0-0B7CFE20C061}" dt="2023-11-21T14:47:16.017" v="54"/>
          <ac:spMkLst>
            <pc:docMk/>
            <pc:sldMk cId="802524284" sldId="308"/>
            <ac:spMk id="3" creationId="{6C2CDBA3-F7E3-B916-ACC9-C756838520F6}"/>
          </ac:spMkLst>
        </pc:spChg>
        <pc:spChg chg="add mod">
          <ac:chgData name="hugo ramos" userId="b579dd1dba5d9bdd" providerId="LiveId" clId="{1D944318-5ED4-4A75-88C0-0B7CFE20C061}" dt="2023-11-21T15:35:47.074" v="477" actId="20577"/>
          <ac:spMkLst>
            <pc:docMk/>
            <pc:sldMk cId="802524284" sldId="308"/>
            <ac:spMk id="4" creationId="{FA55EA54-D82C-4389-EB05-7ECB5A2DADA8}"/>
          </ac:spMkLst>
        </pc:spChg>
        <pc:spChg chg="add mod">
          <ac:chgData name="hugo ramos" userId="b579dd1dba5d9bdd" providerId="LiveId" clId="{1D944318-5ED4-4A75-88C0-0B7CFE20C061}" dt="2023-11-21T14:59:24.440" v="203" actId="113"/>
          <ac:spMkLst>
            <pc:docMk/>
            <pc:sldMk cId="802524284" sldId="308"/>
            <ac:spMk id="5" creationId="{C776EF27-A5DD-B483-1855-AB0F6B5AF0A6}"/>
          </ac:spMkLst>
        </pc:spChg>
        <pc:spChg chg="add mod">
          <ac:chgData name="hugo ramos" userId="b579dd1dba5d9bdd" providerId="LiveId" clId="{1D944318-5ED4-4A75-88C0-0B7CFE20C061}" dt="2023-11-21T15:39:35.395" v="505" actId="1076"/>
          <ac:spMkLst>
            <pc:docMk/>
            <pc:sldMk cId="802524284" sldId="308"/>
            <ac:spMk id="6" creationId="{BB274D51-A4E6-2884-D620-6FA24746B199}"/>
          </ac:spMkLst>
        </pc:spChg>
        <pc:spChg chg="add del">
          <ac:chgData name="hugo ramos" userId="b579dd1dba5d9bdd" providerId="LiveId" clId="{1D944318-5ED4-4A75-88C0-0B7CFE20C061}" dt="2023-11-21T15:39:28.337" v="497"/>
          <ac:spMkLst>
            <pc:docMk/>
            <pc:sldMk cId="802524284" sldId="308"/>
            <ac:spMk id="11" creationId="{C478A301-BAB9-D753-55A7-5E9C866654F1}"/>
          </ac:spMkLst>
        </pc:spChg>
        <pc:spChg chg="add del mod">
          <ac:chgData name="hugo ramos" userId="b579dd1dba5d9bdd" providerId="LiveId" clId="{1D944318-5ED4-4A75-88C0-0B7CFE20C061}" dt="2023-11-21T15:39:30.850" v="504"/>
          <ac:spMkLst>
            <pc:docMk/>
            <pc:sldMk cId="802524284" sldId="308"/>
            <ac:spMk id="12" creationId="{74FC5684-DEF6-9942-A075-8517894AAA7F}"/>
          </ac:spMkLst>
        </pc:spChg>
        <pc:spChg chg="add mod">
          <ac:chgData name="hugo ramos" userId="b579dd1dba5d9bdd" providerId="LiveId" clId="{1D944318-5ED4-4A75-88C0-0B7CFE20C061}" dt="2023-11-21T15:42:00.843" v="666" actId="20577"/>
          <ac:spMkLst>
            <pc:docMk/>
            <pc:sldMk cId="802524284" sldId="308"/>
            <ac:spMk id="13" creationId="{E25E71C1-6D61-2E74-F30A-566310B033BD}"/>
          </ac:spMkLst>
        </pc:spChg>
        <pc:spChg chg="mod">
          <ac:chgData name="hugo ramos" userId="b579dd1dba5d9bdd" providerId="LiveId" clId="{1D944318-5ED4-4A75-88C0-0B7CFE20C061}" dt="2023-11-21T14:46:59.747" v="49" actId="20577"/>
          <ac:spMkLst>
            <pc:docMk/>
            <pc:sldMk cId="802524284" sldId="308"/>
            <ac:spMk id="327" creationId="{00000000-0000-0000-0000-000000000000}"/>
          </ac:spMkLst>
        </pc:spChg>
        <pc:picChg chg="add mod ord">
          <ac:chgData name="hugo ramos" userId="b579dd1dba5d9bdd" providerId="LiveId" clId="{1D944318-5ED4-4A75-88C0-0B7CFE20C061}" dt="2023-11-21T15:42:15.717" v="669" actId="166"/>
          <ac:picMkLst>
            <pc:docMk/>
            <pc:sldMk cId="802524284" sldId="308"/>
            <ac:picMk id="8" creationId="{FDB0CE66-2EBD-D5D4-E6AB-797B01C10804}"/>
          </ac:picMkLst>
        </pc:picChg>
        <pc:picChg chg="add mod">
          <ac:chgData name="hugo ramos" userId="b579dd1dba5d9bdd" providerId="LiveId" clId="{1D944318-5ED4-4A75-88C0-0B7CFE20C061}" dt="2023-11-21T15:37:24.190" v="491" actId="1076"/>
          <ac:picMkLst>
            <pc:docMk/>
            <pc:sldMk cId="802524284" sldId="308"/>
            <ac:picMk id="10" creationId="{CA45A0D7-BDBD-4B77-154F-EA26532131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ee660b8fb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ee660b8fb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50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ee660b8fb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ee660b8fb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ee660b8fb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ee660b8fb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32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f06952b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f06952b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ee660b8fb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ee660b8fb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50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ee660b8fb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ee660b8fb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276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ee660b8fb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ee660b8fb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02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698213" y="1102850"/>
            <a:ext cx="4289100" cy="23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-124750"/>
            <a:ext cx="1621500" cy="5393100"/>
          </a:xfrm>
          <a:prstGeom prst="rect">
            <a:avLst/>
          </a:prstGeom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698225" y="3244238"/>
            <a:ext cx="2474100" cy="79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968806"/>
            <a:ext cx="7704000" cy="3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"/>
              <a:buAutoNum type="arabicPeriod"/>
              <a:defRPr sz="13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53625"/>
            <a:ext cx="7704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 rot="10800000">
            <a:off x="-587675" y="731375"/>
            <a:ext cx="1269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20000" y="453625"/>
            <a:ext cx="7704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 rot="10800000">
            <a:off x="-587675" y="731375"/>
            <a:ext cx="1269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_1_1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_1_1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_1_2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●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○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●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○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●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○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312;p45">
            <a:extLst>
              <a:ext uri="{FF2B5EF4-FFF2-40B4-BE49-F238E27FC236}">
                <a16:creationId xmlns:a16="http://schemas.microsoft.com/office/drawing/2014/main" id="{BDBD7829-E5FC-CAE7-BA2F-4D67E1B331F0}"/>
              </a:ext>
            </a:extLst>
          </p:cNvPr>
          <p:cNvCxnSpPr>
            <a:cxnSpLocks/>
          </p:cNvCxnSpPr>
          <p:nvPr/>
        </p:nvCxnSpPr>
        <p:spPr>
          <a:xfrm>
            <a:off x="0" y="2349246"/>
            <a:ext cx="9144000" cy="0"/>
          </a:xfrm>
          <a:prstGeom prst="straightConnector1">
            <a:avLst/>
          </a:prstGeom>
          <a:noFill/>
          <a:ln w="327025" cap="flat" cmpd="sng">
            <a:solidFill>
              <a:schemeClr val="bg1">
                <a:lumMod val="85000"/>
                <a:alpha val="33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303;p44">
            <a:extLst>
              <a:ext uri="{FF2B5EF4-FFF2-40B4-BE49-F238E27FC236}">
                <a16:creationId xmlns:a16="http://schemas.microsoft.com/office/drawing/2014/main" id="{1B67417B-1FF2-614F-F0E6-D515F9C4E34B}"/>
              </a:ext>
            </a:extLst>
          </p:cNvPr>
          <p:cNvSpPr txBox="1">
            <a:spLocks/>
          </p:cNvSpPr>
          <p:nvPr/>
        </p:nvSpPr>
        <p:spPr>
          <a:xfrm>
            <a:off x="0" y="1361244"/>
            <a:ext cx="9424119" cy="61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ata"/>
              <a:buNone/>
              <a:defRPr sz="5500" b="1" i="0" u="none" strike="noStrike" cap="none">
                <a:solidFill>
                  <a:srgbClr val="191919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ata"/>
              <a:buNone/>
              <a:defRPr sz="5200" b="1" i="0" u="none" strike="noStrike" cap="none">
                <a:solidFill>
                  <a:srgbClr val="191919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ata"/>
              <a:buNone/>
              <a:defRPr sz="5200" b="1" i="0" u="none" strike="noStrike" cap="none">
                <a:solidFill>
                  <a:srgbClr val="191919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ata"/>
              <a:buNone/>
              <a:defRPr sz="5200" b="1" i="0" u="none" strike="noStrike" cap="none">
                <a:solidFill>
                  <a:srgbClr val="191919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ata"/>
              <a:buNone/>
              <a:defRPr sz="5200" b="1" i="0" u="none" strike="noStrike" cap="none">
                <a:solidFill>
                  <a:srgbClr val="191919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ata"/>
              <a:buNone/>
              <a:defRPr sz="5200" b="1" i="0" u="none" strike="noStrike" cap="none">
                <a:solidFill>
                  <a:srgbClr val="191919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ata"/>
              <a:buNone/>
              <a:defRPr sz="5200" b="1" i="0" u="none" strike="noStrike" cap="none">
                <a:solidFill>
                  <a:srgbClr val="191919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ata"/>
              <a:buNone/>
              <a:defRPr sz="5200" b="1" i="0" u="none" strike="noStrike" cap="none">
                <a:solidFill>
                  <a:srgbClr val="191919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ata"/>
              <a:buNone/>
              <a:defRPr sz="5200" b="1" i="0" u="none" strike="noStrike" cap="none">
                <a:solidFill>
                  <a:srgbClr val="191919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r>
              <a:rPr lang="pt-PT" sz="5400" dirty="0">
                <a:solidFill>
                  <a:schemeClr val="tx1"/>
                </a:solidFill>
                <a:latin typeface="DIN Condensed" pitchFamily="2" charset="0"/>
                <a:cs typeface="Bangla Sangam MN" panose="02000000000000000000" pitchFamily="2" charset="0"/>
              </a:rPr>
              <a:t>WATER QUALITY AND POTABILITY</a:t>
            </a:r>
          </a:p>
        </p:txBody>
      </p:sp>
      <p:sp>
        <p:nvSpPr>
          <p:cNvPr id="9" name="Google Shape;275;p41">
            <a:extLst>
              <a:ext uri="{FF2B5EF4-FFF2-40B4-BE49-F238E27FC236}">
                <a16:creationId xmlns:a16="http://schemas.microsoft.com/office/drawing/2014/main" id="{FB900B53-193F-0790-AA58-0E506BDBDF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1311" y="2988391"/>
            <a:ext cx="7270827" cy="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Madalena</a:t>
            </a:r>
            <a:r>
              <a:rPr lang="en" sz="10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Sampaio, 93294 | Beatriz Oliveira, 93431 | Hugo Ramos, 96394 | Beatriz </a:t>
            </a:r>
            <a:r>
              <a:rPr lang="en" sz="105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Rebelo</a:t>
            </a:r>
            <a:r>
              <a:rPr lang="en" sz="10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99583 | Carolina Pinto, 100463 Multivariate Analysis | Instituto Superior Técnico | Nov 2023</a:t>
            </a:r>
            <a:endParaRPr sz="105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Imagem 10" descr="Uma imagem com Tipo de letra, texto, logótipo, Gráficos&#10;&#10;Descrição gerada automaticamente">
            <a:extLst>
              <a:ext uri="{FF2B5EF4-FFF2-40B4-BE49-F238E27FC236}">
                <a16:creationId xmlns:a16="http://schemas.microsoft.com/office/drawing/2014/main" id="{FA118201-4420-8D02-0163-F3D2FA8DA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67" t="29911" r="16706" b="23896"/>
          <a:stretch/>
        </p:blipFill>
        <p:spPr>
          <a:xfrm>
            <a:off x="7708147" y="443760"/>
            <a:ext cx="1003853" cy="471301"/>
          </a:xfrm>
          <a:prstGeom prst="rect">
            <a:avLst/>
          </a:prstGeom>
          <a:ln>
            <a:noFill/>
          </a:ln>
        </p:spPr>
      </p:pic>
      <p:cxnSp>
        <p:nvCxnSpPr>
          <p:cNvPr id="14" name="Google Shape;312;p45">
            <a:extLst>
              <a:ext uri="{FF2B5EF4-FFF2-40B4-BE49-F238E27FC236}">
                <a16:creationId xmlns:a16="http://schemas.microsoft.com/office/drawing/2014/main" id="{C1292FBC-4FE4-CBA2-872D-11D498F86A9A}"/>
              </a:ext>
            </a:extLst>
          </p:cNvPr>
          <p:cNvCxnSpPr>
            <a:cxnSpLocks/>
          </p:cNvCxnSpPr>
          <p:nvPr/>
        </p:nvCxnSpPr>
        <p:spPr>
          <a:xfrm>
            <a:off x="0" y="2518836"/>
            <a:ext cx="9233452" cy="0"/>
          </a:xfrm>
          <a:prstGeom prst="straightConnector1">
            <a:avLst/>
          </a:prstGeom>
          <a:noFill/>
          <a:ln w="222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689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>
            <a:spLocks noGrp="1"/>
          </p:cNvSpPr>
          <p:nvPr>
            <p:ph type="title"/>
          </p:nvPr>
        </p:nvSpPr>
        <p:spPr>
          <a:xfrm>
            <a:off x="720000" y="454629"/>
            <a:ext cx="7704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DIN Condensed" pitchFamily="2" charset="0"/>
                <a:cs typeface="Bangla Sangam MN" panose="02000000000000000000" pitchFamily="2" charset="0"/>
              </a:rPr>
              <a:t>DATASET</a:t>
            </a:r>
            <a:endParaRPr sz="2400" b="0" dirty="0">
              <a:latin typeface="DIN Condensed" pitchFamily="2" charset="0"/>
              <a:cs typeface="Bangla Sangam MN" panose="02000000000000000000" pitchFamily="2" charset="0"/>
            </a:endParaRPr>
          </a:p>
        </p:txBody>
      </p:sp>
      <p:sp>
        <p:nvSpPr>
          <p:cNvPr id="2" name="Google Shape;275;p41">
            <a:extLst>
              <a:ext uri="{FF2B5EF4-FFF2-40B4-BE49-F238E27FC236}">
                <a16:creationId xmlns:a16="http://schemas.microsoft.com/office/drawing/2014/main" id="{936F182F-3413-9922-6D00-662F2568B37B}"/>
              </a:ext>
            </a:extLst>
          </p:cNvPr>
          <p:cNvSpPr txBox="1">
            <a:spLocks/>
          </p:cNvSpPr>
          <p:nvPr/>
        </p:nvSpPr>
        <p:spPr>
          <a:xfrm>
            <a:off x="396727" y="251429"/>
            <a:ext cx="4207600" cy="264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"/>
              <a:buAutoNum type="arabicPeriod"/>
              <a:defRPr sz="13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Work Sans"/>
              <a:buNone/>
            </a:pPr>
            <a:r>
              <a:rPr lang="en-US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3276 observations</a:t>
            </a:r>
          </a:p>
          <a:p>
            <a:pPr marL="0" indent="0">
              <a:buFont typeface="Work Sans"/>
              <a:buNone/>
            </a:pPr>
            <a:r>
              <a:rPr lang="en-US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10 variables: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Numerical Continuous 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alues: pH, Hardness Solids,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Chloramines, Sulfate, Conductivity: Numerical V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ariable,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Organic_carbon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Trihalomethanes, Turbidity;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Potability: Categorical V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ariable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; indicates water potability with values 1 (potable) and 0 (not potable).</a:t>
            </a:r>
            <a:endParaRPr lang="pt-PT" sz="105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7034-FD71-6F2D-C861-184EE2F2C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981" y="1209963"/>
            <a:ext cx="4027619" cy="3559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4D29F-B460-CF29-4492-7D79C58B5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28" y="2445896"/>
            <a:ext cx="2537981" cy="2242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>
            <a:spLocks noGrp="1"/>
          </p:cNvSpPr>
          <p:nvPr>
            <p:ph type="title"/>
          </p:nvPr>
        </p:nvSpPr>
        <p:spPr>
          <a:xfrm>
            <a:off x="720000" y="454629"/>
            <a:ext cx="7704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DIN Condensed" pitchFamily="2" charset="0"/>
                <a:cs typeface="Bangla Sangam MN" panose="02000000000000000000" pitchFamily="2" charset="0"/>
              </a:rPr>
              <a:t>Objectives</a:t>
            </a:r>
            <a:endParaRPr sz="2400" b="0" dirty="0">
              <a:latin typeface="DIN Condensed" pitchFamily="2" charset="0"/>
              <a:cs typeface="Bangla Sangam MN" panose="02000000000000000000" pitchFamily="2" charset="0"/>
            </a:endParaRPr>
          </a:p>
        </p:txBody>
      </p:sp>
      <p:sp>
        <p:nvSpPr>
          <p:cNvPr id="2" name="Google Shape;275;p41">
            <a:extLst>
              <a:ext uri="{FF2B5EF4-FFF2-40B4-BE49-F238E27FC236}">
                <a16:creationId xmlns:a16="http://schemas.microsoft.com/office/drawing/2014/main" id="{936F182F-3413-9922-6D00-662F2568B37B}"/>
              </a:ext>
            </a:extLst>
          </p:cNvPr>
          <p:cNvSpPr txBox="1">
            <a:spLocks/>
          </p:cNvSpPr>
          <p:nvPr/>
        </p:nvSpPr>
        <p:spPr>
          <a:xfrm>
            <a:off x="720000" y="930302"/>
            <a:ext cx="7874436" cy="264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"/>
              <a:buAutoNum type="arabicPeriod"/>
              <a:defRPr sz="13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Identify relationships between each variable;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Identify what characteristics might make a sample of water potable;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Being able to predict whether a water sample is potable for human consumption using other variables information;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Try identifying clusters without using the Potability information and understand if it would be possible to separate the potable group and not potable group;</a:t>
            </a:r>
            <a:endParaRPr lang="pt-PT" sz="200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720000" y="392560"/>
            <a:ext cx="7704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DIN Condensed" pitchFamily="2" charset="0"/>
              </a:rPr>
              <a:t>DATA PRE-PROCESSING </a:t>
            </a:r>
            <a:endParaRPr b="0" dirty="0">
              <a:latin typeface="DIN Condensed" pitchFamily="2" charset="0"/>
            </a:endParaRPr>
          </a:p>
        </p:txBody>
      </p:sp>
      <p:sp>
        <p:nvSpPr>
          <p:cNvPr id="5" name="Google Shape;275;p41">
            <a:extLst>
              <a:ext uri="{FF2B5EF4-FFF2-40B4-BE49-F238E27FC236}">
                <a16:creationId xmlns:a16="http://schemas.microsoft.com/office/drawing/2014/main" id="{8A3E2B4E-8ADE-0D88-CB5C-D1C3CC055FFE}"/>
              </a:ext>
            </a:extLst>
          </p:cNvPr>
          <p:cNvSpPr txBox="1">
            <a:spLocks/>
          </p:cNvSpPr>
          <p:nvPr/>
        </p:nvSpPr>
        <p:spPr>
          <a:xfrm>
            <a:off x="720000" y="717988"/>
            <a:ext cx="6028841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"/>
              <a:buAutoNum type="arabicPeriod"/>
              <a:defRPr sz="13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Work Sans"/>
              <a:buNone/>
            </a:pPr>
            <a:r>
              <a:rPr lang="pt-PT" sz="10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MISSING DATA? OUTLIERS?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6094E46-19D8-D839-FDBC-F64C659EB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54123"/>
              </p:ext>
            </p:extLst>
          </p:nvPr>
        </p:nvGraphicFramePr>
        <p:xfrm>
          <a:off x="295690" y="3475897"/>
          <a:ext cx="8552620" cy="1371600"/>
        </p:xfrm>
        <a:graphic>
          <a:graphicData uri="http://schemas.openxmlformats.org/drawingml/2006/table">
            <a:tbl>
              <a:tblPr firstRow="1" bandRow="1">
                <a:tableStyleId>{8AC274F9-3F4D-4BE5-8AC6-C756A362B1CB}</a:tableStyleId>
              </a:tblPr>
              <a:tblGrid>
                <a:gridCol w="675860">
                  <a:extLst>
                    <a:ext uri="{9D8B030D-6E8A-4147-A177-3AD203B41FA5}">
                      <a16:colId xmlns:a16="http://schemas.microsoft.com/office/drawing/2014/main" val="3822332605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4243469385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692460903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589097863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2151117613"/>
                    </a:ext>
                  </a:extLst>
                </a:gridCol>
                <a:gridCol w="745435">
                  <a:extLst>
                    <a:ext uri="{9D8B030D-6E8A-4147-A177-3AD203B41FA5}">
                      <a16:colId xmlns:a16="http://schemas.microsoft.com/office/drawing/2014/main" val="228820906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1010100776"/>
                    </a:ext>
                  </a:extLst>
                </a:gridCol>
                <a:gridCol w="725556">
                  <a:extLst>
                    <a:ext uri="{9D8B030D-6E8A-4147-A177-3AD203B41FA5}">
                      <a16:colId xmlns:a16="http://schemas.microsoft.com/office/drawing/2014/main" val="922993920"/>
                    </a:ext>
                  </a:extLst>
                </a:gridCol>
                <a:gridCol w="1382189">
                  <a:extLst>
                    <a:ext uri="{9D8B030D-6E8A-4147-A177-3AD203B41FA5}">
                      <a16:colId xmlns:a16="http://schemas.microsoft.com/office/drawing/2014/main" val="642910227"/>
                    </a:ext>
                  </a:extLst>
                </a:gridCol>
                <a:gridCol w="769632">
                  <a:extLst>
                    <a:ext uri="{9D8B030D-6E8A-4147-A177-3AD203B41FA5}">
                      <a16:colId xmlns:a16="http://schemas.microsoft.com/office/drawing/2014/main" val="90310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sz="12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Hardness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Solids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Chloramines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Sulfate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Conductivity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Organic</a:t>
                      </a:r>
                      <a:r>
                        <a:rPr lang="pt-PT" sz="1200" b="1" i="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carbon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Trihalomethanes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Turbidity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17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Mean</a:t>
                      </a:r>
                      <a:r>
                        <a:rPr lang="pt-PT" sz="1200" b="1" i="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before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7,08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196,37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22014,09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7,12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333,78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426,21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14,28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66,40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3,97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158313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Mean</a:t>
                      </a:r>
                      <a:r>
                        <a:rPr lang="pt-PT" sz="1200" b="1" i="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after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7,08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196,50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21624,78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7,12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333,91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425,50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14,29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66,48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3,97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89366"/>
                  </a:ext>
                </a:extLst>
              </a:tr>
            </a:tbl>
          </a:graphicData>
        </a:graphic>
      </p:graphicFrame>
      <p:sp>
        <p:nvSpPr>
          <p:cNvPr id="9" name="Google Shape;275;p41">
            <a:extLst>
              <a:ext uri="{FF2B5EF4-FFF2-40B4-BE49-F238E27FC236}">
                <a16:creationId xmlns:a16="http://schemas.microsoft.com/office/drawing/2014/main" id="{6FC38E9B-8EAB-847D-AA1B-308F3FB7FFE7}"/>
              </a:ext>
            </a:extLst>
          </p:cNvPr>
          <p:cNvSpPr txBox="1">
            <a:spLocks/>
          </p:cNvSpPr>
          <p:nvPr/>
        </p:nvSpPr>
        <p:spPr>
          <a:xfrm>
            <a:off x="183552" y="3099483"/>
            <a:ext cx="6028841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"/>
              <a:buAutoNum type="arabicPeriod"/>
              <a:defRPr sz="13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Work Sans"/>
              <a:buNone/>
            </a:pP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1.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Mean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variables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before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after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data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pre-processing</a:t>
            </a:r>
            <a:endParaRPr lang="pt-PT" sz="1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Google Shape;275;p41">
            <a:extLst>
              <a:ext uri="{FF2B5EF4-FFF2-40B4-BE49-F238E27FC236}">
                <a16:creationId xmlns:a16="http://schemas.microsoft.com/office/drawing/2014/main" id="{4FF8E38E-F114-B614-1865-29EB4FBDFAA5}"/>
              </a:ext>
            </a:extLst>
          </p:cNvPr>
          <p:cNvSpPr txBox="1">
            <a:spLocks/>
          </p:cNvSpPr>
          <p:nvPr/>
        </p:nvSpPr>
        <p:spPr>
          <a:xfrm>
            <a:off x="715512" y="2734478"/>
            <a:ext cx="6028841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"/>
              <a:buAutoNum type="arabicPeriod"/>
              <a:defRPr sz="13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None/>
            </a:pP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Figure 1.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Distribution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missing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values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(A)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distribution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outliers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(B)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before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data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pre-processing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2C392FA-1876-A117-6D4C-95227FF87D66}"/>
              </a:ext>
            </a:extLst>
          </p:cNvPr>
          <p:cNvGrpSpPr/>
          <p:nvPr/>
        </p:nvGrpSpPr>
        <p:grpSpPr>
          <a:xfrm>
            <a:off x="793149" y="1140225"/>
            <a:ext cx="3353270" cy="1709174"/>
            <a:chOff x="793149" y="1140225"/>
            <a:chExt cx="3353270" cy="1709174"/>
          </a:xfrm>
        </p:grpSpPr>
        <p:pic>
          <p:nvPicPr>
            <p:cNvPr id="3" name="Imagem 2" descr="Uma imagem com texto, captura de ecrã, diagrama, Gráfico&#10;&#10;Descrição gerada automaticamente">
              <a:extLst>
                <a:ext uri="{FF2B5EF4-FFF2-40B4-BE49-F238E27FC236}">
                  <a16:creationId xmlns:a16="http://schemas.microsoft.com/office/drawing/2014/main" id="{0F52E3BB-7E21-F998-183E-2C723777B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0292"/>
            <a:stretch/>
          </p:blipFill>
          <p:spPr>
            <a:xfrm>
              <a:off x="793151" y="1140225"/>
              <a:ext cx="3353268" cy="1709174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04F4910-33B3-0744-B64C-AF3481124762}"/>
                </a:ext>
              </a:extLst>
            </p:cNvPr>
            <p:cNvSpPr txBox="1"/>
            <p:nvPr/>
          </p:nvSpPr>
          <p:spPr>
            <a:xfrm>
              <a:off x="793149" y="1164921"/>
              <a:ext cx="2760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900" dirty="0"/>
                <a:t>A</a:t>
              </a:r>
              <a:endParaRPr lang="en-US" sz="9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9164A46-721F-3C17-A470-D65DF356C331}"/>
              </a:ext>
            </a:extLst>
          </p:cNvPr>
          <p:cNvGrpSpPr/>
          <p:nvPr/>
        </p:nvGrpSpPr>
        <p:grpSpPr>
          <a:xfrm>
            <a:off x="4997583" y="1140225"/>
            <a:ext cx="3353268" cy="1709174"/>
            <a:chOff x="4997583" y="1140225"/>
            <a:chExt cx="3353268" cy="1709174"/>
          </a:xfrm>
        </p:grpSpPr>
        <p:pic>
          <p:nvPicPr>
            <p:cNvPr id="6" name="Imagem 5" descr="Uma imagem com texto, captura de ecrã, diagrama, file&#10;&#10;Descrição gerada automaticamente">
              <a:extLst>
                <a:ext uri="{FF2B5EF4-FFF2-40B4-BE49-F238E27FC236}">
                  <a16:creationId xmlns:a16="http://schemas.microsoft.com/office/drawing/2014/main" id="{53D2619F-23ED-D115-E301-83FB2298A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0292"/>
            <a:stretch/>
          </p:blipFill>
          <p:spPr>
            <a:xfrm>
              <a:off x="4997583" y="1140225"/>
              <a:ext cx="3353268" cy="1709174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306204B-CF44-9D89-91D3-1969041A42DC}"/>
                </a:ext>
              </a:extLst>
            </p:cNvPr>
            <p:cNvSpPr txBox="1"/>
            <p:nvPr/>
          </p:nvSpPr>
          <p:spPr>
            <a:xfrm>
              <a:off x="4997583" y="1164921"/>
              <a:ext cx="2760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900" dirty="0"/>
                <a:t>B</a:t>
              </a:r>
              <a:endParaRPr lang="en-US" sz="9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>
            <a:spLocks noGrp="1"/>
          </p:cNvSpPr>
          <p:nvPr>
            <p:ph type="title"/>
          </p:nvPr>
        </p:nvSpPr>
        <p:spPr>
          <a:xfrm>
            <a:off x="720000" y="454629"/>
            <a:ext cx="7704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latin typeface="DIN Condensed" pitchFamily="2" charset="0"/>
                <a:cs typeface="Bangla Sangam MN" panose="02000000000000000000" pitchFamily="2" charset="0"/>
              </a:rPr>
              <a:t>INITIAL ANALYSIS</a:t>
            </a:r>
            <a:br>
              <a:rPr lang="en" sz="2400" b="0" dirty="0">
                <a:latin typeface="DIN Condensed" pitchFamily="2" charset="0"/>
                <a:cs typeface="Bangla Sangam MN" panose="02000000000000000000" pitchFamily="2" charset="0"/>
              </a:rPr>
            </a:br>
            <a:endParaRPr sz="2400" b="0" dirty="0">
              <a:latin typeface="DIN Condensed" pitchFamily="2" charset="0"/>
              <a:cs typeface="Bangla Sangam MN" panose="02000000000000000000" pitchFamily="2" charset="0"/>
            </a:endParaRPr>
          </a:p>
        </p:txBody>
      </p:sp>
      <p:sp>
        <p:nvSpPr>
          <p:cNvPr id="4" name="Google Shape;275;p41">
            <a:extLst>
              <a:ext uri="{FF2B5EF4-FFF2-40B4-BE49-F238E27FC236}">
                <a16:creationId xmlns:a16="http://schemas.microsoft.com/office/drawing/2014/main" id="{FA55EA54-D82C-4389-EB05-7ECB5A2DADA8}"/>
              </a:ext>
            </a:extLst>
          </p:cNvPr>
          <p:cNvSpPr txBox="1">
            <a:spLocks/>
          </p:cNvSpPr>
          <p:nvPr/>
        </p:nvSpPr>
        <p:spPr>
          <a:xfrm>
            <a:off x="720000" y="760179"/>
            <a:ext cx="6028841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"/>
              <a:buAutoNum type="arabicPeriod"/>
              <a:defRPr sz="13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Work Sans"/>
              <a:buNone/>
            </a:pPr>
            <a:r>
              <a:rPr lang="pt-PT" sz="105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CORRELATION? DATA VISUALIZATION? MULTIVARIATE DISTRIBUTION?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76EF27-A5DD-B483-1855-AB0F6B5AF0A6}"/>
              </a:ext>
            </a:extLst>
          </p:cNvPr>
          <p:cNvSpPr txBox="1"/>
          <p:nvPr/>
        </p:nvSpPr>
        <p:spPr>
          <a:xfrm>
            <a:off x="719999" y="1336710"/>
            <a:ext cx="1748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Correlation</a:t>
            </a:r>
            <a:r>
              <a:rPr lang="pt-P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Max: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Min:0.02</a:t>
            </a:r>
          </a:p>
          <a:p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B274D51-A4E6-2884-D620-6FA24746B199}"/>
              </a:ext>
            </a:extLst>
          </p:cNvPr>
          <p:cNvSpPr txBox="1"/>
          <p:nvPr/>
        </p:nvSpPr>
        <p:spPr>
          <a:xfrm>
            <a:off x="719999" y="2222809"/>
            <a:ext cx="4282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MVN </a:t>
            </a:r>
            <a:r>
              <a:rPr lang="pt-PT" b="1" dirty="0" err="1"/>
              <a:t>tests</a:t>
            </a:r>
            <a:r>
              <a:rPr lang="pt-P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Q-Q </a:t>
            </a:r>
            <a:r>
              <a:rPr lang="pt-PT" dirty="0" err="1"/>
              <a:t>plot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mahalanobis</a:t>
            </a:r>
            <a:r>
              <a:rPr lang="pt-PT" dirty="0"/>
              <a:t> </a:t>
            </a:r>
            <a:r>
              <a:rPr lang="pt-PT" dirty="0" err="1"/>
              <a:t>distance</a:t>
            </a:r>
            <a:r>
              <a:rPr lang="pt-PT" dirty="0"/>
              <a:t>: </a:t>
            </a:r>
            <a:r>
              <a:rPr lang="pt-PT" dirty="0" err="1"/>
              <a:t>inconclusive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Mardia’s</a:t>
            </a:r>
            <a:r>
              <a:rPr lang="pt-PT" dirty="0"/>
              <a:t>: </a:t>
            </a:r>
            <a:r>
              <a:rPr lang="pt-PT" dirty="0" err="1"/>
              <a:t>not</a:t>
            </a:r>
            <a:r>
              <a:rPr lang="pt-PT" dirty="0"/>
              <a:t> MVN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Henze-</a:t>
            </a:r>
            <a:r>
              <a:rPr lang="pt-PT" dirty="0" err="1"/>
              <a:t>Zirkler</a:t>
            </a:r>
            <a:r>
              <a:rPr lang="pt-PT" dirty="0"/>
              <a:t>: p-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~= 0 </a:t>
            </a:r>
            <a:r>
              <a:rPr lang="pt-PT" dirty="0">
                <a:sym typeface="Wingdings" panose="05000000000000000000" pitchFamily="2" charset="2"/>
              </a:rPr>
              <a:t> </a:t>
            </a:r>
            <a:r>
              <a:rPr lang="pt-PT" dirty="0" err="1">
                <a:sym typeface="Wingdings" panose="05000000000000000000" pitchFamily="2" charset="2"/>
              </a:rPr>
              <a:t>not</a:t>
            </a:r>
            <a:r>
              <a:rPr lang="pt-PT" dirty="0">
                <a:sym typeface="Wingdings" panose="05000000000000000000" pitchFamily="2" charset="2"/>
              </a:rPr>
              <a:t> MVN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Doornik-Hansen</a:t>
            </a:r>
            <a:r>
              <a:rPr lang="pt-PT" dirty="0">
                <a:sym typeface="Wingdings" panose="05000000000000000000" pitchFamily="2" charset="2"/>
              </a:rPr>
              <a:t>: p-</a:t>
            </a:r>
            <a:r>
              <a:rPr lang="pt-PT" dirty="0" err="1">
                <a:sym typeface="Wingdings" panose="05000000000000000000" pitchFamily="2" charset="2"/>
              </a:rPr>
              <a:t>value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of</a:t>
            </a:r>
            <a:r>
              <a:rPr lang="pt-PT" dirty="0">
                <a:sym typeface="Wingdings" panose="05000000000000000000" pitchFamily="2" charset="2"/>
              </a:rPr>
              <a:t> ~=  </a:t>
            </a:r>
            <a:r>
              <a:rPr lang="pt-PT" dirty="0" err="1">
                <a:sym typeface="Wingdings" panose="05000000000000000000" pitchFamily="2" charset="2"/>
              </a:rPr>
              <a:t>not</a:t>
            </a:r>
            <a:r>
              <a:rPr lang="pt-PT" dirty="0">
                <a:sym typeface="Wingdings" panose="05000000000000000000" pitchFamily="2" charset="2"/>
              </a:rPr>
              <a:t> MVN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sym typeface="Wingdings" panose="05000000000000000000" pitchFamily="2" charset="2"/>
              </a:rPr>
              <a:t>Energy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test</a:t>
            </a:r>
            <a:r>
              <a:rPr lang="pt-PT" dirty="0">
                <a:sym typeface="Wingdings" panose="05000000000000000000" pitchFamily="2" charset="2"/>
              </a:rPr>
              <a:t>: p-</a:t>
            </a:r>
            <a:r>
              <a:rPr lang="pt-PT" dirty="0" err="1">
                <a:sym typeface="Wingdings" panose="05000000000000000000" pitchFamily="2" charset="2"/>
              </a:rPr>
              <a:t>value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of</a:t>
            </a:r>
            <a:r>
              <a:rPr lang="pt-PT" dirty="0">
                <a:sym typeface="Wingdings" panose="05000000000000000000" pitchFamily="2" charset="2"/>
              </a:rPr>
              <a:t> ~= 0  </a:t>
            </a:r>
            <a:r>
              <a:rPr lang="pt-PT" dirty="0" err="1">
                <a:sym typeface="Wingdings" panose="05000000000000000000" pitchFamily="2" charset="2"/>
              </a:rPr>
              <a:t>not</a:t>
            </a:r>
            <a:r>
              <a:rPr lang="pt-PT" dirty="0">
                <a:sym typeface="Wingdings" panose="05000000000000000000" pitchFamily="2" charset="2"/>
              </a:rPr>
              <a:t> MVN</a:t>
            </a:r>
            <a:endParaRPr lang="pt-PT" dirty="0"/>
          </a:p>
        </p:txBody>
      </p:sp>
      <p:pic>
        <p:nvPicPr>
          <p:cNvPr id="10" name="Imagem 9" descr="Uma imagem com texto, file, Gráfico, captura de ecrã&#10;&#10;Descrição gerada automaticamente">
            <a:extLst>
              <a:ext uri="{FF2B5EF4-FFF2-40B4-BE49-F238E27FC236}">
                <a16:creationId xmlns:a16="http://schemas.microsoft.com/office/drawing/2014/main" id="{CA45A0D7-BDBD-4B77-154F-EA2653213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099" y="1473146"/>
            <a:ext cx="4233867" cy="288432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25E71C1-6D61-2E74-F30A-566310B033BD}"/>
              </a:ext>
            </a:extLst>
          </p:cNvPr>
          <p:cNvSpPr txBox="1"/>
          <p:nvPr/>
        </p:nvSpPr>
        <p:spPr>
          <a:xfrm>
            <a:off x="780585" y="3798849"/>
            <a:ext cx="3523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Almost</a:t>
            </a:r>
            <a:r>
              <a:rPr lang="pt-PT" dirty="0"/>
              <a:t> </a:t>
            </a:r>
            <a:r>
              <a:rPr lang="pt-PT" dirty="0" err="1"/>
              <a:t>perfect</a:t>
            </a:r>
            <a:r>
              <a:rPr lang="pt-PT" dirty="0"/>
              <a:t> </a:t>
            </a:r>
            <a:r>
              <a:rPr lang="pt-PT" dirty="0" err="1"/>
              <a:t>univariate</a:t>
            </a:r>
            <a:r>
              <a:rPr lang="pt-PT" dirty="0"/>
              <a:t> </a:t>
            </a:r>
            <a:r>
              <a:rPr lang="pt-PT" dirty="0" err="1"/>
              <a:t>distribution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variables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unexpectadily</a:t>
            </a:r>
            <a:r>
              <a:rPr lang="pt-PT" dirty="0"/>
              <a:t>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correlation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sugests</a:t>
            </a:r>
            <a:r>
              <a:rPr lang="pt-PT" dirty="0"/>
              <a:t> </a:t>
            </a:r>
            <a:r>
              <a:rPr lang="pt-PT" dirty="0" err="1"/>
              <a:t>synthetically</a:t>
            </a:r>
            <a:r>
              <a:rPr lang="pt-PT" dirty="0"/>
              <a:t> </a:t>
            </a:r>
            <a:r>
              <a:rPr lang="pt-PT" dirty="0" err="1"/>
              <a:t>generated</a:t>
            </a:r>
            <a:r>
              <a:rPr lang="pt-PT" dirty="0"/>
              <a:t> data…</a:t>
            </a:r>
          </a:p>
        </p:txBody>
      </p:sp>
      <p:pic>
        <p:nvPicPr>
          <p:cNvPr id="8" name="Imagem 7" descr="Uma imagem com texto, padrão, captura de ecrã, Saturação de cores&#10;&#10;Descrição gerada automaticamente">
            <a:extLst>
              <a:ext uri="{FF2B5EF4-FFF2-40B4-BE49-F238E27FC236}">
                <a16:creationId xmlns:a16="http://schemas.microsoft.com/office/drawing/2014/main" id="{FDB0CE66-2EBD-D5D4-E6AB-797B01C10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85" y="1112827"/>
            <a:ext cx="5813503" cy="39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2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>
            <a:spLocks noGrp="1"/>
          </p:cNvSpPr>
          <p:nvPr>
            <p:ph type="title"/>
          </p:nvPr>
        </p:nvSpPr>
        <p:spPr>
          <a:xfrm>
            <a:off x="720000" y="454629"/>
            <a:ext cx="7704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latin typeface="DIN Condensed" pitchFamily="2" charset="0"/>
                <a:cs typeface="Bangla Sangam MN" panose="02000000000000000000" pitchFamily="2" charset="0"/>
              </a:rPr>
              <a:t>Multivariate Analysis</a:t>
            </a:r>
            <a:br>
              <a:rPr lang="en" sz="2400" b="0" dirty="0">
                <a:latin typeface="DIN Condensed" pitchFamily="2" charset="0"/>
                <a:cs typeface="Bangla Sangam MN" panose="02000000000000000000" pitchFamily="2" charset="0"/>
              </a:rPr>
            </a:br>
            <a:endParaRPr sz="2400" b="0" dirty="0">
              <a:latin typeface="DIN Condensed" pitchFamily="2" charset="0"/>
              <a:cs typeface="Bangla Sangam MN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1916755-01E9-BA58-C0FF-40EE7362D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081" y="129124"/>
            <a:ext cx="2327555" cy="20570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34820E-3A51-1DB8-41FC-722A48EDF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636" y="163334"/>
            <a:ext cx="2288847" cy="2022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82469EB-6309-F69E-9706-B67196A51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283931"/>
            <a:ext cx="2982501" cy="26358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A13995-05DA-9587-127B-C66F28A18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500" y="2283931"/>
            <a:ext cx="2982501" cy="26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>
            <a:spLocks noGrp="1"/>
          </p:cNvSpPr>
          <p:nvPr>
            <p:ph type="title"/>
          </p:nvPr>
        </p:nvSpPr>
        <p:spPr>
          <a:xfrm>
            <a:off x="720000" y="454629"/>
            <a:ext cx="7704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latin typeface="DIN Condensed" pitchFamily="2" charset="0"/>
                <a:cs typeface="Bangla Sangam MN" panose="02000000000000000000" pitchFamily="2" charset="0"/>
              </a:rPr>
              <a:t>Multivariate Analysis</a:t>
            </a:r>
            <a:br>
              <a:rPr lang="en" sz="2400" b="0" dirty="0">
                <a:latin typeface="DIN Condensed" pitchFamily="2" charset="0"/>
                <a:cs typeface="Bangla Sangam MN" panose="02000000000000000000" pitchFamily="2" charset="0"/>
              </a:rPr>
            </a:br>
            <a:endParaRPr sz="2400" b="0" dirty="0">
              <a:latin typeface="DIN Condensed" pitchFamily="2" charset="0"/>
              <a:cs typeface="Bangla Sangam MN" panose="02000000000000000000" pitchFamily="2" charset="0"/>
            </a:endParaRPr>
          </a:p>
        </p:txBody>
      </p:sp>
      <p:pic>
        <p:nvPicPr>
          <p:cNvPr id="3" name="Imagem 2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A4B5B4A6-8B67-BF73-BD39-082159B85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78" y="569229"/>
            <a:ext cx="3324153" cy="2291651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5481301-37A4-ECD9-8192-E0570D2F6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38729"/>
              </p:ext>
            </p:extLst>
          </p:nvPr>
        </p:nvGraphicFramePr>
        <p:xfrm>
          <a:off x="295690" y="3475897"/>
          <a:ext cx="8552620" cy="1371600"/>
        </p:xfrm>
        <a:graphic>
          <a:graphicData uri="http://schemas.openxmlformats.org/drawingml/2006/table">
            <a:tbl>
              <a:tblPr firstRow="1" bandRow="1">
                <a:tableStyleId>{8AC274F9-3F4D-4BE5-8AC6-C756A362B1CB}</a:tableStyleId>
              </a:tblPr>
              <a:tblGrid>
                <a:gridCol w="675860">
                  <a:extLst>
                    <a:ext uri="{9D8B030D-6E8A-4147-A177-3AD203B41FA5}">
                      <a16:colId xmlns:a16="http://schemas.microsoft.com/office/drawing/2014/main" val="3822332605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4243469385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692460903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589097863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2151117613"/>
                    </a:ext>
                  </a:extLst>
                </a:gridCol>
                <a:gridCol w="745435">
                  <a:extLst>
                    <a:ext uri="{9D8B030D-6E8A-4147-A177-3AD203B41FA5}">
                      <a16:colId xmlns:a16="http://schemas.microsoft.com/office/drawing/2014/main" val="228820906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1010100776"/>
                    </a:ext>
                  </a:extLst>
                </a:gridCol>
                <a:gridCol w="725556">
                  <a:extLst>
                    <a:ext uri="{9D8B030D-6E8A-4147-A177-3AD203B41FA5}">
                      <a16:colId xmlns:a16="http://schemas.microsoft.com/office/drawing/2014/main" val="922993920"/>
                    </a:ext>
                  </a:extLst>
                </a:gridCol>
                <a:gridCol w="1382189">
                  <a:extLst>
                    <a:ext uri="{9D8B030D-6E8A-4147-A177-3AD203B41FA5}">
                      <a16:colId xmlns:a16="http://schemas.microsoft.com/office/drawing/2014/main" val="642910227"/>
                    </a:ext>
                  </a:extLst>
                </a:gridCol>
                <a:gridCol w="769632">
                  <a:extLst>
                    <a:ext uri="{9D8B030D-6E8A-4147-A177-3AD203B41FA5}">
                      <a16:colId xmlns:a16="http://schemas.microsoft.com/office/drawing/2014/main" val="90310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sz="12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Hardness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Solids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Chloramines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Sulfate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Conductivity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Organic</a:t>
                      </a:r>
                      <a:r>
                        <a:rPr lang="pt-PT" sz="1200" b="1" i="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carbon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Trihalomethanes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Turbidity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17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Mean</a:t>
                      </a:r>
                      <a:r>
                        <a:rPr lang="pt-PT" sz="1200" b="1" i="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before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7,08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196,50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21624,78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7,12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333,91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425,50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14,29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66,48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3,97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158313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Mean</a:t>
                      </a:r>
                      <a:r>
                        <a:rPr lang="pt-PT" sz="1200" b="1" i="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pt-PT" sz="1200" b="1" i="0" dirty="0" err="1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after</a:t>
                      </a:r>
                      <a:endParaRPr lang="pt-PT" sz="1200" b="1" i="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  <a:alpha val="7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7,07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196,60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21584,30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7,12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334,29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424,41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14,29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66,42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3,97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89366"/>
                  </a:ext>
                </a:extLst>
              </a:tr>
            </a:tbl>
          </a:graphicData>
        </a:graphic>
      </p:graphicFrame>
      <p:sp>
        <p:nvSpPr>
          <p:cNvPr id="5" name="Google Shape;275;p41">
            <a:extLst>
              <a:ext uri="{FF2B5EF4-FFF2-40B4-BE49-F238E27FC236}">
                <a16:creationId xmlns:a16="http://schemas.microsoft.com/office/drawing/2014/main" id="{A685CFE3-5D1E-0A09-6033-400F81012123}"/>
              </a:ext>
            </a:extLst>
          </p:cNvPr>
          <p:cNvSpPr txBox="1">
            <a:spLocks/>
          </p:cNvSpPr>
          <p:nvPr/>
        </p:nvSpPr>
        <p:spPr>
          <a:xfrm>
            <a:off x="183552" y="3099483"/>
            <a:ext cx="6028841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"/>
              <a:buAutoNum type="arabicPeriod"/>
              <a:defRPr sz="13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Work Sans"/>
              <a:buNone/>
            </a:pP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1.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Mean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the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variables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before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after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removing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multivariate</a:t>
            </a:r>
            <a:r>
              <a:rPr lang="pt-PT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outliers</a:t>
            </a:r>
            <a:endParaRPr lang="pt-PT" sz="1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CC4222B-80B5-EF4A-FDFC-0B528A8CE6E4}"/>
                  </a:ext>
                </a:extLst>
              </p:cNvPr>
              <p:cNvSpPr txBox="1"/>
              <p:nvPr/>
            </p:nvSpPr>
            <p:spPr>
              <a:xfrm>
                <a:off x="468683" y="1192124"/>
                <a:ext cx="186278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pt-P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=9</m:t>
                      </m:r>
                    </m:oMath>
                  </m:oMathPara>
                </a14:m>
                <a:endParaRPr lang="pt-PT" b="0" dirty="0">
                  <a:ea typeface="Cambria Math" panose="02040503050406030204" pitchFamily="18" charset="0"/>
                </a:endParaRPr>
              </a:p>
              <a:p>
                <a:endParaRPr lang="pt-P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=19.023</m:t>
                      </m:r>
                    </m:oMath>
                  </m:oMathPara>
                </a14:m>
                <a:endParaRPr lang="pt-PT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CC4222B-80B5-EF4A-FDFC-0B528A8CE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3" y="1192124"/>
                <a:ext cx="1862782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863138C-EEAD-CB0B-FE1D-56A3404C029B}"/>
                  </a:ext>
                </a:extLst>
              </p:cNvPr>
              <p:cNvSpPr txBox="1"/>
              <p:nvPr/>
            </p:nvSpPr>
            <p:spPr>
              <a:xfrm>
                <a:off x="468683" y="2484932"/>
                <a:ext cx="34579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b="0" dirty="0" err="1">
                    <a:ea typeface="Cambria Math" panose="02040503050406030204" pitchFamily="18" charset="0"/>
                  </a:rPr>
                  <a:t>Outliers</a:t>
                </a:r>
                <a:r>
                  <a:rPr lang="pt-PT" b="0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3.05% </m:t>
                    </m:r>
                  </m:oMath>
                </a14:m>
                <a:r>
                  <a:rPr lang="pt-PT" b="0" dirty="0">
                    <a:ea typeface="Cambria Math" panose="02040503050406030204" pitchFamily="18" charset="0"/>
                  </a:rPr>
                  <a:t>total </a:t>
                </a:r>
                <a:r>
                  <a:rPr lang="pt-PT" b="0" dirty="0" err="1">
                    <a:ea typeface="Cambria Math" panose="02040503050406030204" pitchFamily="18" charset="0"/>
                  </a:rPr>
                  <a:t>observations</a:t>
                </a:r>
                <a:endParaRPr lang="pt-PT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863138C-EEAD-CB0B-FE1D-56A3404C0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3" y="2484932"/>
                <a:ext cx="3457933" cy="307777"/>
              </a:xfrm>
              <a:prstGeom prst="rect">
                <a:avLst/>
              </a:prstGeom>
              <a:blipFill>
                <a:blip r:embed="rId5"/>
                <a:stretch>
                  <a:fillRect l="-353" t="-4000" b="-2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589471"/>
      </p:ext>
    </p:extLst>
  </p:cSld>
  <p:clrMapOvr>
    <a:masterClrMapping/>
  </p:clrMapOvr>
</p:sld>
</file>

<file path=ppt/theme/theme1.xml><?xml version="1.0" encoding="utf-8"?>
<a:theme xmlns:a="http://schemas.openxmlformats.org/drawingml/2006/main" name="Aquaculture Company Profile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9CDECF"/>
      </a:accent1>
      <a:accent2>
        <a:srgbClr val="0B5394"/>
      </a:accent2>
      <a:accent3>
        <a:srgbClr val="F8FAFB"/>
      </a:accent3>
      <a:accent4>
        <a:srgbClr val="D5F0EE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367</Words>
  <Application>Microsoft Office PowerPoint</Application>
  <PresentationFormat>Apresentação no Ecrã (16:9)</PresentationFormat>
  <Paragraphs>96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6" baseType="lpstr">
      <vt:lpstr>DIN Condensed</vt:lpstr>
      <vt:lpstr>Arial</vt:lpstr>
      <vt:lpstr>Work Sans</vt:lpstr>
      <vt:lpstr>Roboto Condensed Light</vt:lpstr>
      <vt:lpstr>Prata</vt:lpstr>
      <vt:lpstr>Didact Gothic</vt:lpstr>
      <vt:lpstr>Calibri Light</vt:lpstr>
      <vt:lpstr>Cambria Math</vt:lpstr>
      <vt:lpstr>Aquaculture Company Profile by Slidesgo</vt:lpstr>
      <vt:lpstr>Apresentação do PowerPoint</vt:lpstr>
      <vt:lpstr>DATASET</vt:lpstr>
      <vt:lpstr>Objectives</vt:lpstr>
      <vt:lpstr>DATA PRE-PROCESSING </vt:lpstr>
      <vt:lpstr>INITIAL ANALYSIS </vt:lpstr>
      <vt:lpstr>Multivariate Analysis </vt:lpstr>
      <vt:lpstr>Multivariate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Rebelo</dc:creator>
  <cp:lastModifiedBy>Madalena De Araújo Camps Sampaio</cp:lastModifiedBy>
  <cp:revision>8</cp:revision>
  <dcterms:modified xsi:type="dcterms:W3CDTF">2023-11-22T15:43:51Z</dcterms:modified>
</cp:coreProperties>
</file>