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8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9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0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1" r:id="rId2"/>
    <p:sldMasterId id="2147483681" r:id="rId3"/>
    <p:sldMasterId id="2147483691" r:id="rId4"/>
    <p:sldMasterId id="2147483701" r:id="rId5"/>
    <p:sldMasterId id="2147483711" r:id="rId6"/>
    <p:sldMasterId id="2147483721" r:id="rId7"/>
    <p:sldMasterId id="2147483738" r:id="rId8"/>
    <p:sldMasterId id="2147483748" r:id="rId9"/>
    <p:sldMasterId id="2147483757" r:id="rId10"/>
    <p:sldMasterId id="2147483797" r:id="rId11"/>
  </p:sldMasterIdLst>
  <p:notesMasterIdLst>
    <p:notesMasterId r:id="rId18"/>
  </p:notesMasterIdLst>
  <p:sldIdLst>
    <p:sldId id="257" r:id="rId12"/>
    <p:sldId id="263" r:id="rId13"/>
    <p:sldId id="261" r:id="rId14"/>
    <p:sldId id="259" r:id="rId15"/>
    <p:sldId id="260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04" autoAdjust="0"/>
    <p:restoredTop sz="94660"/>
  </p:normalViewPr>
  <p:slideViewPr>
    <p:cSldViewPr>
      <p:cViewPr varScale="1">
        <p:scale>
          <a:sx n="84" d="100"/>
          <a:sy n="84" d="100"/>
        </p:scale>
        <p:origin x="-184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7FEBF-17FC-43B1-983C-AF228C2B6B87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4BA8A-B6B2-4367-A62A-1CC5C35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3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Aspen Technology, Inc.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EAE4A-5F14-4555-BDF2-931F2314949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Aspen Zyqad End-User Training</a:t>
            </a:r>
            <a:endParaRPr lang="en-US" b="1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241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373063"/>
            <a:ext cx="5268913" cy="3951287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Aspen Technology, Inc.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FC066-FCF6-44D6-AE5D-47B7CF9E607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Aspen Zyqad End-User Training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241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373063"/>
            <a:ext cx="5268913" cy="3951287"/>
          </a:xfrm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Aspen Technology, Inc.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5081A-E472-46C7-BA33-C14AEE45578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Aspen Zyqad End-User Training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242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373063"/>
            <a:ext cx="5268913" cy="3951287"/>
          </a:xfr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Aspen Technology, Inc.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7F7CD-8605-466F-8605-5990DB3190A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Aspen Zyqad End-User Training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242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373063"/>
            <a:ext cx="5268913" cy="3951287"/>
          </a:xfr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Aspen Technology, Inc.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E127C-3D84-4A85-A31D-07067ABBF66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Aspen Zyqad End-User Training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242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373063"/>
            <a:ext cx="5268913" cy="3951287"/>
          </a:xfr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Aspen Technology, Inc.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C9858C-CEE7-4271-AEE9-FF6631A3166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Aspen Zyqad End-User Training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243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373063"/>
            <a:ext cx="5268913" cy="3951287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7.emf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9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9.jpe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Cgi-file1\data$\Inprogress\Aspen Tech\14104-Aspen PPT template-CG\powerpoint\artwork\raster\jpgs\CO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17565" y="6557964"/>
            <a:ext cx="7539037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cs typeface="Arial" charset="0"/>
              </a:rPr>
              <a:t>© 2014  Aspen Technology, Inc. All rights reserved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22295" y="5143500"/>
            <a:ext cx="4234306" cy="87471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501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038226" y="2847977"/>
            <a:ext cx="4800600" cy="1085849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38226" y="3952875"/>
            <a:ext cx="4800600" cy="7239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2" descr="\\Cgi-file1\data$\Inprogress\Aspen Tech\14104-Aspen PPT template-CG\powerpoint\artwork\raster\jpgs\AspenTech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576" y="544451"/>
            <a:ext cx="2249424" cy="7116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44038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Cgi-file1\data$\Inprogress\Aspen Tech\14104-Aspen PPT template-CG\powerpoint\artwork\raster\jpgs\CO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17565" y="6557964"/>
            <a:ext cx="7539037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cs typeface="Arial" charset="0"/>
              </a:rPr>
              <a:t>© 2014  Aspen Technology, Inc. All rights reserved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22295" y="5143500"/>
            <a:ext cx="4234306" cy="87471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501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038226" y="2847977"/>
            <a:ext cx="4800600" cy="1085849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38226" y="3952875"/>
            <a:ext cx="4800600" cy="7239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2" descr="\\Cgi-file1\data$\Inprogress\Aspen Tech\14104-Aspen PPT template-CG\powerpoint\artwork\raster\jpgs\AspenTech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576" y="544451"/>
            <a:ext cx="2249424" cy="7116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42609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-Confidenti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711396" y="3249907"/>
            <a:ext cx="7525511" cy="30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 anchor="ctr">
            <a:no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100" b="1" i="1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1395" y="3594880"/>
            <a:ext cx="7521902" cy="322435"/>
          </a:xfrm>
          <a:prstGeom prst="rect">
            <a:avLst/>
          </a:prstGeom>
        </p:spPr>
        <p:txBody>
          <a:bodyPr wrap="square" tIns="0" bIns="0" anchor="ctr">
            <a:noAutofit/>
          </a:bodyPr>
          <a:lstStyle>
            <a:lvl1pPr marL="0" indent="0">
              <a:buNone/>
              <a:defRPr sz="1050" b="1" baseline="0">
                <a:solidFill>
                  <a:schemeClr val="accent4"/>
                </a:solidFill>
              </a:defRPr>
            </a:lvl1pPr>
            <a:lvl2pPr marL="227012" indent="0">
              <a:buNone/>
              <a:defRPr sz="1100">
                <a:solidFill>
                  <a:schemeClr val="accent2"/>
                </a:solidFill>
              </a:defRPr>
            </a:lvl2pPr>
            <a:lvl3pPr marL="454025" indent="0">
              <a:buNone/>
              <a:defRPr sz="1100">
                <a:solidFill>
                  <a:schemeClr val="accent2"/>
                </a:solidFill>
              </a:defRPr>
            </a:lvl3pPr>
            <a:lvl4pPr marL="687387" indent="0">
              <a:buNone/>
              <a:defRPr sz="1100">
                <a:solidFill>
                  <a:schemeClr val="accent2"/>
                </a:solidFill>
              </a:defRPr>
            </a:lvl4pPr>
            <a:lvl5pPr marL="914400" indent="0">
              <a:buNone/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709168" y="1821240"/>
            <a:ext cx="7596632" cy="1024128"/>
          </a:xfrm>
        </p:spPr>
        <p:txBody>
          <a:bodyPr wrap="square">
            <a:noAutofit/>
          </a:bodyPr>
          <a:lstStyle>
            <a:lvl1pPr>
              <a:defRPr lang="en-US" sz="2800" b="0" kern="0" baseline="0" dirty="0">
                <a:solidFill>
                  <a:schemeClr val="bg1"/>
                </a:solidFill>
                <a:latin typeface="+mj-lt"/>
                <a:ea typeface="ＭＳ Ｐゴシック" pitchFamily="127" charset="-128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10250" y="2900036"/>
            <a:ext cx="7525511" cy="30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 anchor="ctr">
            <a:no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400" b="0" i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821" y="6039555"/>
            <a:ext cx="1721608" cy="4628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-1" y="1773767"/>
            <a:ext cx="414867" cy="2143477"/>
            <a:chOff x="-1" y="0"/>
            <a:chExt cx="609601" cy="1837266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 bwMode="auto">
            <a:xfrm>
              <a:off x="-1" y="0"/>
              <a:ext cx="474133" cy="1837266"/>
            </a:xfrm>
            <a:prstGeom prst="rect">
              <a:avLst/>
            </a:prstGeom>
            <a:solidFill>
              <a:schemeClr val="bg1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516467" y="0"/>
              <a:ext cx="93133" cy="1837266"/>
            </a:xfrm>
            <a:prstGeom prst="rect">
              <a:avLst/>
            </a:prstGeom>
            <a:solidFill>
              <a:srgbClr val="FFC425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693759" y="6203184"/>
            <a:ext cx="3778513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 smtClean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© 2016 Aspen Technology, Inc. All rights reserved. Private and Confidential.</a:t>
            </a:r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755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9168" y="1667688"/>
            <a:ext cx="7596632" cy="1024128"/>
          </a:xfrm>
        </p:spPr>
        <p:txBody>
          <a:bodyPr wrap="square">
            <a:noAutofit/>
          </a:bodyPr>
          <a:lstStyle>
            <a:lvl1pPr>
              <a:defRPr lang="en-US" sz="2800" b="0" kern="0" baseline="0" dirty="0">
                <a:solidFill>
                  <a:schemeClr val="bg1"/>
                </a:solidFill>
                <a:latin typeface="+mj-lt"/>
                <a:ea typeface="ＭＳ Ｐゴシック" pitchFamily="127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250" y="2719788"/>
            <a:ext cx="7525511" cy="30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 anchor="ctr">
            <a:no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400" b="0" i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Name, Title of Department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821" y="6039555"/>
            <a:ext cx="1721608" cy="4628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-1" y="1773767"/>
            <a:ext cx="414867" cy="2143477"/>
            <a:chOff x="-1" y="0"/>
            <a:chExt cx="609601" cy="1837266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 bwMode="auto">
            <a:xfrm>
              <a:off x="-1" y="0"/>
              <a:ext cx="474133" cy="1837266"/>
            </a:xfrm>
            <a:prstGeom prst="rect">
              <a:avLst/>
            </a:prstGeom>
            <a:solidFill>
              <a:schemeClr val="bg1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516467" y="0"/>
              <a:ext cx="93133" cy="1837266"/>
            </a:xfrm>
            <a:prstGeom prst="rect">
              <a:avLst/>
            </a:prstGeom>
            <a:solidFill>
              <a:srgbClr val="FFC425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10249" y="3064761"/>
            <a:ext cx="7521902" cy="322435"/>
          </a:xfrm>
          <a:prstGeom prst="rect">
            <a:avLst/>
          </a:prstGeom>
        </p:spPr>
        <p:txBody>
          <a:bodyPr wrap="square" tIns="0" bIns="0" anchor="ctr">
            <a:noAutofit/>
          </a:bodyPr>
          <a:lstStyle>
            <a:lvl1pPr marL="0" indent="0">
              <a:buNone/>
              <a:defRPr sz="1100" b="0" i="1" u="none">
                <a:solidFill>
                  <a:schemeClr val="bg2"/>
                </a:solidFill>
              </a:defRPr>
            </a:lvl1pPr>
            <a:lvl2pPr marL="227012" indent="0">
              <a:buNone/>
              <a:defRPr sz="1100">
                <a:solidFill>
                  <a:schemeClr val="accent2"/>
                </a:solidFill>
              </a:defRPr>
            </a:lvl2pPr>
            <a:lvl3pPr marL="454025" indent="0">
              <a:buNone/>
              <a:defRPr sz="1100">
                <a:solidFill>
                  <a:schemeClr val="accent2"/>
                </a:solidFill>
              </a:defRPr>
            </a:lvl3pPr>
            <a:lvl4pPr marL="687387" indent="0">
              <a:buNone/>
              <a:defRPr sz="1100">
                <a:solidFill>
                  <a:schemeClr val="accent2"/>
                </a:solidFill>
              </a:defRPr>
            </a:lvl4pPr>
            <a:lvl5pPr marL="914400" indent="0">
              <a:buNone/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email@url.com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04807" y="3396338"/>
            <a:ext cx="7525511" cy="21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 anchor="ctr">
            <a:no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050" b="0" i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aspentech.com</a:t>
            </a:r>
          </a:p>
        </p:txBody>
      </p:sp>
    </p:spTree>
    <p:extLst>
      <p:ext uri="{BB962C8B-B14F-4D97-AF65-F5344CB8AC3E}">
        <p14:creationId xmlns:p14="http://schemas.microsoft.com/office/powerpoint/2010/main" val="14529822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Prom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4233"/>
            <a:ext cx="9144000" cy="6860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ounded Rectangle 15"/>
          <p:cNvSpPr/>
          <p:nvPr/>
        </p:nvSpPr>
        <p:spPr bwMode="auto">
          <a:xfrm>
            <a:off x="2" y="4808034"/>
            <a:ext cx="4777519" cy="127004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38000"/>
                </a:schemeClr>
              </a:gs>
              <a:gs pos="66000">
                <a:schemeClr val="bg1">
                  <a:alpha val="0"/>
                </a:schemeClr>
              </a:gs>
            </a:gsLst>
            <a:lin ang="0" scaled="0"/>
            <a:tileRect/>
          </a:gradFill>
          <a:ln w="3175" cap="sq" algn="ctr">
            <a:noFill/>
            <a:miter lim="800000"/>
            <a:headEnd/>
            <a:tailEnd/>
          </a:ln>
          <a:effectLst/>
        </p:spPr>
        <p:txBody>
          <a:bodyPr wrap="square" lIns="182880" tIns="45720" rIns="548640" anchor="ctr">
            <a:noAutofit/>
          </a:bodyPr>
          <a:lstStyle/>
          <a:p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62" y="4674128"/>
            <a:ext cx="1182570" cy="1524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9168" y="1667688"/>
            <a:ext cx="7596632" cy="1024128"/>
          </a:xfrm>
        </p:spPr>
        <p:txBody>
          <a:bodyPr wrap="square">
            <a:noAutofit/>
          </a:bodyPr>
          <a:lstStyle>
            <a:lvl1pPr>
              <a:defRPr lang="en-US" sz="2800" b="0" kern="0" baseline="0" dirty="0">
                <a:solidFill>
                  <a:schemeClr val="bg1"/>
                </a:solidFill>
                <a:latin typeface="+mj-lt"/>
                <a:ea typeface="ＭＳ Ｐゴシック" pitchFamily="127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250" y="2719788"/>
            <a:ext cx="7525511" cy="30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 anchor="ctr">
            <a:no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400" b="0" i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Name, Title of Department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821" y="6039555"/>
            <a:ext cx="1721608" cy="4628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-1" y="1773767"/>
            <a:ext cx="414867" cy="2143477"/>
            <a:chOff x="-1" y="0"/>
            <a:chExt cx="609601" cy="1837266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 bwMode="auto">
            <a:xfrm>
              <a:off x="-1" y="0"/>
              <a:ext cx="474133" cy="1837266"/>
            </a:xfrm>
            <a:prstGeom prst="rect">
              <a:avLst/>
            </a:prstGeom>
            <a:solidFill>
              <a:schemeClr val="bg1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516467" y="0"/>
              <a:ext cx="93133" cy="1837266"/>
            </a:xfrm>
            <a:prstGeom prst="rect">
              <a:avLst/>
            </a:prstGeom>
            <a:solidFill>
              <a:srgbClr val="FFC425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10249" y="3064761"/>
            <a:ext cx="7521902" cy="322435"/>
          </a:xfrm>
          <a:prstGeom prst="rect">
            <a:avLst/>
          </a:prstGeom>
        </p:spPr>
        <p:txBody>
          <a:bodyPr wrap="square" tIns="0" bIns="0" anchor="ctr">
            <a:noAutofit/>
          </a:bodyPr>
          <a:lstStyle>
            <a:lvl1pPr marL="0" indent="0">
              <a:buNone/>
              <a:defRPr sz="1100" b="0" i="1" u="none">
                <a:solidFill>
                  <a:schemeClr val="bg2"/>
                </a:solidFill>
              </a:defRPr>
            </a:lvl1pPr>
            <a:lvl2pPr marL="227012" indent="0">
              <a:buNone/>
              <a:defRPr sz="1100">
                <a:solidFill>
                  <a:schemeClr val="accent2"/>
                </a:solidFill>
              </a:defRPr>
            </a:lvl2pPr>
            <a:lvl3pPr marL="454025" indent="0">
              <a:buNone/>
              <a:defRPr sz="1100">
                <a:solidFill>
                  <a:schemeClr val="accent2"/>
                </a:solidFill>
              </a:defRPr>
            </a:lvl3pPr>
            <a:lvl4pPr marL="687387" indent="0">
              <a:buNone/>
              <a:defRPr sz="1100">
                <a:solidFill>
                  <a:schemeClr val="accent2"/>
                </a:solidFill>
              </a:defRPr>
            </a:lvl4pPr>
            <a:lvl5pPr marL="914400" indent="0">
              <a:buNone/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email@url.com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09311" y="3408346"/>
            <a:ext cx="7525511" cy="21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 anchor="ctr">
            <a:no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050" b="0" i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aspentech.com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814247" y="5080876"/>
            <a:ext cx="2381200" cy="56630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noAutofit/>
          </a:bodyPr>
          <a:lstStyle/>
          <a:p>
            <a:pPr algn="l"/>
            <a:r>
              <a:rPr lang="en-US" sz="1200" dirty="0" err="1" smtClean="0">
                <a:solidFill>
                  <a:schemeClr val="bg2"/>
                </a:solidFill>
                <a:latin typeface="+mn-lt"/>
              </a:rPr>
              <a:t>AspenTech</a:t>
            </a:r>
            <a:r>
              <a:rPr lang="en-US" sz="1200" dirty="0" smtClean="0">
                <a:solidFill>
                  <a:schemeClr val="bg2"/>
                </a:solidFill>
                <a:latin typeface="+mn-lt"/>
              </a:rPr>
              <a:t> is ranked as a top innovative growth company</a:t>
            </a:r>
            <a:endParaRPr lang="en-US" sz="12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28687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564"/>
          <a:stretch/>
        </p:blipFill>
        <p:spPr>
          <a:xfrm>
            <a:off x="3526320" y="763"/>
            <a:ext cx="5617680" cy="68564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" y="2182530"/>
            <a:ext cx="414867" cy="2143477"/>
            <a:chOff x="-1" y="0"/>
            <a:chExt cx="609601" cy="1837266"/>
          </a:xfrm>
          <a:solidFill>
            <a:schemeClr val="accent1"/>
          </a:solidFill>
        </p:grpSpPr>
        <p:sp>
          <p:nvSpPr>
            <p:cNvPr id="11" name="Rectangle 10"/>
            <p:cNvSpPr/>
            <p:nvPr userDrawn="1"/>
          </p:nvSpPr>
          <p:spPr bwMode="auto">
            <a:xfrm>
              <a:off x="-1" y="0"/>
              <a:ext cx="474133" cy="1837266"/>
            </a:xfrm>
            <a:prstGeom prst="rect">
              <a:avLst/>
            </a:prstGeom>
            <a:solidFill>
              <a:schemeClr val="accent1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auto">
            <a:xfrm>
              <a:off x="516467" y="0"/>
              <a:ext cx="93133" cy="1837266"/>
            </a:xfrm>
            <a:prstGeom prst="rect">
              <a:avLst/>
            </a:prstGeom>
            <a:solidFill>
              <a:srgbClr val="FFC425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 Box 12"/>
          <p:cNvSpPr txBox="1">
            <a:spLocks noChangeArrowheads="1"/>
          </p:cNvSpPr>
          <p:nvPr/>
        </p:nvSpPr>
        <p:spPr bwMode="gray">
          <a:xfrm>
            <a:off x="3480144" y="6556830"/>
            <a:ext cx="2141034" cy="400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rPr>
              <a:t>© 2016 Aspen Technology, Inc. All rights</a:t>
            </a:r>
            <a:r>
              <a:rPr lang="en-US" sz="600" kern="1200" baseline="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rPr>
              <a:t> reserved.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 bwMode="gray">
          <a:xfrm>
            <a:off x="325257" y="6556830"/>
            <a:ext cx="414694" cy="400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84E7EE-6E84-4A2F-9C63-5C0BA41A9818}" type="slidenum">
              <a:rPr lang="en-US" sz="700" kern="1200" noProof="0" smtClean="0">
                <a:solidFill>
                  <a:schemeClr val="accent1"/>
                </a:solidFill>
                <a:latin typeface="+mn-lt"/>
                <a:ea typeface="+mn-ea"/>
                <a:cs typeface="Arial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noProof="0" dirty="0">
              <a:solidFill>
                <a:schemeClr val="accent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88" y="2861100"/>
            <a:ext cx="7507224" cy="633984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904" y="6593049"/>
            <a:ext cx="672113" cy="17972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1752" y="1560576"/>
            <a:ext cx="8476488" cy="4754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301752" y="1406243"/>
            <a:ext cx="8483433" cy="64008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01752" y="2218944"/>
            <a:ext cx="8476488" cy="395020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12000"/>
              </a:lnSpc>
              <a:defRPr/>
            </a:lvl1pPr>
            <a:lvl2pPr>
              <a:lnSpc>
                <a:spcPct val="112000"/>
              </a:lnSpc>
              <a:defRPr/>
            </a:lvl2pPr>
            <a:lvl3pPr>
              <a:lnSpc>
                <a:spcPct val="112000"/>
              </a:lnSpc>
              <a:defRPr/>
            </a:lvl3pPr>
            <a:lvl4pPr>
              <a:lnSpc>
                <a:spcPct val="112000"/>
              </a:lnSpc>
              <a:defRPr/>
            </a:lvl4pPr>
            <a:lvl5pPr>
              <a:lnSpc>
                <a:spcPct val="112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01753" y="1560577"/>
            <a:ext cx="4120587" cy="4569884"/>
          </a:xfrm>
        </p:spPr>
        <p:txBody>
          <a:bodyPr wrap="square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4699326" y="1560577"/>
            <a:ext cx="4120587" cy="4569884"/>
          </a:xfrm>
        </p:spPr>
        <p:txBody>
          <a:bodyPr wrap="square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01753" y="2218944"/>
            <a:ext cx="4120587" cy="3962400"/>
          </a:xfrm>
        </p:spPr>
        <p:txBody>
          <a:bodyPr wrap="square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4699326" y="2218944"/>
            <a:ext cx="4120587" cy="3962400"/>
          </a:xfrm>
        </p:spPr>
        <p:txBody>
          <a:bodyPr wrap="square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2"/>
          </p:nvPr>
        </p:nvSpPr>
        <p:spPr bwMode="gray">
          <a:xfrm>
            <a:off x="301752" y="1406243"/>
            <a:ext cx="4131353" cy="64008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 bwMode="gray">
          <a:xfrm>
            <a:off x="4699326" y="1406243"/>
            <a:ext cx="4131353" cy="64008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48293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4876453"/>
            <a:ext cx="4375150" cy="447903"/>
          </a:xfrm>
        </p:spPr>
        <p:txBody>
          <a:bodyPr wrap="square" anchor="b" anchorCtr="0">
            <a:noAutofit/>
          </a:bodyPr>
          <a:lstStyle>
            <a:lvl1pPr marL="0" indent="0">
              <a:lnSpc>
                <a:spcPct val="90000"/>
              </a:lnSpc>
              <a:buNone/>
              <a:defRPr lang="en-US" sz="1400" kern="1200" baseline="0" dirty="0" smtClean="0">
                <a:solidFill>
                  <a:srgbClr val="046CB6"/>
                </a:solidFill>
                <a:latin typeface="Arial" charset="0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Click to edit Name,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2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568" y="1425078"/>
            <a:ext cx="1431321" cy="176908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1752" y="1560576"/>
            <a:ext cx="8476488" cy="3084731"/>
          </a:xfrm>
        </p:spPr>
        <p:txBody>
          <a:bodyPr wrap="square" anchor="ctr" anchorCtr="1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2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583872" y="2905520"/>
            <a:ext cx="1431321" cy="1769081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5311146"/>
            <a:ext cx="4375150" cy="447903"/>
          </a:xfrm>
        </p:spPr>
        <p:txBody>
          <a:bodyPr wrap="square">
            <a:noAutofit/>
          </a:bodyPr>
          <a:lstStyle>
            <a:lvl1pPr marL="0" indent="0">
              <a:lnSpc>
                <a:spcPct val="90000"/>
              </a:lnSpc>
              <a:buNone/>
              <a:defRPr lang="en-US" sz="1400" kern="1200" baseline="0" dirty="0" smtClean="0">
                <a:solidFill>
                  <a:srgbClr val="046CB6"/>
                </a:solidFill>
                <a:latin typeface="Arial" charset="0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Click to edit Company</a:t>
            </a:r>
          </a:p>
        </p:txBody>
      </p:sp>
    </p:spTree>
    <p:extLst>
      <p:ext uri="{BB962C8B-B14F-4D97-AF65-F5344CB8AC3E}">
        <p14:creationId xmlns:p14="http://schemas.microsoft.com/office/powerpoint/2010/main" val="36690371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452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>
            <a:spLocks noChangeArrowheads="1"/>
          </p:cNvSpPr>
          <p:nvPr/>
        </p:nvSpPr>
        <p:spPr bwMode="gray">
          <a:xfrm>
            <a:off x="3480144" y="6556830"/>
            <a:ext cx="2141034" cy="400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rPr>
              <a:t>© 2016 Aspen Technology, Inc. All rights</a:t>
            </a:r>
            <a:r>
              <a:rPr lang="en-US" sz="600" kern="1200" baseline="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rPr>
              <a:t> reserved.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gray">
          <a:xfrm>
            <a:off x="325257" y="6556830"/>
            <a:ext cx="414694" cy="400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84E7EE-6E84-4A2F-9C63-5C0BA41A9818}" type="slidenum">
              <a:rPr lang="en-US" sz="700" kern="1200" noProof="0" smtClean="0">
                <a:solidFill>
                  <a:schemeClr val="accent1"/>
                </a:solidFill>
                <a:latin typeface="+mn-lt"/>
                <a:ea typeface="+mn-ea"/>
                <a:cs typeface="Arial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noProof="0" dirty="0">
              <a:solidFill>
                <a:schemeClr val="accent1"/>
              </a:solidFill>
              <a:latin typeface="+mn-lt"/>
              <a:ea typeface="+mn-ea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904" y="6593049"/>
            <a:ext cx="672113" cy="17972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and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2" y="-142874"/>
            <a:ext cx="7945437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1"/>
            <a:ext cx="8231188" cy="4000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742952" y="1508125"/>
            <a:ext cx="7945437" cy="639763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5732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sp>
        <p:nvSpPr>
          <p:cNvPr id="5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379098" y="2628901"/>
            <a:ext cx="4574029" cy="1085849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9098" y="3733801"/>
            <a:ext cx="4574029" cy="7239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060881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126"/>
            <a:ext cx="3886200" cy="4668839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600"/>
            </a:lvl2pPr>
            <a:lvl3pPr>
              <a:spcBef>
                <a:spcPts val="500"/>
              </a:spcBef>
              <a:defRPr sz="1400"/>
            </a:lvl3pPr>
            <a:lvl4pPr>
              <a:spcBef>
                <a:spcPts val="500"/>
              </a:spcBef>
              <a:defRPr sz="1200"/>
            </a:lvl4pPr>
            <a:lvl5pPr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188" y="1508126"/>
            <a:ext cx="3886200" cy="4668839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600"/>
            </a:lvl2pPr>
            <a:lvl3pPr>
              <a:spcBef>
                <a:spcPts val="500"/>
              </a:spcBef>
              <a:defRPr sz="1400"/>
            </a:lvl3pPr>
            <a:lvl4pPr>
              <a:spcBef>
                <a:spcPts val="500"/>
              </a:spcBef>
              <a:defRPr sz="1200"/>
            </a:lvl4pPr>
            <a:lvl5pPr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22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42949" y="1508125"/>
            <a:ext cx="3602736" cy="549275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1702"/>
            <a:ext cx="3886200" cy="4005263"/>
          </a:xfrm>
        </p:spPr>
        <p:txBody>
          <a:bodyPr/>
          <a:lstStyle>
            <a:lvl1pPr>
              <a:spcBef>
                <a:spcPts val="100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buClrTx/>
              <a:defRPr sz="1600">
                <a:solidFill>
                  <a:schemeClr val="tx1"/>
                </a:solidFill>
              </a:defRPr>
            </a:lvl2pPr>
            <a:lvl3pPr>
              <a:spcBef>
                <a:spcPts val="5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500"/>
              </a:spcBef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>
              <a:spcBef>
                <a:spcPts val="500"/>
              </a:spcBef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6351" y="1508125"/>
            <a:ext cx="3602039" cy="549275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802188" y="2171702"/>
            <a:ext cx="3886200" cy="4005263"/>
          </a:xfrm>
        </p:spPr>
        <p:txBody>
          <a:bodyPr/>
          <a:lstStyle>
            <a:lvl1pPr>
              <a:spcBef>
                <a:spcPts val="100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buClr>
                <a:schemeClr val="tx1"/>
              </a:buClr>
              <a:defRPr sz="1600">
                <a:solidFill>
                  <a:schemeClr val="tx1"/>
                </a:solidFill>
              </a:defRPr>
            </a:lvl2pPr>
            <a:lvl3pPr>
              <a:spcBef>
                <a:spcPts val="5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500"/>
              </a:spcBef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>
              <a:spcBef>
                <a:spcPts val="500"/>
              </a:spcBef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656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701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pic>
        <p:nvPicPr>
          <p:cNvPr id="3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65000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08126"/>
            <a:ext cx="8231188" cy="4668839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423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Cgi-file1\data$\Inprogress\Aspen Tech\14104-Aspen PPT template-CG\powerpoint\artwork\raster\jpgs\CO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17565" y="6557964"/>
            <a:ext cx="7539037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cs typeface="Arial" charset="0"/>
              </a:rPr>
              <a:t>© 2014  Aspen Technology, Inc. All rights reserved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22295" y="5143500"/>
            <a:ext cx="4234306" cy="87471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501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038226" y="2847977"/>
            <a:ext cx="4800600" cy="1085849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38226" y="3952875"/>
            <a:ext cx="4800600" cy="7239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2" descr="\\Cgi-file1\data$\Inprogress\Aspen Tech\14104-Aspen PPT template-CG\powerpoint\artwork\raster\jpgs\AspenTech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576" y="544451"/>
            <a:ext cx="2249424" cy="7116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25379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39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72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and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2" y="-142874"/>
            <a:ext cx="7945437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1"/>
            <a:ext cx="8231188" cy="4000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742952" y="1508125"/>
            <a:ext cx="7945437" cy="639763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66576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sp>
        <p:nvSpPr>
          <p:cNvPr id="5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379098" y="2628901"/>
            <a:ext cx="4574029" cy="1085849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9098" y="3733801"/>
            <a:ext cx="4574029" cy="7239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6484526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126"/>
            <a:ext cx="3886200" cy="4668839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600"/>
            </a:lvl2pPr>
            <a:lvl3pPr>
              <a:spcBef>
                <a:spcPts val="500"/>
              </a:spcBef>
              <a:defRPr sz="1400"/>
            </a:lvl3pPr>
            <a:lvl4pPr>
              <a:spcBef>
                <a:spcPts val="500"/>
              </a:spcBef>
              <a:defRPr sz="1200"/>
            </a:lvl4pPr>
            <a:lvl5pPr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188" y="1508126"/>
            <a:ext cx="3886200" cy="4668839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600"/>
            </a:lvl2pPr>
            <a:lvl3pPr>
              <a:spcBef>
                <a:spcPts val="500"/>
              </a:spcBef>
              <a:defRPr sz="1400"/>
            </a:lvl3pPr>
            <a:lvl4pPr>
              <a:spcBef>
                <a:spcPts val="500"/>
              </a:spcBef>
              <a:defRPr sz="1200"/>
            </a:lvl4pPr>
            <a:lvl5pPr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525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42949" y="1508125"/>
            <a:ext cx="3602736" cy="549275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1702"/>
            <a:ext cx="3886200" cy="4005263"/>
          </a:xfrm>
        </p:spPr>
        <p:txBody>
          <a:bodyPr/>
          <a:lstStyle>
            <a:lvl1pPr>
              <a:spcBef>
                <a:spcPts val="100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buClrTx/>
              <a:defRPr sz="1600">
                <a:solidFill>
                  <a:schemeClr val="tx1"/>
                </a:solidFill>
              </a:defRPr>
            </a:lvl2pPr>
            <a:lvl3pPr>
              <a:spcBef>
                <a:spcPts val="5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500"/>
              </a:spcBef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>
              <a:spcBef>
                <a:spcPts val="500"/>
              </a:spcBef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6351" y="1508125"/>
            <a:ext cx="3602039" cy="549275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802188" y="2171702"/>
            <a:ext cx="3886200" cy="4005263"/>
          </a:xfrm>
        </p:spPr>
        <p:txBody>
          <a:bodyPr/>
          <a:lstStyle>
            <a:lvl1pPr>
              <a:spcBef>
                <a:spcPts val="100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buClr>
                <a:schemeClr val="tx1"/>
              </a:buClr>
              <a:defRPr sz="1600">
                <a:solidFill>
                  <a:schemeClr val="tx1"/>
                </a:solidFill>
              </a:defRPr>
            </a:lvl2pPr>
            <a:lvl3pPr>
              <a:spcBef>
                <a:spcPts val="5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500"/>
              </a:spcBef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>
              <a:spcBef>
                <a:spcPts val="500"/>
              </a:spcBef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27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146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pic>
        <p:nvPicPr>
          <p:cNvPr id="3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75411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08126"/>
            <a:ext cx="8231188" cy="4668839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390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Cgi-file1\data$\Inprogress\Aspen Tech\14104-Aspen PPT template-CG\powerpoint\artwork\raster\jpgs\CO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17565" y="6557964"/>
            <a:ext cx="7539037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cs typeface="Arial" charset="0"/>
              </a:rPr>
              <a:t>© 2014  Aspen Technology, Inc. All rights reserved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22295" y="5143500"/>
            <a:ext cx="4234306" cy="87471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501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038226" y="2847977"/>
            <a:ext cx="4800600" cy="1085849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38226" y="3952875"/>
            <a:ext cx="4800600" cy="7239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2" descr="\\Cgi-file1\data$\Inprogress\Aspen Tech\14104-Aspen PPT template-CG\powerpoint\artwork\raster\jpgs\AspenTech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576" y="544451"/>
            <a:ext cx="2249424" cy="7116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00308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779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and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2" y="-142874"/>
            <a:ext cx="7945437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1"/>
            <a:ext cx="8231188" cy="4000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742952" y="1508125"/>
            <a:ext cx="7945437" cy="639763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0314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and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2" y="-142874"/>
            <a:ext cx="7945437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1"/>
            <a:ext cx="8231188" cy="4000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742952" y="1508125"/>
            <a:ext cx="7945437" cy="639763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28509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sp>
        <p:nvSpPr>
          <p:cNvPr id="5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379098" y="2628901"/>
            <a:ext cx="4574029" cy="1085849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9098" y="3733801"/>
            <a:ext cx="4574029" cy="7239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6822379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126"/>
            <a:ext cx="3886200" cy="4668839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600"/>
            </a:lvl2pPr>
            <a:lvl3pPr>
              <a:spcBef>
                <a:spcPts val="500"/>
              </a:spcBef>
              <a:defRPr sz="1400"/>
            </a:lvl3pPr>
            <a:lvl4pPr>
              <a:spcBef>
                <a:spcPts val="500"/>
              </a:spcBef>
              <a:defRPr sz="1200"/>
            </a:lvl4pPr>
            <a:lvl5pPr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188" y="1508126"/>
            <a:ext cx="3886200" cy="4668839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600"/>
            </a:lvl2pPr>
            <a:lvl3pPr>
              <a:spcBef>
                <a:spcPts val="500"/>
              </a:spcBef>
              <a:defRPr sz="1400"/>
            </a:lvl3pPr>
            <a:lvl4pPr>
              <a:spcBef>
                <a:spcPts val="500"/>
              </a:spcBef>
              <a:defRPr sz="1200"/>
            </a:lvl4pPr>
            <a:lvl5pPr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943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42949" y="1508125"/>
            <a:ext cx="3602736" cy="549275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1702"/>
            <a:ext cx="3886200" cy="4005263"/>
          </a:xfrm>
        </p:spPr>
        <p:txBody>
          <a:bodyPr/>
          <a:lstStyle>
            <a:lvl1pPr>
              <a:spcBef>
                <a:spcPts val="100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buClrTx/>
              <a:defRPr sz="1600">
                <a:solidFill>
                  <a:schemeClr val="tx1"/>
                </a:solidFill>
              </a:defRPr>
            </a:lvl2pPr>
            <a:lvl3pPr>
              <a:spcBef>
                <a:spcPts val="5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500"/>
              </a:spcBef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>
              <a:spcBef>
                <a:spcPts val="500"/>
              </a:spcBef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6351" y="1508125"/>
            <a:ext cx="3602039" cy="549275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802188" y="2171702"/>
            <a:ext cx="3886200" cy="4005263"/>
          </a:xfrm>
        </p:spPr>
        <p:txBody>
          <a:bodyPr/>
          <a:lstStyle>
            <a:lvl1pPr>
              <a:spcBef>
                <a:spcPts val="100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buClr>
                <a:schemeClr val="tx1"/>
              </a:buClr>
              <a:defRPr sz="1600">
                <a:solidFill>
                  <a:schemeClr val="tx1"/>
                </a:solidFill>
              </a:defRPr>
            </a:lvl2pPr>
            <a:lvl3pPr>
              <a:spcBef>
                <a:spcPts val="5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500"/>
              </a:spcBef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>
              <a:spcBef>
                <a:spcPts val="500"/>
              </a:spcBef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361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994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pic>
        <p:nvPicPr>
          <p:cNvPr id="3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77291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08126"/>
            <a:ext cx="8231188" cy="4668839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306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Cgi-file1\data$\Inprogress\Aspen Tech\14104-Aspen PPT template-CG\powerpoint\artwork\raster\jpgs\CO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17565" y="6557964"/>
            <a:ext cx="7539037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cs typeface="Arial" charset="0"/>
              </a:rPr>
              <a:t>© 2014  Aspen Technology, Inc. All rights reserved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22295" y="5143500"/>
            <a:ext cx="4234306" cy="87471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501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038226" y="2847977"/>
            <a:ext cx="4800600" cy="1085849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38226" y="3952875"/>
            <a:ext cx="4800600" cy="7239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2" descr="\\Cgi-file1\data$\Inprogress\Aspen Tech\14104-Aspen PPT template-CG\powerpoint\artwork\raster\jpgs\AspenTech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576" y="544451"/>
            <a:ext cx="2249424" cy="7116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00436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272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and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2" y="-142874"/>
            <a:ext cx="7945437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1"/>
            <a:ext cx="8231188" cy="4000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742952" y="1508125"/>
            <a:ext cx="7945437" cy="639763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53249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sp>
        <p:nvSpPr>
          <p:cNvPr id="5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379098" y="2628901"/>
            <a:ext cx="4574029" cy="1085849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9098" y="3733801"/>
            <a:ext cx="4574029" cy="7239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6160604"/>
      </p:ext>
    </p:extLst>
  </p:cSld>
  <p:clrMapOvr>
    <a:masterClrMapping/>
  </p:clrMapOvr>
  <p:transition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sp>
        <p:nvSpPr>
          <p:cNvPr id="5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379098" y="2628901"/>
            <a:ext cx="4574029" cy="1085849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9098" y="3733801"/>
            <a:ext cx="4574029" cy="7239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4783116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126"/>
            <a:ext cx="3886200" cy="4668839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600"/>
            </a:lvl2pPr>
            <a:lvl3pPr>
              <a:spcBef>
                <a:spcPts val="500"/>
              </a:spcBef>
              <a:defRPr sz="1400"/>
            </a:lvl3pPr>
            <a:lvl4pPr>
              <a:spcBef>
                <a:spcPts val="500"/>
              </a:spcBef>
              <a:defRPr sz="1200"/>
            </a:lvl4pPr>
            <a:lvl5pPr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188" y="1508126"/>
            <a:ext cx="3886200" cy="4668839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600"/>
            </a:lvl2pPr>
            <a:lvl3pPr>
              <a:spcBef>
                <a:spcPts val="500"/>
              </a:spcBef>
              <a:defRPr sz="1400"/>
            </a:lvl3pPr>
            <a:lvl4pPr>
              <a:spcBef>
                <a:spcPts val="500"/>
              </a:spcBef>
              <a:defRPr sz="1200"/>
            </a:lvl4pPr>
            <a:lvl5pPr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681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42949" y="1508125"/>
            <a:ext cx="3602736" cy="549275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1702"/>
            <a:ext cx="3886200" cy="4005263"/>
          </a:xfrm>
        </p:spPr>
        <p:txBody>
          <a:bodyPr/>
          <a:lstStyle>
            <a:lvl1pPr>
              <a:spcBef>
                <a:spcPts val="100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buClrTx/>
              <a:defRPr sz="1600">
                <a:solidFill>
                  <a:schemeClr val="tx1"/>
                </a:solidFill>
              </a:defRPr>
            </a:lvl2pPr>
            <a:lvl3pPr>
              <a:spcBef>
                <a:spcPts val="5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500"/>
              </a:spcBef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>
              <a:spcBef>
                <a:spcPts val="500"/>
              </a:spcBef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6351" y="1508125"/>
            <a:ext cx="3602039" cy="549275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802188" y="2171702"/>
            <a:ext cx="3886200" cy="4005263"/>
          </a:xfrm>
        </p:spPr>
        <p:txBody>
          <a:bodyPr/>
          <a:lstStyle>
            <a:lvl1pPr>
              <a:spcBef>
                <a:spcPts val="100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buClr>
                <a:schemeClr val="tx1"/>
              </a:buClr>
              <a:defRPr sz="1600">
                <a:solidFill>
                  <a:schemeClr val="tx1"/>
                </a:solidFill>
              </a:defRPr>
            </a:lvl2pPr>
            <a:lvl3pPr>
              <a:spcBef>
                <a:spcPts val="5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500"/>
              </a:spcBef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>
              <a:spcBef>
                <a:spcPts val="500"/>
              </a:spcBef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36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357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pic>
        <p:nvPicPr>
          <p:cNvPr id="3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16794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08126"/>
            <a:ext cx="8231188" cy="4668839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355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Cgi-file1\data$\Inprogress\Aspen Tech\14104-Aspen PPT template-CG\powerpoint\artwork\raster\jpgs\CO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17565" y="6557964"/>
            <a:ext cx="7539037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cs typeface="Arial" charset="0"/>
              </a:rPr>
              <a:t>© 2014  Aspen Technology, Inc. All rights reserved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22295" y="5143500"/>
            <a:ext cx="4234306" cy="87471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501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038226" y="2847977"/>
            <a:ext cx="4800600" cy="1085849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38226" y="3952875"/>
            <a:ext cx="4800600" cy="7239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2" descr="\\Cgi-file1\data$\Inprogress\Aspen Tech\14104-Aspen PPT template-CG\powerpoint\artwork\raster\jpgs\AspenTech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576" y="544451"/>
            <a:ext cx="2249424" cy="7116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49458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385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and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2" y="-142874"/>
            <a:ext cx="7945437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1"/>
            <a:ext cx="8231188" cy="4000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742952" y="1508125"/>
            <a:ext cx="7945437" cy="639763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84206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sp>
        <p:nvSpPr>
          <p:cNvPr id="5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379098" y="2628901"/>
            <a:ext cx="4574029" cy="1085849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9098" y="3733801"/>
            <a:ext cx="4574029" cy="7239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873297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126"/>
            <a:ext cx="3886200" cy="4668839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600"/>
            </a:lvl2pPr>
            <a:lvl3pPr>
              <a:spcBef>
                <a:spcPts val="500"/>
              </a:spcBef>
              <a:defRPr sz="1400"/>
            </a:lvl3pPr>
            <a:lvl4pPr>
              <a:spcBef>
                <a:spcPts val="500"/>
              </a:spcBef>
              <a:defRPr sz="1200"/>
            </a:lvl4pPr>
            <a:lvl5pPr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188" y="1508126"/>
            <a:ext cx="3886200" cy="4668839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600"/>
            </a:lvl2pPr>
            <a:lvl3pPr>
              <a:spcBef>
                <a:spcPts val="500"/>
              </a:spcBef>
              <a:defRPr sz="1400"/>
            </a:lvl3pPr>
            <a:lvl4pPr>
              <a:spcBef>
                <a:spcPts val="500"/>
              </a:spcBef>
              <a:defRPr sz="1200"/>
            </a:lvl4pPr>
            <a:lvl5pPr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529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126"/>
            <a:ext cx="3886200" cy="4668839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600"/>
            </a:lvl2pPr>
            <a:lvl3pPr>
              <a:spcBef>
                <a:spcPts val="500"/>
              </a:spcBef>
              <a:defRPr sz="1400"/>
            </a:lvl3pPr>
            <a:lvl4pPr>
              <a:spcBef>
                <a:spcPts val="500"/>
              </a:spcBef>
              <a:defRPr sz="1200"/>
            </a:lvl4pPr>
            <a:lvl5pPr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188" y="1508126"/>
            <a:ext cx="3886200" cy="4668839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600"/>
            </a:lvl2pPr>
            <a:lvl3pPr>
              <a:spcBef>
                <a:spcPts val="500"/>
              </a:spcBef>
              <a:defRPr sz="1400"/>
            </a:lvl3pPr>
            <a:lvl4pPr>
              <a:spcBef>
                <a:spcPts val="500"/>
              </a:spcBef>
              <a:defRPr sz="1200"/>
            </a:lvl4pPr>
            <a:lvl5pPr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181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42949" y="1508125"/>
            <a:ext cx="3602736" cy="549275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1702"/>
            <a:ext cx="3886200" cy="4005263"/>
          </a:xfrm>
        </p:spPr>
        <p:txBody>
          <a:bodyPr/>
          <a:lstStyle>
            <a:lvl1pPr>
              <a:spcBef>
                <a:spcPts val="100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buClrTx/>
              <a:defRPr sz="1600">
                <a:solidFill>
                  <a:schemeClr val="tx1"/>
                </a:solidFill>
              </a:defRPr>
            </a:lvl2pPr>
            <a:lvl3pPr>
              <a:spcBef>
                <a:spcPts val="5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500"/>
              </a:spcBef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>
              <a:spcBef>
                <a:spcPts val="500"/>
              </a:spcBef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6351" y="1508125"/>
            <a:ext cx="3602039" cy="549275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802188" y="2171702"/>
            <a:ext cx="3886200" cy="4005263"/>
          </a:xfrm>
        </p:spPr>
        <p:txBody>
          <a:bodyPr/>
          <a:lstStyle>
            <a:lvl1pPr>
              <a:spcBef>
                <a:spcPts val="100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buClr>
                <a:schemeClr val="tx1"/>
              </a:buClr>
              <a:defRPr sz="1600">
                <a:solidFill>
                  <a:schemeClr val="tx1"/>
                </a:solidFill>
              </a:defRPr>
            </a:lvl2pPr>
            <a:lvl3pPr>
              <a:spcBef>
                <a:spcPts val="5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500"/>
              </a:spcBef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>
              <a:spcBef>
                <a:spcPts val="500"/>
              </a:spcBef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355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958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pic>
        <p:nvPicPr>
          <p:cNvPr id="3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47732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08126"/>
            <a:ext cx="8231188" cy="4668839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90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9168" y="1798320"/>
            <a:ext cx="7596632" cy="1024128"/>
          </a:xfrm>
        </p:spPr>
        <p:txBody>
          <a:bodyPr/>
          <a:lstStyle>
            <a:lvl1pPr>
              <a:defRPr lang="en-US" sz="2800" b="0" kern="0" baseline="0" dirty="0">
                <a:solidFill>
                  <a:schemeClr val="bg1"/>
                </a:solidFill>
                <a:latin typeface="+mj-lt"/>
                <a:ea typeface="ＭＳ Ｐゴシック" pitchFamily="127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10251" y="2850420"/>
            <a:ext cx="7525511" cy="30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>
            <a:lvl1pPr marL="0" indent="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100" b="1" i="1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821" y="6039555"/>
            <a:ext cx="1721608" cy="4628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" y="1773768"/>
            <a:ext cx="414867" cy="2143477"/>
            <a:chOff x="-1" y="0"/>
            <a:chExt cx="609601" cy="1837266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 bwMode="auto">
            <a:xfrm>
              <a:off x="-1" y="0"/>
              <a:ext cx="474133" cy="1837266"/>
            </a:xfrm>
            <a:prstGeom prst="rect">
              <a:avLst/>
            </a:prstGeom>
            <a:solidFill>
              <a:schemeClr val="bg1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516467" y="0"/>
              <a:ext cx="93133" cy="1837266"/>
            </a:xfrm>
            <a:prstGeom prst="rect">
              <a:avLst/>
            </a:prstGeom>
            <a:solidFill>
              <a:srgbClr val="FFC425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10249" y="3195393"/>
            <a:ext cx="7521902" cy="32243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050" b="1" baseline="0">
                <a:solidFill>
                  <a:srgbClr val="FFC425"/>
                </a:solidFill>
              </a:defRPr>
            </a:lvl1pPr>
            <a:lvl2pPr marL="227012" indent="0">
              <a:buNone/>
              <a:defRPr sz="1100">
                <a:solidFill>
                  <a:schemeClr val="accent2"/>
                </a:solidFill>
              </a:defRPr>
            </a:lvl2pPr>
            <a:lvl3pPr marL="454025" indent="0">
              <a:buNone/>
              <a:defRPr sz="1100">
                <a:solidFill>
                  <a:schemeClr val="accent2"/>
                </a:solidFill>
              </a:defRPr>
            </a:lvl3pPr>
            <a:lvl4pPr marL="687387" indent="0">
              <a:buNone/>
              <a:defRPr sz="1100">
                <a:solidFill>
                  <a:schemeClr val="accent2"/>
                </a:solidFill>
              </a:defRPr>
            </a:lvl4pPr>
            <a:lvl5pPr marL="914400" indent="0">
              <a:buNone/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Line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709168" y="2059573"/>
            <a:ext cx="7596632" cy="1024128"/>
          </a:xfrm>
        </p:spPr>
        <p:txBody>
          <a:bodyPr/>
          <a:lstStyle>
            <a:lvl1pPr>
              <a:defRPr lang="en-US" sz="2800" b="0" kern="0" baseline="0" dirty="0">
                <a:solidFill>
                  <a:schemeClr val="bg1"/>
                </a:solidFill>
                <a:latin typeface="+mj-lt"/>
                <a:ea typeface="ＭＳ Ｐゴシック" pitchFamily="127" charset="-128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10251" y="3111673"/>
            <a:ext cx="7525511" cy="30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>
            <a:lvl1pPr marL="0" indent="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100" b="1" i="1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821" y="6039555"/>
            <a:ext cx="1721608" cy="4628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" y="1773768"/>
            <a:ext cx="414867" cy="2143477"/>
            <a:chOff x="-1" y="0"/>
            <a:chExt cx="609601" cy="1837266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 bwMode="auto">
            <a:xfrm>
              <a:off x="-1" y="0"/>
              <a:ext cx="474133" cy="1837266"/>
            </a:xfrm>
            <a:prstGeom prst="rect">
              <a:avLst/>
            </a:prstGeom>
            <a:solidFill>
              <a:schemeClr val="bg1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516467" y="0"/>
              <a:ext cx="93133" cy="1837266"/>
            </a:xfrm>
            <a:prstGeom prst="rect">
              <a:avLst/>
            </a:prstGeom>
            <a:solidFill>
              <a:srgbClr val="FFC425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10249" y="3456648"/>
            <a:ext cx="7521902" cy="32243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050" b="1" baseline="0">
                <a:solidFill>
                  <a:schemeClr val="accent4"/>
                </a:solidFill>
              </a:defRPr>
            </a:lvl1pPr>
            <a:lvl2pPr marL="227012" indent="0">
              <a:buNone/>
              <a:defRPr sz="1100">
                <a:solidFill>
                  <a:schemeClr val="accent2"/>
                </a:solidFill>
              </a:defRPr>
            </a:lvl2pPr>
            <a:lvl3pPr marL="454025" indent="0">
              <a:buNone/>
              <a:defRPr sz="1100">
                <a:solidFill>
                  <a:schemeClr val="accent2"/>
                </a:solidFill>
              </a:defRPr>
            </a:lvl3pPr>
            <a:lvl4pPr marL="687387" indent="0">
              <a:buNone/>
              <a:defRPr sz="1100">
                <a:solidFill>
                  <a:schemeClr val="accent2"/>
                </a:solidFill>
              </a:defRPr>
            </a:lvl4pPr>
            <a:lvl5pPr marL="914400" indent="0">
              <a:buNone/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48608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Line Title-Plus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711397" y="3249907"/>
            <a:ext cx="7525511" cy="30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>
            <a:lvl1pPr marL="0" indent="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100" b="1" i="1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1395" y="3594881"/>
            <a:ext cx="7521902" cy="32243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050" b="1" baseline="0">
                <a:solidFill>
                  <a:schemeClr val="accent4"/>
                </a:solidFill>
              </a:defRPr>
            </a:lvl1pPr>
            <a:lvl2pPr marL="227012" indent="0">
              <a:buNone/>
              <a:defRPr sz="1100">
                <a:solidFill>
                  <a:schemeClr val="accent2"/>
                </a:solidFill>
              </a:defRPr>
            </a:lvl2pPr>
            <a:lvl3pPr marL="454025" indent="0">
              <a:buNone/>
              <a:defRPr sz="1100">
                <a:solidFill>
                  <a:schemeClr val="accent2"/>
                </a:solidFill>
              </a:defRPr>
            </a:lvl3pPr>
            <a:lvl4pPr marL="687387" indent="0">
              <a:buNone/>
              <a:defRPr sz="1100">
                <a:solidFill>
                  <a:schemeClr val="accent2"/>
                </a:solidFill>
              </a:defRPr>
            </a:lvl4pPr>
            <a:lvl5pPr marL="914400" indent="0">
              <a:buNone/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709168" y="1821240"/>
            <a:ext cx="7596632" cy="1024128"/>
          </a:xfrm>
        </p:spPr>
        <p:txBody>
          <a:bodyPr/>
          <a:lstStyle>
            <a:lvl1pPr>
              <a:defRPr lang="en-US" sz="2800" b="0" kern="0" baseline="0" dirty="0">
                <a:solidFill>
                  <a:schemeClr val="bg1"/>
                </a:solidFill>
                <a:latin typeface="+mj-lt"/>
                <a:ea typeface="ＭＳ Ｐゴシック" pitchFamily="127" charset="-128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10251" y="2900036"/>
            <a:ext cx="7525511" cy="30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rm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400" b="0" i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821" y="6039555"/>
            <a:ext cx="1721608" cy="4628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" y="1773768"/>
            <a:ext cx="414867" cy="2143477"/>
            <a:chOff x="-1" y="0"/>
            <a:chExt cx="609601" cy="1837266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 bwMode="auto">
            <a:xfrm>
              <a:off x="-1" y="0"/>
              <a:ext cx="474133" cy="1837266"/>
            </a:xfrm>
            <a:prstGeom prst="rect">
              <a:avLst/>
            </a:prstGeom>
            <a:solidFill>
              <a:schemeClr val="bg1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516467" y="0"/>
              <a:ext cx="93133" cy="1837266"/>
            </a:xfrm>
            <a:prstGeom prst="rect">
              <a:avLst/>
            </a:prstGeom>
            <a:solidFill>
              <a:srgbClr val="FFC425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22243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-Confidenti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711397" y="3249907"/>
            <a:ext cx="7525511" cy="30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>
            <a:lvl1pPr marL="0" indent="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100" b="1" i="1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1395" y="3594881"/>
            <a:ext cx="7521902" cy="32243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050" b="1" baseline="0">
                <a:solidFill>
                  <a:schemeClr val="accent4"/>
                </a:solidFill>
              </a:defRPr>
            </a:lvl1pPr>
            <a:lvl2pPr marL="227012" indent="0">
              <a:buNone/>
              <a:defRPr sz="1100">
                <a:solidFill>
                  <a:schemeClr val="accent2"/>
                </a:solidFill>
              </a:defRPr>
            </a:lvl2pPr>
            <a:lvl3pPr marL="454025" indent="0">
              <a:buNone/>
              <a:defRPr sz="1100">
                <a:solidFill>
                  <a:schemeClr val="accent2"/>
                </a:solidFill>
              </a:defRPr>
            </a:lvl3pPr>
            <a:lvl4pPr marL="687387" indent="0">
              <a:buNone/>
              <a:defRPr sz="1100">
                <a:solidFill>
                  <a:schemeClr val="accent2"/>
                </a:solidFill>
              </a:defRPr>
            </a:lvl4pPr>
            <a:lvl5pPr marL="914400" indent="0">
              <a:buNone/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709168" y="1821240"/>
            <a:ext cx="7596632" cy="1024128"/>
          </a:xfrm>
        </p:spPr>
        <p:txBody>
          <a:bodyPr/>
          <a:lstStyle>
            <a:lvl1pPr>
              <a:defRPr lang="en-US" sz="2800" b="0" kern="0" baseline="0" dirty="0">
                <a:solidFill>
                  <a:schemeClr val="bg1"/>
                </a:solidFill>
                <a:latin typeface="+mj-lt"/>
                <a:ea typeface="ＭＳ Ｐゴシック" pitchFamily="127" charset="-128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10251" y="2900036"/>
            <a:ext cx="7525511" cy="30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rm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400" b="0" i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821" y="6039555"/>
            <a:ext cx="1721608" cy="4628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" y="1773768"/>
            <a:ext cx="414867" cy="2143477"/>
            <a:chOff x="-1" y="0"/>
            <a:chExt cx="609601" cy="1837266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 bwMode="auto">
            <a:xfrm>
              <a:off x="-1" y="0"/>
              <a:ext cx="474133" cy="1837266"/>
            </a:xfrm>
            <a:prstGeom prst="rect">
              <a:avLst/>
            </a:prstGeom>
            <a:solidFill>
              <a:schemeClr val="bg1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516467" y="0"/>
              <a:ext cx="93133" cy="1837266"/>
            </a:xfrm>
            <a:prstGeom prst="rect">
              <a:avLst/>
            </a:prstGeom>
            <a:solidFill>
              <a:srgbClr val="FFC425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693759" y="6203184"/>
            <a:ext cx="3778513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 smtClean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© 2015 Aspen Technology, Inc. All rights reserved. Private and Confidential.</a:t>
            </a:r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755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9168" y="1667688"/>
            <a:ext cx="7596632" cy="1024128"/>
          </a:xfrm>
        </p:spPr>
        <p:txBody>
          <a:bodyPr/>
          <a:lstStyle>
            <a:lvl1pPr>
              <a:defRPr lang="en-US" sz="2800" b="0" kern="0" baseline="0" dirty="0">
                <a:solidFill>
                  <a:schemeClr val="bg1"/>
                </a:solidFill>
                <a:latin typeface="+mj-lt"/>
                <a:ea typeface="ＭＳ Ｐゴシック" pitchFamily="127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251" y="2719788"/>
            <a:ext cx="7525511" cy="30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>
            <a:lvl1pPr marL="0" indent="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400" b="0" i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Name, Title of Department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821" y="6039555"/>
            <a:ext cx="1721608" cy="4628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" y="1773768"/>
            <a:ext cx="414867" cy="2143477"/>
            <a:chOff x="-1" y="0"/>
            <a:chExt cx="609601" cy="1837266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 bwMode="auto">
            <a:xfrm>
              <a:off x="-1" y="0"/>
              <a:ext cx="474133" cy="1837266"/>
            </a:xfrm>
            <a:prstGeom prst="rect">
              <a:avLst/>
            </a:prstGeom>
            <a:solidFill>
              <a:schemeClr val="bg1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516467" y="0"/>
              <a:ext cx="93133" cy="1837266"/>
            </a:xfrm>
            <a:prstGeom prst="rect">
              <a:avLst/>
            </a:prstGeom>
            <a:solidFill>
              <a:srgbClr val="FFC425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10249" y="3064761"/>
            <a:ext cx="7521902" cy="32243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100" b="0" i="1" u="none">
                <a:solidFill>
                  <a:schemeClr val="bg2"/>
                </a:solidFill>
              </a:defRPr>
            </a:lvl1pPr>
            <a:lvl2pPr marL="227012" indent="0">
              <a:buNone/>
              <a:defRPr sz="1100">
                <a:solidFill>
                  <a:schemeClr val="accent2"/>
                </a:solidFill>
              </a:defRPr>
            </a:lvl2pPr>
            <a:lvl3pPr marL="454025" indent="0">
              <a:buNone/>
              <a:defRPr sz="1100">
                <a:solidFill>
                  <a:schemeClr val="accent2"/>
                </a:solidFill>
              </a:defRPr>
            </a:lvl3pPr>
            <a:lvl4pPr marL="687387" indent="0">
              <a:buNone/>
              <a:defRPr sz="1100">
                <a:solidFill>
                  <a:schemeClr val="accent2"/>
                </a:solidFill>
              </a:defRPr>
            </a:lvl4pPr>
            <a:lvl5pPr marL="914400" indent="0">
              <a:buNone/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email@url.com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04809" y="3396339"/>
            <a:ext cx="7525511" cy="21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>
            <a:lvl1pPr marL="0" indent="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050" b="0" i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aspentech.com</a:t>
            </a:r>
          </a:p>
        </p:txBody>
      </p:sp>
    </p:spTree>
    <p:extLst>
      <p:ext uri="{BB962C8B-B14F-4D97-AF65-F5344CB8AC3E}">
        <p14:creationId xmlns:p14="http://schemas.microsoft.com/office/powerpoint/2010/main" val="14529822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42949" y="1508125"/>
            <a:ext cx="3602736" cy="549275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1702"/>
            <a:ext cx="3886200" cy="4005263"/>
          </a:xfrm>
        </p:spPr>
        <p:txBody>
          <a:bodyPr/>
          <a:lstStyle>
            <a:lvl1pPr>
              <a:spcBef>
                <a:spcPts val="100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buClrTx/>
              <a:defRPr sz="1600">
                <a:solidFill>
                  <a:schemeClr val="tx1"/>
                </a:solidFill>
              </a:defRPr>
            </a:lvl2pPr>
            <a:lvl3pPr>
              <a:spcBef>
                <a:spcPts val="5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500"/>
              </a:spcBef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>
              <a:spcBef>
                <a:spcPts val="500"/>
              </a:spcBef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6351" y="1508125"/>
            <a:ext cx="3602039" cy="549275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802188" y="2171702"/>
            <a:ext cx="3886200" cy="4005263"/>
          </a:xfrm>
        </p:spPr>
        <p:txBody>
          <a:bodyPr/>
          <a:lstStyle>
            <a:lvl1pPr>
              <a:spcBef>
                <a:spcPts val="100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buClr>
                <a:schemeClr val="tx1"/>
              </a:buClr>
              <a:defRPr sz="1600">
                <a:solidFill>
                  <a:schemeClr val="tx1"/>
                </a:solidFill>
              </a:defRPr>
            </a:lvl2pPr>
            <a:lvl3pPr>
              <a:spcBef>
                <a:spcPts val="5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500"/>
              </a:spcBef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>
              <a:spcBef>
                <a:spcPts val="500"/>
              </a:spcBef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581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Prom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233"/>
            <a:ext cx="9144000" cy="6860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9168" y="1667688"/>
            <a:ext cx="7596632" cy="1024128"/>
          </a:xfrm>
        </p:spPr>
        <p:txBody>
          <a:bodyPr/>
          <a:lstStyle>
            <a:lvl1pPr>
              <a:defRPr lang="en-US" sz="2800" b="0" kern="0" baseline="0" dirty="0">
                <a:solidFill>
                  <a:schemeClr val="bg1"/>
                </a:solidFill>
                <a:latin typeface="+mj-lt"/>
                <a:ea typeface="ＭＳ Ｐゴシック" pitchFamily="127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251" y="2719788"/>
            <a:ext cx="7525511" cy="30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>
            <a:lvl1pPr marL="0" indent="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400" b="0" i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Name, Title of Department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821" y="6039555"/>
            <a:ext cx="1721608" cy="4628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" y="1773768"/>
            <a:ext cx="414867" cy="2143477"/>
            <a:chOff x="-1" y="0"/>
            <a:chExt cx="609601" cy="1837266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 bwMode="auto">
            <a:xfrm>
              <a:off x="-1" y="0"/>
              <a:ext cx="474133" cy="1837266"/>
            </a:xfrm>
            <a:prstGeom prst="rect">
              <a:avLst/>
            </a:prstGeom>
            <a:solidFill>
              <a:schemeClr val="bg1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516467" y="0"/>
              <a:ext cx="93133" cy="1837266"/>
            </a:xfrm>
            <a:prstGeom prst="rect">
              <a:avLst/>
            </a:prstGeom>
            <a:solidFill>
              <a:srgbClr val="FFC425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10249" y="3064761"/>
            <a:ext cx="7521902" cy="32243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100" b="0" i="1" u="none">
                <a:solidFill>
                  <a:schemeClr val="bg2"/>
                </a:solidFill>
              </a:defRPr>
            </a:lvl1pPr>
            <a:lvl2pPr marL="227012" indent="0">
              <a:buNone/>
              <a:defRPr sz="1100">
                <a:solidFill>
                  <a:schemeClr val="accent2"/>
                </a:solidFill>
              </a:defRPr>
            </a:lvl2pPr>
            <a:lvl3pPr marL="454025" indent="0">
              <a:buNone/>
              <a:defRPr sz="1100">
                <a:solidFill>
                  <a:schemeClr val="accent2"/>
                </a:solidFill>
              </a:defRPr>
            </a:lvl3pPr>
            <a:lvl4pPr marL="687387" indent="0">
              <a:buNone/>
              <a:defRPr sz="1100">
                <a:solidFill>
                  <a:schemeClr val="accent2"/>
                </a:solidFill>
              </a:defRPr>
            </a:lvl4pPr>
            <a:lvl5pPr marL="914400" indent="0">
              <a:buNone/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email@url.com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04809" y="3396339"/>
            <a:ext cx="7525511" cy="21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>
            <a:lvl1pPr marL="0" indent="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050" b="0" i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aspentech.com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4" y="4808035"/>
            <a:ext cx="4777519" cy="127004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38000"/>
                </a:schemeClr>
              </a:gs>
              <a:gs pos="66000">
                <a:schemeClr val="bg1">
                  <a:alpha val="0"/>
                </a:schemeClr>
              </a:gs>
            </a:gsLst>
            <a:lin ang="0" scaled="0"/>
            <a:tileRect/>
          </a:gradFill>
          <a:ln w="3175" cap="sq" algn="ctr">
            <a:noFill/>
            <a:miter lim="800000"/>
            <a:headEnd/>
            <a:tailEnd/>
          </a:ln>
          <a:effectLst/>
        </p:spPr>
        <p:txBody>
          <a:bodyPr wrap="none" lIns="182880" tIns="45720" rIns="548640" anchor="ctr"/>
          <a:lstStyle/>
          <a:p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17" name="Picture 16" descr="ForbesMIGC2014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198" y="4671179"/>
            <a:ext cx="1175341" cy="152980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 bwMode="auto">
          <a:xfrm>
            <a:off x="1814247" y="5080877"/>
            <a:ext cx="2381200" cy="46166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1200" dirty="0" err="1" smtClean="0">
                <a:solidFill>
                  <a:schemeClr val="bg2"/>
                </a:solidFill>
                <a:latin typeface="+mn-lt"/>
              </a:rPr>
              <a:t>AspenTech</a:t>
            </a:r>
            <a:r>
              <a:rPr lang="en-US" sz="1200" dirty="0" smtClean="0">
                <a:solidFill>
                  <a:schemeClr val="bg2"/>
                </a:solidFill>
                <a:latin typeface="+mn-lt"/>
              </a:rPr>
              <a:t> is ranked as a top innovative growth company</a:t>
            </a:r>
            <a:endParaRPr lang="en-US" sz="12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28687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7000"/>
          </a:blip>
          <a:stretch>
            <a:fillRect/>
          </a:stretch>
        </p:blipFill>
        <p:spPr>
          <a:xfrm>
            <a:off x="3644903" y="-525701"/>
            <a:ext cx="6370043" cy="86685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0" y="5373512"/>
            <a:ext cx="9144000" cy="1484488"/>
          </a:xfrm>
          <a:prstGeom prst="rect">
            <a:avLst/>
          </a:prstGeom>
          <a:gradFill flip="none" rotWithShape="1">
            <a:gsLst>
              <a:gs pos="26000">
                <a:srgbClr val="FFFFFF"/>
              </a:gs>
              <a:gs pos="100000">
                <a:schemeClr val="accent1">
                  <a:alpha val="0"/>
                </a:schemeClr>
              </a:gs>
            </a:gsLst>
            <a:lin ang="16200000" scaled="0"/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" y="2182531"/>
            <a:ext cx="414867" cy="2143477"/>
            <a:chOff x="-1" y="0"/>
            <a:chExt cx="609601" cy="1837266"/>
          </a:xfrm>
          <a:solidFill>
            <a:schemeClr val="accent1"/>
          </a:solidFill>
        </p:grpSpPr>
        <p:sp>
          <p:nvSpPr>
            <p:cNvPr id="11" name="Rectangle 10"/>
            <p:cNvSpPr/>
            <p:nvPr userDrawn="1"/>
          </p:nvSpPr>
          <p:spPr bwMode="auto">
            <a:xfrm>
              <a:off x="-1" y="0"/>
              <a:ext cx="474133" cy="1837266"/>
            </a:xfrm>
            <a:prstGeom prst="rect">
              <a:avLst/>
            </a:prstGeom>
            <a:solidFill>
              <a:schemeClr val="accent1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auto">
            <a:xfrm>
              <a:off x="516467" y="0"/>
              <a:ext cx="93133" cy="1837266"/>
            </a:xfrm>
            <a:prstGeom prst="rect">
              <a:avLst/>
            </a:prstGeom>
            <a:solidFill>
              <a:srgbClr val="FFC425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 Box 12"/>
          <p:cNvSpPr txBox="1">
            <a:spLocks noChangeArrowheads="1"/>
          </p:cNvSpPr>
          <p:nvPr/>
        </p:nvSpPr>
        <p:spPr bwMode="gray">
          <a:xfrm>
            <a:off x="3480144" y="6556832"/>
            <a:ext cx="2141034" cy="400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>
                <a:solidFill>
                  <a:schemeClr val="bg2"/>
                </a:solidFill>
                <a:latin typeface="+mn-lt"/>
                <a:cs typeface="Arial" charset="0"/>
              </a:rPr>
              <a:t>© </a:t>
            </a:r>
            <a:r>
              <a:rPr lang="en-US" sz="600" kern="1200" dirty="0" smtClean="0">
                <a:solidFill>
                  <a:schemeClr val="bg2"/>
                </a:solidFill>
                <a:latin typeface="+mn-lt"/>
                <a:cs typeface="Arial" charset="0"/>
              </a:rPr>
              <a:t>2014 Aspen Technology, Inc. All rights</a:t>
            </a:r>
            <a:r>
              <a:rPr lang="en-US" sz="600" kern="1200" baseline="0" dirty="0" smtClean="0">
                <a:solidFill>
                  <a:schemeClr val="bg2"/>
                </a:solidFill>
                <a:latin typeface="+mn-lt"/>
                <a:cs typeface="Arial" charset="0"/>
              </a:rPr>
              <a:t> reserved     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 bwMode="gray">
          <a:xfrm>
            <a:off x="325257" y="6556832"/>
            <a:ext cx="414694" cy="400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84E7EE-6E84-4A2F-9C63-5C0BA41A9818}" type="slidenum">
              <a:rPr lang="en-US" sz="700" kern="1200" noProof="0" smtClean="0">
                <a:solidFill>
                  <a:schemeClr val="accent1"/>
                </a:solidFill>
                <a:latin typeface="+mn-lt"/>
                <a:ea typeface="+mn-ea"/>
                <a:cs typeface="Arial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noProof="0" dirty="0">
              <a:solidFill>
                <a:schemeClr val="accent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88" y="2861100"/>
            <a:ext cx="7507224" cy="633984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054432" y="6517407"/>
            <a:ext cx="762523" cy="33743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7000"/>
          </a:blip>
          <a:stretch>
            <a:fillRect/>
          </a:stretch>
        </p:blipFill>
        <p:spPr>
          <a:xfrm>
            <a:off x="3644903" y="-525701"/>
            <a:ext cx="6370043" cy="866851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1752" y="1560576"/>
            <a:ext cx="8476488" cy="4754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908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1752" y="1560576"/>
            <a:ext cx="8476488" cy="4754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301753" y="1406243"/>
            <a:ext cx="8483433" cy="64008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01752" y="2218944"/>
            <a:ext cx="8476488" cy="3950208"/>
          </a:xfrm>
          <a:prstGeom prst="rect">
            <a:avLst/>
          </a:prstGeom>
        </p:spPr>
        <p:txBody>
          <a:bodyPr/>
          <a:lstStyle>
            <a:lvl1pPr>
              <a:lnSpc>
                <a:spcPct val="112000"/>
              </a:lnSpc>
              <a:defRPr/>
            </a:lvl1pPr>
            <a:lvl2pPr>
              <a:lnSpc>
                <a:spcPct val="112000"/>
              </a:lnSpc>
              <a:defRPr/>
            </a:lvl2pPr>
            <a:lvl3pPr>
              <a:lnSpc>
                <a:spcPct val="112000"/>
              </a:lnSpc>
              <a:defRPr/>
            </a:lvl3pPr>
            <a:lvl4pPr>
              <a:lnSpc>
                <a:spcPct val="112000"/>
              </a:lnSpc>
              <a:defRPr/>
            </a:lvl4pPr>
            <a:lvl5pPr>
              <a:lnSpc>
                <a:spcPct val="112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01755" y="1560578"/>
            <a:ext cx="4120587" cy="45698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4699328" y="1560578"/>
            <a:ext cx="4120587" cy="45698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01755" y="2218944"/>
            <a:ext cx="4120587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4699328" y="2218944"/>
            <a:ext cx="4120587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2"/>
          </p:nvPr>
        </p:nvSpPr>
        <p:spPr bwMode="gray">
          <a:xfrm>
            <a:off x="301754" y="1406243"/>
            <a:ext cx="4131353" cy="64008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 bwMode="gray">
          <a:xfrm>
            <a:off x="4699327" y="1406243"/>
            <a:ext cx="4131353" cy="64008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48293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4876454"/>
            <a:ext cx="4375150" cy="447903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90000"/>
              </a:lnSpc>
              <a:buNone/>
              <a:defRPr lang="en-US" sz="1400" kern="1200" baseline="0" dirty="0" smtClean="0">
                <a:solidFill>
                  <a:srgbClr val="046CB6"/>
                </a:solidFill>
                <a:latin typeface="Arial" charset="0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Click to edit Name,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0" y="1425080"/>
            <a:ext cx="1431321" cy="176908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1752" y="1560577"/>
            <a:ext cx="8476488" cy="3084731"/>
          </a:xfrm>
        </p:spPr>
        <p:txBody>
          <a:bodyPr anchor="ctr" anchorCtr="1"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83874" y="2905521"/>
            <a:ext cx="1431321" cy="1769081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5311147"/>
            <a:ext cx="4375150" cy="44790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lang="en-US" sz="1400" kern="1200" baseline="0" dirty="0" smtClean="0">
                <a:solidFill>
                  <a:srgbClr val="046CB6"/>
                </a:solidFill>
                <a:latin typeface="Arial" charset="0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Click to edit Company</a:t>
            </a:r>
          </a:p>
        </p:txBody>
      </p:sp>
    </p:spTree>
    <p:extLst>
      <p:ext uri="{BB962C8B-B14F-4D97-AF65-F5344CB8AC3E}">
        <p14:creationId xmlns:p14="http://schemas.microsoft.com/office/powerpoint/2010/main" val="36690371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054432" y="6517407"/>
            <a:ext cx="762523" cy="337439"/>
          </a:xfrm>
          <a:prstGeom prst="rect">
            <a:avLst/>
          </a:prstGeom>
          <a:noFill/>
        </p:spPr>
      </p:pic>
      <p:sp>
        <p:nvSpPr>
          <p:cNvPr id="3" name="Text Box 12"/>
          <p:cNvSpPr txBox="1">
            <a:spLocks noChangeArrowheads="1"/>
          </p:cNvSpPr>
          <p:nvPr/>
        </p:nvSpPr>
        <p:spPr bwMode="gray">
          <a:xfrm>
            <a:off x="3480144" y="6556832"/>
            <a:ext cx="2141034" cy="400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>
                <a:solidFill>
                  <a:schemeClr val="bg2"/>
                </a:solidFill>
                <a:latin typeface="+mn-lt"/>
                <a:cs typeface="Arial" charset="0"/>
              </a:rPr>
              <a:t>© </a:t>
            </a:r>
            <a:r>
              <a:rPr lang="en-US" sz="600" kern="1200" dirty="0" smtClean="0">
                <a:solidFill>
                  <a:schemeClr val="bg2"/>
                </a:solidFill>
                <a:latin typeface="+mn-lt"/>
                <a:cs typeface="Arial" charset="0"/>
              </a:rPr>
              <a:t>2015 Aspen Technology, Inc. All rights</a:t>
            </a:r>
            <a:r>
              <a:rPr lang="en-US" sz="600" kern="1200" baseline="0" dirty="0" smtClean="0">
                <a:solidFill>
                  <a:schemeClr val="bg2"/>
                </a:solidFill>
                <a:latin typeface="+mn-lt"/>
                <a:cs typeface="Arial" charset="0"/>
              </a:rPr>
              <a:t> reserved    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gray">
          <a:xfrm>
            <a:off x="325257" y="6556832"/>
            <a:ext cx="414694" cy="400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84E7EE-6E84-4A2F-9C63-5C0BA41A9818}" type="slidenum">
              <a:rPr lang="en-US" sz="700" kern="1200" noProof="0" smtClean="0">
                <a:solidFill>
                  <a:schemeClr val="accent1"/>
                </a:solidFill>
                <a:latin typeface="+mn-lt"/>
                <a:ea typeface="+mn-ea"/>
                <a:cs typeface="Arial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noProof="0" dirty="0">
              <a:solidFill>
                <a:schemeClr val="accent1"/>
              </a:solidFill>
              <a:latin typeface="+mn-lt"/>
              <a:ea typeface="+mn-ea"/>
              <a:cs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123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22295" y="5143500"/>
            <a:ext cx="4234306" cy="87471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501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038226" y="2847977"/>
            <a:ext cx="4800600" cy="1085849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38226" y="3952875"/>
            <a:ext cx="4800600" cy="7239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009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iMac in XP\Desktop\working\Aspen\raster\stk318164rkn-edit.jpg"/>
          <p:cNvPicPr>
            <a:picLocks noChangeAspect="1" noChangeArrowheads="1"/>
          </p:cNvPicPr>
          <p:nvPr/>
        </p:nvPicPr>
        <p:blipFill>
          <a:blip r:embed="rId2" cstate="print"/>
          <a:srcRect r="3880" b="23521"/>
          <a:stretch>
            <a:fillRect/>
          </a:stretch>
        </p:blipFill>
        <p:spPr bwMode="auto">
          <a:xfrm>
            <a:off x="3343276" y="1695449"/>
            <a:ext cx="5800725" cy="3448051"/>
          </a:xfrm>
          <a:prstGeom prst="rect">
            <a:avLst/>
          </a:prstGeom>
          <a:noFill/>
        </p:spPr>
      </p:pic>
      <p:pic>
        <p:nvPicPr>
          <p:cNvPr id="9" name="Picture 2" descr="\\Cgi-file1\data$\Inprogress\Aspen Tech\14104-Aspen PPT template-CG\powerpoint\artwork\raster\jpgs\CO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495925"/>
          </a:xfrm>
          <a:prstGeom prst="rect">
            <a:avLst/>
          </a:prstGeom>
          <a:noFill/>
        </p:spPr>
      </p:pic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17566" y="6557964"/>
            <a:ext cx="7539037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800" dirty="0">
                <a:solidFill>
                  <a:srgbClr val="FFFFFF"/>
                </a:solidFill>
                <a:latin typeface="Verdana"/>
                <a:cs typeface="Arial" charset="0"/>
              </a:rPr>
              <a:t>© </a:t>
            </a:r>
            <a:r>
              <a:rPr lang="en-US" sz="800" dirty="0" smtClean="0">
                <a:solidFill>
                  <a:srgbClr val="FFFFFF"/>
                </a:solidFill>
                <a:latin typeface="Verdana"/>
                <a:cs typeface="Arial" charset="0"/>
              </a:rPr>
              <a:t>2014 Aspen Technology, Inc. All rights reserved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defRPr/>
            </a:pPr>
            <a:endParaRPr lang="en-US" sz="80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3" y="674839"/>
            <a:ext cx="2286000" cy="460925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22295" y="5143501"/>
            <a:ext cx="4234306" cy="87471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38226" y="2847984"/>
            <a:ext cx="4800600" cy="1085849"/>
          </a:xfrm>
        </p:spPr>
        <p:txBody>
          <a:bodyPr anchor="b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AspenTech Gift Giveaway</a:t>
            </a:r>
            <a:endParaRPr lang="en-US" dirty="0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38226" y="3952875"/>
            <a:ext cx="4800600" cy="7239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July 28, 201</a:t>
            </a:r>
          </a:p>
        </p:txBody>
      </p:sp>
      <p:pic>
        <p:nvPicPr>
          <p:cNvPr id="15" name="Picture 4" descr="PPT_base_gradi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14915"/>
            <a:ext cx="91440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621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084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and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3" y="-142874"/>
            <a:ext cx="7945437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3"/>
            <a:ext cx="8231188" cy="4000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742953" y="1508125"/>
            <a:ext cx="7945437" cy="639763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91298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sp>
        <p:nvSpPr>
          <p:cNvPr id="5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379099" y="2628908"/>
            <a:ext cx="4574029" cy="1085849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9099" y="3733803"/>
            <a:ext cx="4574029" cy="7239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96629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126"/>
            <a:ext cx="3886200" cy="4668839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600"/>
            </a:lvl2pPr>
            <a:lvl3pPr>
              <a:spcBef>
                <a:spcPts val="500"/>
              </a:spcBef>
              <a:defRPr sz="1400"/>
            </a:lvl3pPr>
            <a:lvl4pPr>
              <a:spcBef>
                <a:spcPts val="500"/>
              </a:spcBef>
              <a:defRPr sz="1200"/>
            </a:lvl4pPr>
            <a:lvl5pPr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188" y="1508126"/>
            <a:ext cx="3886200" cy="4668839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600"/>
            </a:lvl2pPr>
            <a:lvl3pPr>
              <a:spcBef>
                <a:spcPts val="500"/>
              </a:spcBef>
              <a:defRPr sz="1400"/>
            </a:lvl3pPr>
            <a:lvl4pPr>
              <a:spcBef>
                <a:spcPts val="500"/>
              </a:spcBef>
              <a:defRPr sz="1200"/>
            </a:lvl4pPr>
            <a:lvl5pPr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965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42949" y="1508125"/>
            <a:ext cx="3602736" cy="549275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1708"/>
            <a:ext cx="3886200" cy="4005263"/>
          </a:xfrm>
        </p:spPr>
        <p:txBody>
          <a:bodyPr/>
          <a:lstStyle>
            <a:lvl1pPr>
              <a:spcBef>
                <a:spcPts val="100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buClrTx/>
              <a:defRPr sz="1600">
                <a:solidFill>
                  <a:schemeClr val="tx1"/>
                </a:solidFill>
              </a:defRPr>
            </a:lvl2pPr>
            <a:lvl3pPr>
              <a:spcBef>
                <a:spcPts val="5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500"/>
              </a:spcBef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>
              <a:spcBef>
                <a:spcPts val="500"/>
              </a:spcBef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6360" y="1508125"/>
            <a:ext cx="3602039" cy="549275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802188" y="2171708"/>
            <a:ext cx="3886200" cy="4005263"/>
          </a:xfrm>
        </p:spPr>
        <p:txBody>
          <a:bodyPr/>
          <a:lstStyle>
            <a:lvl1pPr>
              <a:spcBef>
                <a:spcPts val="100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buClr>
                <a:schemeClr val="tx1"/>
              </a:buClr>
              <a:defRPr sz="1600">
                <a:solidFill>
                  <a:schemeClr val="tx1"/>
                </a:solidFill>
              </a:defRPr>
            </a:lvl2pPr>
            <a:lvl3pPr>
              <a:spcBef>
                <a:spcPts val="5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500"/>
              </a:spcBef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>
              <a:spcBef>
                <a:spcPts val="500"/>
              </a:spcBef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86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498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pic>
        <p:nvPicPr>
          <p:cNvPr id="3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88722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08126"/>
            <a:ext cx="8231188" cy="4668839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172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pic>
        <p:nvPicPr>
          <p:cNvPr id="3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89572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Cgi-file1\data$\Inprogress\Aspen Tech\14104-Aspen PPT template-CG\powerpoint\artwork\raster\jpgs\CO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17566" y="6557964"/>
            <a:ext cx="7539037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800" dirty="0">
                <a:solidFill>
                  <a:srgbClr val="FFFFFF"/>
                </a:solidFill>
                <a:cs typeface="Arial" charset="0"/>
              </a:rPr>
              <a:t>© 2014 Aspen Technology, Inc. All rights reserved</a:t>
            </a:r>
          </a:p>
          <a:p>
            <a:pPr eaLnBrk="0" hangingPunct="0">
              <a:spcBef>
                <a:spcPct val="0"/>
              </a:spcBef>
              <a:defRPr/>
            </a:pP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22295" y="5143501"/>
            <a:ext cx="4234306" cy="87471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501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038226" y="2847982"/>
            <a:ext cx="4800600" cy="1085849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38226" y="3952875"/>
            <a:ext cx="4800600" cy="7239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0" y="538643"/>
            <a:ext cx="2504352" cy="504951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648" y="2218503"/>
            <a:ext cx="3911352" cy="2810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4710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407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and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3" y="-142874"/>
            <a:ext cx="7945437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3"/>
            <a:ext cx="8231188" cy="4000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742953" y="1508125"/>
            <a:ext cx="7945437" cy="639763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8624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sp>
        <p:nvSpPr>
          <p:cNvPr id="5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379099" y="2628906"/>
            <a:ext cx="4574029" cy="1085849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9099" y="3733803"/>
            <a:ext cx="4574029" cy="7239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6028013"/>
      </p:ext>
    </p:extLst>
  </p:cSld>
  <p:clrMapOvr>
    <a:masterClrMapping/>
  </p:clrMapOvr>
  <p:transition>
    <p:wipe dir="r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131"/>
            <a:ext cx="3886200" cy="4668839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600"/>
            </a:lvl2pPr>
            <a:lvl3pPr>
              <a:spcBef>
                <a:spcPts val="500"/>
              </a:spcBef>
              <a:defRPr sz="1400"/>
            </a:lvl3pPr>
            <a:lvl4pPr>
              <a:spcBef>
                <a:spcPts val="500"/>
              </a:spcBef>
              <a:defRPr sz="1200"/>
            </a:lvl4pPr>
            <a:lvl5pPr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188" y="1508131"/>
            <a:ext cx="3886200" cy="4668839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600"/>
            </a:lvl2pPr>
            <a:lvl3pPr>
              <a:spcBef>
                <a:spcPts val="500"/>
              </a:spcBef>
              <a:defRPr sz="1400"/>
            </a:lvl3pPr>
            <a:lvl4pPr>
              <a:spcBef>
                <a:spcPts val="500"/>
              </a:spcBef>
              <a:defRPr sz="1200"/>
            </a:lvl4pPr>
            <a:lvl5pPr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698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42949" y="1508125"/>
            <a:ext cx="3602736" cy="549275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1707"/>
            <a:ext cx="3886200" cy="4005263"/>
          </a:xfrm>
        </p:spPr>
        <p:txBody>
          <a:bodyPr/>
          <a:lstStyle>
            <a:lvl1pPr>
              <a:spcBef>
                <a:spcPts val="100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buClrTx/>
              <a:defRPr sz="1600">
                <a:solidFill>
                  <a:schemeClr val="tx1"/>
                </a:solidFill>
              </a:defRPr>
            </a:lvl2pPr>
            <a:lvl3pPr>
              <a:spcBef>
                <a:spcPts val="5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500"/>
              </a:spcBef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>
              <a:spcBef>
                <a:spcPts val="500"/>
              </a:spcBef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6359" y="1508125"/>
            <a:ext cx="3602039" cy="549275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802188" y="2171707"/>
            <a:ext cx="3886200" cy="4005263"/>
          </a:xfrm>
        </p:spPr>
        <p:txBody>
          <a:bodyPr/>
          <a:lstStyle>
            <a:lvl1pPr>
              <a:spcBef>
                <a:spcPts val="100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buClr>
                <a:schemeClr val="tx1"/>
              </a:buClr>
              <a:defRPr sz="1600">
                <a:solidFill>
                  <a:schemeClr val="tx1"/>
                </a:solidFill>
              </a:defRPr>
            </a:lvl2pPr>
            <a:lvl3pPr>
              <a:spcBef>
                <a:spcPts val="5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500"/>
              </a:spcBef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>
              <a:spcBef>
                <a:spcPts val="500"/>
              </a:spcBef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24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311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pic>
        <p:nvPicPr>
          <p:cNvPr id="3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93090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iMac in XP\Desktop\working\Aspen\raster\stk318164rkn-edit.jpg"/>
          <p:cNvPicPr>
            <a:picLocks noChangeAspect="1" noChangeArrowheads="1"/>
          </p:cNvPicPr>
          <p:nvPr userDrawn="1"/>
        </p:nvPicPr>
        <p:blipFill>
          <a:blip r:embed="rId2" cstate="print"/>
          <a:srcRect r="3880" b="23521"/>
          <a:stretch>
            <a:fillRect/>
          </a:stretch>
        </p:blipFill>
        <p:spPr bwMode="auto">
          <a:xfrm>
            <a:off x="3343276" y="1695449"/>
            <a:ext cx="5800725" cy="3448051"/>
          </a:xfrm>
          <a:prstGeom prst="rect">
            <a:avLst/>
          </a:prstGeom>
          <a:noFill/>
        </p:spPr>
      </p:pic>
      <p:pic>
        <p:nvPicPr>
          <p:cNvPr id="9" name="Picture 2" descr="\\Cgi-file1\data$\Inprogress\Aspen Tech\14104-Aspen PPT template-CG\powerpoint\artwork\raster\jpgs\COV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495925"/>
          </a:xfrm>
          <a:prstGeom prst="rect">
            <a:avLst/>
          </a:prstGeom>
          <a:noFill/>
        </p:spPr>
      </p:pic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17566" y="6557964"/>
            <a:ext cx="7539037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800" dirty="0">
                <a:solidFill>
                  <a:srgbClr val="FFFFFF"/>
                </a:solidFill>
                <a:latin typeface="Verdana"/>
                <a:cs typeface="Arial" charset="0"/>
              </a:rPr>
              <a:t>© </a:t>
            </a:r>
            <a:r>
              <a:rPr lang="en-US" sz="800" dirty="0" smtClean="0">
                <a:solidFill>
                  <a:srgbClr val="FFFFFF"/>
                </a:solidFill>
                <a:latin typeface="Verdana"/>
                <a:cs typeface="Arial" charset="0"/>
              </a:rPr>
              <a:t>2014 Aspen Technology, Inc. All rights reserved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defRPr/>
            </a:pPr>
            <a:endParaRPr lang="en-US" sz="80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3" y="674839"/>
            <a:ext cx="2286000" cy="460925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22295" y="5143501"/>
            <a:ext cx="4234306" cy="87471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38226" y="2847984"/>
            <a:ext cx="4800600" cy="1085849"/>
          </a:xfrm>
        </p:spPr>
        <p:txBody>
          <a:bodyPr anchor="b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AspenTech Gift Giveaway</a:t>
            </a:r>
            <a:endParaRPr lang="en-US" dirty="0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38226" y="3952875"/>
            <a:ext cx="4800600" cy="7239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July 28, 201</a:t>
            </a:r>
          </a:p>
        </p:txBody>
      </p:sp>
      <p:pic>
        <p:nvPicPr>
          <p:cNvPr id="15" name="Picture 4" descr="PPT_base_gradient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14915"/>
            <a:ext cx="91440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4063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755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08126"/>
            <a:ext cx="8231188" cy="4668839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467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and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3" y="-142874"/>
            <a:ext cx="7945437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3"/>
            <a:ext cx="8231188" cy="4000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742953" y="1508125"/>
            <a:ext cx="7945437" cy="639763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58520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sp>
        <p:nvSpPr>
          <p:cNvPr id="5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379099" y="2628908"/>
            <a:ext cx="4574029" cy="1085849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9099" y="3733803"/>
            <a:ext cx="4574029" cy="7239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\\Cgi-file1\data$\Inprogress\Aspen Tech\14104-Aspen PPT template-CG\design\raster\jpgs\gradient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2320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126"/>
            <a:ext cx="3886200" cy="4668839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600"/>
            </a:lvl2pPr>
            <a:lvl3pPr>
              <a:spcBef>
                <a:spcPts val="500"/>
              </a:spcBef>
              <a:defRPr sz="1400"/>
            </a:lvl3pPr>
            <a:lvl4pPr>
              <a:spcBef>
                <a:spcPts val="500"/>
              </a:spcBef>
              <a:defRPr sz="1200"/>
            </a:lvl4pPr>
            <a:lvl5pPr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188" y="1508126"/>
            <a:ext cx="3886200" cy="4668839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500"/>
              </a:spcBef>
              <a:defRPr sz="1600"/>
            </a:lvl2pPr>
            <a:lvl3pPr>
              <a:spcBef>
                <a:spcPts val="500"/>
              </a:spcBef>
              <a:defRPr sz="1400"/>
            </a:lvl3pPr>
            <a:lvl4pPr>
              <a:spcBef>
                <a:spcPts val="500"/>
              </a:spcBef>
              <a:defRPr sz="1200"/>
            </a:lvl4pPr>
            <a:lvl5pPr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37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42949" y="1508125"/>
            <a:ext cx="3602736" cy="549275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1708"/>
            <a:ext cx="3886200" cy="4005263"/>
          </a:xfrm>
        </p:spPr>
        <p:txBody>
          <a:bodyPr/>
          <a:lstStyle>
            <a:lvl1pPr>
              <a:spcBef>
                <a:spcPts val="100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buClrTx/>
              <a:defRPr sz="1600">
                <a:solidFill>
                  <a:schemeClr val="tx1"/>
                </a:solidFill>
              </a:defRPr>
            </a:lvl2pPr>
            <a:lvl3pPr>
              <a:spcBef>
                <a:spcPts val="5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500"/>
              </a:spcBef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>
              <a:spcBef>
                <a:spcPts val="500"/>
              </a:spcBef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6360" y="1508125"/>
            <a:ext cx="3602039" cy="549275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802188" y="2171708"/>
            <a:ext cx="3886200" cy="4005263"/>
          </a:xfrm>
        </p:spPr>
        <p:txBody>
          <a:bodyPr/>
          <a:lstStyle>
            <a:lvl1pPr>
              <a:spcBef>
                <a:spcPts val="100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buClr>
                <a:schemeClr val="tx1"/>
              </a:buClr>
              <a:defRPr sz="1600">
                <a:solidFill>
                  <a:schemeClr val="tx1"/>
                </a:solidFill>
              </a:defRPr>
            </a:lvl2pPr>
            <a:lvl3pPr>
              <a:spcBef>
                <a:spcPts val="5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500"/>
              </a:spcBef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>
              <a:spcBef>
                <a:spcPts val="500"/>
              </a:spcBef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950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070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pic>
        <p:nvPicPr>
          <p:cNvPr id="3" name="Picture 3" descr="\\Cgi-file1\data$\Inprogress\Aspen Tech\14104-Aspen PPT template-CG\design\raster\jpgs\gradient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18271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08126"/>
            <a:ext cx="8231188" cy="4668839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639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9168" y="1798320"/>
            <a:ext cx="7596632" cy="1024128"/>
          </a:xfrm>
        </p:spPr>
        <p:txBody>
          <a:bodyPr wrap="square">
            <a:noAutofit/>
          </a:bodyPr>
          <a:lstStyle>
            <a:lvl1pPr>
              <a:defRPr lang="en-US" sz="2800" b="0" kern="0" baseline="0" dirty="0">
                <a:solidFill>
                  <a:schemeClr val="bg1"/>
                </a:solidFill>
                <a:latin typeface="+mj-lt"/>
                <a:ea typeface="ＭＳ Ｐゴシック" pitchFamily="127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10250" y="2850420"/>
            <a:ext cx="7525511" cy="30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 anchor="ctr">
            <a:no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100" b="1" i="1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821" y="6039555"/>
            <a:ext cx="1721608" cy="4628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-1" y="1773767"/>
            <a:ext cx="414867" cy="2143477"/>
            <a:chOff x="-1" y="0"/>
            <a:chExt cx="609601" cy="1837266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 bwMode="auto">
            <a:xfrm>
              <a:off x="-1" y="0"/>
              <a:ext cx="474133" cy="1837266"/>
            </a:xfrm>
            <a:prstGeom prst="rect">
              <a:avLst/>
            </a:prstGeom>
            <a:solidFill>
              <a:schemeClr val="bg1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516467" y="0"/>
              <a:ext cx="93133" cy="1837266"/>
            </a:xfrm>
            <a:prstGeom prst="rect">
              <a:avLst/>
            </a:prstGeom>
            <a:solidFill>
              <a:srgbClr val="FFC425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10249" y="3195393"/>
            <a:ext cx="7521902" cy="322435"/>
          </a:xfrm>
          <a:prstGeom prst="rect">
            <a:avLst/>
          </a:prstGeom>
        </p:spPr>
        <p:txBody>
          <a:bodyPr wrap="square" tIns="0" bIns="0" anchor="ctr">
            <a:noAutofit/>
          </a:bodyPr>
          <a:lstStyle>
            <a:lvl1pPr marL="0" indent="0">
              <a:buNone/>
              <a:defRPr sz="1050" b="1" baseline="0">
                <a:solidFill>
                  <a:srgbClr val="FFC425"/>
                </a:solidFill>
              </a:defRPr>
            </a:lvl1pPr>
            <a:lvl2pPr marL="227012" indent="0">
              <a:buNone/>
              <a:defRPr sz="1100">
                <a:solidFill>
                  <a:schemeClr val="accent2"/>
                </a:solidFill>
              </a:defRPr>
            </a:lvl2pPr>
            <a:lvl3pPr marL="454025" indent="0">
              <a:buNone/>
              <a:defRPr sz="1100">
                <a:solidFill>
                  <a:schemeClr val="accent2"/>
                </a:solidFill>
              </a:defRPr>
            </a:lvl3pPr>
            <a:lvl4pPr marL="687387" indent="0">
              <a:buNone/>
              <a:defRPr sz="1100">
                <a:solidFill>
                  <a:schemeClr val="accent2"/>
                </a:solidFill>
              </a:defRPr>
            </a:lvl4pPr>
            <a:lvl5pPr marL="914400" indent="0">
              <a:buNone/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Line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709168" y="2059573"/>
            <a:ext cx="7596632" cy="1024128"/>
          </a:xfrm>
        </p:spPr>
        <p:txBody>
          <a:bodyPr wrap="square">
            <a:noAutofit/>
          </a:bodyPr>
          <a:lstStyle>
            <a:lvl1pPr>
              <a:defRPr lang="en-US" sz="2800" b="0" kern="0" baseline="0" dirty="0">
                <a:solidFill>
                  <a:schemeClr val="bg1"/>
                </a:solidFill>
                <a:latin typeface="+mj-lt"/>
                <a:ea typeface="ＭＳ Ｐゴシック" pitchFamily="127" charset="-128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10250" y="3111673"/>
            <a:ext cx="7525511" cy="30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 anchor="ctr">
            <a:no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100" b="1" i="1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821" y="6039555"/>
            <a:ext cx="1721608" cy="4628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-1" y="1773767"/>
            <a:ext cx="414867" cy="2143477"/>
            <a:chOff x="-1" y="0"/>
            <a:chExt cx="609601" cy="1837266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 bwMode="auto">
            <a:xfrm>
              <a:off x="-1" y="0"/>
              <a:ext cx="474133" cy="1837266"/>
            </a:xfrm>
            <a:prstGeom prst="rect">
              <a:avLst/>
            </a:prstGeom>
            <a:solidFill>
              <a:schemeClr val="bg1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516467" y="0"/>
              <a:ext cx="93133" cy="1837266"/>
            </a:xfrm>
            <a:prstGeom prst="rect">
              <a:avLst/>
            </a:prstGeom>
            <a:solidFill>
              <a:srgbClr val="FFC425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10249" y="3456647"/>
            <a:ext cx="7521902" cy="322435"/>
          </a:xfrm>
          <a:prstGeom prst="rect">
            <a:avLst/>
          </a:prstGeom>
        </p:spPr>
        <p:txBody>
          <a:bodyPr wrap="square" tIns="0" bIns="0" anchor="ctr">
            <a:noAutofit/>
          </a:bodyPr>
          <a:lstStyle>
            <a:lvl1pPr marL="0" indent="0">
              <a:buNone/>
              <a:defRPr sz="1050" b="1" baseline="0">
                <a:solidFill>
                  <a:schemeClr val="accent4"/>
                </a:solidFill>
              </a:defRPr>
            </a:lvl1pPr>
            <a:lvl2pPr marL="227012" indent="0">
              <a:buNone/>
              <a:defRPr sz="1100">
                <a:solidFill>
                  <a:schemeClr val="accent2"/>
                </a:solidFill>
              </a:defRPr>
            </a:lvl2pPr>
            <a:lvl3pPr marL="454025" indent="0">
              <a:buNone/>
              <a:defRPr sz="1100">
                <a:solidFill>
                  <a:schemeClr val="accent2"/>
                </a:solidFill>
              </a:defRPr>
            </a:lvl3pPr>
            <a:lvl4pPr marL="687387" indent="0">
              <a:buNone/>
              <a:defRPr sz="1100">
                <a:solidFill>
                  <a:schemeClr val="accent2"/>
                </a:solidFill>
              </a:defRPr>
            </a:lvl4pPr>
            <a:lvl5pPr marL="914400" indent="0">
              <a:buNone/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48608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Line Title-Plus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711396" y="3249907"/>
            <a:ext cx="7525511" cy="30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 anchor="ctr">
            <a:no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100" b="1" i="1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1395" y="3594880"/>
            <a:ext cx="7521902" cy="322435"/>
          </a:xfrm>
          <a:prstGeom prst="rect">
            <a:avLst/>
          </a:prstGeom>
        </p:spPr>
        <p:txBody>
          <a:bodyPr wrap="square" tIns="0" bIns="0" anchor="ctr">
            <a:noAutofit/>
          </a:bodyPr>
          <a:lstStyle>
            <a:lvl1pPr marL="0" indent="0">
              <a:buNone/>
              <a:defRPr sz="1050" b="1" baseline="0">
                <a:solidFill>
                  <a:schemeClr val="accent4"/>
                </a:solidFill>
              </a:defRPr>
            </a:lvl1pPr>
            <a:lvl2pPr marL="227012" indent="0">
              <a:buNone/>
              <a:defRPr sz="1100">
                <a:solidFill>
                  <a:schemeClr val="accent2"/>
                </a:solidFill>
              </a:defRPr>
            </a:lvl2pPr>
            <a:lvl3pPr marL="454025" indent="0">
              <a:buNone/>
              <a:defRPr sz="1100">
                <a:solidFill>
                  <a:schemeClr val="accent2"/>
                </a:solidFill>
              </a:defRPr>
            </a:lvl3pPr>
            <a:lvl4pPr marL="687387" indent="0">
              <a:buNone/>
              <a:defRPr sz="1100">
                <a:solidFill>
                  <a:schemeClr val="accent2"/>
                </a:solidFill>
              </a:defRPr>
            </a:lvl4pPr>
            <a:lvl5pPr marL="914400" indent="0">
              <a:buNone/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709168" y="1821240"/>
            <a:ext cx="7596632" cy="1024128"/>
          </a:xfrm>
        </p:spPr>
        <p:txBody>
          <a:bodyPr wrap="square">
            <a:noAutofit/>
          </a:bodyPr>
          <a:lstStyle>
            <a:lvl1pPr>
              <a:defRPr lang="en-US" sz="2800" b="0" kern="0" baseline="0" dirty="0">
                <a:solidFill>
                  <a:schemeClr val="bg1"/>
                </a:solidFill>
                <a:latin typeface="+mj-lt"/>
                <a:ea typeface="ＭＳ Ｐゴシック" pitchFamily="127" charset="-128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10250" y="2900036"/>
            <a:ext cx="7525511" cy="30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 anchor="ctr">
            <a:no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400" b="0" i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0" indent="0" algn="r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lang="en-US" sz="16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821" y="6039555"/>
            <a:ext cx="1721608" cy="4628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-1" y="1773767"/>
            <a:ext cx="414867" cy="2143477"/>
            <a:chOff x="-1" y="0"/>
            <a:chExt cx="609601" cy="1837266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 bwMode="auto">
            <a:xfrm>
              <a:off x="-1" y="0"/>
              <a:ext cx="474133" cy="1837266"/>
            </a:xfrm>
            <a:prstGeom prst="rect">
              <a:avLst/>
            </a:prstGeom>
            <a:solidFill>
              <a:schemeClr val="bg1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516467" y="0"/>
              <a:ext cx="93133" cy="1837266"/>
            </a:xfrm>
            <a:prstGeom prst="rect">
              <a:avLst/>
            </a:prstGeom>
            <a:solidFill>
              <a:srgbClr val="FFC425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22243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92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75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image" Target="../media/image17.png"/><Relationship Id="rId5" Type="http://schemas.openxmlformats.org/officeDocument/2006/relationships/slideLayout" Target="../slideLayouts/slideLayout84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83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1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sp>
        <p:nvSpPr>
          <p:cNvPr id="25" name="Rounded Rectangle 24"/>
          <p:cNvSpPr/>
          <p:nvPr/>
        </p:nvSpPr>
        <p:spPr bwMode="auto">
          <a:xfrm>
            <a:off x="458179" y="-114299"/>
            <a:ext cx="8801100" cy="1125913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1270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20400000"/>
            </a:lightRig>
          </a:scene3d>
          <a:sp3d prstMaterial="softEdge">
            <a:bevelT/>
            <a:contourClr>
              <a:schemeClr val="bg1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 flipV="1">
            <a:off x="2" y="6457949"/>
            <a:ext cx="9143999" cy="400051"/>
          </a:xfrm>
          <a:prstGeom prst="rect">
            <a:avLst/>
          </a:prstGeom>
          <a:solidFill>
            <a:schemeClr val="accent4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2" y="-142874"/>
            <a:ext cx="7945437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08125"/>
            <a:ext cx="8231188" cy="466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53996" name="Text Box 12"/>
          <p:cNvSpPr txBox="1">
            <a:spLocks noChangeArrowheads="1"/>
          </p:cNvSpPr>
          <p:nvPr/>
        </p:nvSpPr>
        <p:spPr bwMode="gray">
          <a:xfrm>
            <a:off x="1552577" y="6557964"/>
            <a:ext cx="4505325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cs typeface="Arial" charset="0"/>
              </a:rPr>
              <a:t>© 2014 Aspen Technology, Inc. All rights reserved     |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 bwMode="gray">
          <a:xfrm>
            <a:off x="5988050" y="6557964"/>
            <a:ext cx="593726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E84E7EE-6E84-4A2F-9C63-5C0BA41A9818}" type="slidenum">
              <a:rPr lang="en-US" sz="1000" b="1">
                <a:solidFill>
                  <a:srgbClr val="FFFFFF"/>
                </a:solidFill>
                <a:cs typeface="Arial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b="1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2050" name="Picture 2" descr="\\Cgi-file1\data$\Inprogress\Aspen Tech\14104-Aspen PPT template-CG\powerpoint\artwork\raster\jpgs\AspenTech_whit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gray">
          <a:xfrm>
            <a:off x="464345" y="6493439"/>
            <a:ext cx="1014984" cy="321112"/>
          </a:xfrm>
          <a:prstGeom prst="rect">
            <a:avLst/>
          </a:prstGeom>
          <a:noFill/>
        </p:spPr>
      </p:pic>
      <p:pic>
        <p:nvPicPr>
          <p:cNvPr id="19" name="Picture 18" descr="aspenONE_White_R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21705" y="6543360"/>
            <a:ext cx="690257" cy="2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102870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2875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7716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2051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sp>
        <p:nvSpPr>
          <p:cNvPr id="25" name="Rounded Rectangle 24"/>
          <p:cNvSpPr/>
          <p:nvPr/>
        </p:nvSpPr>
        <p:spPr bwMode="auto">
          <a:xfrm>
            <a:off x="458179" y="-114294"/>
            <a:ext cx="8801100" cy="1125913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1270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20400000"/>
            </a:lightRig>
          </a:scene3d>
          <a:sp3d prstMaterial="softEdge">
            <a:bevelT/>
            <a:contourClr>
              <a:schemeClr val="bg1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 flipV="1">
            <a:off x="4" y="6457949"/>
            <a:ext cx="9143999" cy="400051"/>
          </a:xfrm>
          <a:prstGeom prst="rect">
            <a:avLst/>
          </a:prstGeom>
          <a:solidFill>
            <a:schemeClr val="accent4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3" y="-142874"/>
            <a:ext cx="7945437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08125"/>
            <a:ext cx="8231188" cy="466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53996" name="Text Box 12"/>
          <p:cNvSpPr txBox="1">
            <a:spLocks noChangeArrowheads="1"/>
          </p:cNvSpPr>
          <p:nvPr/>
        </p:nvSpPr>
        <p:spPr bwMode="gray">
          <a:xfrm>
            <a:off x="1552580" y="6557964"/>
            <a:ext cx="4505325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800" dirty="0">
                <a:solidFill>
                  <a:srgbClr val="FFFFFF"/>
                </a:solidFill>
                <a:latin typeface="Verdana"/>
                <a:cs typeface="Arial" charset="0"/>
              </a:rPr>
              <a:t>© </a:t>
            </a:r>
            <a:r>
              <a:rPr lang="en-US" sz="800" dirty="0" smtClean="0">
                <a:solidFill>
                  <a:srgbClr val="FFFFFF"/>
                </a:solidFill>
                <a:latin typeface="Verdana"/>
                <a:cs typeface="Arial" charset="0"/>
              </a:rPr>
              <a:t>2014 Aspen Technology, Inc. All rights reserved     |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defRPr/>
            </a:pPr>
            <a:endParaRPr lang="en-US" sz="80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64350" y="6565317"/>
            <a:ext cx="1014981" cy="204651"/>
          </a:xfrm>
          <a:prstGeom prst="rect">
            <a:avLst/>
          </a:prstGeom>
          <a:noFill/>
        </p:spPr>
      </p:pic>
      <p:pic>
        <p:nvPicPr>
          <p:cNvPr id="19" name="Picture 18" descr="aspenONE_White_R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21928" y="6564572"/>
            <a:ext cx="590032" cy="20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0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102870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2875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7716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00904" y="6593049"/>
            <a:ext cx="672113" cy="179728"/>
          </a:xfrm>
          <a:prstGeom prst="rect">
            <a:avLst/>
          </a:prstGeom>
        </p:spPr>
      </p:pic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10896" y="121920"/>
            <a:ext cx="8485632" cy="102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gray">
          <a:xfrm>
            <a:off x="3480144" y="6556830"/>
            <a:ext cx="2141034" cy="400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>
                <a:solidFill>
                  <a:schemeClr val="bg2"/>
                </a:solidFill>
                <a:latin typeface="+mn-lt"/>
                <a:cs typeface="Arial" charset="0"/>
              </a:rPr>
              <a:t>© </a:t>
            </a:r>
            <a:r>
              <a:rPr lang="en-US" sz="600" kern="1200" dirty="0" smtClean="0">
                <a:solidFill>
                  <a:schemeClr val="bg2"/>
                </a:solidFill>
                <a:latin typeface="+mn-lt"/>
                <a:cs typeface="Arial" charset="0"/>
              </a:rPr>
              <a:t>2016 Aspen Technology, Inc. All rights</a:t>
            </a:r>
            <a:r>
              <a:rPr lang="en-US" sz="600" kern="1200" baseline="0" dirty="0" smtClean="0">
                <a:solidFill>
                  <a:schemeClr val="bg2"/>
                </a:solidFill>
                <a:latin typeface="+mn-lt"/>
                <a:cs typeface="Arial" charset="0"/>
              </a:rPr>
              <a:t> reserved.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gray">
          <a:xfrm>
            <a:off x="325257" y="6556830"/>
            <a:ext cx="414694" cy="400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84E7EE-6E84-4A2F-9C63-5C0BA41A9818}" type="slidenum">
              <a:rPr lang="en-US" sz="700" kern="1200" noProof="0" smtClean="0">
                <a:solidFill>
                  <a:schemeClr val="accent1"/>
                </a:solidFill>
                <a:latin typeface="+mn-lt"/>
                <a:ea typeface="+mn-ea"/>
                <a:cs typeface="Arial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noProof="0" dirty="0">
              <a:solidFill>
                <a:schemeClr val="accent1"/>
              </a:solidFill>
              <a:latin typeface="+mn-lt"/>
              <a:ea typeface="+mn-ea"/>
              <a:cs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27013" y="1153387"/>
            <a:ext cx="8686800" cy="0"/>
          </a:xfrm>
          <a:prstGeom prst="line">
            <a:avLst/>
          </a:prstGeom>
          <a:solidFill>
            <a:schemeClr val="accent2"/>
          </a:solidFill>
          <a:ln w="63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1752" y="1560575"/>
            <a:ext cx="8476488" cy="4754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baseline="0" dirty="0" smtClean="0">
          <a:solidFill>
            <a:schemeClr val="accent1"/>
          </a:solidFill>
          <a:latin typeface="+mj-lt"/>
          <a:ea typeface="ＭＳ Ｐゴシック" pitchFamily="127" charset="-128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2000"/>
        </a:lnSpc>
        <a:spcBef>
          <a:spcPts val="1200"/>
        </a:spcBef>
        <a:spcAft>
          <a:spcPct val="0"/>
        </a:spcAft>
        <a:buClr>
          <a:schemeClr val="accent1"/>
        </a:buClr>
        <a:buChar char="•"/>
        <a:defRPr lang="en-US" sz="1600" dirty="0" smtClean="0">
          <a:solidFill>
            <a:schemeClr val="tx1"/>
          </a:solidFill>
          <a:latin typeface="+mn-lt"/>
          <a:ea typeface="ＭＳ Ｐゴシック" pitchFamily="127" charset="-128"/>
          <a:cs typeface="+mn-cs"/>
        </a:defRPr>
      </a:lvl1pPr>
      <a:lvl2pPr marL="457200" indent="-228600" algn="l" rtl="0" eaLnBrk="1" fontAlgn="base" hangingPunct="1">
        <a:lnSpc>
          <a:spcPct val="112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lang="en-US" sz="1400" dirty="0" smtClean="0">
          <a:solidFill>
            <a:schemeClr val="tx1"/>
          </a:solidFill>
          <a:latin typeface="+mn-lt"/>
        </a:defRPr>
      </a:lvl2pPr>
      <a:lvl3pPr marL="685800" indent="-228600" algn="l" rtl="0" eaLnBrk="1" fontAlgn="base" hangingPunct="1">
        <a:lnSpc>
          <a:spcPct val="112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lang="en-US" sz="1400" dirty="0" smtClean="0">
          <a:solidFill>
            <a:schemeClr val="tx1"/>
          </a:solidFill>
          <a:latin typeface="+mn-lt"/>
        </a:defRPr>
      </a:lvl3pPr>
      <a:lvl4pPr marL="914400" indent="-228600" algn="l" rtl="0" eaLnBrk="1" fontAlgn="base" hangingPunct="1">
        <a:lnSpc>
          <a:spcPct val="112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lang="en-US" sz="1400" dirty="0" smtClean="0">
          <a:solidFill>
            <a:schemeClr val="tx1"/>
          </a:solidFill>
          <a:latin typeface="+mn-lt"/>
        </a:defRPr>
      </a:lvl4pPr>
      <a:lvl5pPr marL="1143000" indent="-228600" algn="l" rtl="0" eaLnBrk="1" fontAlgn="base" hangingPunct="1">
        <a:lnSpc>
          <a:spcPct val="112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lang="en-US" sz="1400" dirty="0" smtClean="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1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sp>
        <p:nvSpPr>
          <p:cNvPr id="25" name="Rounded Rectangle 24"/>
          <p:cNvSpPr/>
          <p:nvPr/>
        </p:nvSpPr>
        <p:spPr bwMode="auto">
          <a:xfrm>
            <a:off x="458179" y="-114299"/>
            <a:ext cx="8801100" cy="1125913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1270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20400000"/>
            </a:lightRig>
          </a:scene3d>
          <a:sp3d prstMaterial="softEdge">
            <a:bevelT/>
            <a:contourClr>
              <a:schemeClr val="bg1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 flipV="1">
            <a:off x="2" y="6457949"/>
            <a:ext cx="9143999" cy="400051"/>
          </a:xfrm>
          <a:prstGeom prst="rect">
            <a:avLst/>
          </a:prstGeom>
          <a:solidFill>
            <a:schemeClr val="accent4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2" y="-142874"/>
            <a:ext cx="7945437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08125"/>
            <a:ext cx="8231188" cy="466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53996" name="Text Box 12"/>
          <p:cNvSpPr txBox="1">
            <a:spLocks noChangeArrowheads="1"/>
          </p:cNvSpPr>
          <p:nvPr/>
        </p:nvSpPr>
        <p:spPr bwMode="gray">
          <a:xfrm>
            <a:off x="1552577" y="6557964"/>
            <a:ext cx="4505325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cs typeface="Arial" charset="0"/>
              </a:rPr>
              <a:t>© 2014 Aspen Technology, Inc. All rights reserved     |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 bwMode="gray">
          <a:xfrm>
            <a:off x="5988050" y="6557964"/>
            <a:ext cx="593726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E84E7EE-6E84-4A2F-9C63-5C0BA41A9818}" type="slidenum">
              <a:rPr lang="en-US" sz="1000" b="1">
                <a:solidFill>
                  <a:srgbClr val="FFFFFF"/>
                </a:solidFill>
                <a:cs typeface="Arial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b="1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2050" name="Picture 2" descr="\\Cgi-file1\data$\Inprogress\Aspen Tech\14104-Aspen PPT template-CG\powerpoint\artwork\raster\jpgs\AspenTech_whit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gray">
          <a:xfrm>
            <a:off x="464345" y="6493439"/>
            <a:ext cx="1014984" cy="321112"/>
          </a:xfrm>
          <a:prstGeom prst="rect">
            <a:avLst/>
          </a:prstGeom>
          <a:noFill/>
        </p:spPr>
      </p:pic>
      <p:pic>
        <p:nvPicPr>
          <p:cNvPr id="19" name="Picture 18" descr="aspenONE_White_R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21705" y="6543360"/>
            <a:ext cx="690257" cy="2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102870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2875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7716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1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sp>
        <p:nvSpPr>
          <p:cNvPr id="25" name="Rounded Rectangle 24"/>
          <p:cNvSpPr/>
          <p:nvPr/>
        </p:nvSpPr>
        <p:spPr bwMode="auto">
          <a:xfrm>
            <a:off x="458179" y="-114299"/>
            <a:ext cx="8801100" cy="1125913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1270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20400000"/>
            </a:lightRig>
          </a:scene3d>
          <a:sp3d prstMaterial="softEdge">
            <a:bevelT/>
            <a:contourClr>
              <a:schemeClr val="bg1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 flipV="1">
            <a:off x="2" y="6457949"/>
            <a:ext cx="9143999" cy="400051"/>
          </a:xfrm>
          <a:prstGeom prst="rect">
            <a:avLst/>
          </a:prstGeom>
          <a:solidFill>
            <a:schemeClr val="accent4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2" y="-142874"/>
            <a:ext cx="7945437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08125"/>
            <a:ext cx="8231188" cy="466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53996" name="Text Box 12"/>
          <p:cNvSpPr txBox="1">
            <a:spLocks noChangeArrowheads="1"/>
          </p:cNvSpPr>
          <p:nvPr/>
        </p:nvSpPr>
        <p:spPr bwMode="gray">
          <a:xfrm>
            <a:off x="1552577" y="6557964"/>
            <a:ext cx="4505325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cs typeface="Arial" charset="0"/>
              </a:rPr>
              <a:t>© 2014 Aspen Technology, Inc. All rights reserved     |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 bwMode="gray">
          <a:xfrm>
            <a:off x="5988050" y="6557964"/>
            <a:ext cx="593726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E84E7EE-6E84-4A2F-9C63-5C0BA41A9818}" type="slidenum">
              <a:rPr lang="en-US" sz="1000" b="1">
                <a:solidFill>
                  <a:srgbClr val="FFFFFF"/>
                </a:solidFill>
                <a:cs typeface="Arial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b="1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2050" name="Picture 2" descr="\\Cgi-file1\data$\Inprogress\Aspen Tech\14104-Aspen PPT template-CG\powerpoint\artwork\raster\jpgs\AspenTech_whit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gray">
          <a:xfrm>
            <a:off x="464345" y="6493439"/>
            <a:ext cx="1014984" cy="321112"/>
          </a:xfrm>
          <a:prstGeom prst="rect">
            <a:avLst/>
          </a:prstGeom>
          <a:noFill/>
        </p:spPr>
      </p:pic>
      <p:pic>
        <p:nvPicPr>
          <p:cNvPr id="19" name="Picture 18" descr="aspenONE_White_R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21705" y="6543360"/>
            <a:ext cx="690257" cy="2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1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102870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2875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7716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1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sp>
        <p:nvSpPr>
          <p:cNvPr id="25" name="Rounded Rectangle 24"/>
          <p:cNvSpPr/>
          <p:nvPr/>
        </p:nvSpPr>
        <p:spPr bwMode="auto">
          <a:xfrm>
            <a:off x="458179" y="-114299"/>
            <a:ext cx="8801100" cy="1125913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1270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20400000"/>
            </a:lightRig>
          </a:scene3d>
          <a:sp3d prstMaterial="softEdge">
            <a:bevelT/>
            <a:contourClr>
              <a:schemeClr val="bg1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 flipV="1">
            <a:off x="2" y="6457949"/>
            <a:ext cx="9143999" cy="400051"/>
          </a:xfrm>
          <a:prstGeom prst="rect">
            <a:avLst/>
          </a:prstGeom>
          <a:solidFill>
            <a:schemeClr val="accent4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2" y="-142874"/>
            <a:ext cx="7945437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08125"/>
            <a:ext cx="8231188" cy="466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53996" name="Text Box 12"/>
          <p:cNvSpPr txBox="1">
            <a:spLocks noChangeArrowheads="1"/>
          </p:cNvSpPr>
          <p:nvPr/>
        </p:nvSpPr>
        <p:spPr bwMode="gray">
          <a:xfrm>
            <a:off x="1552577" y="6557964"/>
            <a:ext cx="4505325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cs typeface="Arial" charset="0"/>
              </a:rPr>
              <a:t>© 2014 Aspen Technology, Inc. All rights reserved     |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 bwMode="gray">
          <a:xfrm>
            <a:off x="5988050" y="6557964"/>
            <a:ext cx="593726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E84E7EE-6E84-4A2F-9C63-5C0BA41A9818}" type="slidenum">
              <a:rPr lang="en-US" sz="1000" b="1">
                <a:solidFill>
                  <a:srgbClr val="FFFFFF"/>
                </a:solidFill>
                <a:cs typeface="Arial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b="1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2050" name="Picture 2" descr="\\Cgi-file1\data$\Inprogress\Aspen Tech\14104-Aspen PPT template-CG\powerpoint\artwork\raster\jpgs\AspenTech_whit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gray">
          <a:xfrm>
            <a:off x="464345" y="6493439"/>
            <a:ext cx="1014984" cy="321112"/>
          </a:xfrm>
          <a:prstGeom prst="rect">
            <a:avLst/>
          </a:prstGeom>
          <a:noFill/>
        </p:spPr>
      </p:pic>
      <p:pic>
        <p:nvPicPr>
          <p:cNvPr id="19" name="Picture 18" descr="aspenONE_White_R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21705" y="6543360"/>
            <a:ext cx="690257" cy="2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8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102870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2875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7716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1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sp>
        <p:nvSpPr>
          <p:cNvPr id="25" name="Rounded Rectangle 24"/>
          <p:cNvSpPr/>
          <p:nvPr/>
        </p:nvSpPr>
        <p:spPr bwMode="auto">
          <a:xfrm>
            <a:off x="458179" y="-114299"/>
            <a:ext cx="8801100" cy="1125913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1270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20400000"/>
            </a:lightRig>
          </a:scene3d>
          <a:sp3d prstMaterial="softEdge">
            <a:bevelT/>
            <a:contourClr>
              <a:schemeClr val="bg1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 flipV="1">
            <a:off x="2" y="6457949"/>
            <a:ext cx="9143999" cy="400051"/>
          </a:xfrm>
          <a:prstGeom prst="rect">
            <a:avLst/>
          </a:prstGeom>
          <a:solidFill>
            <a:schemeClr val="accent4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2" y="-142874"/>
            <a:ext cx="7945437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08125"/>
            <a:ext cx="8231188" cy="466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53996" name="Text Box 12"/>
          <p:cNvSpPr txBox="1">
            <a:spLocks noChangeArrowheads="1"/>
          </p:cNvSpPr>
          <p:nvPr/>
        </p:nvSpPr>
        <p:spPr bwMode="gray">
          <a:xfrm>
            <a:off x="1552577" y="6557964"/>
            <a:ext cx="4505325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cs typeface="Arial" charset="0"/>
              </a:rPr>
              <a:t>© 2014 Aspen Technology, Inc. All rights reserved     |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 bwMode="gray">
          <a:xfrm>
            <a:off x="5988050" y="6557964"/>
            <a:ext cx="593726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E84E7EE-6E84-4A2F-9C63-5C0BA41A9818}" type="slidenum">
              <a:rPr lang="en-US" sz="1000" b="1">
                <a:solidFill>
                  <a:srgbClr val="FFFFFF"/>
                </a:solidFill>
                <a:cs typeface="Arial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b="1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2050" name="Picture 2" descr="\\Cgi-file1\data$\Inprogress\Aspen Tech\14104-Aspen PPT template-CG\powerpoint\artwork\raster\jpgs\AspenTech_whit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gray">
          <a:xfrm>
            <a:off x="464345" y="6493439"/>
            <a:ext cx="1014984" cy="321112"/>
          </a:xfrm>
          <a:prstGeom prst="rect">
            <a:avLst/>
          </a:prstGeom>
          <a:noFill/>
        </p:spPr>
      </p:pic>
      <p:pic>
        <p:nvPicPr>
          <p:cNvPr id="19" name="Picture 18" descr="aspenONE_White_R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21705" y="6543360"/>
            <a:ext cx="690257" cy="2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4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102870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2875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7716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1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sp>
        <p:nvSpPr>
          <p:cNvPr id="25" name="Rounded Rectangle 24"/>
          <p:cNvSpPr/>
          <p:nvPr/>
        </p:nvSpPr>
        <p:spPr bwMode="auto">
          <a:xfrm>
            <a:off x="458179" y="-114299"/>
            <a:ext cx="8801100" cy="1125913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1270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20400000"/>
            </a:lightRig>
          </a:scene3d>
          <a:sp3d prstMaterial="softEdge">
            <a:bevelT/>
            <a:contourClr>
              <a:schemeClr val="bg1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 flipV="1">
            <a:off x="2" y="6457949"/>
            <a:ext cx="9143999" cy="400051"/>
          </a:xfrm>
          <a:prstGeom prst="rect">
            <a:avLst/>
          </a:prstGeom>
          <a:solidFill>
            <a:schemeClr val="accent4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2" y="-142874"/>
            <a:ext cx="7945437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08125"/>
            <a:ext cx="8231188" cy="466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53996" name="Text Box 12"/>
          <p:cNvSpPr txBox="1">
            <a:spLocks noChangeArrowheads="1"/>
          </p:cNvSpPr>
          <p:nvPr/>
        </p:nvSpPr>
        <p:spPr bwMode="gray">
          <a:xfrm>
            <a:off x="1552577" y="6557964"/>
            <a:ext cx="4505325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cs typeface="Arial" charset="0"/>
              </a:rPr>
              <a:t>© 2014 Aspen Technology, Inc. All rights reserved     |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 bwMode="gray">
          <a:xfrm>
            <a:off x="5988050" y="6557964"/>
            <a:ext cx="593726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E84E7EE-6E84-4A2F-9C63-5C0BA41A9818}" type="slidenum">
              <a:rPr lang="en-US" sz="1000" b="1">
                <a:solidFill>
                  <a:srgbClr val="FFFFFF"/>
                </a:solidFill>
                <a:cs typeface="Arial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b="1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2050" name="Picture 2" descr="\\Cgi-file1\data$\Inprogress\Aspen Tech\14104-Aspen PPT template-CG\powerpoint\artwork\raster\jpgs\AspenTech_whit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gray">
          <a:xfrm>
            <a:off x="464345" y="6493439"/>
            <a:ext cx="1014984" cy="321112"/>
          </a:xfrm>
          <a:prstGeom prst="rect">
            <a:avLst/>
          </a:prstGeom>
          <a:noFill/>
        </p:spPr>
      </p:pic>
      <p:pic>
        <p:nvPicPr>
          <p:cNvPr id="19" name="Picture 18" descr="aspenONE_White_R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21705" y="6543360"/>
            <a:ext cx="690257" cy="2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102870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2875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7716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10896" y="121920"/>
            <a:ext cx="8485632" cy="102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054432" y="6517407"/>
            <a:ext cx="762523" cy="337439"/>
          </a:xfrm>
          <a:prstGeom prst="rect">
            <a:avLst/>
          </a:prstGeom>
          <a:noFill/>
        </p:spPr>
      </p:pic>
      <p:sp>
        <p:nvSpPr>
          <p:cNvPr id="9" name="Text Box 12"/>
          <p:cNvSpPr txBox="1">
            <a:spLocks noChangeArrowheads="1"/>
          </p:cNvSpPr>
          <p:nvPr/>
        </p:nvSpPr>
        <p:spPr bwMode="gray">
          <a:xfrm>
            <a:off x="3480144" y="6556832"/>
            <a:ext cx="2141034" cy="400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>
                <a:solidFill>
                  <a:schemeClr val="bg2"/>
                </a:solidFill>
                <a:latin typeface="+mn-lt"/>
                <a:cs typeface="Arial" charset="0"/>
              </a:rPr>
              <a:t>© </a:t>
            </a:r>
            <a:r>
              <a:rPr lang="en-US" sz="600" kern="1200" dirty="0" smtClean="0">
                <a:solidFill>
                  <a:schemeClr val="bg2"/>
                </a:solidFill>
                <a:latin typeface="+mn-lt"/>
                <a:cs typeface="Arial" charset="0"/>
              </a:rPr>
              <a:t>2015 Aspen Technology, Inc. All rights</a:t>
            </a:r>
            <a:r>
              <a:rPr lang="en-US" sz="600" kern="1200" baseline="0" dirty="0" smtClean="0">
                <a:solidFill>
                  <a:schemeClr val="bg2"/>
                </a:solidFill>
                <a:latin typeface="+mn-lt"/>
                <a:cs typeface="Arial" charset="0"/>
              </a:rPr>
              <a:t> reserved     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gray">
          <a:xfrm>
            <a:off x="325257" y="6556832"/>
            <a:ext cx="414694" cy="400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84E7EE-6E84-4A2F-9C63-5C0BA41A9818}" type="slidenum">
              <a:rPr lang="en-US" sz="700" kern="1200" noProof="0" smtClean="0">
                <a:solidFill>
                  <a:schemeClr val="accent1"/>
                </a:solidFill>
                <a:latin typeface="+mn-lt"/>
                <a:ea typeface="+mn-ea"/>
                <a:cs typeface="Arial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noProof="0" dirty="0">
              <a:solidFill>
                <a:schemeClr val="accent1"/>
              </a:solidFill>
              <a:latin typeface="+mn-lt"/>
              <a:ea typeface="+mn-ea"/>
              <a:cs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27013" y="1153387"/>
            <a:ext cx="8686800" cy="0"/>
          </a:xfrm>
          <a:prstGeom prst="line">
            <a:avLst/>
          </a:prstGeom>
          <a:solidFill>
            <a:schemeClr val="accent2"/>
          </a:solidFill>
          <a:ln w="63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1752" y="1560575"/>
            <a:ext cx="8476488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baseline="0" dirty="0" smtClean="0">
          <a:solidFill>
            <a:schemeClr val="accent1"/>
          </a:solidFill>
          <a:latin typeface="+mj-lt"/>
          <a:ea typeface="ＭＳ Ｐゴシック" pitchFamily="127" charset="-128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2000"/>
        </a:lnSpc>
        <a:spcBef>
          <a:spcPts val="1200"/>
        </a:spcBef>
        <a:spcAft>
          <a:spcPct val="0"/>
        </a:spcAft>
        <a:buClr>
          <a:schemeClr val="accent1"/>
        </a:buClr>
        <a:buChar char="•"/>
        <a:defRPr lang="en-US" sz="1600" dirty="0" smtClean="0">
          <a:solidFill>
            <a:schemeClr val="tx1"/>
          </a:solidFill>
          <a:latin typeface="+mn-lt"/>
          <a:ea typeface="ＭＳ Ｐゴシック" pitchFamily="127" charset="-128"/>
          <a:cs typeface="+mn-cs"/>
        </a:defRPr>
      </a:lvl1pPr>
      <a:lvl2pPr marL="457200" indent="-228600" algn="l" rtl="0" eaLnBrk="1" fontAlgn="base" hangingPunct="1">
        <a:lnSpc>
          <a:spcPct val="112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lang="en-US" sz="1400" dirty="0" smtClean="0">
          <a:solidFill>
            <a:schemeClr val="tx1"/>
          </a:solidFill>
          <a:latin typeface="+mn-lt"/>
        </a:defRPr>
      </a:lvl2pPr>
      <a:lvl3pPr marL="685800" indent="-228600" algn="l" rtl="0" eaLnBrk="1" fontAlgn="base" hangingPunct="1">
        <a:lnSpc>
          <a:spcPct val="112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lang="en-US" sz="1400" dirty="0" smtClean="0">
          <a:solidFill>
            <a:schemeClr val="tx1"/>
          </a:solidFill>
          <a:latin typeface="+mn-lt"/>
        </a:defRPr>
      </a:lvl3pPr>
      <a:lvl4pPr marL="914400" indent="-228600" algn="l" rtl="0" eaLnBrk="1" fontAlgn="base" hangingPunct="1">
        <a:lnSpc>
          <a:spcPct val="112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lang="en-US" sz="1400" dirty="0" smtClean="0">
          <a:solidFill>
            <a:schemeClr val="tx1"/>
          </a:solidFill>
          <a:latin typeface="+mn-lt"/>
        </a:defRPr>
      </a:lvl4pPr>
      <a:lvl5pPr marL="1143000" indent="-228600" algn="l" rtl="0" eaLnBrk="1" fontAlgn="base" hangingPunct="1">
        <a:lnSpc>
          <a:spcPct val="112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lang="en-US" sz="1400" dirty="0" smtClean="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2051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sp>
        <p:nvSpPr>
          <p:cNvPr id="25" name="Rounded Rectangle 24"/>
          <p:cNvSpPr/>
          <p:nvPr/>
        </p:nvSpPr>
        <p:spPr bwMode="auto">
          <a:xfrm>
            <a:off x="458179" y="-114294"/>
            <a:ext cx="8801100" cy="1125913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1270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20400000"/>
            </a:lightRig>
          </a:scene3d>
          <a:sp3d prstMaterial="softEdge">
            <a:bevelT/>
            <a:contourClr>
              <a:schemeClr val="bg1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 flipV="1">
            <a:off x="4" y="6457949"/>
            <a:ext cx="9143999" cy="400051"/>
          </a:xfrm>
          <a:prstGeom prst="rect">
            <a:avLst/>
          </a:prstGeom>
          <a:solidFill>
            <a:schemeClr val="accent4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3" y="-142874"/>
            <a:ext cx="7945437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08125"/>
            <a:ext cx="8231188" cy="466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53996" name="Text Box 12"/>
          <p:cNvSpPr txBox="1">
            <a:spLocks noChangeArrowheads="1"/>
          </p:cNvSpPr>
          <p:nvPr/>
        </p:nvSpPr>
        <p:spPr bwMode="gray">
          <a:xfrm>
            <a:off x="1552580" y="6557964"/>
            <a:ext cx="4505325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800" dirty="0">
                <a:solidFill>
                  <a:srgbClr val="FFFFFF"/>
                </a:solidFill>
                <a:latin typeface="Verdana"/>
                <a:cs typeface="Arial" charset="0"/>
              </a:rPr>
              <a:t>© </a:t>
            </a:r>
            <a:r>
              <a:rPr lang="en-US" sz="800" dirty="0" smtClean="0">
                <a:solidFill>
                  <a:srgbClr val="FFFFFF"/>
                </a:solidFill>
                <a:latin typeface="Verdana"/>
                <a:cs typeface="Arial" charset="0"/>
              </a:rPr>
              <a:t>2014 Aspen Technology, Inc. All rights reserved     |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defRPr/>
            </a:pPr>
            <a:endParaRPr lang="en-US" sz="80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 bwMode="gray">
          <a:xfrm>
            <a:off x="5988050" y="6557964"/>
            <a:ext cx="593726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defRPr/>
            </a:pPr>
            <a:fld id="{1E84E7EE-6E84-4A2F-9C63-5C0BA41A9818}" type="slidenum">
              <a:rPr lang="en-US" sz="1000" smtClean="0">
                <a:solidFill>
                  <a:srgbClr val="FFFFFF"/>
                </a:solidFill>
                <a:latin typeface="Verdana"/>
                <a:cs typeface="Arial" charset="0"/>
              </a:rPr>
              <a:pPr eaLnBrk="0" hangingPunct="0">
                <a:lnSpc>
                  <a:spcPct val="100000"/>
                </a:lnSpc>
                <a:spcBef>
                  <a:spcPct val="0"/>
                </a:spcBef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Verdana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64350" y="6565317"/>
            <a:ext cx="1014981" cy="204651"/>
          </a:xfrm>
          <a:prstGeom prst="rect">
            <a:avLst/>
          </a:prstGeom>
          <a:noFill/>
        </p:spPr>
      </p:pic>
      <p:pic>
        <p:nvPicPr>
          <p:cNvPr id="19" name="Picture 18" descr="aspenONE_White_R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21928" y="6564572"/>
            <a:ext cx="590032" cy="20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4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102870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2875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7716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1" name="Picture 3" descr="\\Cgi-file1\data$\Inprogress\Aspen Tech\14104-Aspen PPT template-CG\design\raster\jpgs\gradient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2295525"/>
          </a:xfrm>
          <a:prstGeom prst="rect">
            <a:avLst/>
          </a:prstGeom>
          <a:noFill/>
        </p:spPr>
      </p:pic>
      <p:sp>
        <p:nvSpPr>
          <p:cNvPr id="25" name="Rounded Rectangle 24"/>
          <p:cNvSpPr/>
          <p:nvPr/>
        </p:nvSpPr>
        <p:spPr bwMode="auto">
          <a:xfrm>
            <a:off x="458179" y="-114295"/>
            <a:ext cx="8801100" cy="1125913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1270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20400000"/>
            </a:lightRig>
          </a:scene3d>
          <a:sp3d prstMaterial="softEdge">
            <a:bevelT/>
            <a:contourClr>
              <a:schemeClr val="bg1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 flipV="1">
            <a:off x="4" y="6457949"/>
            <a:ext cx="9143999" cy="400051"/>
          </a:xfrm>
          <a:prstGeom prst="rect">
            <a:avLst/>
          </a:prstGeom>
          <a:solidFill>
            <a:schemeClr val="accent4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3" y="-142874"/>
            <a:ext cx="7945437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08125"/>
            <a:ext cx="8231188" cy="466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53996" name="Text Box 12"/>
          <p:cNvSpPr txBox="1">
            <a:spLocks noChangeArrowheads="1"/>
          </p:cNvSpPr>
          <p:nvPr/>
        </p:nvSpPr>
        <p:spPr bwMode="gray">
          <a:xfrm>
            <a:off x="1552580" y="6557964"/>
            <a:ext cx="4505325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spcBef>
                <a:spcPct val="0"/>
              </a:spcBef>
              <a:defRPr/>
            </a:pPr>
            <a:r>
              <a:rPr lang="en-US" sz="800" dirty="0">
                <a:solidFill>
                  <a:srgbClr val="FFFFFF"/>
                </a:solidFill>
                <a:cs typeface="Arial" charset="0"/>
              </a:rPr>
              <a:t>© 2014 Aspen Technology, Inc. All rights reserved </a:t>
            </a:r>
            <a:r>
              <a:rPr lang="en-US" sz="800" dirty="0" smtClean="0">
                <a:solidFill>
                  <a:srgbClr val="FFFFFF"/>
                </a:solidFill>
                <a:cs typeface="Arial" charset="0"/>
              </a:rPr>
              <a:t>, Confidential   </a:t>
            </a:r>
            <a:r>
              <a:rPr lang="en-US" sz="800" dirty="0">
                <a:solidFill>
                  <a:srgbClr val="FFFFFF"/>
                </a:solidFill>
                <a:cs typeface="Arial" charset="0"/>
              </a:rPr>
              <a:t>|</a:t>
            </a:r>
          </a:p>
          <a:p>
            <a:pPr eaLnBrk="0" hangingPunct="0">
              <a:spcBef>
                <a:spcPct val="0"/>
              </a:spcBef>
              <a:defRPr/>
            </a:pP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 bwMode="gray">
          <a:xfrm>
            <a:off x="5988050" y="6557964"/>
            <a:ext cx="593726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fld id="{1E84E7EE-6E84-4A2F-9C63-5C0BA41A9818}" type="slidenum">
              <a:rPr lang="en-US" sz="1000">
                <a:solidFill>
                  <a:srgbClr val="FFFFFF"/>
                </a:solidFill>
                <a:cs typeface="Arial" charset="0"/>
              </a:rPr>
              <a:pPr eaLnBrk="0" hangingPunct="0">
                <a:spcBef>
                  <a:spcPct val="0"/>
                </a:spcBef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3" name="Picture 3" descr="\\Cgi-file1\data$\Inprogress\Aspen Tech\14104-Aspen PPT template-CG\design\raster\jpgs\aspen-one-white.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3389" y="6546851"/>
            <a:ext cx="6619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3" y="6520231"/>
            <a:ext cx="1318081" cy="26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102870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2875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7716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9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57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Aspen Basic Engineering 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Hugo Redon</a:t>
            </a:r>
          </a:p>
          <a:p>
            <a:r>
              <a:rPr lang="en-US" dirty="0" smtClean="0"/>
              <a:t>18/04/2016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Oxiteno</a:t>
            </a:r>
            <a:r>
              <a:rPr lang="en-US" dirty="0" smtClean="0"/>
              <a:t>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951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Aspen Basic Engineering?</a:t>
            </a:r>
          </a:p>
        </p:txBody>
      </p:sp>
      <p:sp>
        <p:nvSpPr>
          <p:cNvPr id="2417669" name="Rectangle 5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Integrated process engineering system for</a:t>
            </a:r>
          </a:p>
          <a:p>
            <a:pPr lvl="1"/>
            <a:r>
              <a:rPr lang="en-US"/>
              <a:t>Project data management</a:t>
            </a:r>
          </a:p>
          <a:p>
            <a:pPr lvl="1"/>
            <a:r>
              <a:rPr lang="en-US"/>
              <a:t>Production of project deliverables</a:t>
            </a:r>
          </a:p>
          <a:p>
            <a:pPr lvl="2"/>
            <a:r>
              <a:rPr lang="en-US"/>
              <a:t>Process flow diagrams </a:t>
            </a:r>
          </a:p>
          <a:p>
            <a:pPr lvl="2"/>
            <a:r>
              <a:rPr lang="en-US"/>
              <a:t>Equipment datasheets and equipment lists</a:t>
            </a:r>
          </a:p>
          <a:p>
            <a:pPr lvl="1"/>
            <a:r>
              <a:rPr lang="en-US"/>
              <a:t>Integration of design tools</a:t>
            </a:r>
          </a:p>
          <a:p>
            <a:pPr lvl="2"/>
            <a:r>
              <a:rPr lang="en-US"/>
              <a:t>Process simulators</a:t>
            </a:r>
          </a:p>
          <a:p>
            <a:pPr lvl="2"/>
            <a:r>
              <a:rPr lang="en-US"/>
              <a:t>Equipment design programs</a:t>
            </a:r>
          </a:p>
          <a:p>
            <a:pPr lvl="2"/>
            <a:r>
              <a:rPr lang="en-US"/>
              <a:t>In-house design programs</a:t>
            </a:r>
          </a:p>
        </p:txBody>
      </p:sp>
    </p:spTree>
    <p:extLst>
      <p:ext uri="{BB962C8B-B14F-4D97-AF65-F5344CB8AC3E}">
        <p14:creationId xmlns:p14="http://schemas.microsoft.com/office/powerpoint/2010/main" val="34925881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8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User Interface: Workspace Explorer</a:t>
            </a:r>
          </a:p>
        </p:txBody>
      </p:sp>
      <p:pic>
        <p:nvPicPr>
          <p:cNvPr id="24258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5865" y="1250296"/>
            <a:ext cx="6815137" cy="502626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2425860" name="Text Box 4"/>
          <p:cNvSpPr txBox="1">
            <a:spLocks noChangeArrowheads="1"/>
          </p:cNvSpPr>
          <p:nvPr/>
        </p:nvSpPr>
        <p:spPr bwMode="auto">
          <a:xfrm>
            <a:off x="4876800" y="2964847"/>
            <a:ext cx="3352800" cy="156966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8CA8"/>
                </a:solidFill>
                <a:latin typeface="Arial" charset="0"/>
                <a:cs typeface="Arial" charset="0"/>
              </a:rPr>
              <a:t>Organize Workspace,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8CA8"/>
                </a:solidFill>
                <a:latin typeface="Arial" charset="0"/>
                <a:cs typeface="Arial" charset="0"/>
              </a:rPr>
              <a:t>View Project Data,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8CA8"/>
                </a:solidFill>
                <a:latin typeface="Arial" charset="0"/>
                <a:cs typeface="Arial" charset="0"/>
              </a:rPr>
              <a:t>Export/Import Packages</a:t>
            </a:r>
          </a:p>
        </p:txBody>
      </p:sp>
    </p:spTree>
    <p:extLst>
      <p:ext uri="{BB962C8B-B14F-4D97-AF65-F5344CB8AC3E}">
        <p14:creationId xmlns:p14="http://schemas.microsoft.com/office/powerpoint/2010/main" val="33535711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25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25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2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2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586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Interface: Drawing Editor</a:t>
            </a:r>
          </a:p>
        </p:txBody>
      </p:sp>
      <p:pic>
        <p:nvPicPr>
          <p:cNvPr id="24217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1560" y="1388745"/>
            <a:ext cx="6568440" cy="4926331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421764" name="Text Box 4"/>
          <p:cNvSpPr txBox="1">
            <a:spLocks noChangeArrowheads="1"/>
          </p:cNvSpPr>
          <p:nvPr/>
        </p:nvSpPr>
        <p:spPr bwMode="auto">
          <a:xfrm>
            <a:off x="5805488" y="3273853"/>
            <a:ext cx="2895600" cy="83099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solidFill>
                  <a:srgbClr val="008CA8"/>
                </a:solidFill>
                <a:latin typeface="Arial" charset="0"/>
                <a:cs typeface="Arial" charset="0"/>
              </a:rPr>
              <a:t>Configurable Symbols &amp; Labels</a:t>
            </a:r>
          </a:p>
        </p:txBody>
      </p:sp>
    </p:spTree>
    <p:extLst>
      <p:ext uri="{BB962C8B-B14F-4D97-AF65-F5344CB8AC3E}">
        <p14:creationId xmlns:p14="http://schemas.microsoft.com/office/powerpoint/2010/main" val="30468085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21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21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2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2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176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38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2" y="1248269"/>
            <a:ext cx="794385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2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Interface: Datasheet Editor</a:t>
            </a:r>
          </a:p>
        </p:txBody>
      </p:sp>
      <p:sp>
        <p:nvSpPr>
          <p:cNvPr id="2423812" name="Text Box 4"/>
          <p:cNvSpPr txBox="1">
            <a:spLocks noChangeArrowheads="1"/>
          </p:cNvSpPr>
          <p:nvPr/>
        </p:nvSpPr>
        <p:spPr bwMode="auto">
          <a:xfrm>
            <a:off x="6221413" y="3148416"/>
            <a:ext cx="2627312" cy="1200329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8CA8"/>
                </a:solidFill>
                <a:latin typeface="Arial" charset="0"/>
                <a:cs typeface="Arial" charset="0"/>
              </a:rPr>
              <a:t>Configurable Datasheets &amp; Equipment Lists</a:t>
            </a:r>
            <a:r>
              <a:rPr lang="en-GB" sz="1600" b="1" dirty="0">
                <a:solidFill>
                  <a:srgbClr val="008CA8"/>
                </a:solidFill>
                <a:latin typeface="Arial" charset="0"/>
                <a:cs typeface="Arial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2262460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23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23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23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2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381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9954" name="Group 2"/>
          <p:cNvGrpSpPr>
            <a:grpSpLocks/>
          </p:cNvGrpSpPr>
          <p:nvPr/>
        </p:nvGrpSpPr>
        <p:grpSpPr bwMode="auto">
          <a:xfrm>
            <a:off x="368303" y="2960689"/>
            <a:ext cx="4645025" cy="2481263"/>
            <a:chOff x="232" y="1865"/>
            <a:chExt cx="2926" cy="1563"/>
          </a:xfrm>
        </p:grpSpPr>
        <p:pic>
          <p:nvPicPr>
            <p:cNvPr id="242995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" y="1865"/>
              <a:ext cx="2926" cy="15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2429956" name="Text Box 4"/>
            <p:cNvSpPr txBox="1">
              <a:spLocks noChangeArrowheads="1"/>
            </p:cNvSpPr>
            <p:nvPr/>
          </p:nvSpPr>
          <p:spPr bwMode="auto">
            <a:xfrm rot="2698000">
              <a:off x="734" y="2695"/>
              <a:ext cx="1152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Datasheets</a:t>
              </a:r>
              <a:endParaRPr lang="en-US" sz="12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429957" name="Group 5"/>
          <p:cNvGrpSpPr>
            <a:grpSpLocks/>
          </p:cNvGrpSpPr>
          <p:nvPr/>
        </p:nvGrpSpPr>
        <p:grpSpPr bwMode="auto">
          <a:xfrm>
            <a:off x="2147890" y="1827213"/>
            <a:ext cx="4765675" cy="2457451"/>
            <a:chOff x="1353" y="1151"/>
            <a:chExt cx="3002" cy="1548"/>
          </a:xfrm>
        </p:grpSpPr>
        <p:pic>
          <p:nvPicPr>
            <p:cNvPr id="242995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53" y="1151"/>
              <a:ext cx="3002" cy="15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2429959" name="Text Box 7"/>
            <p:cNvSpPr txBox="1">
              <a:spLocks noChangeArrowheads="1"/>
            </p:cNvSpPr>
            <p:nvPr/>
          </p:nvSpPr>
          <p:spPr bwMode="auto">
            <a:xfrm rot="2698000">
              <a:off x="1602" y="1794"/>
              <a:ext cx="16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Arial" charset="0"/>
                  <a:cs typeface="Arial" charset="0"/>
                </a:rPr>
                <a:t>Equipment Lists</a:t>
              </a:r>
              <a:endParaRPr lang="en-US" sz="12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429960" name="Group 8"/>
          <p:cNvGrpSpPr>
            <a:grpSpLocks/>
          </p:cNvGrpSpPr>
          <p:nvPr/>
        </p:nvGrpSpPr>
        <p:grpSpPr bwMode="auto">
          <a:xfrm>
            <a:off x="5156201" y="2755902"/>
            <a:ext cx="3927475" cy="2847975"/>
            <a:chOff x="3248" y="1736"/>
            <a:chExt cx="2474" cy="1794"/>
          </a:xfrm>
        </p:grpSpPr>
        <p:pic>
          <p:nvPicPr>
            <p:cNvPr id="2429961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48" y="1736"/>
              <a:ext cx="2392" cy="1794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2429962" name="Text Box 10"/>
            <p:cNvSpPr txBox="1">
              <a:spLocks noChangeArrowheads="1"/>
            </p:cNvSpPr>
            <p:nvPr/>
          </p:nvSpPr>
          <p:spPr bwMode="auto">
            <a:xfrm rot="2698000">
              <a:off x="3419" y="2452"/>
              <a:ext cx="230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Arial" charset="0"/>
                  <a:cs typeface="Arial" charset="0"/>
                </a:rPr>
                <a:t>Process Flow Diagrams</a:t>
              </a:r>
              <a:endParaRPr lang="en-US" sz="12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242996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Consistent Across Documents and Views</a:t>
            </a:r>
          </a:p>
        </p:txBody>
      </p:sp>
      <p:sp>
        <p:nvSpPr>
          <p:cNvPr id="2429964" name="Text Box 12"/>
          <p:cNvSpPr txBox="1">
            <a:spLocks noChangeArrowheads="1"/>
          </p:cNvSpPr>
          <p:nvPr/>
        </p:nvSpPr>
        <p:spPr bwMode="auto">
          <a:xfrm>
            <a:off x="838200" y="5908646"/>
            <a:ext cx="76200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b="1" dirty="0">
                <a:solidFill>
                  <a:srgbClr val="008CA8"/>
                </a:solidFill>
                <a:latin typeface="Arial" charset="0"/>
                <a:cs typeface="Arial" charset="0"/>
              </a:rPr>
              <a:t>Data modified in one view is reflected in all others</a:t>
            </a:r>
          </a:p>
        </p:txBody>
      </p:sp>
    </p:spTree>
    <p:extLst>
      <p:ext uri="{BB962C8B-B14F-4D97-AF65-F5344CB8AC3E}">
        <p14:creationId xmlns:p14="http://schemas.microsoft.com/office/powerpoint/2010/main" val="12845819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2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29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29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29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29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29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29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9964" grpId="0" animBg="1" autoUpdateAnimBg="0"/>
    </p:bldLst>
  </p:timing>
</p:sld>
</file>

<file path=ppt/theme/theme1.xml><?xml version="1.0" encoding="utf-8"?>
<a:theme xmlns:a="http://schemas.openxmlformats.org/drawingml/2006/main" name="Corporate Standard Presentation Template">
  <a:themeElements>
    <a:clrScheme name="Aspen Tech">
      <a:dk1>
        <a:srgbClr val="000000"/>
      </a:dk1>
      <a:lt1>
        <a:srgbClr val="FFFFFF"/>
      </a:lt1>
      <a:dk2>
        <a:srgbClr val="008CA8"/>
      </a:dk2>
      <a:lt2>
        <a:srgbClr val="BCBCBC"/>
      </a:lt2>
      <a:accent1>
        <a:srgbClr val="00535D"/>
      </a:accent1>
      <a:accent2>
        <a:srgbClr val="E86C1F"/>
      </a:accent2>
      <a:accent3>
        <a:srgbClr val="781D7E"/>
      </a:accent3>
      <a:accent4>
        <a:srgbClr val="046CB6"/>
      </a:accent4>
      <a:accent5>
        <a:srgbClr val="991633"/>
      </a:accent5>
      <a:accent6>
        <a:srgbClr val="FFC425"/>
      </a:accent6>
      <a:hlink>
        <a:srgbClr val="046CB6"/>
      </a:hlink>
      <a:folHlink>
        <a:srgbClr val="00535D"/>
      </a:folHlink>
    </a:clrScheme>
    <a:fontScheme name="AspenTech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12700" cap="sq" algn="ctr">
          <a:solidFill>
            <a:schemeClr val="bg1"/>
          </a:solidFill>
          <a:miter lim="800000"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>
        <a:spAutoFit/>
      </a:bodyPr>
      <a:lstStyle>
        <a:defPPr>
          <a:defRPr dirty="0" err="1">
            <a:latin typeface="+mn-lt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6_Corporate Standard Presentation Template">
  <a:themeElements>
    <a:clrScheme name="Aspen Tech">
      <a:dk1>
        <a:srgbClr val="000000"/>
      </a:dk1>
      <a:lt1>
        <a:srgbClr val="FFFFFF"/>
      </a:lt1>
      <a:dk2>
        <a:srgbClr val="008CA8"/>
      </a:dk2>
      <a:lt2>
        <a:srgbClr val="BCBCBC"/>
      </a:lt2>
      <a:accent1>
        <a:srgbClr val="00535D"/>
      </a:accent1>
      <a:accent2>
        <a:srgbClr val="E86C1F"/>
      </a:accent2>
      <a:accent3>
        <a:srgbClr val="781D7E"/>
      </a:accent3>
      <a:accent4>
        <a:srgbClr val="046CB6"/>
      </a:accent4>
      <a:accent5>
        <a:srgbClr val="991633"/>
      </a:accent5>
      <a:accent6>
        <a:srgbClr val="FFC425"/>
      </a:accent6>
      <a:hlink>
        <a:srgbClr val="046CB6"/>
      </a:hlink>
      <a:folHlink>
        <a:srgbClr val="00535D"/>
      </a:folHlink>
    </a:clrScheme>
    <a:fontScheme name="AspenTech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12700" cap="sq" algn="ctr">
          <a:solidFill>
            <a:schemeClr val="bg1"/>
          </a:solidFill>
          <a:miter lim="800000"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>
        <a:spAutoFit/>
      </a:bodyPr>
      <a:lstStyle>
        <a:defPPr>
          <a:defRPr dirty="0" err="1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lank.potx" id="{95C148A2-55CC-44A8-AC5D-480FC161C87A}" vid="{9D8BF4C5-C64E-4E14-B650-22F6CB9AD019}"/>
    </a:ext>
  </a:extLst>
</a:theme>
</file>

<file path=ppt/theme/theme11.xml><?xml version="1.0" encoding="utf-8"?>
<a:theme xmlns:a="http://schemas.openxmlformats.org/drawingml/2006/main" name="Aspen2016">
  <a:themeElements>
    <a:clrScheme name="Custom 1">
      <a:dk1>
        <a:srgbClr val="4D4E53"/>
      </a:dk1>
      <a:lt1>
        <a:srgbClr val="FFFFFF"/>
      </a:lt1>
      <a:dk2>
        <a:srgbClr val="747679"/>
      </a:dk2>
      <a:lt2>
        <a:srgbClr val="C1C6C8"/>
      </a:lt2>
      <a:accent1>
        <a:srgbClr val="046CB6"/>
      </a:accent1>
      <a:accent2>
        <a:srgbClr val="C1C6C8"/>
      </a:accent2>
      <a:accent3>
        <a:srgbClr val="052748"/>
      </a:accent3>
      <a:accent4>
        <a:srgbClr val="FFC425"/>
      </a:accent4>
      <a:accent5>
        <a:srgbClr val="41ADFB"/>
      </a:accent5>
      <a:accent6>
        <a:srgbClr val="979C9E"/>
      </a:accent6>
      <a:hlink>
        <a:srgbClr val="052748"/>
      </a:hlink>
      <a:folHlink>
        <a:srgbClr val="A9AC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2225" cap="sq" algn="ctr">
          <a:noFill/>
          <a:miter lim="800000"/>
          <a:headEnd/>
          <a:tailEnd/>
        </a:ln>
        <a:effectLst>
          <a:outerShdw blurRad="50800" dist="12700" dir="2700000" algn="tl" rotWithShape="0">
            <a:prstClr val="black">
              <a:alpha val="20000"/>
            </a:prstClr>
          </a:outerShdw>
        </a:effectLst>
      </a:spPr>
      <a:bodyPr wrap="square" lIns="91440" tIns="457200" rIns="91440" bIns="457200" rtlCol="0" anchor="ctr">
        <a:noAutofit/>
      </a:bodyPr>
      <a:lstStyle>
        <a:defPPr algn="l">
          <a:defRPr sz="1600" dirty="0">
            <a:solidFill>
              <a:schemeClr val="bg1"/>
            </a:solidFill>
            <a:latin typeface="Arial"/>
            <a:cs typeface="Arial"/>
          </a:defRPr>
        </a:defPPr>
      </a:lstStyle>
    </a:spDef>
    <a:lnDef>
      <a:spPr bwMode="auto">
        <a:solidFill>
          <a:schemeClr val="accent2"/>
        </a:solidFill>
        <a:ln w="12700" cap="sq" cmpd="sng" algn="ctr">
          <a:solidFill>
            <a:srgbClr val="4A95CA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 rtlCol="0">
        <a:spAutoFit/>
      </a:bodyPr>
      <a:lstStyle>
        <a:defPPr algn="ctr">
          <a:lnSpc>
            <a:spcPct val="90000"/>
          </a:lnSpc>
          <a:spcBef>
            <a:spcPct val="50000"/>
          </a:spcBef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3D5102EA-550D-4A9E-BDF1-ADBA267388A6}" vid="{D9B28DFD-D38F-4CCE-82D1-129A68562F1D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rporate Standard Presentation Template">
  <a:themeElements>
    <a:clrScheme name="Aspen Tech">
      <a:dk1>
        <a:srgbClr val="000000"/>
      </a:dk1>
      <a:lt1>
        <a:srgbClr val="FFFFFF"/>
      </a:lt1>
      <a:dk2>
        <a:srgbClr val="008CA8"/>
      </a:dk2>
      <a:lt2>
        <a:srgbClr val="BCBCBC"/>
      </a:lt2>
      <a:accent1>
        <a:srgbClr val="00535D"/>
      </a:accent1>
      <a:accent2>
        <a:srgbClr val="E86C1F"/>
      </a:accent2>
      <a:accent3>
        <a:srgbClr val="781D7E"/>
      </a:accent3>
      <a:accent4>
        <a:srgbClr val="046CB6"/>
      </a:accent4>
      <a:accent5>
        <a:srgbClr val="991633"/>
      </a:accent5>
      <a:accent6>
        <a:srgbClr val="FFC425"/>
      </a:accent6>
      <a:hlink>
        <a:srgbClr val="046CB6"/>
      </a:hlink>
      <a:folHlink>
        <a:srgbClr val="00535D"/>
      </a:folHlink>
    </a:clrScheme>
    <a:fontScheme name="AspenTech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12700" cap="sq" algn="ctr">
          <a:solidFill>
            <a:schemeClr val="bg1"/>
          </a:solidFill>
          <a:miter lim="800000"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>
        <a:spAutoFit/>
      </a:bodyPr>
      <a:lstStyle>
        <a:defPPr>
          <a:defRPr dirty="0" err="1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Corporate Standard Presentation Template">
  <a:themeElements>
    <a:clrScheme name="Aspen Tech">
      <a:dk1>
        <a:srgbClr val="000000"/>
      </a:dk1>
      <a:lt1>
        <a:srgbClr val="FFFFFF"/>
      </a:lt1>
      <a:dk2>
        <a:srgbClr val="008CA8"/>
      </a:dk2>
      <a:lt2>
        <a:srgbClr val="BCBCBC"/>
      </a:lt2>
      <a:accent1>
        <a:srgbClr val="00535D"/>
      </a:accent1>
      <a:accent2>
        <a:srgbClr val="E86C1F"/>
      </a:accent2>
      <a:accent3>
        <a:srgbClr val="781D7E"/>
      </a:accent3>
      <a:accent4>
        <a:srgbClr val="046CB6"/>
      </a:accent4>
      <a:accent5>
        <a:srgbClr val="991633"/>
      </a:accent5>
      <a:accent6>
        <a:srgbClr val="FFC425"/>
      </a:accent6>
      <a:hlink>
        <a:srgbClr val="046CB6"/>
      </a:hlink>
      <a:folHlink>
        <a:srgbClr val="00535D"/>
      </a:folHlink>
    </a:clrScheme>
    <a:fontScheme name="AspenTech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12700" cap="sq" algn="ctr">
          <a:solidFill>
            <a:schemeClr val="bg1"/>
          </a:solidFill>
          <a:miter lim="800000"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>
        <a:spAutoFit/>
      </a:bodyPr>
      <a:lstStyle>
        <a:defPPr>
          <a:defRPr dirty="0" err="1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Corporate Standard Presentation Template">
  <a:themeElements>
    <a:clrScheme name="Aspen Tech">
      <a:dk1>
        <a:srgbClr val="000000"/>
      </a:dk1>
      <a:lt1>
        <a:srgbClr val="FFFFFF"/>
      </a:lt1>
      <a:dk2>
        <a:srgbClr val="008CA8"/>
      </a:dk2>
      <a:lt2>
        <a:srgbClr val="BCBCBC"/>
      </a:lt2>
      <a:accent1>
        <a:srgbClr val="00535D"/>
      </a:accent1>
      <a:accent2>
        <a:srgbClr val="E86C1F"/>
      </a:accent2>
      <a:accent3>
        <a:srgbClr val="781D7E"/>
      </a:accent3>
      <a:accent4>
        <a:srgbClr val="046CB6"/>
      </a:accent4>
      <a:accent5>
        <a:srgbClr val="991633"/>
      </a:accent5>
      <a:accent6>
        <a:srgbClr val="FFC425"/>
      </a:accent6>
      <a:hlink>
        <a:srgbClr val="046CB6"/>
      </a:hlink>
      <a:folHlink>
        <a:srgbClr val="00535D"/>
      </a:folHlink>
    </a:clrScheme>
    <a:fontScheme name="AspenTech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12700" cap="sq" algn="ctr">
          <a:solidFill>
            <a:schemeClr val="bg1"/>
          </a:solidFill>
          <a:miter lim="800000"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>
        <a:spAutoFit/>
      </a:bodyPr>
      <a:lstStyle>
        <a:defPPr>
          <a:defRPr dirty="0" err="1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4_Corporate Standard Presentation Template">
  <a:themeElements>
    <a:clrScheme name="Aspen Tech">
      <a:dk1>
        <a:srgbClr val="000000"/>
      </a:dk1>
      <a:lt1>
        <a:srgbClr val="FFFFFF"/>
      </a:lt1>
      <a:dk2>
        <a:srgbClr val="008CA8"/>
      </a:dk2>
      <a:lt2>
        <a:srgbClr val="BCBCBC"/>
      </a:lt2>
      <a:accent1>
        <a:srgbClr val="00535D"/>
      </a:accent1>
      <a:accent2>
        <a:srgbClr val="E86C1F"/>
      </a:accent2>
      <a:accent3>
        <a:srgbClr val="781D7E"/>
      </a:accent3>
      <a:accent4>
        <a:srgbClr val="046CB6"/>
      </a:accent4>
      <a:accent5>
        <a:srgbClr val="991633"/>
      </a:accent5>
      <a:accent6>
        <a:srgbClr val="FFC425"/>
      </a:accent6>
      <a:hlink>
        <a:srgbClr val="046CB6"/>
      </a:hlink>
      <a:folHlink>
        <a:srgbClr val="00535D"/>
      </a:folHlink>
    </a:clrScheme>
    <a:fontScheme name="AspenTech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12700" cap="sq" algn="ctr">
          <a:solidFill>
            <a:schemeClr val="bg1"/>
          </a:solidFill>
          <a:miter lim="800000"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>
        <a:spAutoFit/>
      </a:bodyPr>
      <a:lstStyle>
        <a:defPPr>
          <a:defRPr dirty="0" err="1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Corporate Standard Presentation Template">
  <a:themeElements>
    <a:clrScheme name="Aspen Tech">
      <a:dk1>
        <a:srgbClr val="000000"/>
      </a:dk1>
      <a:lt1>
        <a:srgbClr val="FFFFFF"/>
      </a:lt1>
      <a:dk2>
        <a:srgbClr val="008CA8"/>
      </a:dk2>
      <a:lt2>
        <a:srgbClr val="BCBCBC"/>
      </a:lt2>
      <a:accent1>
        <a:srgbClr val="00535D"/>
      </a:accent1>
      <a:accent2>
        <a:srgbClr val="E86C1F"/>
      </a:accent2>
      <a:accent3>
        <a:srgbClr val="781D7E"/>
      </a:accent3>
      <a:accent4>
        <a:srgbClr val="046CB6"/>
      </a:accent4>
      <a:accent5>
        <a:srgbClr val="991633"/>
      </a:accent5>
      <a:accent6>
        <a:srgbClr val="FFC425"/>
      </a:accent6>
      <a:hlink>
        <a:srgbClr val="046CB6"/>
      </a:hlink>
      <a:folHlink>
        <a:srgbClr val="00535D"/>
      </a:folHlink>
    </a:clrScheme>
    <a:fontScheme name="AspenTech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12700" cap="sq" algn="ctr">
          <a:solidFill>
            <a:schemeClr val="bg1"/>
          </a:solidFill>
          <a:miter lim="800000"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>
        <a:spAutoFit/>
      </a:bodyPr>
      <a:lstStyle>
        <a:defPPr>
          <a:defRPr dirty="0" err="1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Aspen2015">
  <a:themeElements>
    <a:clrScheme name="AspenTech-2015">
      <a:dk1>
        <a:srgbClr val="4D4E53"/>
      </a:dk1>
      <a:lt1>
        <a:srgbClr val="FFFFFF"/>
      </a:lt1>
      <a:dk2>
        <a:srgbClr val="747679"/>
      </a:dk2>
      <a:lt2>
        <a:srgbClr val="C1C6C8"/>
      </a:lt2>
      <a:accent1>
        <a:srgbClr val="046CB6"/>
      </a:accent1>
      <a:accent2>
        <a:srgbClr val="C1C6C8"/>
      </a:accent2>
      <a:accent3>
        <a:srgbClr val="02365B"/>
      </a:accent3>
      <a:accent4>
        <a:srgbClr val="FFC425"/>
      </a:accent4>
      <a:accent5>
        <a:srgbClr val="41ADFB"/>
      </a:accent5>
      <a:accent6>
        <a:srgbClr val="979C9E"/>
      </a:accent6>
      <a:hlink>
        <a:srgbClr val="41ADFB"/>
      </a:hlink>
      <a:folHlink>
        <a:srgbClr val="A9AC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2225" cap="sq" algn="ctr">
          <a:noFill/>
          <a:miter lim="800000"/>
          <a:headEnd/>
          <a:tailEnd/>
        </a:ln>
        <a:effectLst>
          <a:outerShdw blurRad="50800" dist="12700" dir="2700000" algn="tl" rotWithShape="0">
            <a:prstClr val="black">
              <a:alpha val="20000"/>
            </a:prstClr>
          </a:outerShdw>
        </a:effectLst>
      </a:spPr>
      <a:bodyPr wrap="square" lIns="91440" tIns="457200" rIns="91440" bIns="457200" rtlCol="0" anchor="ctr">
        <a:noAutofit/>
      </a:bodyPr>
      <a:lstStyle>
        <a:defPPr algn="l">
          <a:defRPr sz="1600" dirty="0">
            <a:solidFill>
              <a:schemeClr val="bg1"/>
            </a:solidFill>
            <a:latin typeface="Arial"/>
            <a:cs typeface="Arial"/>
          </a:defRPr>
        </a:defPPr>
      </a:lstStyle>
    </a:spDef>
    <a:lnDef>
      <a:spPr bwMode="auto">
        <a:solidFill>
          <a:schemeClr val="accent2"/>
        </a:solidFill>
        <a:ln w="12700" cap="sq" cmpd="sng" algn="ctr">
          <a:solidFill>
            <a:srgbClr val="4A95CA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>
          <a:lnSpc>
            <a:spcPct val="112000"/>
          </a:lnSpc>
          <a:spcBef>
            <a:spcPts val="1200"/>
          </a:spcBef>
          <a:defRPr sz="1600" dirty="0" smtClean="0">
            <a:solidFill>
              <a:srgbClr val="4D4E53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11-6310-AspenTech-Corporate-Template 2.potx" id="{47DD1012-4A02-4187-8D6A-F78A6E6D4541}" vid="{8063BD42-8B1A-4401-BF2B-AA76E82A3065}"/>
    </a:ext>
  </a:extLst>
</a:theme>
</file>

<file path=ppt/theme/theme8.xml><?xml version="1.0" encoding="utf-8"?>
<a:theme xmlns:a="http://schemas.openxmlformats.org/drawingml/2006/main" name="Aspen Theme 2014">
  <a:themeElements>
    <a:clrScheme name="Aspen Tech">
      <a:dk1>
        <a:srgbClr val="000000"/>
      </a:dk1>
      <a:lt1>
        <a:srgbClr val="FFFFFF"/>
      </a:lt1>
      <a:dk2>
        <a:srgbClr val="008CA8"/>
      </a:dk2>
      <a:lt2>
        <a:srgbClr val="BCBCBC"/>
      </a:lt2>
      <a:accent1>
        <a:srgbClr val="00535D"/>
      </a:accent1>
      <a:accent2>
        <a:srgbClr val="E86C1F"/>
      </a:accent2>
      <a:accent3>
        <a:srgbClr val="781D7E"/>
      </a:accent3>
      <a:accent4>
        <a:srgbClr val="046CB6"/>
      </a:accent4>
      <a:accent5>
        <a:srgbClr val="991633"/>
      </a:accent5>
      <a:accent6>
        <a:srgbClr val="FFC425"/>
      </a:accent6>
      <a:hlink>
        <a:srgbClr val="046CB6"/>
      </a:hlink>
      <a:folHlink>
        <a:srgbClr val="00535D"/>
      </a:folHlink>
    </a:clrScheme>
    <a:fontScheme name="AspenTech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12700" cap="sq" algn="ctr">
          <a:solidFill>
            <a:schemeClr val="bg1"/>
          </a:solidFill>
          <a:miter lim="800000"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>
        <a:spAutoFit/>
      </a:bodyPr>
      <a:lstStyle>
        <a:defPPr>
          <a:defRPr dirty="0" err="1">
            <a:latin typeface="+mn-lt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3_MSC Advisory Board">
  <a:themeElements>
    <a:clrScheme name="Aspen Tech">
      <a:dk1>
        <a:srgbClr val="000000"/>
      </a:dk1>
      <a:lt1>
        <a:srgbClr val="FFFFFF"/>
      </a:lt1>
      <a:dk2>
        <a:srgbClr val="008CA8"/>
      </a:dk2>
      <a:lt2>
        <a:srgbClr val="BCBCBC"/>
      </a:lt2>
      <a:accent1>
        <a:srgbClr val="00535D"/>
      </a:accent1>
      <a:accent2>
        <a:srgbClr val="E86C1F"/>
      </a:accent2>
      <a:accent3>
        <a:srgbClr val="781D7E"/>
      </a:accent3>
      <a:accent4>
        <a:srgbClr val="046CB6"/>
      </a:accent4>
      <a:accent5>
        <a:srgbClr val="991633"/>
      </a:accent5>
      <a:accent6>
        <a:srgbClr val="FFC425"/>
      </a:accent6>
      <a:hlink>
        <a:srgbClr val="046CB6"/>
      </a:hlink>
      <a:folHlink>
        <a:srgbClr val="00535D"/>
      </a:folHlink>
    </a:clrScheme>
    <a:fontScheme name="AspenTech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12700" cap="sq" algn="ctr">
          <a:solidFill>
            <a:schemeClr val="bg1"/>
          </a:solidFill>
          <a:miter lim="800000"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>
        <a:spAutoFit/>
      </a:bodyPr>
      <a:lstStyle>
        <a:defPPr>
          <a:defRPr dirty="0" err="1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MSC Advisory Board" id="{7F04D27A-FAEF-49E4-ADAA-D51ECF63F7A7}" vid="{C0724918-CBB2-4611-8E5C-870E5C1F8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168</Words>
  <Application>Microsoft Office PowerPoint</Application>
  <PresentationFormat>On-screen Show (4:3)</PresentationFormat>
  <Paragraphs>51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Corporate Standard Presentation Template</vt:lpstr>
      <vt:lpstr>1_Corporate Standard Presentation Template</vt:lpstr>
      <vt:lpstr>2_Corporate Standard Presentation Template</vt:lpstr>
      <vt:lpstr>3_Corporate Standard Presentation Template</vt:lpstr>
      <vt:lpstr>4_Corporate Standard Presentation Template</vt:lpstr>
      <vt:lpstr>5_Corporate Standard Presentation Template</vt:lpstr>
      <vt:lpstr>Aspen2015</vt:lpstr>
      <vt:lpstr>Aspen Theme 2014</vt:lpstr>
      <vt:lpstr>3_MSC Advisory Board</vt:lpstr>
      <vt:lpstr>6_Corporate Standard Presentation Template</vt:lpstr>
      <vt:lpstr>Aspen2016</vt:lpstr>
      <vt:lpstr>Aspen Basic Engineering Introduction</vt:lpstr>
      <vt:lpstr>What is Aspen Basic Engineering?</vt:lpstr>
      <vt:lpstr>User Interface: Workspace Explorer</vt:lpstr>
      <vt:lpstr>User Interface: Drawing Editor</vt:lpstr>
      <vt:lpstr>User Interface: Datasheet Editor</vt:lpstr>
      <vt:lpstr>Data Consistent Across Documents and Views</vt:lpstr>
    </vt:vector>
  </TitlesOfParts>
  <Company>Aspen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Aspen Basic Engineering</dc:title>
  <dc:creator>Calderon Magdaleno, Miguel</dc:creator>
  <cp:lastModifiedBy>Redon Rivera, Hugo</cp:lastModifiedBy>
  <cp:revision>11</cp:revision>
  <dcterms:created xsi:type="dcterms:W3CDTF">2015-04-17T20:46:06Z</dcterms:created>
  <dcterms:modified xsi:type="dcterms:W3CDTF">2016-06-04T18:19:42Z</dcterms:modified>
</cp:coreProperties>
</file>