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2"/>
  </p:notesMasterIdLst>
  <p:sldIdLst>
    <p:sldId id="279" r:id="rId5"/>
    <p:sldId id="280" r:id="rId6"/>
    <p:sldId id="281" r:id="rId7"/>
    <p:sldId id="287" r:id="rId8"/>
    <p:sldId id="288" r:id="rId9"/>
    <p:sldId id="289" r:id="rId10"/>
    <p:sldId id="290" r:id="rId11"/>
    <p:sldId id="293" r:id="rId12"/>
    <p:sldId id="292" r:id="rId13"/>
    <p:sldId id="291" r:id="rId14"/>
    <p:sldId id="256" r:id="rId15"/>
    <p:sldId id="258" r:id="rId16"/>
    <p:sldId id="259" r:id="rId17"/>
    <p:sldId id="262" r:id="rId18"/>
    <p:sldId id="263" r:id="rId19"/>
    <p:sldId id="264" r:id="rId20"/>
    <p:sldId id="295" r:id="rId21"/>
    <p:sldId id="296" r:id="rId22"/>
    <p:sldId id="261" r:id="rId23"/>
    <p:sldId id="265" r:id="rId24"/>
    <p:sldId id="297" r:id="rId25"/>
    <p:sldId id="266" r:id="rId26"/>
    <p:sldId id="271" r:id="rId27"/>
    <p:sldId id="267" r:id="rId28"/>
    <p:sldId id="269" r:id="rId29"/>
    <p:sldId id="268" r:id="rId30"/>
    <p:sldId id="270" r:id="rId31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0AFA7C-D23A-9D0E-F622-FE803781BFA7}" v="8" dt="2025-03-24T21:40:18.3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em Kechemaev (1000099996)" userId="S::kecha1@student.op.ac.nz::83db338f-e2f4-4052-b37b-732d6c605483" providerId="AD" clId="Web-{28F11B7F-7111-423C-A326-D2826545AEFD}"/>
    <pc:docChg chg="modSld">
      <pc:chgData name="Artem Kechemaev (1000099996)" userId="S::kecha1@student.op.ac.nz::83db338f-e2f4-4052-b37b-732d6c605483" providerId="AD" clId="Web-{28F11B7F-7111-423C-A326-D2826545AEFD}" dt="2022-03-27T06:36:10.931" v="5"/>
      <pc:docMkLst>
        <pc:docMk/>
      </pc:docMkLst>
      <pc:sldChg chg="delSp modSp delAnim">
        <pc:chgData name="Artem Kechemaev (1000099996)" userId="S::kecha1@student.op.ac.nz::83db338f-e2f4-4052-b37b-732d6c605483" providerId="AD" clId="Web-{28F11B7F-7111-423C-A326-D2826545AEFD}" dt="2022-03-27T06:36:10.931" v="5"/>
        <pc:sldMkLst>
          <pc:docMk/>
          <pc:sldMk cId="0" sldId="270"/>
        </pc:sldMkLst>
        <pc:spChg chg="mod">
          <ac:chgData name="Artem Kechemaev (1000099996)" userId="S::kecha1@student.op.ac.nz::83db338f-e2f4-4052-b37b-732d6c605483" providerId="AD" clId="Web-{28F11B7F-7111-423C-A326-D2826545AEFD}" dt="2022-03-27T06:36:08.510" v="4" actId="20577"/>
          <ac:spMkLst>
            <pc:docMk/>
            <pc:sldMk cId="0" sldId="270"/>
            <ac:spMk id="3" creationId="{00000000-0000-0000-0000-000000000000}"/>
          </ac:spMkLst>
        </pc:spChg>
        <pc:spChg chg="mod">
          <ac:chgData name="Artem Kechemaev (1000099996)" userId="S::kecha1@student.op.ac.nz::83db338f-e2f4-4052-b37b-732d6c605483" providerId="AD" clId="Web-{28F11B7F-7111-423C-A326-D2826545AEFD}" dt="2022-03-27T06:36:00.572" v="1" actId="1076"/>
          <ac:spMkLst>
            <pc:docMk/>
            <pc:sldMk cId="0" sldId="270"/>
            <ac:spMk id="4" creationId="{00000000-0000-0000-0000-000000000000}"/>
          </ac:spMkLst>
        </pc:spChg>
        <pc:grpChg chg="del mod">
          <ac:chgData name="Artem Kechemaev (1000099996)" userId="S::kecha1@student.op.ac.nz::83db338f-e2f4-4052-b37b-732d6c605483" providerId="AD" clId="Web-{28F11B7F-7111-423C-A326-D2826545AEFD}" dt="2022-03-27T06:36:10.931" v="5"/>
          <ac:grpSpMkLst>
            <pc:docMk/>
            <pc:sldMk cId="0" sldId="270"/>
            <ac:grpSpMk id="16" creationId="{00000000-0000-0000-0000-000000000000}"/>
          </ac:grpSpMkLst>
        </pc:grpChg>
      </pc:sldChg>
    </pc:docChg>
  </pc:docChgLst>
  <pc:docChgLst>
    <pc:chgData name="Artem Kechemaev (1000099996)" userId="S::kecha1@student.op.ac.nz::83db338f-e2f4-4052-b37b-732d6c605483" providerId="AD" clId="Web-{DD381C4E-1E9D-4CE2-869A-4840E6B6E296}"/>
    <pc:docChg chg="modSld">
      <pc:chgData name="Artem Kechemaev (1000099996)" userId="S::kecha1@student.op.ac.nz::83db338f-e2f4-4052-b37b-732d6c605483" providerId="AD" clId="Web-{DD381C4E-1E9D-4CE2-869A-4840E6B6E296}" dt="2022-03-24T00:49:54.348" v="3" actId="1076"/>
      <pc:docMkLst>
        <pc:docMk/>
      </pc:docMkLst>
      <pc:sldChg chg="modSp">
        <pc:chgData name="Artem Kechemaev (1000099996)" userId="S::kecha1@student.op.ac.nz::83db338f-e2f4-4052-b37b-732d6c605483" providerId="AD" clId="Web-{DD381C4E-1E9D-4CE2-869A-4840E6B6E296}" dt="2022-03-24T00:49:54.348" v="3" actId="1076"/>
        <pc:sldMkLst>
          <pc:docMk/>
          <pc:sldMk cId="0" sldId="270"/>
        </pc:sldMkLst>
        <pc:grpChg chg="mod">
          <ac:chgData name="Artem Kechemaev (1000099996)" userId="S::kecha1@student.op.ac.nz::83db338f-e2f4-4052-b37b-732d6c605483" providerId="AD" clId="Web-{DD381C4E-1E9D-4CE2-869A-4840E6B6E296}" dt="2022-03-24T00:49:54.348" v="3" actId="1076"/>
          <ac:grpSpMkLst>
            <pc:docMk/>
            <pc:sldMk cId="0" sldId="270"/>
            <ac:grpSpMk id="16" creationId="{00000000-0000-0000-0000-000000000000}"/>
          </ac:grpSpMkLst>
        </pc:grpChg>
      </pc:sldChg>
    </pc:docChg>
  </pc:docChgLst>
  <pc:docChgLst>
    <pc:chgData name="Kyle Black (1000026735)" userId="S::black11@student.op.ac.nz::28fcd3f3-3666-4b42-8ec5-6401b3701886" providerId="AD" clId="Web-{08FE0653-0FA3-490B-9D92-4DE40C8C5F19}"/>
    <pc:docChg chg="modSld">
      <pc:chgData name="Kyle Black (1000026735)" userId="S::black11@student.op.ac.nz::28fcd3f3-3666-4b42-8ec5-6401b3701886" providerId="AD" clId="Web-{08FE0653-0FA3-490B-9D92-4DE40C8C5F19}" dt="2023-08-16T01:48:42.179" v="1" actId="20577"/>
      <pc:docMkLst>
        <pc:docMk/>
      </pc:docMkLst>
      <pc:sldChg chg="modSp">
        <pc:chgData name="Kyle Black (1000026735)" userId="S::black11@student.op.ac.nz::28fcd3f3-3666-4b42-8ec5-6401b3701886" providerId="AD" clId="Web-{08FE0653-0FA3-490B-9D92-4DE40C8C5F19}" dt="2023-08-16T01:48:42.179" v="1" actId="20577"/>
        <pc:sldMkLst>
          <pc:docMk/>
          <pc:sldMk cId="0" sldId="270"/>
        </pc:sldMkLst>
        <pc:spChg chg="mod">
          <ac:chgData name="Kyle Black (1000026735)" userId="S::black11@student.op.ac.nz::28fcd3f3-3666-4b42-8ec5-6401b3701886" providerId="AD" clId="Web-{08FE0653-0FA3-490B-9D92-4DE40C8C5F19}" dt="2023-08-16T01:48:42.179" v="1" actId="20577"/>
          <ac:spMkLst>
            <pc:docMk/>
            <pc:sldMk cId="0" sldId="270"/>
            <ac:spMk id="3" creationId="{00000000-0000-0000-0000-000000000000}"/>
          </ac:spMkLst>
        </pc:spChg>
      </pc:sldChg>
    </pc:docChg>
  </pc:docChgLst>
  <pc:docChgLst>
    <pc:chgData name="Mustafa Habibullah (1000126753)" userId="S::habim3@student.op.ac.nz::e0074b2a-4222-4cc7-bc7c-40387ccc81d0" providerId="AD" clId="Web-{570AFA7C-D23A-9D0E-F622-FE803781BFA7}"/>
    <pc:docChg chg="addSld delSld">
      <pc:chgData name="Mustafa Habibullah (1000126753)" userId="S::habim3@student.op.ac.nz::e0074b2a-4222-4cc7-bc7c-40387ccc81d0" providerId="AD" clId="Web-{570AFA7C-D23A-9D0E-F622-FE803781BFA7}" dt="2025-03-24T21:40:16.942" v="2"/>
      <pc:docMkLst>
        <pc:docMk/>
      </pc:docMkLst>
      <pc:sldChg chg="del">
        <pc:chgData name="Mustafa Habibullah (1000126753)" userId="S::habim3@student.op.ac.nz::e0074b2a-4222-4cc7-bc7c-40387ccc81d0" providerId="AD" clId="Web-{570AFA7C-D23A-9D0E-F622-FE803781BFA7}" dt="2025-03-24T21:37:43.937" v="0"/>
        <pc:sldMkLst>
          <pc:docMk/>
          <pc:sldMk cId="0" sldId="276"/>
        </pc:sldMkLst>
      </pc:sldChg>
      <pc:sldChg chg="add del">
        <pc:chgData name="Mustafa Habibullah (1000126753)" userId="S::habim3@student.op.ac.nz::e0074b2a-4222-4cc7-bc7c-40387ccc81d0" providerId="AD" clId="Web-{570AFA7C-D23A-9D0E-F622-FE803781BFA7}" dt="2025-03-24T21:40:16.942" v="2"/>
        <pc:sldMkLst>
          <pc:docMk/>
          <pc:sldMk cId="1630341390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B6D8F-D510-4E5B-8EBF-AFBFDD8E6AB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94353-A112-4B56-8B21-87301ADC7A74}" type="slidenum">
              <a:rPr lang="en-NZ" smtClean="0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9287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794353-A112-4B56-8B21-87301ADC7A74}" type="slidenum">
              <a:rPr lang="en-NZ" smtClean="0"/>
              <a:pPr/>
              <a:t>27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5289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V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143000"/>
            <a:ext cx="122078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0400" y="2757600"/>
            <a:ext cx="4849200" cy="1476000"/>
          </a:xfrm>
        </p:spPr>
        <p:txBody>
          <a:bodyPr anchor="t">
            <a:normAutofit/>
          </a:bodyPr>
          <a:lstStyle>
            <a:lvl1pPr algn="l">
              <a:lnSpc>
                <a:spcPts val="4000"/>
              </a:lnSpc>
              <a:spcAft>
                <a:spcPts val="1400"/>
              </a:spcAft>
              <a:defRPr sz="4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0400" y="4057200"/>
            <a:ext cx="4849200" cy="871200"/>
          </a:xfrm>
        </p:spPr>
        <p:txBody>
          <a:bodyPr anchor="b">
            <a:normAutofit/>
          </a:bodyPr>
          <a:lstStyle>
            <a:lvl1pPr marL="0" indent="0" algn="l">
              <a:lnSpc>
                <a:spcPts val="1800"/>
              </a:lnSpc>
              <a:buNone/>
              <a:defRPr sz="18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DES &amp; TECHNICAL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OSPITALITY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0000" y="1600200"/>
            <a:ext cx="36858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000" cy="4525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1535113"/>
            <a:ext cx="3687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000" y="2174875"/>
            <a:ext cx="3687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38131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38131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435100"/>
            <a:ext cx="4883150" cy="46910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1435100"/>
            <a:ext cx="26555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810000" y="201600"/>
            <a:ext cx="5572800" cy="11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07200" y="1709999"/>
            <a:ext cx="7351200" cy="42156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625" y="5367338"/>
            <a:ext cx="7572375" cy="558261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809625" y="201613"/>
            <a:ext cx="5573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s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 bwMode="auto">
          <a:xfrm>
            <a:off x="906463" y="1428750"/>
            <a:ext cx="7351712" cy="1588"/>
          </a:xfrm>
          <a:prstGeom prst="line">
            <a:avLst/>
          </a:prstGeom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 bwMode="auto">
          <a:xfrm>
            <a:off x="906463" y="6089650"/>
            <a:ext cx="7351712" cy="1588"/>
          </a:xfrm>
          <a:prstGeom prst="line">
            <a:avLst/>
          </a:prstGeom>
          <a:ln w="889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 txBox="1">
            <a:spLocks/>
          </p:cNvSpPr>
          <p:nvPr/>
        </p:nvSpPr>
        <p:spPr>
          <a:xfrm>
            <a:off x="809625" y="503238"/>
            <a:ext cx="5573713" cy="90805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defRPr/>
            </a:pPr>
            <a:r>
              <a:rPr lang="en-AU" sz="3000" b="1">
                <a:solidFill>
                  <a:schemeClr val="bg1"/>
                </a:solidFill>
                <a:ea typeface="ＭＳ Ｐゴシック" charset="-128"/>
                <a:cs typeface="ＭＳ Ｐゴシック" charset="-128"/>
              </a:rPr>
              <a:t>Contents</a:t>
            </a:r>
            <a:endParaRPr lang="en-US" sz="3000" b="1">
              <a:solidFill>
                <a:schemeClr val="bg1"/>
              </a:solidFill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6" name="Picture 9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1706400"/>
            <a:ext cx="7758000" cy="4093200"/>
          </a:xfrm>
        </p:spPr>
        <p:txBody>
          <a:bodyPr tIns="540000" anchor="t">
            <a:normAutofit/>
          </a:bodyPr>
          <a:lstStyle>
            <a:lvl1pPr algn="l">
              <a:lnSpc>
                <a:spcPts val="3000"/>
              </a:lnSpc>
              <a:spcAft>
                <a:spcPts val="1000"/>
              </a:spcAft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NZ"/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ENERIC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USINESS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EATIVE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LTH &amp; WELLBEING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FE SCIENCES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ORT &amp; ADVENTURE Section Intro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OP_logo_H_rgb_L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3413" y="652463"/>
            <a:ext cx="1252537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907200" y="1673999"/>
            <a:ext cx="6235200" cy="3502800"/>
          </a:xfrm>
        </p:spPr>
        <p:txBody>
          <a:bodyPr anchor="t"/>
          <a:lstStyle>
            <a:lvl1pPr algn="l">
              <a:lnSpc>
                <a:spcPts val="3400"/>
              </a:lnSpc>
              <a:spcAft>
                <a:spcPts val="2000"/>
              </a:spcAft>
              <a:defRPr sz="3400" b="1" cap="none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07200" y="4312800"/>
            <a:ext cx="6872400" cy="1548000"/>
          </a:xfrm>
        </p:spPr>
        <p:txBody>
          <a:bodyPr anchor="b"/>
          <a:lstStyle>
            <a:lvl1pPr marL="0" indent="0">
              <a:lnSpc>
                <a:spcPts val="2400"/>
              </a:lnSpc>
              <a:spcBef>
                <a:spcPts val="576"/>
              </a:spcBef>
              <a:spcAft>
                <a:spcPts val="1000"/>
              </a:spcAft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jpe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1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09625" y="201613"/>
            <a:ext cx="5573713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09625" y="1706563"/>
            <a:ext cx="7448550" cy="409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2DB70A89-8AD1-469F-BA0F-4EC8AF1F6ACA}" type="datetimeFigureOut">
              <a:rPr lang="en-US" smtClean="0"/>
              <a:pPr/>
              <a:t>3/24/2025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97BB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chemeClr val="tx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fld id="{7418046B-066F-41AF-A4DD-56FAAE04438A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ransition spd="slow">
    <p:fade/>
  </p:transition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Arial"/>
          <a:ea typeface="ＭＳ Ｐゴシック" pitchFamily="-109" charset="-128"/>
          <a:cs typeface="ＭＳ Ｐゴシック" pitchFamily="-109" charset="-128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2pPr>
      <a:lvl3pPr marL="11430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•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3pPr>
      <a:lvl4pPr marL="16002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–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4pPr>
      <a:lvl5pPr marL="2057400" indent="-228600" algn="l" defTabSz="457200" rtl="0" eaLnBrk="1" fontAlgn="base" hangingPunct="1">
        <a:lnSpc>
          <a:spcPts val="2500"/>
        </a:lnSpc>
        <a:spcBef>
          <a:spcPct val="0"/>
        </a:spcBef>
        <a:spcAft>
          <a:spcPts val="1500"/>
        </a:spcAft>
        <a:buFont typeface="Arial" charset="0"/>
        <a:buChar char="»"/>
        <a:defRPr sz="2000" kern="1200">
          <a:solidFill>
            <a:schemeClr val="tx1"/>
          </a:solidFill>
          <a:latin typeface="Arial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/>
              <a:t>Sub-Selects in Other Places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5508270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Putting it all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>
                <a:latin typeface="Courier New" pitchFamily="49" charset="0"/>
                <a:cs typeface="Courier New" pitchFamily="49" charset="0"/>
              </a:rPr>
              <a:t>select (select count(*) from film) as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film_count</a:t>
            </a:r>
            <a:r>
              <a:rPr lang="en-NZ">
                <a:latin typeface="Courier New" pitchFamily="49" charset="0"/>
                <a:cs typeface="Courier New" pitchFamily="49" charset="0"/>
              </a:rPr>
              <a:t> , </a:t>
            </a:r>
            <a:br>
              <a:rPr lang="en-NZ">
                <a:latin typeface="Courier New" pitchFamily="49" charset="0"/>
                <a:cs typeface="Courier New" pitchFamily="49" charset="0"/>
              </a:rPr>
            </a:br>
            <a:r>
              <a:rPr lang="en-NZ">
                <a:latin typeface="Courier New" pitchFamily="49" charset="0"/>
                <a:cs typeface="Courier New" pitchFamily="49" charset="0"/>
              </a:rPr>
              <a:t>	(select count(distinct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film_id</a:t>
            </a:r>
            <a:r>
              <a:rPr lang="en-NZ">
                <a:latin typeface="Courier New" pitchFamily="49" charset="0"/>
                <a:cs typeface="Courier New" pitchFamily="49" charset="0"/>
              </a:rPr>
              <a:t>) from inventory) as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inventory_count</a:t>
            </a:r>
            <a:r>
              <a:rPr lang="en-NZ">
                <a:latin typeface="Courier New" pitchFamily="49" charset="0"/>
                <a:cs typeface="Courier New" pitchFamily="49" charset="0"/>
              </a:rPr>
              <a:t>,</a:t>
            </a:r>
            <a:br>
              <a:rPr lang="en-NZ">
                <a:latin typeface="Courier New" pitchFamily="49" charset="0"/>
                <a:cs typeface="Courier New" pitchFamily="49" charset="0"/>
              </a:rPr>
            </a:br>
            <a:r>
              <a:rPr lang="en-NZ">
                <a:latin typeface="Courier New" pitchFamily="49" charset="0"/>
                <a:cs typeface="Courier New" pitchFamily="49" charset="0"/>
              </a:rPr>
              <a:t>	(select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film_count</a:t>
            </a:r>
            <a:r>
              <a:rPr lang="en-NZ">
                <a:latin typeface="Courier New" pitchFamily="49" charset="0"/>
                <a:cs typeface="Courier New" pitchFamily="49" charset="0"/>
              </a:rPr>
              <a:t> -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inventory_count</a:t>
            </a:r>
            <a:r>
              <a:rPr lang="en-NZ">
                <a:latin typeface="Courier New" pitchFamily="49" charset="0"/>
                <a:cs typeface="Courier New" pitchFamily="49" charset="0"/>
              </a:rPr>
              <a:t>) as missing;</a:t>
            </a:r>
          </a:p>
          <a:p>
            <a:r>
              <a:rPr lang="en-NZ"/>
              <a:t>Notice there is no “from” clause in our main statement.</a:t>
            </a:r>
          </a:p>
        </p:txBody>
      </p:sp>
    </p:spTree>
    <p:extLst>
      <p:ext uri="{BB962C8B-B14F-4D97-AF65-F5344CB8AC3E}">
        <p14:creationId xmlns:p14="http://schemas.microsoft.com/office/powerpoint/2010/main" val="181050447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/>
              <a:t>Outer Joins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/>
              <a:t>Inner, Outer, Left Right</a:t>
            </a:r>
          </a:p>
        </p:txBody>
      </p:sp>
    </p:spTree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Joins so far: Cartesian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Cartesian join (aka “cross join”)</a:t>
            </a:r>
          </a:p>
          <a:p>
            <a:pPr lvl="1"/>
            <a:r>
              <a:rPr lang="en-NZ"/>
              <a:t>combines every row in one table with every row in another</a:t>
            </a:r>
          </a:p>
          <a:p>
            <a:pPr lvl="1"/>
            <a:r>
              <a:rPr lang="en-NZ">
                <a:latin typeface="Courier New" pitchFamily="49" charset="0"/>
                <a:cs typeface="Courier New" pitchFamily="49" charset="0"/>
              </a:rPr>
              <a:t>SELECT * FROM film, inventory;</a:t>
            </a:r>
          </a:p>
          <a:p>
            <a:r>
              <a:rPr lang="en-NZ" b="1"/>
              <a:t>Almost always an error!</a:t>
            </a:r>
          </a:p>
          <a:p>
            <a:pPr lvl="1"/>
            <a:r>
              <a:rPr lang="en-NZ"/>
              <a:t>Unless you then go on to restrict</a:t>
            </a:r>
          </a:p>
          <a:p>
            <a:r>
              <a:rPr lang="en-NZ"/>
              <a:t>Did not tell SQL </a:t>
            </a:r>
            <a:r>
              <a:rPr lang="en-NZ" b="1" i="1"/>
              <a:t>how</a:t>
            </a:r>
            <a:r>
              <a:rPr lang="en-NZ"/>
              <a:t> to do the join.</a:t>
            </a: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Joins So Far: Inner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Also known as </a:t>
            </a:r>
            <a:r>
              <a:rPr lang="en-NZ" err="1"/>
              <a:t>equi</a:t>
            </a:r>
            <a:r>
              <a:rPr lang="en-NZ"/>
              <a:t>-join</a:t>
            </a:r>
          </a:p>
          <a:p>
            <a:r>
              <a:rPr lang="en-NZ"/>
              <a:t>Most common.</a:t>
            </a:r>
          </a:p>
          <a:p>
            <a:r>
              <a:rPr lang="en-NZ"/>
              <a:t>Tells </a:t>
            </a:r>
            <a:r>
              <a:rPr lang="en-NZ" err="1"/>
              <a:t>MySQL</a:t>
            </a:r>
            <a:r>
              <a:rPr lang="en-NZ"/>
              <a:t> to join the tables when specified fields are equal</a:t>
            </a:r>
          </a:p>
          <a:p>
            <a:pPr marL="342900" lvl="1" indent="-342900">
              <a:buFont typeface="Arial" charset="0"/>
              <a:buChar char="•"/>
            </a:pPr>
            <a:r>
              <a:rPr lang="en-NZ">
                <a:latin typeface="Courier New" pitchFamily="49" charset="0"/>
                <a:cs typeface="Courier New" pitchFamily="49" charset="0"/>
              </a:rPr>
              <a:t>SELECT * </a:t>
            </a:r>
            <a:br>
              <a:rPr lang="en-NZ">
                <a:latin typeface="Courier New" pitchFamily="49" charset="0"/>
                <a:cs typeface="Courier New" pitchFamily="49" charset="0"/>
              </a:rPr>
            </a:br>
            <a:r>
              <a:rPr lang="en-NZ">
                <a:latin typeface="Courier New" pitchFamily="49" charset="0"/>
                <a:cs typeface="Courier New" pitchFamily="49" charset="0"/>
              </a:rPr>
              <a:t>FROM film f JOIN inventory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i</a:t>
            </a:r>
            <a:br>
              <a:rPr lang="en-NZ">
                <a:latin typeface="Courier New" pitchFamily="49" charset="0"/>
                <a:cs typeface="Courier New" pitchFamily="49" charset="0"/>
              </a:rPr>
            </a:br>
            <a:r>
              <a:rPr lang="en-NZ">
                <a:latin typeface="Courier New" pitchFamily="49" charset="0"/>
                <a:cs typeface="Courier New" pitchFamily="49" charset="0"/>
              </a:rPr>
              <a:t>ON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f.film_id</a:t>
            </a:r>
            <a:r>
              <a:rPr lang="en-NZ">
                <a:latin typeface="Courier New" pitchFamily="49" charset="0"/>
                <a:cs typeface="Courier New" pitchFamily="49" charset="0"/>
              </a:rPr>
              <a:t> =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i.film_id</a:t>
            </a:r>
            <a:r>
              <a:rPr lang="en-NZ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NZ"/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Looking at tables as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Think of each table as a set of records</a:t>
            </a:r>
          </a:p>
          <a:p>
            <a:r>
              <a:rPr lang="en-NZ"/>
              <a:t>Where key fields are the same we have an overlap</a:t>
            </a:r>
          </a:p>
        </p:txBody>
      </p:sp>
      <p:sp>
        <p:nvSpPr>
          <p:cNvPr id="4" name="Oval 3"/>
          <p:cNvSpPr/>
          <p:nvPr/>
        </p:nvSpPr>
        <p:spPr>
          <a:xfrm>
            <a:off x="1500166" y="3357562"/>
            <a:ext cx="2786082" cy="2357454"/>
          </a:xfrm>
          <a:prstGeom prst="ellipse">
            <a:avLst/>
          </a:prstGeom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Oval 4"/>
          <p:cNvSpPr/>
          <p:nvPr/>
        </p:nvSpPr>
        <p:spPr>
          <a:xfrm>
            <a:off x="3143240" y="3357562"/>
            <a:ext cx="2786082" cy="2357454"/>
          </a:xfrm>
          <a:prstGeom prst="ellipse">
            <a:avLst/>
          </a:prstGeom>
          <a:solidFill>
            <a:srgbClr val="FF0000">
              <a:alpha val="19000"/>
            </a:srgb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/>
          <p:cNvSpPr txBox="1"/>
          <p:nvPr/>
        </p:nvSpPr>
        <p:spPr>
          <a:xfrm>
            <a:off x="1882750" y="4253219"/>
            <a:ext cx="114242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NZ" sz="2400" b="1"/>
              <a:t>Table-A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9124" y="4214818"/>
            <a:ext cx="110639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NZ" sz="2400"/>
              <a:t>Table-B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08" y="284360"/>
            <a:ext cx="5573713" cy="1133475"/>
          </a:xfrm>
        </p:spPr>
        <p:txBody>
          <a:bodyPr/>
          <a:lstStyle/>
          <a:p>
            <a:r>
              <a:rPr lang="en-NZ"/>
              <a:t>Inner Join – The Intersection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706563"/>
            <a:ext cx="4333879" cy="4092575"/>
          </a:xfrm>
        </p:spPr>
        <p:txBody>
          <a:bodyPr/>
          <a:lstStyle/>
          <a:p>
            <a:r>
              <a:rPr lang="en-NZ"/>
              <a:t>Joining two tables based on the equality of a field gives you the intersection.</a:t>
            </a:r>
          </a:p>
          <a:p>
            <a:r>
              <a:rPr lang="en-NZ"/>
              <a:t>The field for the join really needs to be the foreign key</a:t>
            </a:r>
          </a:p>
          <a:p>
            <a:pPr lvl="1"/>
            <a:r>
              <a:rPr lang="en-NZ"/>
              <a:t>Does it need to be?</a:t>
            </a:r>
          </a:p>
          <a:p>
            <a:pPr lvl="1"/>
            <a:r>
              <a:rPr lang="en-NZ"/>
              <a:t>No – you can do dumb things.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53027" y="1714488"/>
            <a:ext cx="3890973" cy="255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0" y="6376594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600"/>
              <a:t>Graphic from http://www.codinghorror.com/blog/2007/10/a-visual-explanation-of-sql-joins.html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A dumb thing – not using FK to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staff.first_name</a:t>
            </a:r>
            <a:r>
              <a:rPr lang="en-NZ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staff.last_name</a:t>
            </a:r>
            <a:r>
              <a:rPr lang="en-NZ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film.title</a:t>
            </a:r>
            <a:r>
              <a:rPr lang="en-NZ">
                <a:latin typeface="Courier New" pitchFamily="49" charset="0"/>
                <a:cs typeface="Courier New" pitchFamily="49" charset="0"/>
              </a:rPr>
              <a:t> </a:t>
            </a:r>
            <a:br>
              <a:rPr lang="en-NZ">
                <a:latin typeface="Courier New" pitchFamily="49" charset="0"/>
                <a:cs typeface="Courier New" pitchFamily="49" charset="0"/>
              </a:rPr>
            </a:br>
            <a:r>
              <a:rPr lang="en-NZ">
                <a:latin typeface="Courier New" pitchFamily="49" charset="0"/>
                <a:cs typeface="Courier New" pitchFamily="49" charset="0"/>
              </a:rPr>
              <a:t>FROM staff join film   </a:t>
            </a:r>
            <a:br>
              <a:rPr lang="en-NZ">
                <a:latin typeface="Courier New" pitchFamily="49" charset="0"/>
                <a:cs typeface="Courier New" pitchFamily="49" charset="0"/>
              </a:rPr>
            </a:br>
            <a:r>
              <a:rPr lang="en-NZ">
                <a:latin typeface="Courier New" pitchFamily="49" charset="0"/>
                <a:cs typeface="Courier New" pitchFamily="49" charset="0"/>
              </a:rPr>
              <a:t>ON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staff.staff_id</a:t>
            </a:r>
            <a:r>
              <a:rPr lang="en-NZ">
                <a:latin typeface="Courier New" pitchFamily="49" charset="0"/>
                <a:cs typeface="Courier New" pitchFamily="49" charset="0"/>
              </a:rPr>
              <a:t> =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film.film_id</a:t>
            </a:r>
            <a:r>
              <a:rPr lang="en-NZ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spcAft>
                <a:spcPts val="0"/>
              </a:spcAft>
              <a:buNone/>
            </a:pPr>
            <a:r>
              <a:rPr lang="en-NZ" sz="2000">
                <a:latin typeface="Courier New" pitchFamily="49" charset="0"/>
                <a:cs typeface="Courier New" pitchFamily="49" charset="0"/>
              </a:rPr>
              <a:t>+------------+-----------+------------------+</a:t>
            </a:r>
          </a:p>
          <a:p>
            <a:pPr>
              <a:spcAft>
                <a:spcPts val="0"/>
              </a:spcAft>
              <a:buNone/>
            </a:pPr>
            <a:r>
              <a:rPr lang="en-NZ" sz="2000">
                <a:latin typeface="Courier New" pitchFamily="49" charset="0"/>
                <a:cs typeface="Courier New" pitchFamily="49" charset="0"/>
              </a:rPr>
              <a:t>| </a:t>
            </a:r>
            <a:r>
              <a:rPr lang="en-NZ" sz="2000" err="1">
                <a:latin typeface="Courier New" pitchFamily="49" charset="0"/>
                <a:cs typeface="Courier New" pitchFamily="49" charset="0"/>
              </a:rPr>
              <a:t>first_name</a:t>
            </a:r>
            <a:r>
              <a:rPr lang="en-NZ" sz="2000">
                <a:latin typeface="Courier New" pitchFamily="49" charset="0"/>
                <a:cs typeface="Courier New" pitchFamily="49" charset="0"/>
              </a:rPr>
              <a:t> | </a:t>
            </a:r>
            <a:r>
              <a:rPr lang="en-NZ" sz="2000" err="1">
                <a:latin typeface="Courier New" pitchFamily="49" charset="0"/>
                <a:cs typeface="Courier New" pitchFamily="49" charset="0"/>
              </a:rPr>
              <a:t>last_name</a:t>
            </a:r>
            <a:r>
              <a:rPr lang="en-NZ" sz="2000">
                <a:latin typeface="Courier New" pitchFamily="49" charset="0"/>
                <a:cs typeface="Courier New" pitchFamily="49" charset="0"/>
              </a:rPr>
              <a:t> | title            |</a:t>
            </a:r>
          </a:p>
          <a:p>
            <a:pPr>
              <a:spcAft>
                <a:spcPts val="0"/>
              </a:spcAft>
              <a:buNone/>
            </a:pPr>
            <a:r>
              <a:rPr lang="en-NZ" sz="2000">
                <a:latin typeface="Courier New" pitchFamily="49" charset="0"/>
                <a:cs typeface="Courier New" pitchFamily="49" charset="0"/>
              </a:rPr>
              <a:t>+------------+-----------+------------------+</a:t>
            </a:r>
          </a:p>
          <a:p>
            <a:pPr>
              <a:spcAft>
                <a:spcPts val="0"/>
              </a:spcAft>
              <a:buNone/>
            </a:pPr>
            <a:r>
              <a:rPr lang="en-NZ" sz="2000">
                <a:latin typeface="Courier New" pitchFamily="49" charset="0"/>
                <a:cs typeface="Courier New" pitchFamily="49" charset="0"/>
              </a:rPr>
              <a:t>| Mike       | </a:t>
            </a:r>
            <a:r>
              <a:rPr lang="en-NZ" sz="2000" err="1">
                <a:latin typeface="Courier New" pitchFamily="49" charset="0"/>
                <a:cs typeface="Courier New" pitchFamily="49" charset="0"/>
              </a:rPr>
              <a:t>Hillyer</a:t>
            </a:r>
            <a:r>
              <a:rPr lang="en-NZ" sz="2000">
                <a:latin typeface="Courier New" pitchFamily="49" charset="0"/>
                <a:cs typeface="Courier New" pitchFamily="49" charset="0"/>
              </a:rPr>
              <a:t>   | ACADEMY DINOSAUR |</a:t>
            </a:r>
          </a:p>
          <a:p>
            <a:pPr>
              <a:spcAft>
                <a:spcPts val="0"/>
              </a:spcAft>
              <a:buNone/>
            </a:pPr>
            <a:r>
              <a:rPr lang="en-NZ" sz="2000">
                <a:latin typeface="Courier New" pitchFamily="49" charset="0"/>
                <a:cs typeface="Courier New" pitchFamily="49" charset="0"/>
              </a:rPr>
              <a:t>| Jon        | Stephens  | ACE GOLDFINGER   |</a:t>
            </a:r>
          </a:p>
          <a:p>
            <a:pPr>
              <a:spcAft>
                <a:spcPts val="0"/>
              </a:spcAft>
              <a:buNone/>
            </a:pPr>
            <a:r>
              <a:rPr lang="en-NZ" sz="2000">
                <a:latin typeface="Courier New" pitchFamily="49" charset="0"/>
                <a:cs typeface="Courier New" pitchFamily="49" charset="0"/>
              </a:rPr>
              <a:t>+------------+-----------+------------------+</a:t>
            </a:r>
          </a:p>
          <a:p>
            <a:pPr>
              <a:spcAft>
                <a:spcPts val="0"/>
              </a:spcAft>
              <a:buNone/>
            </a:pPr>
            <a:r>
              <a:rPr lang="en-NZ" sz="2000">
                <a:latin typeface="Courier New" pitchFamily="49" charset="0"/>
                <a:cs typeface="Courier New" pitchFamily="49" charset="0"/>
              </a:rPr>
              <a:t>2 rows in set (0.08 sec)</a:t>
            </a:r>
          </a:p>
          <a:p>
            <a:pPr>
              <a:spcAft>
                <a:spcPts val="0"/>
              </a:spcAft>
            </a:pPr>
            <a:endParaRPr lang="en-NZ" sz="200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Inner Join – The Intersection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en-US" u="heavy"/>
              <a:t>id</a:t>
            </a:r>
            <a:r>
              <a:rPr lang="en-US" u="dash"/>
              <a:t>  name</a:t>
            </a:r>
            <a:r>
              <a:rPr lang="en-US"/>
              <a:t>            </a:t>
            </a:r>
            <a:r>
              <a:rPr lang="en-US" u="heavy"/>
              <a:t>id</a:t>
            </a:r>
            <a:r>
              <a:rPr lang="en-US" u="dash"/>
              <a:t>  name</a:t>
            </a:r>
          </a:p>
          <a:p>
            <a:pPr marL="0" indent="0">
              <a:buNone/>
            </a:pPr>
            <a:r>
              <a:rPr lang="en-US"/>
              <a:t>1  Pirate            1   Rutabaga</a:t>
            </a:r>
          </a:p>
          <a:p>
            <a:pPr marL="0" indent="0">
              <a:buNone/>
            </a:pPr>
            <a:r>
              <a:rPr lang="en-US"/>
              <a:t>2  Monkey         2   Pirate</a:t>
            </a:r>
          </a:p>
          <a:p>
            <a:pPr marL="0" indent="0">
              <a:buNone/>
            </a:pPr>
            <a:r>
              <a:rPr lang="en-US"/>
              <a:t>3  Ninja             3    Darth Vader</a:t>
            </a:r>
          </a:p>
          <a:p>
            <a:pPr marL="0" indent="0">
              <a:buNone/>
            </a:pPr>
            <a:r>
              <a:rPr lang="en-US"/>
              <a:t>4  Spaghetti       4   Ninja</a:t>
            </a:r>
          </a:p>
        </p:txBody>
      </p:sp>
    </p:spTree>
    <p:extLst>
      <p:ext uri="{BB962C8B-B14F-4D97-AF65-F5344CB8AC3E}">
        <p14:creationId xmlns:p14="http://schemas.microsoft.com/office/powerpoint/2010/main" val="1630341390"/>
      </p:ext>
    </p:extLst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Inner Join – The Intersection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520" y="1700808"/>
            <a:ext cx="8712968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528588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Outer Joins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How would we get all the records from one table,</a:t>
            </a:r>
          </a:p>
          <a:p>
            <a:pPr lvl="1"/>
            <a:r>
              <a:rPr lang="en-NZ"/>
              <a:t>Even if there isn’t anything matching on the other one?</a:t>
            </a:r>
          </a:p>
          <a:p>
            <a:r>
              <a:rPr lang="en-NZ"/>
              <a:t>What? Why would we?</a:t>
            </a:r>
          </a:p>
          <a:p>
            <a:r>
              <a:rPr lang="en-NZ"/>
              <a:t>How about ...</a:t>
            </a:r>
          </a:p>
          <a:p>
            <a:r>
              <a:rPr lang="en-NZ"/>
              <a:t>Make a list of films with their inventory-id’s – </a:t>
            </a:r>
            <a:r>
              <a:rPr lang="en-NZ" b="1" i="1"/>
              <a:t>even if we don’t have any in stock</a:t>
            </a:r>
            <a:endParaRPr lang="en-NZ"/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err="1"/>
              <a:t>Subselect</a:t>
            </a:r>
            <a:r>
              <a:rPr lang="en-NZ"/>
              <a:t> in Other Places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A select statement may be used in a “from” or a “select” part of a query</a:t>
            </a:r>
          </a:p>
          <a:p>
            <a:pPr marL="0" indent="0">
              <a:buNone/>
            </a:pPr>
            <a:endParaRPr lang="en-NZ"/>
          </a:p>
          <a:p>
            <a:pPr marL="400050" lvl="1" indent="0">
              <a:buNone/>
            </a:pPr>
            <a:r>
              <a:rPr lang="en-NZ"/>
              <a:t>Select A.F1, A.F2, B.F3 …</a:t>
            </a:r>
          </a:p>
          <a:p>
            <a:pPr marL="400050" lvl="1" indent="0">
              <a:buNone/>
            </a:pPr>
            <a:r>
              <a:rPr lang="en-NZ"/>
              <a:t>From A join B on A.F1 = B.F3</a:t>
            </a:r>
          </a:p>
          <a:p>
            <a:pPr marL="400050" lvl="1" indent="0">
              <a:buNone/>
            </a:pPr>
            <a:r>
              <a:rPr lang="en-NZ"/>
              <a:t>Where A.F1 &gt; …</a:t>
            </a:r>
          </a:p>
        </p:txBody>
      </p:sp>
    </p:spTree>
    <p:extLst>
      <p:ext uri="{BB962C8B-B14F-4D97-AF65-F5344CB8AC3E}">
        <p14:creationId xmlns:p14="http://schemas.microsoft.com/office/powerpoint/2010/main" val="877935310"/>
      </p:ext>
    </p:extLst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Left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10" y="1500174"/>
            <a:ext cx="8072494" cy="2293941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en-NZ" b="1"/>
              <a:t>Left outer join</a:t>
            </a:r>
            <a:r>
              <a:rPr lang="en-NZ"/>
              <a:t> produces a complete set of records from Table A, </a:t>
            </a:r>
          </a:p>
          <a:p>
            <a:pPr lvl="1"/>
            <a:r>
              <a:rPr lang="en-NZ"/>
              <a:t>with the matching records (where available) in Table B.</a:t>
            </a:r>
          </a:p>
          <a:p>
            <a:r>
              <a:rPr lang="en-NZ"/>
              <a:t>If there is no match, the right side will contain nulls.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28860" y="3786190"/>
            <a:ext cx="3286148" cy="2153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0" y="6376594"/>
            <a:ext cx="91440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NZ" sz="1600"/>
              <a:t>Graphic from http://www.codinghorror.com/blog/2007/10/a-visual-explanation-of-sql-joins.html</a:t>
            </a: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Left Join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6578" y="1772816"/>
            <a:ext cx="9083074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004753"/>
      </p:ext>
    </p:extLst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Right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A right join displays all of the records on the right-hand table.</a:t>
            </a:r>
          </a:p>
          <a:p>
            <a:r>
              <a:rPr lang="en-NZ"/>
              <a:t>You can achieve the same thing by using a LEFT JOIN and reversing the tables listed</a:t>
            </a:r>
          </a:p>
          <a:p>
            <a:r>
              <a:rPr lang="en-NZ"/>
              <a:t>SQLite does not support right join</a:t>
            </a:r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Full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5" y="1706563"/>
            <a:ext cx="7477151" cy="5151437"/>
          </a:xfrm>
          <a:solidFill>
            <a:schemeClr val="bg1"/>
          </a:solidFill>
        </p:spPr>
        <p:txBody>
          <a:bodyPr/>
          <a:lstStyle/>
          <a:p>
            <a:r>
              <a:rPr lang="en-NZ" b="1"/>
              <a:t>Full outer join</a:t>
            </a:r>
            <a:r>
              <a:rPr lang="en-NZ"/>
              <a:t> produces the set of all records in Table A and Table B, with matching records from both sides where available. </a:t>
            </a:r>
          </a:p>
          <a:p>
            <a:pPr lvl="1"/>
            <a:r>
              <a:rPr lang="en-NZ"/>
              <a:t>If there is no match, the missing side will contain null.</a:t>
            </a:r>
          </a:p>
          <a:p>
            <a:pPr lvl="1"/>
            <a:endParaRPr lang="en-NZ"/>
          </a:p>
          <a:p>
            <a:pPr lvl="1"/>
            <a:endParaRPr lang="en-NZ"/>
          </a:p>
          <a:p>
            <a:pPr lvl="1"/>
            <a:endParaRPr lang="en-NZ"/>
          </a:p>
          <a:p>
            <a:pPr lvl="1"/>
            <a:endParaRPr lang="en-NZ"/>
          </a:p>
          <a:p>
            <a:pPr lvl="1"/>
            <a:r>
              <a:rPr lang="en-NZ"/>
              <a:t>MySQL and SQLite do not do this – But T-SQL does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4546" y="3970684"/>
            <a:ext cx="3286148" cy="2153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Left Right Out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Ok – that’s not a real name of a join.</a:t>
            </a:r>
          </a:p>
          <a:p>
            <a:r>
              <a:rPr lang="en-NZ"/>
              <a:t>How do we select the records from one table which have no match in the second table?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0232" y="3251104"/>
            <a:ext cx="4071966" cy="2668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Which films </a:t>
            </a:r>
            <a:r>
              <a:rPr lang="en-NZ" i="1"/>
              <a:t>don’t</a:t>
            </a:r>
            <a:r>
              <a:rPr lang="en-NZ"/>
              <a:t> we have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Are there any films in our list which do not appear in our inventory?</a:t>
            </a:r>
          </a:p>
          <a:p>
            <a:r>
              <a:rPr lang="en-NZ"/>
              <a:t>Perform a left join</a:t>
            </a:r>
          </a:p>
          <a:p>
            <a:r>
              <a:rPr lang="en-NZ"/>
              <a:t>Filter for nulls in the fields from the right hand table</a:t>
            </a: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Working with NULLS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You can’t test for nulls with “=“</a:t>
            </a:r>
          </a:p>
          <a:p>
            <a:r>
              <a:rPr lang="en-NZ"/>
              <a:t>NULL is an absence of a value – you can’t check if a value equals a “non”-value.</a:t>
            </a:r>
          </a:p>
          <a:p>
            <a:r>
              <a:rPr lang="en-NZ"/>
              <a:t>Test with:</a:t>
            </a:r>
          </a:p>
          <a:p>
            <a:pPr lvl="1"/>
            <a:r>
              <a:rPr lang="en-NZ"/>
              <a:t>IS NULL</a:t>
            </a:r>
          </a:p>
          <a:p>
            <a:pPr lvl="1"/>
            <a:r>
              <a:rPr lang="en-NZ"/>
              <a:t>IS NOT NULL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Which films are we missing?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4" y="1706563"/>
            <a:ext cx="7834341" cy="4092575"/>
          </a:xfrm>
        </p:spPr>
        <p:txBody>
          <a:bodyPr/>
          <a:lstStyle/>
          <a:p>
            <a:pPr>
              <a:buNone/>
            </a:pPr>
            <a:r>
              <a:rPr lang="en-NZ">
                <a:latin typeface="Courier New"/>
                <a:ea typeface="ＭＳ Ｐゴシック"/>
                <a:cs typeface="Courier New"/>
              </a:rPr>
              <a:t>SELECT </a:t>
            </a:r>
            <a:r>
              <a:rPr lang="en-NZ" err="1">
                <a:latin typeface="Courier New"/>
                <a:ea typeface="ＭＳ Ｐゴシック"/>
                <a:cs typeface="Courier New"/>
              </a:rPr>
              <a:t>F.title</a:t>
            </a:r>
            <a:r>
              <a:rPr lang="en-NZ">
                <a:latin typeface="Courier New"/>
                <a:ea typeface="ＭＳ Ｐゴシック"/>
                <a:cs typeface="Courier New"/>
              </a:rPr>
              <a:t> </a:t>
            </a:r>
            <a:br>
              <a:rPr lang="en-NZ">
                <a:latin typeface="Courier New" pitchFamily="49" charset="0"/>
                <a:cs typeface="Courier New" pitchFamily="49" charset="0"/>
              </a:rPr>
            </a:br>
            <a:r>
              <a:rPr lang="en-NZ">
                <a:latin typeface="Courier New"/>
                <a:ea typeface="ＭＳ Ｐゴシック"/>
                <a:cs typeface="Courier New"/>
              </a:rPr>
              <a:t>FROM film F LEFT JOIN inventory I</a:t>
            </a:r>
            <a:br>
              <a:rPr lang="en-NZ">
                <a:latin typeface="Courier New" pitchFamily="49" charset="0"/>
                <a:cs typeface="Courier New" pitchFamily="49" charset="0"/>
              </a:rPr>
            </a:br>
            <a:r>
              <a:rPr lang="en-NZ">
                <a:latin typeface="Courier New"/>
                <a:ea typeface="ＭＳ Ｐゴシック"/>
                <a:cs typeface="Courier New"/>
              </a:rPr>
              <a:t>ON </a:t>
            </a:r>
            <a:r>
              <a:rPr lang="en-NZ" err="1">
                <a:latin typeface="Courier New"/>
                <a:ea typeface="ＭＳ Ｐゴシック"/>
                <a:cs typeface="Courier New"/>
              </a:rPr>
              <a:t>F.film_id</a:t>
            </a:r>
            <a:r>
              <a:rPr lang="en-NZ">
                <a:latin typeface="Courier New"/>
                <a:ea typeface="ＭＳ Ｐゴシック"/>
                <a:cs typeface="Courier New"/>
              </a:rPr>
              <a:t>=</a:t>
            </a:r>
            <a:r>
              <a:rPr lang="en-NZ" err="1">
                <a:latin typeface="Courier New"/>
                <a:ea typeface="ＭＳ Ｐゴシック"/>
                <a:cs typeface="Courier New"/>
              </a:rPr>
              <a:t>I.film_id</a:t>
            </a:r>
            <a:r>
              <a:rPr lang="en-NZ">
                <a:latin typeface="Courier New"/>
                <a:ea typeface="ＭＳ Ｐゴシック"/>
                <a:cs typeface="Courier New"/>
              </a:rPr>
              <a:t> </a:t>
            </a:r>
            <a:br>
              <a:rPr lang="en-NZ">
                <a:latin typeface="Courier New" pitchFamily="49" charset="0"/>
                <a:cs typeface="Courier New" pitchFamily="49" charset="0"/>
              </a:rPr>
            </a:br>
            <a:r>
              <a:rPr lang="en-NZ">
                <a:latin typeface="Courier New"/>
                <a:ea typeface="ＭＳ Ｐゴシック"/>
                <a:cs typeface="Courier New"/>
              </a:rPr>
              <a:t>WHERE </a:t>
            </a:r>
            <a:r>
              <a:rPr lang="en-NZ" err="1">
                <a:latin typeface="Courier New"/>
                <a:ea typeface="ＭＳ Ｐゴシック"/>
                <a:cs typeface="Courier New"/>
              </a:rPr>
              <a:t>I.film_id</a:t>
            </a:r>
            <a:r>
              <a:rPr lang="en-NZ">
                <a:latin typeface="Courier New"/>
                <a:ea typeface="ＭＳ Ｐゴシック"/>
                <a:cs typeface="Courier New"/>
              </a:rPr>
              <a:t> IS NULL;</a:t>
            </a:r>
          </a:p>
          <a:p>
            <a:pPr>
              <a:buNone/>
            </a:pPr>
            <a:r>
              <a:rPr lang="en-NZ">
                <a:latin typeface="Courier New" pitchFamily="49" charset="0"/>
                <a:cs typeface="Courier New" pitchFamily="49" charset="0"/>
              </a:rPr>
              <a:t> ALICE FANTASIA         |</a:t>
            </a:r>
          </a:p>
          <a:p>
            <a:pPr>
              <a:buNone/>
            </a:pPr>
            <a:r>
              <a:rPr lang="en-NZ">
                <a:latin typeface="Courier New" pitchFamily="49" charset="0"/>
                <a:cs typeface="Courier New" pitchFamily="49" charset="0"/>
              </a:rPr>
              <a:t>| APOLLO TEEN            |</a:t>
            </a:r>
          </a:p>
          <a:p>
            <a:pPr>
              <a:buNone/>
            </a:pPr>
            <a:r>
              <a:rPr lang="en-NZ">
                <a:latin typeface="Courier New" pitchFamily="49" charset="0"/>
                <a:cs typeface="Courier New" pitchFamily="49" charset="0"/>
              </a:rPr>
              <a:t>| ARGONAUTS TOWN         |</a:t>
            </a:r>
          </a:p>
          <a:p>
            <a:pPr>
              <a:buNone/>
            </a:pPr>
            <a:r>
              <a:rPr lang="en-NZ">
                <a:latin typeface="Courier New" pitchFamily="49" charset="0"/>
                <a:cs typeface="Courier New" pitchFamily="49" charset="0"/>
              </a:rPr>
              <a:t>| ARK RIDGEMONT          |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Student Application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0"/>
              </a:spcAft>
            </a:pPr>
            <a:r>
              <a:rPr lang="en-NZ">
                <a:latin typeface="Courier New" pitchFamily="49" charset="0"/>
                <a:cs typeface="Courier New" pitchFamily="49" charset="0"/>
              </a:rPr>
              <a:t>ITP(</a:t>
            </a:r>
            <a:r>
              <a:rPr lang="en-NZ" u="sng" err="1">
                <a:latin typeface="Courier New" pitchFamily="49" charset="0"/>
                <a:cs typeface="Courier New" pitchFamily="49" charset="0"/>
              </a:rPr>
              <a:t>itpName</a:t>
            </a:r>
            <a:r>
              <a:rPr lang="en-NZ">
                <a:latin typeface="Courier New" pitchFamily="49" charset="0"/>
                <a:cs typeface="Courier New" pitchFamily="49" charset="0"/>
              </a:rPr>
              <a:t>, region, enrolment)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NZ">
                <a:latin typeface="Courier New" pitchFamily="49" charset="0"/>
                <a:cs typeface="Courier New" pitchFamily="49" charset="0"/>
              </a:rPr>
              <a:t>Student(</a:t>
            </a:r>
            <a:r>
              <a:rPr lang="en-NZ" u="sng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sName</a:t>
            </a:r>
            <a:r>
              <a:rPr lang="en-NZ">
                <a:latin typeface="Courier New" pitchFamily="49" charset="0"/>
                <a:cs typeface="Courier New" pitchFamily="49" charset="0"/>
              </a:rPr>
              <a:t>, GPA, </a:t>
            </a:r>
            <a:r>
              <a:rPr lang="en-NZ" err="1">
                <a:latin typeface="Courier New" pitchFamily="49" charset="0"/>
                <a:cs typeface="Courier New" pitchFamily="49" charset="0"/>
              </a:rPr>
              <a:t>sizeHS</a:t>
            </a:r>
            <a:r>
              <a:rPr lang="en-NZ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spcAft>
                <a:spcPts val="0"/>
              </a:spcAft>
            </a:pPr>
            <a:r>
              <a:rPr lang="en-NZ" err="1"/>
              <a:t>sizeHS</a:t>
            </a:r>
            <a:r>
              <a:rPr lang="en-NZ"/>
              <a:t> is size of High School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NZ">
                <a:latin typeface="Courier New" pitchFamily="49" charset="0"/>
                <a:cs typeface="Courier New" pitchFamily="49" charset="0"/>
              </a:rPr>
              <a:t>Apply(</a:t>
            </a:r>
            <a:r>
              <a:rPr lang="en-NZ" u="sng" err="1">
                <a:latin typeface="Courier New" pitchFamily="49" charset="0"/>
                <a:cs typeface="Courier New" pitchFamily="49" charset="0"/>
              </a:rPr>
              <a:t>sID</a:t>
            </a:r>
            <a:r>
              <a:rPr lang="en-NZ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u="sng" err="1">
                <a:latin typeface="Courier New" pitchFamily="49" charset="0"/>
                <a:cs typeface="Courier New" pitchFamily="49" charset="0"/>
              </a:rPr>
              <a:t>itpName</a:t>
            </a:r>
            <a:r>
              <a:rPr lang="en-NZ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u="sng">
                <a:latin typeface="Courier New" pitchFamily="49" charset="0"/>
                <a:cs typeface="Courier New" pitchFamily="49" charset="0"/>
              </a:rPr>
              <a:t>major</a:t>
            </a:r>
            <a:r>
              <a:rPr lang="en-NZ">
                <a:latin typeface="Courier New" pitchFamily="49" charset="0"/>
                <a:cs typeface="Courier New" pitchFamily="49" charset="0"/>
              </a:rPr>
              <a:t>, decision);</a:t>
            </a:r>
          </a:p>
        </p:txBody>
      </p:sp>
    </p:spTree>
    <p:extLst>
      <p:ext uri="{BB962C8B-B14F-4D97-AF65-F5344CB8AC3E}">
        <p14:creationId xmlns:p14="http://schemas.microsoft.com/office/powerpoint/2010/main" val="1504838971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err="1"/>
              <a:t>SubSelect</a:t>
            </a:r>
            <a:r>
              <a:rPr lang="en-NZ"/>
              <a:t> in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624" y="1706563"/>
            <a:ext cx="8010847" cy="4674765"/>
          </a:xfrm>
          <a:solidFill>
            <a:schemeClr val="bg1"/>
          </a:solidFill>
        </p:spPr>
        <p:txBody>
          <a:bodyPr/>
          <a:lstStyle/>
          <a:p>
            <a:r>
              <a:rPr lang="en-NZ"/>
              <a:t>It is possible to use a </a:t>
            </a:r>
            <a:r>
              <a:rPr lang="en-NZ" err="1"/>
              <a:t>subselect</a:t>
            </a:r>
            <a:r>
              <a:rPr lang="en-NZ"/>
              <a:t> in a select clause. Why?</a:t>
            </a:r>
          </a:p>
          <a:p>
            <a:pPr lvl="1"/>
            <a:r>
              <a:rPr lang="en-NZ"/>
              <a:t>I have NO idea! But you can if you must.</a:t>
            </a:r>
          </a:p>
          <a:p>
            <a:r>
              <a:rPr lang="en-NZ" b="1" i="1"/>
              <a:t>But</a:t>
            </a:r>
            <a:r>
              <a:rPr lang="en-NZ"/>
              <a:t> the </a:t>
            </a:r>
            <a:r>
              <a:rPr lang="en-NZ" err="1"/>
              <a:t>subquery</a:t>
            </a:r>
            <a:r>
              <a:rPr lang="en-NZ"/>
              <a:t> must return a scalar value</a:t>
            </a:r>
          </a:p>
          <a:p>
            <a:pPr lvl="1"/>
            <a:r>
              <a:rPr lang="en-NZ" b="1" i="1" err="1"/>
              <a:t>Ie</a:t>
            </a:r>
            <a:r>
              <a:rPr lang="en-NZ" b="1" i="1"/>
              <a:t> </a:t>
            </a:r>
            <a:r>
              <a:rPr lang="en-NZ"/>
              <a:t>a single value in a single row</a:t>
            </a:r>
          </a:p>
          <a:p>
            <a:r>
              <a:rPr lang="en-NZ" b="1" i="1"/>
              <a:t>E.g.</a:t>
            </a:r>
          </a:p>
          <a:p>
            <a:pPr marL="0" indent="0">
              <a:buNone/>
            </a:pPr>
            <a:r>
              <a:rPr lang="en-NZ" sz="2800">
                <a:latin typeface="Courier New" pitchFamily="49" charset="0"/>
                <a:cs typeface="Courier New" pitchFamily="49" charset="0"/>
              </a:rPr>
              <a:t> select </a:t>
            </a:r>
            <a:r>
              <a:rPr lang="en-NZ" sz="2800" err="1">
                <a:latin typeface="Courier New" pitchFamily="49" charset="0"/>
                <a:cs typeface="Courier New" pitchFamily="49" charset="0"/>
              </a:rPr>
              <a:t>sname</a:t>
            </a:r>
            <a:r>
              <a:rPr lang="en-NZ" sz="2800">
                <a:latin typeface="Courier New" pitchFamily="49" charset="0"/>
                <a:cs typeface="Courier New" pitchFamily="49" charset="0"/>
              </a:rPr>
              <a:t>, </a:t>
            </a:r>
            <a:r>
              <a:rPr lang="en-NZ" sz="280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NZ" sz="2800">
                <a:latin typeface="Courier New" pitchFamily="49" charset="0"/>
                <a:cs typeface="Courier New" pitchFamily="49" charset="0"/>
              </a:rPr>
              <a:t>, (select max(</a:t>
            </a:r>
            <a:r>
              <a:rPr lang="en-NZ" sz="2800" err="1">
                <a:latin typeface="Courier New" pitchFamily="49" charset="0"/>
                <a:cs typeface="Courier New" pitchFamily="49" charset="0"/>
              </a:rPr>
              <a:t>gpa</a:t>
            </a:r>
            <a:r>
              <a:rPr lang="en-NZ" sz="2800">
                <a:latin typeface="Courier New" pitchFamily="49" charset="0"/>
                <a:cs typeface="Courier New" pitchFamily="49" charset="0"/>
              </a:rPr>
              <a:t>) from student) as </a:t>
            </a:r>
            <a:r>
              <a:rPr lang="en-NZ" sz="2800" err="1">
                <a:latin typeface="Courier New" pitchFamily="49" charset="0"/>
                <a:cs typeface="Courier New" pitchFamily="49" charset="0"/>
              </a:rPr>
              <a:t>maxgpa</a:t>
            </a:r>
            <a:br>
              <a:rPr lang="en-NZ" sz="2800">
                <a:latin typeface="Courier New" pitchFamily="49" charset="0"/>
                <a:cs typeface="Courier New" pitchFamily="49" charset="0"/>
              </a:rPr>
            </a:br>
            <a:r>
              <a:rPr lang="en-NZ" sz="2800">
                <a:latin typeface="Courier New" pitchFamily="49" charset="0"/>
                <a:cs typeface="Courier New" pitchFamily="49" charset="0"/>
              </a:rPr>
              <a:t>from student;</a:t>
            </a:r>
          </a:p>
          <a:p>
            <a:pPr marL="0" indent="0">
              <a:buNone/>
            </a:pPr>
            <a:endParaRPr lang="en-NZ"/>
          </a:p>
        </p:txBody>
      </p:sp>
      <p:sp>
        <p:nvSpPr>
          <p:cNvPr id="4" name="Line Callout 1 3"/>
          <p:cNvSpPr/>
          <p:nvPr/>
        </p:nvSpPr>
        <p:spPr>
          <a:xfrm>
            <a:off x="7020272" y="5672683"/>
            <a:ext cx="2592288" cy="1080120"/>
          </a:xfrm>
          <a:prstGeom prst="borderCallout1">
            <a:avLst>
              <a:gd name="adj1" fmla="val -7298"/>
              <a:gd name="adj2" fmla="val 35081"/>
              <a:gd name="adj3" fmla="val -9745"/>
              <a:gd name="adj4" fmla="val -41236"/>
            </a:avLst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400" b="1" i="1"/>
              <a:t>Must</a:t>
            </a:r>
            <a:r>
              <a:rPr lang="en-NZ" sz="2400"/>
              <a:t> give new table a name</a:t>
            </a:r>
          </a:p>
        </p:txBody>
      </p:sp>
    </p:spTree>
    <p:extLst>
      <p:ext uri="{BB962C8B-B14F-4D97-AF65-F5344CB8AC3E}">
        <p14:creationId xmlns:p14="http://schemas.microsoft.com/office/powerpoint/2010/main" val="26551745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err="1"/>
              <a:t>Subselect</a:t>
            </a:r>
            <a:r>
              <a:rPr lang="en-NZ"/>
              <a:t> in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Sometimes though we might want to return some values</a:t>
            </a:r>
          </a:p>
          <a:p>
            <a:r>
              <a:rPr lang="en-NZ"/>
              <a:t>E.G. How many films exist in </a:t>
            </a:r>
            <a:r>
              <a:rPr lang="en-NZ" err="1"/>
              <a:t>Sakila</a:t>
            </a:r>
            <a:r>
              <a:rPr lang="en-NZ"/>
              <a:t>, how many do we have and how many  are we missing</a:t>
            </a:r>
          </a:p>
        </p:txBody>
      </p:sp>
    </p:spTree>
    <p:extLst>
      <p:ext uri="{BB962C8B-B14F-4D97-AF65-F5344CB8AC3E}">
        <p14:creationId xmlns:p14="http://schemas.microsoft.com/office/powerpoint/2010/main" val="233445403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Building it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select count(*) as </a:t>
            </a:r>
            <a:r>
              <a:rPr lang="en-NZ" err="1"/>
              <a:t>total_films</a:t>
            </a:r>
            <a:r>
              <a:rPr lang="en-NZ"/>
              <a:t> from film;</a:t>
            </a:r>
          </a:p>
          <a:p>
            <a:r>
              <a:rPr lang="en-NZ"/>
              <a:t>Select count(*) as </a:t>
            </a:r>
            <a:r>
              <a:rPr lang="en-NZ" err="1"/>
              <a:t>in_stock</a:t>
            </a:r>
            <a:r>
              <a:rPr lang="en-NZ"/>
              <a:t> from inventory;</a:t>
            </a:r>
          </a:p>
          <a:p>
            <a:r>
              <a:rPr lang="en-NZ"/>
              <a:t>Then we just need to </a:t>
            </a:r>
            <a:r>
              <a:rPr lang="en-NZ" err="1"/>
              <a:t>total_films</a:t>
            </a:r>
            <a:r>
              <a:rPr lang="en-NZ"/>
              <a:t> – inventory … somehow</a:t>
            </a:r>
          </a:p>
          <a:p>
            <a:pPr marL="0" indent="0">
              <a:buNone/>
            </a:pPr>
            <a:r>
              <a:rPr lang="en-NZ"/>
              <a:t>Try those two statements first – any problems ?</a:t>
            </a:r>
          </a:p>
        </p:txBody>
      </p:sp>
    </p:spTree>
    <p:extLst>
      <p:ext uri="{BB962C8B-B14F-4D97-AF65-F5344CB8AC3E}">
        <p14:creationId xmlns:p14="http://schemas.microsoft.com/office/powerpoint/2010/main" val="3441114415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Building it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select count(*) as </a:t>
            </a:r>
            <a:r>
              <a:rPr lang="en-NZ" err="1"/>
              <a:t>total_films</a:t>
            </a:r>
            <a:r>
              <a:rPr lang="en-NZ"/>
              <a:t> from film; </a:t>
            </a:r>
            <a:r>
              <a:rPr lang="en-NZ">
                <a:sym typeface="Wingdings" pitchFamily="2" charset="2"/>
              </a:rPr>
              <a:t> 1000</a:t>
            </a:r>
            <a:endParaRPr lang="en-NZ"/>
          </a:p>
          <a:p>
            <a:r>
              <a:rPr lang="en-NZ"/>
              <a:t>Select count(*) as </a:t>
            </a:r>
            <a:r>
              <a:rPr lang="en-NZ" err="1"/>
              <a:t>in_stock</a:t>
            </a:r>
            <a:r>
              <a:rPr lang="en-NZ"/>
              <a:t> from inventory; </a:t>
            </a:r>
            <a:r>
              <a:rPr lang="en-NZ">
                <a:sym typeface="Wingdings" pitchFamily="2" charset="2"/>
              </a:rPr>
              <a:t> 4581</a:t>
            </a:r>
            <a:endParaRPr lang="en-NZ"/>
          </a:p>
          <a:p>
            <a:r>
              <a:rPr lang="en-NZ"/>
              <a:t>Hey – hang on – we’ve more films in stock than actually exist – how is that possible?</a:t>
            </a:r>
          </a:p>
          <a:p>
            <a:pPr lvl="1"/>
            <a:r>
              <a:rPr lang="en-NZ"/>
              <a:t>it isn’t! We made a mistake.</a:t>
            </a:r>
          </a:p>
        </p:txBody>
      </p:sp>
    </p:spTree>
    <p:extLst>
      <p:ext uri="{BB962C8B-B14F-4D97-AF65-F5344CB8AC3E}">
        <p14:creationId xmlns:p14="http://schemas.microsoft.com/office/powerpoint/2010/main" val="3312724261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Check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Lets take a look at the data</a:t>
            </a:r>
          </a:p>
          <a:p>
            <a:r>
              <a:rPr lang="en-NZ"/>
              <a:t>Select * from inventory </a:t>
            </a:r>
            <a:r>
              <a:rPr lang="en-NZ" b="1"/>
              <a:t>limit 100;</a:t>
            </a:r>
            <a:endParaRPr lang="en-NZ"/>
          </a:p>
          <a:p>
            <a:pPr lvl="1"/>
            <a:r>
              <a:rPr lang="en-NZ"/>
              <a:t>The “limit </a:t>
            </a:r>
            <a:r>
              <a:rPr lang="en-NZ" b="1" i="1"/>
              <a:t>n</a:t>
            </a:r>
            <a:r>
              <a:rPr lang="en-NZ"/>
              <a:t>” keyword takes the first </a:t>
            </a:r>
            <a:r>
              <a:rPr lang="en-NZ" b="1" i="1"/>
              <a:t>n</a:t>
            </a:r>
            <a:r>
              <a:rPr lang="en-NZ"/>
              <a:t> records only</a:t>
            </a:r>
          </a:p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6635720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/>
              <a:t>Building it up – new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/>
              <a:t>select count(*) as </a:t>
            </a:r>
            <a:r>
              <a:rPr lang="en-NZ" err="1"/>
              <a:t>total_films</a:t>
            </a:r>
            <a:r>
              <a:rPr lang="en-NZ"/>
              <a:t> from film; </a:t>
            </a:r>
            <a:r>
              <a:rPr lang="en-NZ">
                <a:sym typeface="Wingdings" pitchFamily="2" charset="2"/>
              </a:rPr>
              <a:t> 1000</a:t>
            </a:r>
            <a:endParaRPr lang="en-NZ"/>
          </a:p>
          <a:p>
            <a:r>
              <a:rPr lang="en-NZ"/>
              <a:t>Select count</a:t>
            </a:r>
            <a:r>
              <a:rPr lang="en-NZ" b="1"/>
              <a:t>(distinct </a:t>
            </a:r>
            <a:r>
              <a:rPr lang="en-NZ" err="1"/>
              <a:t>film_id</a:t>
            </a:r>
            <a:r>
              <a:rPr lang="en-NZ" b="1"/>
              <a:t>)</a:t>
            </a:r>
            <a:r>
              <a:rPr lang="en-NZ"/>
              <a:t> as </a:t>
            </a:r>
            <a:r>
              <a:rPr lang="en-NZ" err="1"/>
              <a:t>in_stock</a:t>
            </a:r>
            <a:r>
              <a:rPr lang="en-NZ"/>
              <a:t> from inventory;</a:t>
            </a:r>
          </a:p>
          <a:p>
            <a:r>
              <a:rPr lang="en-NZ"/>
              <a:t>Then we just need to </a:t>
            </a:r>
            <a:r>
              <a:rPr lang="en-NZ" err="1"/>
              <a:t>total_films</a:t>
            </a:r>
            <a:r>
              <a:rPr lang="en-NZ"/>
              <a:t> – inventory … somehow</a:t>
            </a:r>
          </a:p>
          <a:p>
            <a:pPr marL="0" indent="0">
              <a:buNone/>
            </a:pPr>
            <a:r>
              <a:rPr lang="en-NZ"/>
              <a:t>Try those two statements first – any problems with out thoughts?</a:t>
            </a:r>
          </a:p>
        </p:txBody>
      </p:sp>
    </p:spTree>
    <p:extLst>
      <p:ext uri="{BB962C8B-B14F-4D97-AF65-F5344CB8AC3E}">
        <p14:creationId xmlns:p14="http://schemas.microsoft.com/office/powerpoint/2010/main" val="1298670530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P_PPT_Template">
  <a:themeElements>
    <a:clrScheme name="Custom 3">
      <a:dk1>
        <a:srgbClr val="05509B"/>
      </a:dk1>
      <a:lt1>
        <a:sysClr val="window" lastClr="FFFFFF"/>
      </a:lt1>
      <a:dk2>
        <a:srgbClr val="375F78"/>
      </a:dk2>
      <a:lt2>
        <a:srgbClr val="EEECE1"/>
      </a:lt2>
      <a:accent1>
        <a:srgbClr val="05509B"/>
      </a:accent1>
      <a:accent2>
        <a:srgbClr val="AFC32D"/>
      </a:accent2>
      <a:accent3>
        <a:srgbClr val="008CD9"/>
      </a:accent3>
      <a:accent4>
        <a:srgbClr val="C88719"/>
      </a:accent4>
      <a:accent5>
        <a:srgbClr val="7DA09B"/>
      </a:accent5>
      <a:accent6>
        <a:srgbClr val="82821E"/>
      </a:accent6>
      <a:hlink>
        <a:srgbClr val="7DA5D2"/>
      </a:hlink>
      <a:folHlink>
        <a:srgbClr val="3C555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heckedOut xmlns="4ead3e30-d430-4bd6-8c58-30b78065e881">
      <UserInfo>
        <DisplayName/>
        <AccountId xsi:nil="true"/>
        <AccountType/>
      </UserInfo>
    </CheckedOut>
    <TaxCatchAll xmlns="69cf2d07-47cf-4007-8b28-8e99e3ade41f" xsi:nil="true"/>
    <lcf76f155ced4ddcb4097134ff3c332f xmlns="4ead3e30-d430-4bd6-8c58-30b78065e881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619E6B9A30AEE4596B9377FBCE2DE87" ma:contentTypeVersion="21" ma:contentTypeDescription="Create a new document." ma:contentTypeScope="" ma:versionID="90a76ca43779a7881a45673dc1c08fa4">
  <xsd:schema xmlns:xsd="http://www.w3.org/2001/XMLSchema" xmlns:xs="http://www.w3.org/2001/XMLSchema" xmlns:p="http://schemas.microsoft.com/office/2006/metadata/properties" xmlns:ns1="http://schemas.microsoft.com/sharepoint/v3" xmlns:ns2="4ead3e30-d430-4bd6-8c58-30b78065e881" xmlns:ns3="f80e0364-4a0c-48be-bba3-5345e0de1200" xmlns:ns4="69cf2d07-47cf-4007-8b28-8e99e3ade41f" targetNamespace="http://schemas.microsoft.com/office/2006/metadata/properties" ma:root="true" ma:fieldsID="401e76b1afb467d5a9fd771cebe4102a" ns1:_="" ns2:_="" ns3:_="" ns4:_="">
    <xsd:import namespace="http://schemas.microsoft.com/sharepoint/v3"/>
    <xsd:import namespace="4ead3e30-d430-4bd6-8c58-30b78065e881"/>
    <xsd:import namespace="f80e0364-4a0c-48be-bba3-5345e0de1200"/>
    <xsd:import namespace="69cf2d07-47cf-4007-8b28-8e99e3ade4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CheckedOut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d3e30-d430-4bd6-8c58-30b78065e8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CheckedOut" ma:index="18" nillable="true" ma:displayName="Checked Out" ma:format="Dropdown" ma:list="UserInfo" ma:SharePointGroup="0" ma:internalName="CheckedOut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342feb5f-407f-4d79-a6e1-7fec79807d5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4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e0364-4a0c-48be-bba3-5345e0de1200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cf2d07-47cf-4007-8b28-8e99e3ade41f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190b7970-43fa-48f9-bd07-9e2f5056f21f}" ma:internalName="TaxCatchAll" ma:showField="CatchAllData" ma:web="f80e0364-4a0c-48be-bba3-5345e0de120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18B2E7-0DBC-41B8-A397-2CABE7EAC7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486E86-3915-44E7-BAD8-A74AAB7F97A5}">
  <ds:schemaRefs>
    <ds:schemaRef ds:uri="4ead3e30-d430-4bd6-8c58-30b78065e881"/>
    <ds:schemaRef ds:uri="69cf2d07-47cf-4007-8b28-8e99e3ade41f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A79C9A34-FBD0-498A-9DB2-8C51CB2AC4FC}">
  <ds:schemaRefs>
    <ds:schemaRef ds:uri="4ead3e30-d430-4bd6-8c58-30b78065e881"/>
    <ds:schemaRef ds:uri="69cf2d07-47cf-4007-8b28-8e99e3ade41f"/>
    <ds:schemaRef ds:uri="f80e0364-4a0c-48be-bba3-5345e0de12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VPN</Template>
  <Application>Microsoft Office PowerPoint</Application>
  <PresentationFormat>On-screen Show (4:3)</PresentationFormat>
  <Slides>27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OP_PPT_Template</vt:lpstr>
      <vt:lpstr>Sub-Selects in Other Places</vt:lpstr>
      <vt:lpstr>Subselect in Other Places</vt:lpstr>
      <vt:lpstr>Student Application Database</vt:lpstr>
      <vt:lpstr>SubSelect in Select</vt:lpstr>
      <vt:lpstr>Subselect in select</vt:lpstr>
      <vt:lpstr>Building it up</vt:lpstr>
      <vt:lpstr>Building it up</vt:lpstr>
      <vt:lpstr>Check the data</vt:lpstr>
      <vt:lpstr>Building it up – new plan</vt:lpstr>
      <vt:lpstr>Putting it all together</vt:lpstr>
      <vt:lpstr>Outer Joins</vt:lpstr>
      <vt:lpstr>Joins so far: Cartesian</vt:lpstr>
      <vt:lpstr>Joins So Far: Inner Join</vt:lpstr>
      <vt:lpstr>Looking at tables as sets</vt:lpstr>
      <vt:lpstr>Inner Join – The Intersection</vt:lpstr>
      <vt:lpstr>A dumb thing – not using FK to join</vt:lpstr>
      <vt:lpstr>Inner Join – The Intersection</vt:lpstr>
      <vt:lpstr>Inner Join – The Intersection</vt:lpstr>
      <vt:lpstr>Outer Joins</vt:lpstr>
      <vt:lpstr>Left Outer Join</vt:lpstr>
      <vt:lpstr>Left Join</vt:lpstr>
      <vt:lpstr>Right Join</vt:lpstr>
      <vt:lpstr>Full Outer Join</vt:lpstr>
      <vt:lpstr>Left Right Out Join</vt:lpstr>
      <vt:lpstr>Which films don’t we have</vt:lpstr>
      <vt:lpstr>Working with NULLS</vt:lpstr>
      <vt:lpstr>Which films are we missing?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Fundamentals</dc:title>
  <dc:creator>David Bremer</dc:creator>
  <cp:revision>1</cp:revision>
  <dcterms:created xsi:type="dcterms:W3CDTF">2009-12-07T23:20:52Z</dcterms:created>
  <dcterms:modified xsi:type="dcterms:W3CDTF">2025-03-24T21:41:03Z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0x0101006619E6B9A30AEE4596B9377FBCE2DE87</vt:lpwstr>
  </property>
  <property fmtid="{D5CDD505-2E9C-101B-9397-08002B2CF9AE}" pid="3" name="MediaServiceImageTags">
    <vt:lpwstr/>
  </property>
</Properties>
</file>