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63"/>
  </p:normalViewPr>
  <p:slideViewPr>
    <p:cSldViewPr snapToGrid="0" snapToObjects="1">
      <p:cViewPr varScale="1">
        <p:scale>
          <a:sx n="76" d="100"/>
          <a:sy n="76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gosantiago/Documents/202010/Tesis/ModeloPredictivo/Result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gosantiago/Documents/202010/Tesis/ModeloPredictivo/Result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ugosantiago/Documents/202010/Tesis/ModeloPredictivo/Resultad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Acuracy general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2013B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Sheet1!$C$18:$E$18</c:f>
              <c:strCache>
                <c:ptCount val="3"/>
                <c:pt idx="0">
                  <c:v>Accuracy 1</c:v>
                </c:pt>
                <c:pt idx="1">
                  <c:v>Accuracy 2</c:v>
                </c:pt>
                <c:pt idx="2">
                  <c:v>Accuracy 3</c:v>
                </c:pt>
              </c:strCache>
            </c:strRef>
          </c:cat>
          <c:val>
            <c:numRef>
              <c:f>Sheet1!$C$19:$E$19</c:f>
              <c:numCache>
                <c:formatCode>General</c:formatCode>
                <c:ptCount val="3"/>
                <c:pt idx="0">
                  <c:v>0.87</c:v>
                </c:pt>
                <c:pt idx="1">
                  <c:v>0.88</c:v>
                </c:pt>
                <c:pt idx="2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97-B548-893E-15EAB9B330B1}"/>
            </c:ext>
          </c:extLst>
        </c:ser>
        <c:ser>
          <c:idx val="1"/>
          <c:order val="1"/>
          <c:tx>
            <c:strRef>
              <c:f>Sheet1!$B$20</c:f>
              <c:strCache>
                <c:ptCount val="1"/>
                <c:pt idx="0">
                  <c:v>2013J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Sheet1!$C$18:$E$18</c:f>
              <c:strCache>
                <c:ptCount val="3"/>
                <c:pt idx="0">
                  <c:v>Accuracy 1</c:v>
                </c:pt>
                <c:pt idx="1">
                  <c:v>Accuracy 2</c:v>
                </c:pt>
                <c:pt idx="2">
                  <c:v>Accuracy 3</c:v>
                </c:pt>
              </c:strCache>
            </c:strRef>
          </c:cat>
          <c:val>
            <c:numRef>
              <c:f>Sheet1!$C$20:$E$20</c:f>
              <c:numCache>
                <c:formatCode>General</c:formatCode>
                <c:ptCount val="3"/>
                <c:pt idx="0">
                  <c:v>0.82</c:v>
                </c:pt>
                <c:pt idx="1">
                  <c:v>0.83</c:v>
                </c:pt>
                <c:pt idx="2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97-B548-893E-15EAB9B330B1}"/>
            </c:ext>
          </c:extLst>
        </c:ser>
        <c:ser>
          <c:idx val="2"/>
          <c:order val="2"/>
          <c:tx>
            <c:strRef>
              <c:f>Sheet1!$B$21</c:f>
              <c:strCache>
                <c:ptCount val="1"/>
                <c:pt idx="0">
                  <c:v>2014B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Sheet1!$C$18:$E$18</c:f>
              <c:strCache>
                <c:ptCount val="3"/>
                <c:pt idx="0">
                  <c:v>Accuracy 1</c:v>
                </c:pt>
                <c:pt idx="1">
                  <c:v>Accuracy 2</c:v>
                </c:pt>
                <c:pt idx="2">
                  <c:v>Accuracy 3</c:v>
                </c:pt>
              </c:strCache>
            </c:strRef>
          </c:cat>
          <c:val>
            <c:numRef>
              <c:f>Sheet1!$C$21:$E$21</c:f>
              <c:numCache>
                <c:formatCode>General</c:formatCode>
                <c:ptCount val="3"/>
                <c:pt idx="0">
                  <c:v>0.85</c:v>
                </c:pt>
                <c:pt idx="1">
                  <c:v>0.87</c:v>
                </c:pt>
                <c:pt idx="2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97-B548-893E-15EAB9B330B1}"/>
            </c:ext>
          </c:extLst>
        </c:ser>
        <c:ser>
          <c:idx val="3"/>
          <c:order val="3"/>
          <c:tx>
            <c:strRef>
              <c:f>Sheet1!$B$22</c:f>
              <c:strCache>
                <c:ptCount val="1"/>
                <c:pt idx="0">
                  <c:v>2014J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Sheet1!$C$18:$E$18</c:f>
              <c:strCache>
                <c:ptCount val="3"/>
                <c:pt idx="0">
                  <c:v>Accuracy 1</c:v>
                </c:pt>
                <c:pt idx="1">
                  <c:v>Accuracy 2</c:v>
                </c:pt>
                <c:pt idx="2">
                  <c:v>Accuracy 3</c:v>
                </c:pt>
              </c:strCache>
            </c:strRef>
          </c:cat>
          <c:val>
            <c:numRef>
              <c:f>Sheet1!$C$22:$E$22</c:f>
              <c:numCache>
                <c:formatCode>General</c:formatCode>
                <c:ptCount val="3"/>
                <c:pt idx="0">
                  <c:v>0.86</c:v>
                </c:pt>
                <c:pt idx="1">
                  <c:v>0.87</c:v>
                </c:pt>
                <c:pt idx="2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97-B548-893E-15EAB9B33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1711775"/>
        <c:axId val="2114665023"/>
      </c:lineChart>
      <c:catAx>
        <c:axId val="2071711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O"/>
          </a:p>
        </c:txPr>
        <c:crossAx val="2114665023"/>
        <c:crosses val="autoZero"/>
        <c:auto val="1"/>
        <c:lblAlgn val="ctr"/>
        <c:lblOffset val="100"/>
        <c:noMultiLvlLbl val="0"/>
      </c:catAx>
      <c:valAx>
        <c:axId val="211466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O"/>
          </a:p>
        </c:txPr>
        <c:crossAx val="2071711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231621688314601"/>
          <c:y val="0.94572013347765504"/>
          <c:w val="0.31536756623370799"/>
          <c:h val="5.4279866522344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  <a:r>
              <a:rPr lang="en-US" baseline="0"/>
              <a:t> general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2013B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Sheet1!$C$25:$E$25</c:f>
              <c:strCache>
                <c:ptCount val="3"/>
                <c:pt idx="0">
                  <c:v>Recall 1</c:v>
                </c:pt>
                <c:pt idx="1">
                  <c:v>Recall 2</c:v>
                </c:pt>
                <c:pt idx="2">
                  <c:v>Recall 3</c:v>
                </c:pt>
              </c:strCache>
            </c:strRef>
          </c:cat>
          <c:val>
            <c:numRef>
              <c:f>Sheet1!$C$26:$E$26</c:f>
              <c:numCache>
                <c:formatCode>General</c:formatCode>
                <c:ptCount val="3"/>
                <c:pt idx="0">
                  <c:v>0.87</c:v>
                </c:pt>
                <c:pt idx="1">
                  <c:v>0.88</c:v>
                </c:pt>
                <c:pt idx="2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F5-B24B-9DAA-2D3C298586D6}"/>
            </c:ext>
          </c:extLst>
        </c:ser>
        <c:ser>
          <c:idx val="1"/>
          <c:order val="1"/>
          <c:tx>
            <c:strRef>
              <c:f>Sheet1!$B$27</c:f>
              <c:strCache>
                <c:ptCount val="1"/>
                <c:pt idx="0">
                  <c:v>2013J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Sheet1!$C$25:$E$25</c:f>
              <c:strCache>
                <c:ptCount val="3"/>
                <c:pt idx="0">
                  <c:v>Recall 1</c:v>
                </c:pt>
                <c:pt idx="1">
                  <c:v>Recall 2</c:v>
                </c:pt>
                <c:pt idx="2">
                  <c:v>Recall 3</c:v>
                </c:pt>
              </c:strCache>
            </c:strRef>
          </c:cat>
          <c:val>
            <c:numRef>
              <c:f>Sheet1!$C$27:$E$27</c:f>
              <c:numCache>
                <c:formatCode>General</c:formatCode>
                <c:ptCount val="3"/>
                <c:pt idx="0">
                  <c:v>0.82</c:v>
                </c:pt>
                <c:pt idx="1">
                  <c:v>0.83</c:v>
                </c:pt>
                <c:pt idx="2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F5-B24B-9DAA-2D3C298586D6}"/>
            </c:ext>
          </c:extLst>
        </c:ser>
        <c:ser>
          <c:idx val="2"/>
          <c:order val="2"/>
          <c:tx>
            <c:strRef>
              <c:f>Sheet1!$B$28</c:f>
              <c:strCache>
                <c:ptCount val="1"/>
                <c:pt idx="0">
                  <c:v>2014B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Sheet1!$C$25:$E$25</c:f>
              <c:strCache>
                <c:ptCount val="3"/>
                <c:pt idx="0">
                  <c:v>Recall 1</c:v>
                </c:pt>
                <c:pt idx="1">
                  <c:v>Recall 2</c:v>
                </c:pt>
                <c:pt idx="2">
                  <c:v>Recall 3</c:v>
                </c:pt>
              </c:strCache>
            </c:strRef>
          </c:cat>
          <c:val>
            <c:numRef>
              <c:f>Sheet1!$C$28:$E$28</c:f>
              <c:numCache>
                <c:formatCode>General</c:formatCode>
                <c:ptCount val="3"/>
                <c:pt idx="0">
                  <c:v>0.85</c:v>
                </c:pt>
                <c:pt idx="1">
                  <c:v>0.87</c:v>
                </c:pt>
                <c:pt idx="2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F5-B24B-9DAA-2D3C298586D6}"/>
            </c:ext>
          </c:extLst>
        </c:ser>
        <c:ser>
          <c:idx val="3"/>
          <c:order val="3"/>
          <c:tx>
            <c:strRef>
              <c:f>Sheet1!$B$29</c:f>
              <c:strCache>
                <c:ptCount val="1"/>
                <c:pt idx="0">
                  <c:v>2014J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Sheet1!$C$25:$E$25</c:f>
              <c:strCache>
                <c:ptCount val="3"/>
                <c:pt idx="0">
                  <c:v>Recall 1</c:v>
                </c:pt>
                <c:pt idx="1">
                  <c:v>Recall 2</c:v>
                </c:pt>
                <c:pt idx="2">
                  <c:v>Recall 3</c:v>
                </c:pt>
              </c:strCache>
            </c:strRef>
          </c:cat>
          <c:val>
            <c:numRef>
              <c:f>Sheet1!$C$29:$E$29</c:f>
              <c:numCache>
                <c:formatCode>General</c:formatCode>
                <c:ptCount val="3"/>
                <c:pt idx="0">
                  <c:v>0.86</c:v>
                </c:pt>
                <c:pt idx="1">
                  <c:v>0.87</c:v>
                </c:pt>
                <c:pt idx="2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F5-B24B-9DAA-2D3C29858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662543"/>
        <c:axId val="2077559647"/>
      </c:lineChart>
      <c:catAx>
        <c:axId val="211066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O"/>
          </a:p>
        </c:txPr>
        <c:crossAx val="2077559647"/>
        <c:crosses val="autoZero"/>
        <c:auto val="1"/>
        <c:lblAlgn val="ctr"/>
        <c:lblOffset val="100"/>
        <c:noMultiLvlLbl val="0"/>
      </c:catAx>
      <c:valAx>
        <c:axId val="207755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O"/>
          </a:p>
        </c:txPr>
        <c:crossAx val="2110662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792654995632829"/>
          <c:y val="0.93426620466855947"/>
          <c:w val="0.26414680613935099"/>
          <c:h val="5.29576452180479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F1-support general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Sheet1!$H$33</c:f>
              <c:strCache>
                <c:ptCount val="1"/>
                <c:pt idx="0">
                  <c:v>F1-supp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Sheet1!$G$34:$G$37</c:f>
              <c:strCache>
                <c:ptCount val="4"/>
                <c:pt idx="0">
                  <c:v>2013B</c:v>
                </c:pt>
                <c:pt idx="1">
                  <c:v>2013J</c:v>
                </c:pt>
                <c:pt idx="2">
                  <c:v>2014B</c:v>
                </c:pt>
                <c:pt idx="3">
                  <c:v>2014J</c:v>
                </c:pt>
              </c:strCache>
            </c:strRef>
          </c:cat>
          <c:val>
            <c:numRef>
              <c:f>Sheet1!$H$34:$H$37</c:f>
              <c:numCache>
                <c:formatCode>General</c:formatCode>
                <c:ptCount val="4"/>
                <c:pt idx="0">
                  <c:v>0.87</c:v>
                </c:pt>
                <c:pt idx="1">
                  <c:v>0.82</c:v>
                </c:pt>
                <c:pt idx="2">
                  <c:v>0.84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D-774E-AC22-B85DFF3B8EC3}"/>
            </c:ext>
          </c:extLst>
        </c:ser>
        <c:ser>
          <c:idx val="1"/>
          <c:order val="1"/>
          <c:tx>
            <c:strRef>
              <c:f>Sheet1!$I$33</c:f>
              <c:strCache>
                <c:ptCount val="1"/>
                <c:pt idx="0">
                  <c:v>F1-supp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Sheet1!$G$34:$G$37</c:f>
              <c:strCache>
                <c:ptCount val="4"/>
                <c:pt idx="0">
                  <c:v>2013B</c:v>
                </c:pt>
                <c:pt idx="1">
                  <c:v>2013J</c:v>
                </c:pt>
                <c:pt idx="2">
                  <c:v>2014B</c:v>
                </c:pt>
                <c:pt idx="3">
                  <c:v>2014J</c:v>
                </c:pt>
              </c:strCache>
            </c:strRef>
          </c:cat>
          <c:val>
            <c:numRef>
              <c:f>Sheet1!$I$34:$I$37</c:f>
              <c:numCache>
                <c:formatCode>General</c:formatCode>
                <c:ptCount val="4"/>
                <c:pt idx="0">
                  <c:v>0.88</c:v>
                </c:pt>
                <c:pt idx="1">
                  <c:v>0.83</c:v>
                </c:pt>
                <c:pt idx="2">
                  <c:v>0.87</c:v>
                </c:pt>
                <c:pt idx="3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D-774E-AC22-B85DFF3B8EC3}"/>
            </c:ext>
          </c:extLst>
        </c:ser>
        <c:ser>
          <c:idx val="2"/>
          <c:order val="2"/>
          <c:tx>
            <c:strRef>
              <c:f>Sheet1!$J$33</c:f>
              <c:strCache>
                <c:ptCount val="1"/>
                <c:pt idx="0">
                  <c:v>F1-supp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Sheet1!$G$34:$G$37</c:f>
              <c:strCache>
                <c:ptCount val="4"/>
                <c:pt idx="0">
                  <c:v>2013B</c:v>
                </c:pt>
                <c:pt idx="1">
                  <c:v>2013J</c:v>
                </c:pt>
                <c:pt idx="2">
                  <c:v>2014B</c:v>
                </c:pt>
                <c:pt idx="3">
                  <c:v>2014J</c:v>
                </c:pt>
              </c:strCache>
            </c:strRef>
          </c:cat>
          <c:val>
            <c:numRef>
              <c:f>Sheet1!$J$34:$J$37</c:f>
              <c:numCache>
                <c:formatCode>General</c:formatCode>
                <c:ptCount val="4"/>
                <c:pt idx="0">
                  <c:v>0.88</c:v>
                </c:pt>
                <c:pt idx="1">
                  <c:v>0.83</c:v>
                </c:pt>
                <c:pt idx="2">
                  <c:v>0.88</c:v>
                </c:pt>
                <c:pt idx="3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AD-774E-AC22-B85DFF3B8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78988511"/>
        <c:axId val="2111439519"/>
      </c:barChart>
      <c:catAx>
        <c:axId val="20789885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O"/>
          </a:p>
        </c:txPr>
        <c:crossAx val="2111439519"/>
        <c:crosses val="autoZero"/>
        <c:auto val="1"/>
        <c:lblAlgn val="ctr"/>
        <c:lblOffset val="100"/>
        <c:noMultiLvlLbl val="0"/>
      </c:catAx>
      <c:valAx>
        <c:axId val="211143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O"/>
          </a:p>
        </c:txPr>
        <c:crossAx val="207898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618488061759422"/>
          <c:y val="0.91009831180106804"/>
          <c:w val="0.20818697747688245"/>
          <c:h val="8.99016881989319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8118-4861-1B47-BE36-99B72369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AB66-CDA5-B148-87CD-1DCBEB12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6A32-3C99-CA42-911A-1A674B69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0587-6ABF-0544-B4EC-D044B25F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36B6-6F6F-DD4A-9E20-C6D65C73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0445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9C5A-0443-8345-AC72-51070A7C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340B8-E247-6241-9F39-9E3DAC59B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622D-928A-8D4F-992D-45715F8E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DF4F-3EF4-B94C-B54D-1116E631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DF3D3-4CB4-B545-83C6-DE100705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880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1B31C-817D-3240-AF20-CCC974E6E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484B8-C01D-324C-BBB2-9A7FFEA9E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4A5D-D6C9-4245-8E6F-2A9793C9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92FC-8EAD-4448-862F-7FDBAEB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8A55-1AC6-E142-91EE-B20061BA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293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21FE-4E61-A941-8D65-69A454BC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8BE8-538D-FC40-85C8-36352EE4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153C-4AC8-974D-B91B-B8D24D7C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B895-7DB0-6F43-A247-5741BB60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1B99-3D61-6142-85CF-DA542A3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7509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C010-C8D1-7844-BC3D-8A33C1C3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1AF46-1363-8746-B9AC-FEFEEC23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E4C9-A05B-2144-AB3A-44452DC9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28BE8-6051-A44F-8016-163C006F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218C-AD79-4941-B36F-F0FA2D7F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5670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409A-883A-EB47-9EE1-747C5AB8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3B3D-3145-5D46-B888-E25E6FF91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0CADE-F07C-1C42-959F-59413046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F38B3-5972-4A41-9BF8-5EBA1E52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5E33-4B4B-4942-87E5-4DB281C1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C621-D69A-424E-8D59-9BF19D68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4603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5562-AAA8-0C41-84A6-947FCBF4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36195-BAF7-1641-920A-A7C82A6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8080-3DD8-EC45-904D-3B0652DA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E32BE-90BE-6548-9B7A-920EC7DC1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9B95E-2236-6846-88BC-01876BC3D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C1DD1-1FC0-8B42-92E6-17DFDBA6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87976-CC1A-DC4B-9206-87C524F8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BBD02-6830-B743-A980-E874F566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2487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3C07-0E84-6841-8671-1F4D4800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33FCF-E5F5-D34C-BDA0-E772909D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085D6-B4C8-2143-9346-4E75702A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09FF1-FED6-5D44-A5A3-A29A3AD8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708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35DFA-34E9-8743-B0F9-3B1C52C8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8A31B-118D-4743-BD52-0DFFBA3D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753E4-16CE-B742-AFDF-F73865B7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003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7259-97AE-284A-BF4C-E066C778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1DC8-E3B8-D547-8B1F-22F847EF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FEEE5-8312-0648-AB51-22229EA5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DB89-6DDC-564A-8967-97D47BD7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7123-36A1-0848-8109-47838A91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4FF0-A1BB-A242-8A8A-B6487CDA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7870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6AE3-9534-1942-81BB-4317D2FB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B571-7AED-6B41-ABF4-60E6F820C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FDF42-E206-4444-A492-594B157A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ABA1-FE2C-2C44-9FA2-CFA90706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1400-7DBD-D249-9E53-029EF7AB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31372-FCBC-C443-8332-C150795F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556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9CDEF-ABB8-AE4F-8272-91A5BC0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677B-8B21-2047-BCB5-0511EDF5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B47A-7570-5342-B269-3900F043A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EC3E-B90D-AC4A-838C-B6C14B79EA6E}" type="datetimeFigureOut">
              <a:rPr lang="en-CO" smtClean="0"/>
              <a:t>10/06/20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8DA4-098A-FB49-8736-551672505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DBBB-3F84-2642-9112-1ABD5844E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E1D4-81FE-F249-BDB1-BDC45E47C2C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81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3FD3-0F33-1D49-8395-47A1B895B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Resultados prueba de concepto</a:t>
            </a:r>
          </a:p>
        </p:txBody>
      </p:sp>
    </p:spTree>
    <p:extLst>
      <p:ext uri="{BB962C8B-B14F-4D97-AF65-F5344CB8AC3E}">
        <p14:creationId xmlns:p14="http://schemas.microsoft.com/office/powerpoint/2010/main" val="21931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70BC-A48F-3A43-B7FB-39D142F9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1015888"/>
          </a:xfrm>
        </p:spPr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realizadas</a:t>
            </a:r>
            <a:endParaRPr lang="en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ABD2-7470-0D49-B1B7-AC10B4C9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2438399"/>
            <a:ext cx="3352800" cy="4201887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Prueba 1</a:t>
            </a:r>
          </a:p>
          <a:p>
            <a:pPr>
              <a:buFontTx/>
              <a:buChar char="-"/>
            </a:pPr>
            <a:r>
              <a:rPr lang="en-CO" sz="1800" dirty="0"/>
              <a:t>Con una ocurrencia del cero mayor al 90%, la variable se tranforma a binaria. 1 si se usó y 0 si no se usó.</a:t>
            </a:r>
          </a:p>
          <a:p>
            <a:pPr>
              <a:buFontTx/>
              <a:buChar char="-"/>
            </a:pPr>
            <a:r>
              <a:rPr lang="en-US" sz="1800" dirty="0"/>
              <a:t>L</a:t>
            </a:r>
            <a:r>
              <a:rPr lang="en-CO" sz="1800" dirty="0"/>
              <a:t>as demas variables se normalizan y se pasan a cuartiles. Posteriormente se transforman a variable dummie.</a:t>
            </a:r>
          </a:p>
          <a:p>
            <a:pPr>
              <a:buFontTx/>
              <a:buChar char="-"/>
            </a:pPr>
            <a:r>
              <a:rPr lang="en-CO" sz="1800" dirty="0"/>
              <a:t>Se balancean las clases </a:t>
            </a:r>
          </a:p>
          <a:p>
            <a:pPr>
              <a:buFontTx/>
              <a:buChar char="-"/>
            </a:pPr>
            <a:r>
              <a:rPr lang="en-US" sz="1800" dirty="0"/>
              <a:t>S</a:t>
            </a:r>
            <a:r>
              <a:rPr lang="en-CO" sz="1800" dirty="0"/>
              <a:t>e entrena con una proporcion 80-20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9111A4-763C-4D4F-BC9A-454050228E65}"/>
              </a:ext>
            </a:extLst>
          </p:cNvPr>
          <p:cNvSpPr txBox="1">
            <a:spLocks/>
          </p:cNvSpPr>
          <p:nvPr/>
        </p:nvSpPr>
        <p:spPr>
          <a:xfrm>
            <a:off x="4419600" y="2446110"/>
            <a:ext cx="3352800" cy="41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O" dirty="0"/>
              <a:t>Prueba 2</a:t>
            </a:r>
          </a:p>
          <a:p>
            <a:pPr>
              <a:buFontTx/>
              <a:buChar char="-"/>
            </a:pPr>
            <a:r>
              <a:rPr lang="en-CO" sz="1800" dirty="0"/>
              <a:t>Con una ocurrencia del cero mayor al 80%, la variable se tranforma a binaria. 1 si se usó y 0 si no se usó.</a:t>
            </a:r>
          </a:p>
          <a:p>
            <a:pPr>
              <a:buFontTx/>
              <a:buChar char="-"/>
            </a:pPr>
            <a:r>
              <a:rPr lang="en-US" sz="1800" dirty="0"/>
              <a:t>L</a:t>
            </a:r>
            <a:r>
              <a:rPr lang="en-CO" sz="1800" dirty="0"/>
              <a:t>as demas variables se normalizan y se pasan a cuartiles. Posteriormente se transforman a variable dummie.</a:t>
            </a:r>
          </a:p>
          <a:p>
            <a:pPr>
              <a:buFontTx/>
              <a:buChar char="-"/>
            </a:pPr>
            <a:r>
              <a:rPr lang="en-CO" sz="1800" dirty="0"/>
              <a:t>Se balancean las clases </a:t>
            </a:r>
          </a:p>
          <a:p>
            <a:pPr>
              <a:buFontTx/>
              <a:buChar char="-"/>
            </a:pPr>
            <a:r>
              <a:rPr lang="en-US" sz="1800" dirty="0"/>
              <a:t>S</a:t>
            </a:r>
            <a:r>
              <a:rPr lang="en-CO" sz="1800" dirty="0"/>
              <a:t>e entrena con una proporcion 80-20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4E135-B780-DB4D-83DE-E8DF00EE5BC3}"/>
              </a:ext>
            </a:extLst>
          </p:cNvPr>
          <p:cNvSpPr txBox="1">
            <a:spLocks/>
          </p:cNvSpPr>
          <p:nvPr/>
        </p:nvSpPr>
        <p:spPr>
          <a:xfrm>
            <a:off x="8436428" y="2438398"/>
            <a:ext cx="3352800" cy="41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O" dirty="0"/>
              <a:t>Prueba 3</a:t>
            </a:r>
          </a:p>
          <a:p>
            <a:pPr>
              <a:buFontTx/>
              <a:buChar char="-"/>
            </a:pPr>
            <a:r>
              <a:rPr lang="en-CO" sz="1800" dirty="0"/>
              <a:t>Con una ocurrencia del cero mayor al 70%, la variable se tranforma a binaria. 1 si se usó y 0 si no se usó.</a:t>
            </a:r>
          </a:p>
          <a:p>
            <a:pPr>
              <a:buFontTx/>
              <a:buChar char="-"/>
            </a:pPr>
            <a:r>
              <a:rPr lang="en-US" sz="1800" dirty="0"/>
              <a:t>L</a:t>
            </a:r>
            <a:r>
              <a:rPr lang="en-CO" sz="1800" dirty="0"/>
              <a:t>as demas variables se normalizan y se pasan a cuartiles. Posteriormente se transforman a variable dummie.</a:t>
            </a:r>
          </a:p>
          <a:p>
            <a:pPr>
              <a:buFontTx/>
              <a:buChar char="-"/>
            </a:pPr>
            <a:r>
              <a:rPr lang="en-CO" sz="1800" dirty="0"/>
              <a:t>Se balancean las clases </a:t>
            </a:r>
          </a:p>
          <a:p>
            <a:pPr>
              <a:buFontTx/>
              <a:buChar char="-"/>
            </a:pPr>
            <a:r>
              <a:rPr lang="en-US" sz="1800" dirty="0"/>
              <a:t>S</a:t>
            </a:r>
            <a:r>
              <a:rPr lang="en-CO" sz="1800" dirty="0"/>
              <a:t>e entrena con una proporcion 80-20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D5BBD5-3C5F-334B-8A45-1DA44CFA1D22}"/>
              </a:ext>
            </a:extLst>
          </p:cNvPr>
          <p:cNvSpPr txBox="1">
            <a:spLocks/>
          </p:cNvSpPr>
          <p:nvPr/>
        </p:nvSpPr>
        <p:spPr>
          <a:xfrm>
            <a:off x="0" y="876980"/>
            <a:ext cx="12192000" cy="156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O" sz="2800" dirty="0"/>
              <a:t>Consideraciones generales:</a:t>
            </a:r>
          </a:p>
          <a:p>
            <a:r>
              <a:rPr lang="en-CO" sz="2800" dirty="0"/>
              <a:t>En todas las pruebas se eliminan las columnas sharedsubpage y repeatactivity.</a:t>
            </a:r>
          </a:p>
          <a:p>
            <a:r>
              <a:rPr lang="en-CO" sz="2800" dirty="0"/>
              <a:t>Se normalizan las viariables con MinMaxScaler de pandas.</a:t>
            </a:r>
          </a:p>
          <a:p>
            <a:endParaRPr lang="en-CO" sz="2800" dirty="0"/>
          </a:p>
        </p:txBody>
      </p:sp>
    </p:spTree>
    <p:extLst>
      <p:ext uri="{BB962C8B-B14F-4D97-AF65-F5344CB8AC3E}">
        <p14:creationId xmlns:p14="http://schemas.microsoft.com/office/powerpoint/2010/main" val="30492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3D3E-B37A-584D-A2F0-AC63BDA9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262" y="0"/>
            <a:ext cx="2657475" cy="842963"/>
          </a:xfrm>
        </p:spPr>
        <p:txBody>
          <a:bodyPr/>
          <a:lstStyle/>
          <a:p>
            <a:r>
              <a:rPr lang="en-CO" dirty="0"/>
              <a:t>Resultados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BD612D-CBEC-9F40-9EE5-EA2C2C912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346504"/>
              </p:ext>
            </p:extLst>
          </p:nvPr>
        </p:nvGraphicFramePr>
        <p:xfrm>
          <a:off x="598713" y="842963"/>
          <a:ext cx="10406743" cy="589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59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58AB79-5E94-9C45-88FC-956007C84C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780596"/>
              </p:ext>
            </p:extLst>
          </p:nvPr>
        </p:nvGraphicFramePr>
        <p:xfrm>
          <a:off x="785813" y="622300"/>
          <a:ext cx="10644187" cy="5964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11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57B366-CAE7-0E4F-8FB4-8FAC7572C7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275228"/>
              </p:ext>
            </p:extLst>
          </p:nvPr>
        </p:nvGraphicFramePr>
        <p:xfrm>
          <a:off x="209547" y="787399"/>
          <a:ext cx="11120441" cy="5942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483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E7D0-4B50-1547-9736-8607AA35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4" y="51416"/>
            <a:ext cx="6400800" cy="827314"/>
          </a:xfrm>
        </p:spPr>
        <p:txBody>
          <a:bodyPr/>
          <a:lstStyle/>
          <a:p>
            <a:r>
              <a:rPr lang="en-CO" dirty="0"/>
              <a:t>Variables más importantes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A46D3-DE69-014A-864B-3D362E44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007539"/>
            <a:ext cx="3352800" cy="2119084"/>
          </a:xfrm>
        </p:spPr>
        <p:txBody>
          <a:bodyPr/>
          <a:lstStyle/>
          <a:p>
            <a:pPr marL="0" indent="0">
              <a:buNone/>
            </a:pPr>
            <a:r>
              <a:rPr lang="en-CO" dirty="0"/>
              <a:t>2013B</a:t>
            </a:r>
          </a:p>
          <a:p>
            <a:pPr>
              <a:buFontTx/>
              <a:buChar char="-"/>
            </a:pPr>
            <a:r>
              <a:rPr lang="en-CO" sz="1800" dirty="0"/>
              <a:t>Forum_4</a:t>
            </a:r>
          </a:p>
          <a:p>
            <a:pPr>
              <a:buFontTx/>
              <a:buChar char="-"/>
            </a:pPr>
            <a:r>
              <a:rPr lang="en-CO" sz="1800" dirty="0"/>
              <a:t>Dataplus, Forum_3</a:t>
            </a:r>
          </a:p>
          <a:p>
            <a:pPr>
              <a:buFontTx/>
              <a:buChar char="-"/>
            </a:pPr>
            <a:r>
              <a:rPr lang="en-US" sz="1800" dirty="0"/>
              <a:t>Resource_4, url_1, page_1, quiz_3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EEB65-6779-EF49-BC84-29C259A1B40A}"/>
              </a:ext>
            </a:extLst>
          </p:cNvPr>
          <p:cNvSpPr txBox="1">
            <a:spLocks/>
          </p:cNvSpPr>
          <p:nvPr/>
        </p:nvSpPr>
        <p:spPr>
          <a:xfrm>
            <a:off x="4027714" y="1058339"/>
            <a:ext cx="3352800" cy="211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O" dirty="0"/>
              <a:t>2013J</a:t>
            </a:r>
          </a:p>
          <a:p>
            <a:pPr>
              <a:buFontTx/>
              <a:buChar char="-"/>
            </a:pPr>
            <a:r>
              <a:rPr lang="en-CO" sz="1800" dirty="0"/>
              <a:t>acum_0</a:t>
            </a:r>
          </a:p>
          <a:p>
            <a:pPr>
              <a:buFontTx/>
              <a:buChar char="-"/>
            </a:pPr>
            <a:r>
              <a:rPr lang="en-US" sz="1800" dirty="0"/>
              <a:t>Q</a:t>
            </a:r>
            <a:r>
              <a:rPr lang="en-CO" sz="1800" dirty="0"/>
              <a:t>uiz_0, acum_1</a:t>
            </a:r>
          </a:p>
          <a:p>
            <a:pPr>
              <a:buFontTx/>
              <a:buChar char="-"/>
            </a:pPr>
            <a:r>
              <a:rPr lang="en-US" sz="1800" dirty="0"/>
              <a:t>A</a:t>
            </a:r>
            <a:r>
              <a:rPr lang="en-CO" sz="1800" dirty="0"/>
              <a:t>cum_0, dataplus, quiz_0, homepage_1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F880FE-C950-1644-9387-A331A11CD95D}"/>
              </a:ext>
            </a:extLst>
          </p:cNvPr>
          <p:cNvSpPr txBox="1">
            <a:spLocks/>
          </p:cNvSpPr>
          <p:nvPr/>
        </p:nvSpPr>
        <p:spPr>
          <a:xfrm>
            <a:off x="7696200" y="1007536"/>
            <a:ext cx="3352800" cy="211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O" dirty="0"/>
              <a:t>2014B</a:t>
            </a:r>
          </a:p>
          <a:p>
            <a:pPr>
              <a:buFontTx/>
              <a:buChar char="-"/>
            </a:pPr>
            <a:r>
              <a:rPr lang="en-US" sz="1800" dirty="0"/>
              <a:t>A</a:t>
            </a:r>
            <a:r>
              <a:rPr lang="en-CO" sz="1800" dirty="0"/>
              <a:t>cum_0</a:t>
            </a:r>
          </a:p>
          <a:p>
            <a:pPr>
              <a:buFontTx/>
              <a:buChar char="-"/>
            </a:pPr>
            <a:r>
              <a:rPr lang="en-US" sz="1800" dirty="0"/>
              <a:t>A</a:t>
            </a:r>
            <a:r>
              <a:rPr lang="en-CO" sz="1800" dirty="0"/>
              <a:t>cum_1, quiz_1</a:t>
            </a:r>
          </a:p>
          <a:p>
            <a:pPr>
              <a:buFontTx/>
              <a:buChar char="-"/>
            </a:pPr>
            <a:r>
              <a:rPr lang="en-US" sz="1800" dirty="0"/>
              <a:t>R</a:t>
            </a:r>
            <a:r>
              <a:rPr lang="en-CO" sz="1800" dirty="0"/>
              <a:t>esource_1, subpage_0, quiz_1, acum_4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AD9BA9-E738-634F-9B25-D41DA90FF578}"/>
              </a:ext>
            </a:extLst>
          </p:cNvPr>
          <p:cNvSpPr txBox="1">
            <a:spLocks/>
          </p:cNvSpPr>
          <p:nvPr/>
        </p:nvSpPr>
        <p:spPr>
          <a:xfrm>
            <a:off x="4027714" y="3585019"/>
            <a:ext cx="3352800" cy="21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O" dirty="0"/>
              <a:t>2014J</a:t>
            </a:r>
          </a:p>
          <a:p>
            <a:pPr>
              <a:buFontTx/>
              <a:buChar char="-"/>
            </a:pPr>
            <a:r>
              <a:rPr lang="en-CO" sz="1800" dirty="0"/>
              <a:t>Forum_4</a:t>
            </a:r>
          </a:p>
          <a:p>
            <a:pPr>
              <a:buFontTx/>
              <a:buChar char="-"/>
            </a:pPr>
            <a:r>
              <a:rPr lang="en-CO" sz="1800" dirty="0"/>
              <a:t>Dataplus, Forum_3</a:t>
            </a:r>
          </a:p>
          <a:p>
            <a:pPr>
              <a:buFontTx/>
              <a:buChar char="-"/>
            </a:pPr>
            <a:r>
              <a:rPr lang="en-US" sz="1800" dirty="0"/>
              <a:t>Page_0, quiz_3, </a:t>
            </a:r>
            <a:r>
              <a:rPr lang="en-US" sz="1800" dirty="0" err="1"/>
              <a:t>dataplus</a:t>
            </a:r>
            <a:r>
              <a:rPr lang="en-US" sz="1800" dirty="0"/>
              <a:t>, , quiz_3</a:t>
            </a:r>
          </a:p>
        </p:txBody>
      </p:sp>
    </p:spTree>
    <p:extLst>
      <p:ext uri="{BB962C8B-B14F-4D97-AF65-F5344CB8AC3E}">
        <p14:creationId xmlns:p14="http://schemas.microsoft.com/office/powerpoint/2010/main" val="48293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319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Resultados prueba de concepto</vt:lpstr>
      <vt:lpstr>Pruebas realizadas</vt:lpstr>
      <vt:lpstr>Resultados</vt:lpstr>
      <vt:lpstr>PowerPoint Presentation</vt:lpstr>
      <vt:lpstr>PowerPoint Presentation</vt:lpstr>
      <vt:lpstr>Variables más importantes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prueba de concepto</dc:title>
  <dc:creator>William Stiven Duarte</dc:creator>
  <cp:lastModifiedBy>William Stiven Duarte</cp:lastModifiedBy>
  <cp:revision>7</cp:revision>
  <dcterms:created xsi:type="dcterms:W3CDTF">2020-06-10T17:27:10Z</dcterms:created>
  <dcterms:modified xsi:type="dcterms:W3CDTF">2020-06-10T21:57:46Z</dcterms:modified>
</cp:coreProperties>
</file>