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56" r:id="rId3"/>
    <p:sldId id="257" r:id="rId4"/>
    <p:sldId id="258" r:id="rId5"/>
    <p:sldId id="259" r:id="rId6"/>
    <p:sldId id="263" r:id="rId7"/>
    <p:sldId id="261" r:id="rId8"/>
    <p:sldId id="265" r:id="rId9"/>
    <p:sldId id="266" r:id="rId10"/>
  </p:sldIdLst>
  <p:sldSz cx="12192000" cy="6858000"/>
  <p:notesSz cx="6858000" cy="9144000"/>
  <p:defaultTextStyle>
    <a:defPPr>
      <a:defRPr lang="en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3"/>
  </p:normalViewPr>
  <p:slideViewPr>
    <p:cSldViewPr snapToGrid="0" snapToObjects="1">
      <p:cViewPr>
        <p:scale>
          <a:sx n="90" d="100"/>
          <a:sy n="90" d="100"/>
        </p:scale>
        <p:origin x="1432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2D9C3-7EA6-3A43-9790-AADB67DE10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909378-CAE9-954A-A1D0-A616D988B5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1C169-463A-DC4C-88F6-40FD3666B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E6F4-3406-B248-B3C9-9F2189D27F92}" type="datetimeFigureOut">
              <a:rPr lang="en-CO" smtClean="0"/>
              <a:t>30/06/20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BE8EC2-12D3-114A-AAA4-842DCE7A2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317D4-566D-7349-8234-267E7AB7E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F98C3-5939-614D-B88B-11C22975BBBE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811135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BEDCA-7FC3-FB46-B1D4-1409B636B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93450F-5930-8D43-BAD2-6369E6767E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653496-AA8D-2449-A8DD-C801711F5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E6F4-3406-B248-B3C9-9F2189D27F92}" type="datetimeFigureOut">
              <a:rPr lang="en-CO" smtClean="0"/>
              <a:t>30/06/20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D70AA2-2DBB-0C43-830A-F3C412737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EE97A-FEFC-1544-B4E3-A2C692130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F98C3-5939-614D-B88B-11C22975BBBE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041413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C409F6-5341-3743-A596-3A5FADDBDE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16D023-B13A-BE47-AC52-456FB9F2D6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FC609-E61E-1B48-B7A7-35CB6E13A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E6F4-3406-B248-B3C9-9F2189D27F92}" type="datetimeFigureOut">
              <a:rPr lang="en-CO" smtClean="0"/>
              <a:t>30/06/20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AE4D1-0CFE-884E-8F2C-1D17F97ED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3A7548-EF63-DA43-B4C6-68E75C2A0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F98C3-5939-614D-B88B-11C22975BBBE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277588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1445D-AF0E-DA4E-9A30-F27661A46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667A2-0946-8241-B102-E4D712654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11094E-F243-BD45-88DF-9006685B9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E6F4-3406-B248-B3C9-9F2189D27F92}" type="datetimeFigureOut">
              <a:rPr lang="en-CO" smtClean="0"/>
              <a:t>30/06/20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2AD43-9D9F-E040-B55E-D37D62AFC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E018F-3DD8-DE45-8941-ED8ACF506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F98C3-5939-614D-B88B-11C22975BBBE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812201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D5A6A-22A0-FA49-BFE9-E96E841AA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F1CDAB-FEE9-EC4D-A935-39EC8C92B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E0944-C844-E348-8BEC-BE709F918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E6F4-3406-B248-B3C9-9F2189D27F92}" type="datetimeFigureOut">
              <a:rPr lang="en-CO" smtClean="0"/>
              <a:t>30/06/20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0A990D-729B-A546-9890-545B761B1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B882C-B507-7945-9482-C0B77D1D4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F98C3-5939-614D-B88B-11C22975BBBE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530552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8E849-DADD-844D-B31A-269511EFC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9DD29-48C6-D149-B05C-66F58BEF5B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02808-C601-AC40-B36E-596DB53820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E73256-E77B-EE43-BA21-9077D2295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E6F4-3406-B248-B3C9-9F2189D27F92}" type="datetimeFigureOut">
              <a:rPr lang="en-CO" smtClean="0"/>
              <a:t>30/06/20</a:t>
            </a:fld>
            <a:endParaRPr lang="en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4C24DC-F718-734D-AE37-DA6C80AFE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7EC59F-958C-BF46-8941-011895F7D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F98C3-5939-614D-B88B-11C22975BBBE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221745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502A5-695D-2F44-84F0-781E1F6A5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C742DC-4B81-A042-833D-102302FBEA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2BBB60-FB88-B147-A3E6-8A494055DE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D93C39-DBD0-DD45-AB8D-7E9AB339CD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D6DC01-039C-3747-BC66-C81700F6E8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405F46-FFEC-754F-882E-608E5B9BB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E6F4-3406-B248-B3C9-9F2189D27F92}" type="datetimeFigureOut">
              <a:rPr lang="en-CO" smtClean="0"/>
              <a:t>30/06/20</a:t>
            </a:fld>
            <a:endParaRPr lang="en-C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5D56A5-2563-EE42-AB9E-D9C4C6B71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29C960-11F6-7543-ABBB-047C0A260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F98C3-5939-614D-B88B-11C22975BBBE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083065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1E28D-C3D2-004E-8047-0A9DD5EC5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8B4FB2-D322-4F40-9E89-E479DFA0B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E6F4-3406-B248-B3C9-9F2189D27F92}" type="datetimeFigureOut">
              <a:rPr lang="en-CO" smtClean="0"/>
              <a:t>30/06/20</a:t>
            </a:fld>
            <a:endParaRPr lang="en-C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AFEC49-BE95-524C-91EB-4E8C4F0C1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D02313-3A27-4A47-AACA-330F9ECD7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F98C3-5939-614D-B88B-11C22975BBBE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176478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058F33-193F-2B4D-8788-93DC688AB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E6F4-3406-B248-B3C9-9F2189D27F92}" type="datetimeFigureOut">
              <a:rPr lang="en-CO" smtClean="0"/>
              <a:t>30/06/20</a:t>
            </a:fld>
            <a:endParaRPr lang="en-C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C63948-155E-034A-911C-8DBA26DF3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51DBBE-CDDD-B842-A2B8-E51E0EA78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F98C3-5939-614D-B88B-11C22975BBBE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743718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E5493-5041-E145-9FC7-0F70F7C79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F7560-3816-C544-ABC0-C5E8A6CFB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C4147E-930C-5844-9CA4-B91F73A241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818A2E-A70A-4140-B608-2D5CD8F8F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E6F4-3406-B248-B3C9-9F2189D27F92}" type="datetimeFigureOut">
              <a:rPr lang="en-CO" smtClean="0"/>
              <a:t>30/06/20</a:t>
            </a:fld>
            <a:endParaRPr lang="en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6DBC8D-8F9D-B241-8803-BDD36E1CD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33EBB-F134-0F47-8A7B-860D92079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F98C3-5939-614D-B88B-11C22975BBBE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707071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018EB-19CC-6348-BA35-F70358BC2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63CD1C-3C30-FE44-BE6A-F1A11B05FD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7D858D-C9E6-5D42-80B6-4197DC32E3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C1894C-CA30-F14A-8BEE-63E86B365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E6F4-3406-B248-B3C9-9F2189D27F92}" type="datetimeFigureOut">
              <a:rPr lang="en-CO" smtClean="0"/>
              <a:t>30/06/20</a:t>
            </a:fld>
            <a:endParaRPr lang="en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62B376-C7BF-E242-983C-FD5547745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BE14C0-B169-D44C-915D-2842F3D5D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F98C3-5939-614D-B88B-11C22975BBBE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4211213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CB23F-38D3-3540-A5B8-E9CF50B52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46B25D-42E6-2342-9506-F046D737C5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FAE82-C719-2F46-812B-85B63DFDED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50E6F4-3406-B248-B3C9-9F2189D27F92}" type="datetimeFigureOut">
              <a:rPr lang="en-CO" smtClean="0"/>
              <a:t>30/06/20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172C4-876D-F149-A8F8-03235A45CA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A0F68-1E0E-9E42-A811-19C3D4DA28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F98C3-5939-614D-B88B-11C22975BBBE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819837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77A8D-D35B-5A47-8452-C61E25892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4100" y="2308225"/>
            <a:ext cx="10515600" cy="1325563"/>
          </a:xfrm>
        </p:spPr>
        <p:txBody>
          <a:bodyPr/>
          <a:lstStyle/>
          <a:p>
            <a:pPr algn="ctr"/>
            <a:r>
              <a:rPr lang="en-CO" dirty="0"/>
              <a:t>Presentación de resultados: </a:t>
            </a:r>
            <a:br>
              <a:rPr lang="en-CO" dirty="0"/>
            </a:br>
            <a:r>
              <a:rPr lang="en-CO" dirty="0"/>
              <a:t>Árboles de decisión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179F0BD-2EB3-8247-A76D-244873E7064F}"/>
              </a:ext>
            </a:extLst>
          </p:cNvPr>
          <p:cNvSpPr txBox="1">
            <a:spLocks/>
          </p:cNvSpPr>
          <p:nvPr/>
        </p:nvSpPr>
        <p:spPr>
          <a:xfrm>
            <a:off x="7728856" y="6299200"/>
            <a:ext cx="4463143" cy="558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CO" sz="2400" dirty="0"/>
              <a:t>Hugo Santiago Hernández Limas</a:t>
            </a:r>
          </a:p>
        </p:txBody>
      </p:sp>
    </p:spTree>
    <p:extLst>
      <p:ext uri="{BB962C8B-B14F-4D97-AF65-F5344CB8AC3E}">
        <p14:creationId xmlns:p14="http://schemas.microsoft.com/office/powerpoint/2010/main" val="968237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E29996C-EB55-0E49-90E8-0DE35B1C2B2F}"/>
              </a:ext>
            </a:extLst>
          </p:cNvPr>
          <p:cNvSpPr/>
          <p:nvPr/>
        </p:nvSpPr>
        <p:spPr>
          <a:xfrm>
            <a:off x="751115" y="188817"/>
            <a:ext cx="1068977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O" sz="2800" dirty="0"/>
              <a:t>Se realizaron 8 pruebas de concepto com un total de 32 árboles de decisión entrenados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726D6C-2DED-AA43-A597-65655F6D9290}"/>
              </a:ext>
            </a:extLst>
          </p:cNvPr>
          <p:cNvSpPr txBox="1"/>
          <p:nvPr/>
        </p:nvSpPr>
        <p:spPr>
          <a:xfrm>
            <a:off x="201220" y="1066117"/>
            <a:ext cx="5793181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sz="2000" dirty="0"/>
              <a:t>Prueba #1:</a:t>
            </a:r>
          </a:p>
          <a:p>
            <a:r>
              <a:rPr lang="en-CO" b="1" dirty="0"/>
              <a:t>Consideraciones:</a:t>
            </a:r>
          </a:p>
          <a:p>
            <a:pPr algn="just" fontAlgn="base"/>
            <a:endParaRPr lang="es-ES" sz="1600" dirty="0"/>
          </a:p>
          <a:p>
            <a:pPr marL="285750" indent="-285750" algn="just" fontAlgn="base">
              <a:buFontTx/>
              <a:buChar char="-"/>
            </a:pPr>
            <a:r>
              <a:rPr lang="es-ES" sz="1600" dirty="0"/>
              <a:t>Las columnas con una ocurrencia de ceros mayor al 65% fueron eliminadas. </a:t>
            </a:r>
          </a:p>
          <a:p>
            <a:pPr marL="285750" indent="-285750" algn="just" fontAlgn="base">
              <a:buFontTx/>
              <a:buChar char="-"/>
            </a:pPr>
            <a:endParaRPr lang="es-ES" sz="1600" dirty="0"/>
          </a:p>
          <a:p>
            <a:pPr marL="285750" indent="-285750" algn="just" fontAlgn="base">
              <a:buFontTx/>
              <a:buChar char="-"/>
            </a:pPr>
            <a:r>
              <a:rPr lang="es-ES" sz="1600" dirty="0" err="1"/>
              <a:t>Discretización</a:t>
            </a:r>
            <a:r>
              <a:rPr lang="es-ES" sz="1600" dirty="0"/>
              <a:t> y transformación a valores </a:t>
            </a:r>
            <a:r>
              <a:rPr lang="es-ES" sz="1600" i="1" dirty="0" err="1"/>
              <a:t>dummies</a:t>
            </a:r>
            <a:r>
              <a:rPr lang="es-ES" sz="1600" dirty="0"/>
              <a:t>.</a:t>
            </a:r>
          </a:p>
          <a:p>
            <a:pPr marL="285750" indent="-285750" algn="just" fontAlgn="base">
              <a:buFontTx/>
              <a:buChar char="-"/>
            </a:pPr>
            <a:endParaRPr lang="es-ES" sz="1600" dirty="0"/>
          </a:p>
          <a:p>
            <a:pPr algn="just" fontAlgn="base"/>
            <a:endParaRPr lang="es-ES" sz="1600" dirty="0"/>
          </a:p>
          <a:p>
            <a:pPr marL="285750" indent="-285750" algn="just" fontAlgn="base">
              <a:buFontTx/>
              <a:buChar char="-"/>
            </a:pPr>
            <a:r>
              <a:rPr lang="es-ES" sz="1600" dirty="0" err="1"/>
              <a:t>Distinction</a:t>
            </a:r>
            <a:r>
              <a:rPr lang="es-ES" sz="1600" dirty="0"/>
              <a:t> y </a:t>
            </a:r>
            <a:r>
              <a:rPr lang="es-ES" sz="1600" dirty="0" err="1"/>
              <a:t>Withdrawn</a:t>
            </a:r>
            <a:r>
              <a:rPr lang="es-ES" sz="1600" dirty="0"/>
              <a:t> en la columna </a:t>
            </a:r>
            <a:r>
              <a:rPr lang="es-ES" sz="1600" dirty="0" err="1"/>
              <a:t>final_result</a:t>
            </a:r>
            <a:r>
              <a:rPr lang="es-ES" sz="1600" dirty="0"/>
              <a:t> son eliminadas.</a:t>
            </a:r>
          </a:p>
          <a:p>
            <a:pPr algn="just" fontAlgn="base"/>
            <a:endParaRPr lang="es-ES" sz="1600" dirty="0"/>
          </a:p>
          <a:p>
            <a:pPr marL="285750" indent="-285750" algn="just" fontAlgn="base">
              <a:buFontTx/>
              <a:buChar char="-"/>
            </a:pPr>
            <a:r>
              <a:rPr lang="es-ES" sz="1600" dirty="0"/>
              <a:t>El conjunto de datos es separado por periodos y se balancea. </a:t>
            </a:r>
          </a:p>
          <a:p>
            <a:pPr algn="just" fontAlgn="base"/>
            <a:endParaRPr lang="es-ES" sz="1600" dirty="0"/>
          </a:p>
          <a:p>
            <a:pPr marL="285750" indent="-285750" algn="just" fontAlgn="base">
              <a:buFontTx/>
              <a:buChar char="-"/>
            </a:pPr>
            <a:r>
              <a:rPr lang="es-ES" sz="1600" dirty="0"/>
              <a:t>Los sets son separados en proporción 80-20 para entrenamiento y pruebas. </a:t>
            </a:r>
          </a:p>
          <a:p>
            <a:pPr algn="just" fontAlgn="base"/>
            <a:endParaRPr lang="es-ES" sz="1600" dirty="0"/>
          </a:p>
          <a:p>
            <a:pPr marL="285750" indent="-285750" algn="just" fontAlgn="base">
              <a:buFontTx/>
              <a:buChar char="-"/>
            </a:pPr>
            <a:r>
              <a:rPr lang="es-ES" sz="1600" dirty="0"/>
              <a:t>Con los 4 conjuntos de datos se entrenan 4 árboles de decisión utilizando </a:t>
            </a:r>
            <a:r>
              <a:rPr lang="es-ES" sz="1600" i="1" dirty="0" err="1"/>
              <a:t>RandomizedSearchCV</a:t>
            </a:r>
            <a:r>
              <a:rPr lang="es-ES" sz="1600" dirty="0"/>
              <a:t> para buscar los mejores hiperparámetros del árbol. </a:t>
            </a:r>
          </a:p>
          <a:p>
            <a:endParaRPr lang="en-CO" dirty="0"/>
          </a:p>
        </p:txBody>
      </p:sp>
      <p:pic>
        <p:nvPicPr>
          <p:cNvPr id="1026" name="Picture 2" descr="A picture containing clock&#10;&#10;Description automatically generated">
            <a:extLst>
              <a:ext uri="{FF2B5EF4-FFF2-40B4-BE49-F238E27FC236}">
                <a16:creationId xmlns:a16="http://schemas.microsoft.com/office/drawing/2014/main" id="{77EED81D-A600-0E43-BFEA-C786ED0E9A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8709" y="1427850"/>
            <a:ext cx="3484469" cy="1016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D9F831E-CCEA-DD43-9A54-6C66DC695308}"/>
              </a:ext>
            </a:extLst>
          </p:cNvPr>
          <p:cNvSpPr txBox="1"/>
          <p:nvPr/>
        </p:nvSpPr>
        <p:spPr>
          <a:xfrm>
            <a:off x="6649009" y="1142924"/>
            <a:ext cx="728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sz="1600" dirty="0"/>
              <a:t>2013B</a:t>
            </a:r>
            <a:endParaRPr lang="en-CO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C37CF7-40A7-B348-8A3C-BE69DC0E9329}"/>
              </a:ext>
            </a:extLst>
          </p:cNvPr>
          <p:cNvSpPr txBox="1"/>
          <p:nvPr/>
        </p:nvSpPr>
        <p:spPr>
          <a:xfrm>
            <a:off x="6649009" y="2700884"/>
            <a:ext cx="728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sz="1600" dirty="0"/>
              <a:t>2013J</a:t>
            </a:r>
            <a:endParaRPr lang="en-CO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A745DA-1E70-AA42-A2D4-3EB9C83910AB}"/>
              </a:ext>
            </a:extLst>
          </p:cNvPr>
          <p:cNvSpPr txBox="1"/>
          <p:nvPr/>
        </p:nvSpPr>
        <p:spPr>
          <a:xfrm>
            <a:off x="6649009" y="4274553"/>
            <a:ext cx="728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sz="1600" dirty="0"/>
              <a:t>2014B</a:t>
            </a:r>
            <a:endParaRPr lang="en-CO" dirty="0"/>
          </a:p>
        </p:txBody>
      </p:sp>
      <p:pic>
        <p:nvPicPr>
          <p:cNvPr id="1028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12BF400A-0B48-E046-A98A-8E96F5D71E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6895" y="3039438"/>
            <a:ext cx="3484469" cy="106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 picture containing clock&#10;&#10;Description automatically generated">
            <a:extLst>
              <a:ext uri="{FF2B5EF4-FFF2-40B4-BE49-F238E27FC236}">
                <a16:creationId xmlns:a16="http://schemas.microsoft.com/office/drawing/2014/main" id="{2D94FE17-911B-3146-ACE5-7E0C13C41F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8709" y="4613107"/>
            <a:ext cx="3534793" cy="1070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670A96F-DFC1-AB4C-89C1-4626A6ED8A7F}"/>
              </a:ext>
            </a:extLst>
          </p:cNvPr>
          <p:cNvCxnSpPr>
            <a:cxnSpLocks/>
          </p:cNvCxnSpPr>
          <p:nvPr/>
        </p:nvCxnSpPr>
        <p:spPr>
          <a:xfrm>
            <a:off x="6197600" y="1142924"/>
            <a:ext cx="0" cy="52324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817D306-9C30-B140-8DA3-01477F74D99C}"/>
              </a:ext>
            </a:extLst>
          </p:cNvPr>
          <p:cNvSpPr txBox="1"/>
          <p:nvPr/>
        </p:nvSpPr>
        <p:spPr>
          <a:xfrm>
            <a:off x="11806049" y="6375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689262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E9FFC7-B6B5-4043-88DB-BAC6CE5E4AE5}"/>
              </a:ext>
            </a:extLst>
          </p:cNvPr>
          <p:cNvSpPr txBox="1"/>
          <p:nvPr/>
        </p:nvSpPr>
        <p:spPr>
          <a:xfrm>
            <a:off x="171558" y="597455"/>
            <a:ext cx="5657742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sz="2000" dirty="0"/>
              <a:t>Prueba #2:</a:t>
            </a:r>
          </a:p>
          <a:p>
            <a:r>
              <a:rPr lang="en-CO" b="1" dirty="0"/>
              <a:t>Consideraciones:</a:t>
            </a:r>
          </a:p>
          <a:p>
            <a:pPr algn="just" fontAlgn="base"/>
            <a:endParaRPr lang="es-ES" dirty="0"/>
          </a:p>
          <a:p>
            <a:pPr marL="285750" indent="-285750" algn="just" fontAlgn="base">
              <a:buFontTx/>
              <a:buChar char="-"/>
            </a:pPr>
            <a:r>
              <a:rPr lang="es-ES" dirty="0"/>
              <a:t>Las columnas con una ocurrencia de ceros mayor al 85% fueron transformados a variable binaria.</a:t>
            </a:r>
          </a:p>
          <a:p>
            <a:pPr marL="285750" indent="-285750" algn="just" fontAlgn="base">
              <a:buFontTx/>
              <a:buChar char="-"/>
            </a:pPr>
            <a:endParaRPr lang="es-ES" dirty="0"/>
          </a:p>
          <a:p>
            <a:pPr marL="285750" indent="-285750" algn="just" fontAlgn="base">
              <a:buFontTx/>
              <a:buChar char="-"/>
            </a:pPr>
            <a:r>
              <a:rPr lang="es-ES" dirty="0" err="1"/>
              <a:t>Discretización</a:t>
            </a:r>
            <a:r>
              <a:rPr lang="es-ES" dirty="0"/>
              <a:t> y transformación a valores </a:t>
            </a:r>
            <a:r>
              <a:rPr lang="es-ES" i="1" dirty="0" err="1"/>
              <a:t>dummies</a:t>
            </a:r>
            <a:r>
              <a:rPr lang="es-ES" dirty="0"/>
              <a:t>.</a:t>
            </a:r>
          </a:p>
          <a:p>
            <a:pPr algn="just" fontAlgn="base"/>
            <a:endParaRPr lang="es-ES" dirty="0"/>
          </a:p>
          <a:p>
            <a:pPr marL="285750" indent="-285750" algn="just" fontAlgn="base">
              <a:buFontTx/>
              <a:buChar char="-"/>
            </a:pPr>
            <a:r>
              <a:rPr lang="es-ES" dirty="0" err="1"/>
              <a:t>Withdrawn</a:t>
            </a:r>
            <a:r>
              <a:rPr lang="es-ES" dirty="0"/>
              <a:t> en la columna </a:t>
            </a:r>
            <a:r>
              <a:rPr lang="es-ES" dirty="0" err="1"/>
              <a:t>final_result</a:t>
            </a:r>
            <a:r>
              <a:rPr lang="es-ES" dirty="0"/>
              <a:t> son eliminadas.</a:t>
            </a:r>
          </a:p>
          <a:p>
            <a:pPr algn="just" fontAlgn="base"/>
            <a:endParaRPr lang="es-ES" dirty="0"/>
          </a:p>
          <a:p>
            <a:pPr marL="285750" indent="-285750" algn="just" fontAlgn="base">
              <a:buFontTx/>
              <a:buChar char="-"/>
            </a:pPr>
            <a:r>
              <a:rPr lang="es-ES" dirty="0"/>
              <a:t>El conjunto de datos es separado por periodos y se balancea. </a:t>
            </a:r>
          </a:p>
          <a:p>
            <a:pPr algn="just" fontAlgn="base"/>
            <a:endParaRPr lang="es-ES" dirty="0"/>
          </a:p>
          <a:p>
            <a:pPr marL="285750" indent="-285750" algn="just" fontAlgn="base">
              <a:buFontTx/>
              <a:buChar char="-"/>
            </a:pPr>
            <a:r>
              <a:rPr lang="es-ES" dirty="0"/>
              <a:t>Los sets son separados en proporción 80-20 para entrenamiento y pruebas. </a:t>
            </a:r>
          </a:p>
          <a:p>
            <a:pPr algn="just" fontAlgn="base"/>
            <a:endParaRPr lang="es-ES" dirty="0"/>
          </a:p>
          <a:p>
            <a:pPr marL="285750" indent="-285750" algn="just" fontAlgn="base">
              <a:buFontTx/>
              <a:buChar char="-"/>
            </a:pPr>
            <a:r>
              <a:rPr lang="es-ES" dirty="0"/>
              <a:t>Con los 4 conjuntos de datos se entrenan 4 árboles de decisión utilizando </a:t>
            </a:r>
            <a:r>
              <a:rPr lang="es-ES" i="1" dirty="0" err="1"/>
              <a:t>RandomizedSearchCV</a:t>
            </a:r>
            <a:r>
              <a:rPr lang="es-ES" dirty="0"/>
              <a:t> para buscar los mejores hiperparámetros del árbol. </a:t>
            </a:r>
          </a:p>
          <a:p>
            <a:endParaRPr lang="en-CO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989C43-B2E1-3546-AB34-E23129FFED88}"/>
              </a:ext>
            </a:extLst>
          </p:cNvPr>
          <p:cNvSpPr txBox="1"/>
          <p:nvPr/>
        </p:nvSpPr>
        <p:spPr>
          <a:xfrm>
            <a:off x="6802531" y="215824"/>
            <a:ext cx="728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sz="1600" dirty="0"/>
              <a:t>2013B</a:t>
            </a:r>
            <a:endParaRPr lang="en-CO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A4F0C9-121C-7145-B3CD-B259F64A8D6F}"/>
              </a:ext>
            </a:extLst>
          </p:cNvPr>
          <p:cNvSpPr txBox="1"/>
          <p:nvPr/>
        </p:nvSpPr>
        <p:spPr>
          <a:xfrm>
            <a:off x="6802531" y="1773784"/>
            <a:ext cx="728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sz="1600" dirty="0"/>
              <a:t>2013J</a:t>
            </a:r>
            <a:endParaRPr lang="en-CO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24A09C-7B2A-504A-BF14-AEF96A438F26}"/>
              </a:ext>
            </a:extLst>
          </p:cNvPr>
          <p:cNvSpPr txBox="1"/>
          <p:nvPr/>
        </p:nvSpPr>
        <p:spPr>
          <a:xfrm>
            <a:off x="6802531" y="3347453"/>
            <a:ext cx="728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sz="1600" dirty="0"/>
              <a:t>2014B</a:t>
            </a:r>
            <a:endParaRPr lang="en-CO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DDF3F4-F4E2-4C42-9CA2-5C7FD213D423}"/>
              </a:ext>
            </a:extLst>
          </p:cNvPr>
          <p:cNvSpPr txBox="1"/>
          <p:nvPr/>
        </p:nvSpPr>
        <p:spPr>
          <a:xfrm>
            <a:off x="6802531" y="4880309"/>
            <a:ext cx="728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sz="1600" dirty="0"/>
              <a:t>2014J</a:t>
            </a:r>
            <a:endParaRPr lang="en-CO" dirty="0"/>
          </a:p>
        </p:txBody>
      </p:sp>
      <p:pic>
        <p:nvPicPr>
          <p:cNvPr id="2050" name="Picture 2" descr="A picture containing clock&#10;&#10;Description automatically generated">
            <a:extLst>
              <a:ext uri="{FF2B5EF4-FFF2-40B4-BE49-F238E27FC236}">
                <a16:creationId xmlns:a16="http://schemas.microsoft.com/office/drawing/2014/main" id="{0ABD71DA-BD61-AD4B-AE6D-FEF366BEE2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6502" y="565431"/>
            <a:ext cx="3626249" cy="1070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41D94048-CCA9-0B4E-AC89-4EE2FE39EB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6304" y="2030791"/>
            <a:ext cx="3986447" cy="1192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 picture containing clock&#10;&#10;Description automatically generated">
            <a:extLst>
              <a:ext uri="{FF2B5EF4-FFF2-40B4-BE49-F238E27FC236}">
                <a16:creationId xmlns:a16="http://schemas.microsoft.com/office/drawing/2014/main" id="{A98045C6-05A7-1144-83C6-F866BD0FF9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6304" y="3618511"/>
            <a:ext cx="3986447" cy="1174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A picture containing clock&#10;&#10;Description automatically generated">
            <a:extLst>
              <a:ext uri="{FF2B5EF4-FFF2-40B4-BE49-F238E27FC236}">
                <a16:creationId xmlns:a16="http://schemas.microsoft.com/office/drawing/2014/main" id="{C297B1E2-AA53-2E4E-BFDE-F164286B2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7527" y="5194942"/>
            <a:ext cx="4064000" cy="1285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ACF02E2-AF6E-B44C-ADF5-68F2C9CE3F4B}"/>
              </a:ext>
            </a:extLst>
          </p:cNvPr>
          <p:cNvCxnSpPr/>
          <p:nvPr/>
        </p:nvCxnSpPr>
        <p:spPr>
          <a:xfrm>
            <a:off x="6096000" y="181862"/>
            <a:ext cx="0" cy="62646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CB915B5-7256-364B-977B-F69441D6CBC5}"/>
              </a:ext>
            </a:extLst>
          </p:cNvPr>
          <p:cNvSpPr txBox="1"/>
          <p:nvPr/>
        </p:nvSpPr>
        <p:spPr>
          <a:xfrm>
            <a:off x="11760200" y="63611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376203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6FA5E95-3E5E-7D42-B74B-09EA892BFA00}"/>
              </a:ext>
            </a:extLst>
          </p:cNvPr>
          <p:cNvSpPr txBox="1"/>
          <p:nvPr/>
        </p:nvSpPr>
        <p:spPr>
          <a:xfrm>
            <a:off x="11785600" y="63881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dirty="0"/>
              <a:t>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976C2A-C01E-FE49-8C25-946759D6F02A}"/>
              </a:ext>
            </a:extLst>
          </p:cNvPr>
          <p:cNvSpPr txBox="1"/>
          <p:nvPr/>
        </p:nvSpPr>
        <p:spPr>
          <a:xfrm>
            <a:off x="101601" y="292100"/>
            <a:ext cx="3898900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O" dirty="0"/>
              <a:t>Prueba 3</a:t>
            </a:r>
          </a:p>
          <a:p>
            <a:pPr algn="just"/>
            <a:r>
              <a:rPr lang="es-ES" dirty="0"/>
              <a:t>Las columnas con una ocurrencia mayor al 90% fueron transformadas a variables binarias (1 si el recurso fue utilizado o 0 si no). </a:t>
            </a:r>
            <a:endParaRPr lang="en-CO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100146-9EA3-824F-B2E1-4D72A657CD94}"/>
              </a:ext>
            </a:extLst>
          </p:cNvPr>
          <p:cNvSpPr txBox="1"/>
          <p:nvPr/>
        </p:nvSpPr>
        <p:spPr>
          <a:xfrm>
            <a:off x="4146550" y="292100"/>
            <a:ext cx="3898900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O" dirty="0"/>
              <a:t>Prueba 4</a:t>
            </a:r>
          </a:p>
          <a:p>
            <a:pPr algn="just"/>
            <a:r>
              <a:rPr lang="es-ES" dirty="0"/>
              <a:t>Las columnas con una ocurrencia mayor al 80% fueron transformadas a variables binarias (1 si el recurso fue utilizado o 0 si no). </a:t>
            </a:r>
            <a:endParaRPr lang="en-CO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FC5D8F-695B-C342-92D7-5651F372094B}"/>
              </a:ext>
            </a:extLst>
          </p:cNvPr>
          <p:cNvSpPr txBox="1"/>
          <p:nvPr/>
        </p:nvSpPr>
        <p:spPr>
          <a:xfrm>
            <a:off x="8188386" y="292100"/>
            <a:ext cx="3898900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O" dirty="0"/>
              <a:t>Prueba 5</a:t>
            </a:r>
          </a:p>
          <a:p>
            <a:pPr algn="just"/>
            <a:r>
              <a:rPr lang="es-ES" dirty="0"/>
              <a:t>Las columnas con una ocurrencia mayor al 70% fueron transformadas a variables binarias (1 si el recurso fue utilizado o 0 si no). </a:t>
            </a:r>
            <a:endParaRPr lang="en-CO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A7A4FA-CD22-614A-BD33-D9EC88499D16}"/>
              </a:ext>
            </a:extLst>
          </p:cNvPr>
          <p:cNvSpPr txBox="1"/>
          <p:nvPr/>
        </p:nvSpPr>
        <p:spPr>
          <a:xfrm>
            <a:off x="2387600" y="2573069"/>
            <a:ext cx="7416800" cy="397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 algn="just" fontAlgn="base">
              <a:buFontTx/>
              <a:buChar char="-"/>
            </a:pPr>
            <a:r>
              <a:rPr lang="es-ES" dirty="0"/>
              <a:t>Las variables que cumplen con la restricción del porcentaje son normalizadas utilizando </a:t>
            </a:r>
            <a:r>
              <a:rPr lang="es-ES" i="1" dirty="0" err="1"/>
              <a:t>MinMaxScaler</a:t>
            </a:r>
            <a:r>
              <a:rPr lang="es-ES" dirty="0"/>
              <a:t> de Pandas. </a:t>
            </a:r>
          </a:p>
          <a:p>
            <a:pPr marL="285750" indent="-285750" algn="just" fontAlgn="base">
              <a:buFontTx/>
              <a:buChar char="-"/>
            </a:pPr>
            <a:r>
              <a:rPr lang="es-ES" dirty="0"/>
              <a:t>Las variables que cumplen con la restricción del porcentaje son reemplazadas con el cálculo del cuartil al que pertenecen.</a:t>
            </a:r>
          </a:p>
          <a:p>
            <a:pPr marL="285750" indent="-285750" algn="just" fontAlgn="base">
              <a:buFontTx/>
              <a:buChar char="-"/>
            </a:pPr>
            <a:r>
              <a:rPr lang="es-ES" dirty="0"/>
              <a:t>Se calcula el cuartil y se transforma a variable </a:t>
            </a:r>
            <a:r>
              <a:rPr lang="es-ES" i="1" dirty="0" err="1"/>
              <a:t>dummie</a:t>
            </a:r>
            <a:r>
              <a:rPr lang="es-ES" i="1" dirty="0"/>
              <a:t>.</a:t>
            </a:r>
          </a:p>
          <a:p>
            <a:pPr marL="285750" indent="-285750" algn="just" fontAlgn="base">
              <a:buFontTx/>
              <a:buChar char="-"/>
            </a:pPr>
            <a:r>
              <a:rPr lang="es-ES" dirty="0"/>
              <a:t>Se agrupan las variables con el resultado </a:t>
            </a:r>
            <a:r>
              <a:rPr lang="es-ES" i="1" dirty="0" err="1"/>
              <a:t>Distinction</a:t>
            </a:r>
            <a:r>
              <a:rPr lang="es-ES" i="1" dirty="0"/>
              <a:t> y Pass.</a:t>
            </a:r>
            <a:endParaRPr lang="es-ES" dirty="0"/>
          </a:p>
          <a:p>
            <a:pPr marL="285750" indent="-285750" algn="just" fontAlgn="base">
              <a:buFontTx/>
              <a:buChar char="-"/>
            </a:pPr>
            <a:r>
              <a:rPr lang="es-ES" dirty="0"/>
              <a:t>Las filas que contienen un valor de “</a:t>
            </a:r>
            <a:r>
              <a:rPr lang="es-ES" dirty="0" err="1"/>
              <a:t>Withdrawn</a:t>
            </a:r>
            <a:r>
              <a:rPr lang="es-ES" dirty="0"/>
              <a:t>” en la columna </a:t>
            </a:r>
            <a:r>
              <a:rPr lang="es-ES" dirty="0" err="1"/>
              <a:t>final_result</a:t>
            </a:r>
            <a:r>
              <a:rPr lang="es-ES" dirty="0"/>
              <a:t> son eliminadas. </a:t>
            </a:r>
          </a:p>
          <a:p>
            <a:pPr marL="285750" indent="-285750" algn="just" fontAlgn="base">
              <a:buFontTx/>
              <a:buChar char="-"/>
            </a:pPr>
            <a:r>
              <a:rPr lang="es-ES" dirty="0"/>
              <a:t>El conjunto de datos es separado por periodos y es balanceado. </a:t>
            </a:r>
          </a:p>
          <a:p>
            <a:pPr marL="285750" indent="-285750" algn="just" fontAlgn="base">
              <a:buFontTx/>
              <a:buChar char="-"/>
            </a:pPr>
            <a:r>
              <a:rPr lang="es-ES" dirty="0"/>
              <a:t>Los sets son separados en proporción 80-20 para entrenamiento y pruebas. </a:t>
            </a:r>
          </a:p>
          <a:p>
            <a:pPr marL="285750" indent="-285750" algn="just" fontAlgn="base">
              <a:buFontTx/>
              <a:buChar char="-"/>
            </a:pPr>
            <a:r>
              <a:rPr lang="es-ES" dirty="0"/>
              <a:t>Con los 4 set de datos se entrenan 4 árboles de decisión utilizando </a:t>
            </a:r>
            <a:r>
              <a:rPr lang="es-ES" i="1" dirty="0" err="1"/>
              <a:t>RandomizedSearchCV</a:t>
            </a:r>
            <a:r>
              <a:rPr lang="es-ES" dirty="0"/>
              <a:t>. </a:t>
            </a:r>
          </a:p>
          <a:p>
            <a:endParaRPr lang="en-CO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26F55AC-1DE4-F941-BB4B-E7B6CB649C97}"/>
              </a:ext>
            </a:extLst>
          </p:cNvPr>
          <p:cNvCxnSpPr>
            <a:stCxn id="6" idx="2"/>
            <a:endCxn id="9" idx="0"/>
          </p:cNvCxnSpPr>
          <p:nvPr/>
        </p:nvCxnSpPr>
        <p:spPr>
          <a:xfrm>
            <a:off x="2051051" y="1769428"/>
            <a:ext cx="4044949" cy="803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6440D96-6817-0442-B1E1-4A10D9A71F09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6096000" y="1769428"/>
            <a:ext cx="0" cy="803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E15B657-0ACE-5A46-9F03-8073CA87FCEE}"/>
              </a:ext>
            </a:extLst>
          </p:cNvPr>
          <p:cNvCxnSpPr>
            <a:stCxn id="8" idx="2"/>
            <a:endCxn id="9" idx="0"/>
          </p:cNvCxnSpPr>
          <p:nvPr/>
        </p:nvCxnSpPr>
        <p:spPr>
          <a:xfrm flipH="1">
            <a:off x="6096000" y="1769428"/>
            <a:ext cx="4041836" cy="803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2695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B958CE1A-F88B-0D40-9B08-540D63018A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1817564"/>
            <a:ext cx="5294716" cy="3222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>
            <a:extLst>
              <a:ext uri="{FF2B5EF4-FFF2-40B4-BE49-F238E27FC236}">
                <a16:creationId xmlns:a16="http://schemas.microsoft.com/office/drawing/2014/main" id="{8B6C6249-4700-C94F-8F74-C9CADFFF63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53817" y="1779197"/>
            <a:ext cx="5294715" cy="329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37FBD6D-235D-0342-90DE-39CEC911C356}"/>
              </a:ext>
            </a:extLst>
          </p:cNvPr>
          <p:cNvSpPr txBox="1"/>
          <p:nvPr/>
        </p:nvSpPr>
        <p:spPr>
          <a:xfrm>
            <a:off x="3740157" y="480058"/>
            <a:ext cx="4711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R</a:t>
            </a:r>
            <a:r>
              <a:rPr lang="en-CO" sz="3200" dirty="0"/>
              <a:t>esultados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655231-0DFF-F04B-9CEA-0DBE0861B52E}"/>
              </a:ext>
            </a:extLst>
          </p:cNvPr>
          <p:cNvSpPr txBox="1"/>
          <p:nvPr/>
        </p:nvSpPr>
        <p:spPr>
          <a:xfrm>
            <a:off x="11861128" y="63779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014039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B842EE1-D00A-A64E-8531-6BBCBAC6AA8A}"/>
              </a:ext>
            </a:extLst>
          </p:cNvPr>
          <p:cNvSpPr/>
          <p:nvPr/>
        </p:nvSpPr>
        <p:spPr>
          <a:xfrm>
            <a:off x="3872538" y="142876"/>
            <a:ext cx="444692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O" sz="3200" dirty="0"/>
              <a:t>Mejores hiperparámetros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658307B-91DA-024D-9E99-73EB0D18E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1786266"/>
              </p:ext>
            </p:extLst>
          </p:nvPr>
        </p:nvGraphicFramePr>
        <p:xfrm>
          <a:off x="333682" y="1461294"/>
          <a:ext cx="5095568" cy="11432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68170">
                  <a:extLst>
                    <a:ext uri="{9D8B030D-6E8A-4147-A177-3AD203B41FA5}">
                      <a16:colId xmlns:a16="http://schemas.microsoft.com/office/drawing/2014/main" val="3220358052"/>
                    </a:ext>
                  </a:extLst>
                </a:gridCol>
                <a:gridCol w="1598623">
                  <a:extLst>
                    <a:ext uri="{9D8B030D-6E8A-4147-A177-3AD203B41FA5}">
                      <a16:colId xmlns:a16="http://schemas.microsoft.com/office/drawing/2014/main" val="2758672258"/>
                    </a:ext>
                  </a:extLst>
                </a:gridCol>
                <a:gridCol w="1628775">
                  <a:extLst>
                    <a:ext uri="{9D8B030D-6E8A-4147-A177-3AD203B41FA5}">
                      <a16:colId xmlns:a16="http://schemas.microsoft.com/office/drawing/2014/main" val="16513261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Prueba</a:t>
                      </a:r>
                      <a:endParaRPr lang="en-CO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Criterio</a:t>
                      </a:r>
                      <a:endParaRPr lang="en-CO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Profundidad</a:t>
                      </a:r>
                      <a:endParaRPr lang="en-CO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430363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Prueba 3</a:t>
                      </a:r>
                      <a:endParaRPr lang="en-CO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Entropy</a:t>
                      </a:r>
                      <a:endParaRPr lang="en-CO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19</a:t>
                      </a:r>
                      <a:endParaRPr lang="en-CO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787785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Prueba 4</a:t>
                      </a:r>
                      <a:endParaRPr lang="en-CO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 err="1">
                          <a:effectLst/>
                        </a:rPr>
                        <a:t>Entropy</a:t>
                      </a:r>
                      <a:endParaRPr lang="en-CO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 err="1">
                          <a:effectLst/>
                        </a:rPr>
                        <a:t>None</a:t>
                      </a:r>
                      <a:endParaRPr lang="en-CO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606031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Prueba 5</a:t>
                      </a:r>
                      <a:endParaRPr lang="en-CO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Gini</a:t>
                      </a:r>
                      <a:endParaRPr lang="en-CO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15</a:t>
                      </a:r>
                      <a:endParaRPr lang="en-CO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4212718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2C6E9E6-DE85-4640-93D1-E1C2C6D51A50}"/>
              </a:ext>
            </a:extLst>
          </p:cNvPr>
          <p:cNvSpPr txBox="1"/>
          <p:nvPr/>
        </p:nvSpPr>
        <p:spPr>
          <a:xfrm>
            <a:off x="333682" y="1091962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dirty="0"/>
              <a:t>2013B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4B03A98-B7DE-BA42-84BD-B8EF6D5553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4630177"/>
              </p:ext>
            </p:extLst>
          </p:nvPr>
        </p:nvGraphicFramePr>
        <p:xfrm>
          <a:off x="490219" y="3921018"/>
          <a:ext cx="5066993" cy="11432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68170">
                  <a:extLst>
                    <a:ext uri="{9D8B030D-6E8A-4147-A177-3AD203B41FA5}">
                      <a16:colId xmlns:a16="http://schemas.microsoft.com/office/drawing/2014/main" val="2696570374"/>
                    </a:ext>
                  </a:extLst>
                </a:gridCol>
                <a:gridCol w="1598623">
                  <a:extLst>
                    <a:ext uri="{9D8B030D-6E8A-4147-A177-3AD203B41FA5}">
                      <a16:colId xmlns:a16="http://schemas.microsoft.com/office/drawing/2014/main" val="687982903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33459337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Prueba</a:t>
                      </a:r>
                      <a:endParaRPr lang="en-CO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Criterio</a:t>
                      </a:r>
                      <a:endParaRPr lang="en-CO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Profundidad</a:t>
                      </a:r>
                      <a:endParaRPr lang="en-CO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834049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Prueba 3</a:t>
                      </a:r>
                      <a:endParaRPr lang="en-CO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Entropy</a:t>
                      </a:r>
                      <a:endParaRPr lang="en-CO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17</a:t>
                      </a:r>
                      <a:endParaRPr lang="en-CO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335364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Prueba 4</a:t>
                      </a:r>
                      <a:endParaRPr lang="en-CO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Gini</a:t>
                      </a:r>
                      <a:endParaRPr lang="en-CO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None</a:t>
                      </a:r>
                      <a:endParaRPr lang="en-CO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517025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Prueba 5</a:t>
                      </a:r>
                      <a:endParaRPr lang="en-CO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 err="1">
                          <a:effectLst/>
                        </a:rPr>
                        <a:t>Gini</a:t>
                      </a:r>
                      <a:endParaRPr lang="en-CO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 err="1">
                          <a:effectLst/>
                        </a:rPr>
                        <a:t>None</a:t>
                      </a:r>
                      <a:endParaRPr lang="en-CO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1240658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41EC125-543D-A340-9C91-B39F7142E1E2}"/>
              </a:ext>
            </a:extLst>
          </p:cNvPr>
          <p:cNvSpPr txBox="1"/>
          <p:nvPr/>
        </p:nvSpPr>
        <p:spPr>
          <a:xfrm>
            <a:off x="490219" y="3557093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dirty="0"/>
              <a:t>2013J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B3D2F1B-DF7E-EB47-9A7F-6E1A1F544D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173003"/>
              </p:ext>
            </p:extLst>
          </p:nvPr>
        </p:nvGraphicFramePr>
        <p:xfrm>
          <a:off x="6252538" y="1461294"/>
          <a:ext cx="5605780" cy="11432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68170">
                  <a:extLst>
                    <a:ext uri="{9D8B030D-6E8A-4147-A177-3AD203B41FA5}">
                      <a16:colId xmlns:a16="http://schemas.microsoft.com/office/drawing/2014/main" val="69917954"/>
                    </a:ext>
                  </a:extLst>
                </a:gridCol>
                <a:gridCol w="1868805">
                  <a:extLst>
                    <a:ext uri="{9D8B030D-6E8A-4147-A177-3AD203B41FA5}">
                      <a16:colId xmlns:a16="http://schemas.microsoft.com/office/drawing/2014/main" val="2800459394"/>
                    </a:ext>
                  </a:extLst>
                </a:gridCol>
                <a:gridCol w="1868805">
                  <a:extLst>
                    <a:ext uri="{9D8B030D-6E8A-4147-A177-3AD203B41FA5}">
                      <a16:colId xmlns:a16="http://schemas.microsoft.com/office/drawing/2014/main" val="36175866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Prueba</a:t>
                      </a:r>
                      <a:endParaRPr lang="en-CO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Criterio</a:t>
                      </a:r>
                      <a:endParaRPr lang="en-CO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Profundidad</a:t>
                      </a:r>
                      <a:endParaRPr lang="en-CO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804925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Prueba 3</a:t>
                      </a:r>
                      <a:endParaRPr lang="en-CO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Gini</a:t>
                      </a:r>
                      <a:endParaRPr lang="en-CO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18</a:t>
                      </a:r>
                      <a:endParaRPr lang="en-CO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305215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Prueba 4</a:t>
                      </a:r>
                      <a:endParaRPr lang="en-CO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Entropy</a:t>
                      </a:r>
                      <a:endParaRPr lang="en-CO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20</a:t>
                      </a:r>
                      <a:endParaRPr lang="en-CO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205377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Prueba 5</a:t>
                      </a:r>
                      <a:endParaRPr lang="en-CO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Entropy</a:t>
                      </a:r>
                      <a:endParaRPr lang="en-CO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20</a:t>
                      </a:r>
                      <a:endParaRPr lang="en-CO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2571604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B90E9C6C-E19C-CF44-9522-476CCD9B888E}"/>
              </a:ext>
            </a:extLst>
          </p:cNvPr>
          <p:cNvSpPr txBox="1"/>
          <p:nvPr/>
        </p:nvSpPr>
        <p:spPr>
          <a:xfrm>
            <a:off x="6229350" y="1014413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dirty="0"/>
              <a:t>2014B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EF6329B8-CC1A-7243-9E6B-2447D987B2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1245297"/>
              </p:ext>
            </p:extLst>
          </p:nvPr>
        </p:nvGraphicFramePr>
        <p:xfrm>
          <a:off x="6229350" y="3926425"/>
          <a:ext cx="5605780" cy="11432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68170">
                  <a:extLst>
                    <a:ext uri="{9D8B030D-6E8A-4147-A177-3AD203B41FA5}">
                      <a16:colId xmlns:a16="http://schemas.microsoft.com/office/drawing/2014/main" val="2129574125"/>
                    </a:ext>
                  </a:extLst>
                </a:gridCol>
                <a:gridCol w="1868805">
                  <a:extLst>
                    <a:ext uri="{9D8B030D-6E8A-4147-A177-3AD203B41FA5}">
                      <a16:colId xmlns:a16="http://schemas.microsoft.com/office/drawing/2014/main" val="567586192"/>
                    </a:ext>
                  </a:extLst>
                </a:gridCol>
                <a:gridCol w="1868805">
                  <a:extLst>
                    <a:ext uri="{9D8B030D-6E8A-4147-A177-3AD203B41FA5}">
                      <a16:colId xmlns:a16="http://schemas.microsoft.com/office/drawing/2014/main" val="32364351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Prueba</a:t>
                      </a:r>
                      <a:endParaRPr lang="en-CO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Criterio</a:t>
                      </a:r>
                      <a:endParaRPr lang="en-CO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Profundidad</a:t>
                      </a:r>
                      <a:endParaRPr lang="en-CO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268540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Prueba 3</a:t>
                      </a:r>
                      <a:endParaRPr lang="en-CO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Gini</a:t>
                      </a:r>
                      <a:endParaRPr lang="en-CO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20</a:t>
                      </a:r>
                      <a:endParaRPr lang="en-CO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40576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Prueba 4</a:t>
                      </a:r>
                      <a:endParaRPr lang="en-CO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Gini</a:t>
                      </a:r>
                      <a:endParaRPr lang="en-CO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18</a:t>
                      </a:r>
                      <a:endParaRPr lang="en-CO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033877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Prueba 5</a:t>
                      </a:r>
                      <a:endParaRPr lang="en-CO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 err="1">
                          <a:effectLst/>
                        </a:rPr>
                        <a:t>Entropy</a:t>
                      </a:r>
                      <a:endParaRPr lang="en-CO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16</a:t>
                      </a:r>
                      <a:endParaRPr lang="en-CO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07512164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CAE98BB4-D25A-AC44-B1C6-C91667FBC3B9}"/>
              </a:ext>
            </a:extLst>
          </p:cNvPr>
          <p:cNvSpPr txBox="1"/>
          <p:nvPr/>
        </p:nvSpPr>
        <p:spPr>
          <a:xfrm>
            <a:off x="6229350" y="3551686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dirty="0"/>
              <a:t>2014J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BD2035-3269-E344-A846-50DFFF76F085}"/>
              </a:ext>
            </a:extLst>
          </p:cNvPr>
          <p:cNvSpPr txBox="1"/>
          <p:nvPr/>
        </p:nvSpPr>
        <p:spPr>
          <a:xfrm>
            <a:off x="11835130" y="63915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301628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4D893-493E-D043-8DA0-11B5BBF77D0C}"/>
              </a:ext>
            </a:extLst>
          </p:cNvPr>
          <p:cNvSpPr txBox="1"/>
          <p:nvPr/>
        </p:nvSpPr>
        <p:spPr>
          <a:xfrm>
            <a:off x="1447800" y="278159"/>
            <a:ext cx="9017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O" sz="2800" dirty="0"/>
              <a:t>Prueba # 6, 7 y 8:</a:t>
            </a:r>
          </a:p>
          <a:p>
            <a:pPr algn="ctr"/>
            <a:endParaRPr lang="en-CO" sz="2000" dirty="0"/>
          </a:p>
          <a:p>
            <a:pPr algn="ctr"/>
            <a:r>
              <a:rPr lang="en-CO" b="1" dirty="0"/>
              <a:t>Consideraciones:</a:t>
            </a:r>
          </a:p>
          <a:p>
            <a:pPr algn="ctr"/>
            <a:r>
              <a:rPr lang="es-ES" dirty="0"/>
              <a:t>Las pruebas 6, 7 y 8 tienen las mismas condiciones que las pruebas 3, 4, 5 correspondientemente, con la excepción que las clases no están balanceadas. </a:t>
            </a:r>
            <a:endParaRPr lang="en-CO" b="1" dirty="0"/>
          </a:p>
          <a:p>
            <a:endParaRPr lang="es-ES" dirty="0"/>
          </a:p>
        </p:txBody>
      </p:sp>
      <p:pic>
        <p:nvPicPr>
          <p:cNvPr id="5122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43749370-7B29-C34C-BF74-26222E7346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49" y="2512000"/>
            <a:ext cx="5379114" cy="298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8238844-C5E8-D643-8420-06D7BF49D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7150" y="2512000"/>
            <a:ext cx="5130720" cy="307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1B8F6B9-9924-8F47-BE35-BEF03742A652}"/>
              </a:ext>
            </a:extLst>
          </p:cNvPr>
          <p:cNvCxnSpPr>
            <a:stCxn id="4" idx="2"/>
          </p:cNvCxnSpPr>
          <p:nvPr/>
        </p:nvCxnSpPr>
        <p:spPr>
          <a:xfrm>
            <a:off x="5956300" y="2217151"/>
            <a:ext cx="0" cy="42344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1A95699-B864-FC44-B296-966081AB7A6B}"/>
              </a:ext>
            </a:extLst>
          </p:cNvPr>
          <p:cNvSpPr txBox="1"/>
          <p:nvPr/>
        </p:nvSpPr>
        <p:spPr>
          <a:xfrm>
            <a:off x="11747870" y="63558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379347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B842EE1-D00A-A64E-8531-6BBCBAC6AA8A}"/>
              </a:ext>
            </a:extLst>
          </p:cNvPr>
          <p:cNvSpPr/>
          <p:nvPr/>
        </p:nvSpPr>
        <p:spPr>
          <a:xfrm>
            <a:off x="3872538" y="142876"/>
            <a:ext cx="444692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O" sz="3200" dirty="0"/>
              <a:t>Mejores hiperparámetros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C6E9E6-DE85-4640-93D1-E1C2C6D51A50}"/>
              </a:ext>
            </a:extLst>
          </p:cNvPr>
          <p:cNvSpPr txBox="1"/>
          <p:nvPr/>
        </p:nvSpPr>
        <p:spPr>
          <a:xfrm>
            <a:off x="333682" y="1091962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dirty="0"/>
              <a:t>2013B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1EC125-543D-A340-9C91-B39F7142E1E2}"/>
              </a:ext>
            </a:extLst>
          </p:cNvPr>
          <p:cNvSpPr txBox="1"/>
          <p:nvPr/>
        </p:nvSpPr>
        <p:spPr>
          <a:xfrm>
            <a:off x="490219" y="3557093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dirty="0"/>
              <a:t>2013J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0E9C6C-E19C-CF44-9522-476CCD9B888E}"/>
              </a:ext>
            </a:extLst>
          </p:cNvPr>
          <p:cNvSpPr txBox="1"/>
          <p:nvPr/>
        </p:nvSpPr>
        <p:spPr>
          <a:xfrm>
            <a:off x="6229350" y="1014413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dirty="0"/>
              <a:t>2014B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E98BB4-D25A-AC44-B1C6-C91667FBC3B9}"/>
              </a:ext>
            </a:extLst>
          </p:cNvPr>
          <p:cNvSpPr txBox="1"/>
          <p:nvPr/>
        </p:nvSpPr>
        <p:spPr>
          <a:xfrm>
            <a:off x="6229350" y="3551686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dirty="0"/>
              <a:t>2014J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BD2035-3269-E344-A846-50DFFF76F085}"/>
              </a:ext>
            </a:extLst>
          </p:cNvPr>
          <p:cNvSpPr txBox="1"/>
          <p:nvPr/>
        </p:nvSpPr>
        <p:spPr>
          <a:xfrm>
            <a:off x="11835130" y="63915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dirty="0"/>
              <a:t>8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FA8AD03-3C9A-C442-BADE-535D0D870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4450917"/>
              </p:ext>
            </p:extLst>
          </p:nvPr>
        </p:nvGraphicFramePr>
        <p:xfrm>
          <a:off x="490219" y="1461294"/>
          <a:ext cx="4967606" cy="11432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68170">
                  <a:extLst>
                    <a:ext uri="{9D8B030D-6E8A-4147-A177-3AD203B41FA5}">
                      <a16:colId xmlns:a16="http://schemas.microsoft.com/office/drawing/2014/main" val="241727905"/>
                    </a:ext>
                  </a:extLst>
                </a:gridCol>
                <a:gridCol w="1570049">
                  <a:extLst>
                    <a:ext uri="{9D8B030D-6E8A-4147-A177-3AD203B41FA5}">
                      <a16:colId xmlns:a16="http://schemas.microsoft.com/office/drawing/2014/main" val="974896456"/>
                    </a:ext>
                  </a:extLst>
                </a:gridCol>
                <a:gridCol w="1529387">
                  <a:extLst>
                    <a:ext uri="{9D8B030D-6E8A-4147-A177-3AD203B41FA5}">
                      <a16:colId xmlns:a16="http://schemas.microsoft.com/office/drawing/2014/main" val="10394920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Prueba</a:t>
                      </a:r>
                      <a:endParaRPr lang="en-CO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Criterio</a:t>
                      </a:r>
                      <a:endParaRPr lang="en-CO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Profundidad</a:t>
                      </a:r>
                      <a:endParaRPr lang="en-CO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497668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Prueba 3</a:t>
                      </a:r>
                      <a:endParaRPr lang="en-CO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Entropy</a:t>
                      </a:r>
                      <a:endParaRPr lang="en-CO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6</a:t>
                      </a:r>
                      <a:endParaRPr lang="en-CO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764738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Prueba 4</a:t>
                      </a:r>
                      <a:endParaRPr lang="en-CO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Gini</a:t>
                      </a:r>
                      <a:endParaRPr lang="en-CO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6</a:t>
                      </a:r>
                      <a:endParaRPr lang="en-CO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962857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Prueba 5</a:t>
                      </a:r>
                      <a:endParaRPr lang="en-CO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 err="1">
                          <a:effectLst/>
                        </a:rPr>
                        <a:t>Gini</a:t>
                      </a:r>
                      <a:endParaRPr lang="en-CO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6</a:t>
                      </a:r>
                      <a:endParaRPr lang="en-CO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51833931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24698E1-9461-A74F-BED6-AB5CF382FC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279699"/>
              </p:ext>
            </p:extLst>
          </p:nvPr>
        </p:nvGraphicFramePr>
        <p:xfrm>
          <a:off x="490219" y="4089493"/>
          <a:ext cx="4910456" cy="11432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68170">
                  <a:extLst>
                    <a:ext uri="{9D8B030D-6E8A-4147-A177-3AD203B41FA5}">
                      <a16:colId xmlns:a16="http://schemas.microsoft.com/office/drawing/2014/main" val="4030487927"/>
                    </a:ext>
                  </a:extLst>
                </a:gridCol>
                <a:gridCol w="1556386">
                  <a:extLst>
                    <a:ext uri="{9D8B030D-6E8A-4147-A177-3AD203B41FA5}">
                      <a16:colId xmlns:a16="http://schemas.microsoft.com/office/drawing/2014/main" val="4265216607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28417160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Prueba</a:t>
                      </a:r>
                      <a:endParaRPr lang="en-CO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Criterio</a:t>
                      </a:r>
                      <a:endParaRPr lang="en-CO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Profundidad</a:t>
                      </a:r>
                      <a:endParaRPr lang="en-CO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24945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Prueba 3</a:t>
                      </a:r>
                      <a:endParaRPr lang="en-CO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Entropy</a:t>
                      </a:r>
                      <a:endParaRPr lang="en-CO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8</a:t>
                      </a:r>
                      <a:endParaRPr lang="en-CO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895147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Prueba 4</a:t>
                      </a:r>
                      <a:endParaRPr lang="en-CO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Gini</a:t>
                      </a:r>
                      <a:endParaRPr lang="en-CO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6</a:t>
                      </a:r>
                      <a:endParaRPr lang="en-CO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696821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Prueba 5</a:t>
                      </a:r>
                      <a:endParaRPr lang="en-CO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 err="1">
                          <a:effectLst/>
                        </a:rPr>
                        <a:t>Gini</a:t>
                      </a:r>
                      <a:endParaRPr lang="en-CO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7</a:t>
                      </a:r>
                      <a:endParaRPr lang="en-CO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35035135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9B02794-6695-FA4C-AC0F-4133090B1C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7096435"/>
              </p:ext>
            </p:extLst>
          </p:nvPr>
        </p:nvGraphicFramePr>
        <p:xfrm>
          <a:off x="6229350" y="1461294"/>
          <a:ext cx="5605780" cy="11432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68170">
                  <a:extLst>
                    <a:ext uri="{9D8B030D-6E8A-4147-A177-3AD203B41FA5}">
                      <a16:colId xmlns:a16="http://schemas.microsoft.com/office/drawing/2014/main" val="3655393364"/>
                    </a:ext>
                  </a:extLst>
                </a:gridCol>
                <a:gridCol w="1868805">
                  <a:extLst>
                    <a:ext uri="{9D8B030D-6E8A-4147-A177-3AD203B41FA5}">
                      <a16:colId xmlns:a16="http://schemas.microsoft.com/office/drawing/2014/main" val="3612964307"/>
                    </a:ext>
                  </a:extLst>
                </a:gridCol>
                <a:gridCol w="1868805">
                  <a:extLst>
                    <a:ext uri="{9D8B030D-6E8A-4147-A177-3AD203B41FA5}">
                      <a16:colId xmlns:a16="http://schemas.microsoft.com/office/drawing/2014/main" val="36785304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Prueba</a:t>
                      </a:r>
                      <a:endParaRPr lang="en-CO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Criterio</a:t>
                      </a:r>
                      <a:endParaRPr lang="en-CO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Profundidad</a:t>
                      </a:r>
                      <a:endParaRPr lang="en-CO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89682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Prueba 3</a:t>
                      </a:r>
                      <a:endParaRPr lang="en-CO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Entropy</a:t>
                      </a:r>
                      <a:endParaRPr lang="en-CO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7</a:t>
                      </a:r>
                      <a:endParaRPr lang="en-CO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209184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Prueba 4</a:t>
                      </a:r>
                      <a:endParaRPr lang="en-CO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 err="1">
                          <a:effectLst/>
                        </a:rPr>
                        <a:t>Gini</a:t>
                      </a:r>
                      <a:endParaRPr lang="en-CO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6</a:t>
                      </a:r>
                      <a:endParaRPr lang="en-CO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104947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Prueba 5</a:t>
                      </a:r>
                      <a:endParaRPr lang="en-CO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 err="1">
                          <a:effectLst/>
                        </a:rPr>
                        <a:t>Entropy</a:t>
                      </a:r>
                      <a:endParaRPr lang="en-CO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5</a:t>
                      </a:r>
                      <a:endParaRPr lang="en-CO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79862969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E7882BE3-E894-1B45-81CB-0DF9F197A6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4932528"/>
              </p:ext>
            </p:extLst>
          </p:nvPr>
        </p:nvGraphicFramePr>
        <p:xfrm>
          <a:off x="6229350" y="4106920"/>
          <a:ext cx="5605780" cy="11432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68170">
                  <a:extLst>
                    <a:ext uri="{9D8B030D-6E8A-4147-A177-3AD203B41FA5}">
                      <a16:colId xmlns:a16="http://schemas.microsoft.com/office/drawing/2014/main" val="2679519494"/>
                    </a:ext>
                  </a:extLst>
                </a:gridCol>
                <a:gridCol w="1868805">
                  <a:extLst>
                    <a:ext uri="{9D8B030D-6E8A-4147-A177-3AD203B41FA5}">
                      <a16:colId xmlns:a16="http://schemas.microsoft.com/office/drawing/2014/main" val="4105518351"/>
                    </a:ext>
                  </a:extLst>
                </a:gridCol>
                <a:gridCol w="1868805">
                  <a:extLst>
                    <a:ext uri="{9D8B030D-6E8A-4147-A177-3AD203B41FA5}">
                      <a16:colId xmlns:a16="http://schemas.microsoft.com/office/drawing/2014/main" val="6171028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Prueba</a:t>
                      </a:r>
                      <a:endParaRPr lang="en-CO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Criterio</a:t>
                      </a:r>
                      <a:endParaRPr lang="en-CO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Profundidad</a:t>
                      </a:r>
                      <a:endParaRPr lang="en-CO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454662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Prueba 3</a:t>
                      </a:r>
                      <a:endParaRPr lang="en-CO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Entropy</a:t>
                      </a:r>
                      <a:endParaRPr lang="en-CO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11</a:t>
                      </a:r>
                      <a:endParaRPr lang="en-CO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287421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Prueba 4</a:t>
                      </a:r>
                      <a:endParaRPr lang="en-CO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Gini</a:t>
                      </a:r>
                      <a:endParaRPr lang="en-CO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6</a:t>
                      </a:r>
                      <a:endParaRPr lang="en-CO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515396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Prueba 5</a:t>
                      </a:r>
                      <a:endParaRPr lang="en-CO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 err="1">
                          <a:effectLst/>
                        </a:rPr>
                        <a:t>Entropy</a:t>
                      </a:r>
                      <a:endParaRPr lang="en-CO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6</a:t>
                      </a:r>
                      <a:endParaRPr lang="en-CO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08304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0383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1EC8CE-E7B2-4E49-AC23-F3B43A52DE80}"/>
              </a:ext>
            </a:extLst>
          </p:cNvPr>
          <p:cNvSpPr txBox="1"/>
          <p:nvPr/>
        </p:nvSpPr>
        <p:spPr>
          <a:xfrm>
            <a:off x="4027164" y="171451"/>
            <a:ext cx="41376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sz="3200" dirty="0"/>
              <a:t>Mejor árbol de decisión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E03D9D-6770-FD4A-A95D-1E7EB13E7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65" y="1095928"/>
            <a:ext cx="12056269" cy="9927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6EA1697-93CF-554D-905F-2520389584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437" y="2699266"/>
            <a:ext cx="4803775" cy="311512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D745BDB-23D7-9547-9ACE-40099DF103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7122" y="2840224"/>
            <a:ext cx="5867400" cy="21145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320CAC4-23F1-D143-99D1-B799CBBD2092}"/>
              </a:ext>
            </a:extLst>
          </p:cNvPr>
          <p:cNvSpPr txBox="1"/>
          <p:nvPr/>
        </p:nvSpPr>
        <p:spPr>
          <a:xfrm>
            <a:off x="5129212" y="2699266"/>
            <a:ext cx="125874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CO" dirty="0"/>
              <a:t>Forumng_4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D1601C2-8C6C-C541-9D01-2ECDB0D1A2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4278" y="904822"/>
            <a:ext cx="3562348" cy="561754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3D9C705-8A92-6B4B-9481-938E29763267}"/>
              </a:ext>
            </a:extLst>
          </p:cNvPr>
          <p:cNvSpPr txBox="1"/>
          <p:nvPr/>
        </p:nvSpPr>
        <p:spPr>
          <a:xfrm>
            <a:off x="11822448" y="63377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718682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595</Words>
  <Application>Microsoft Macintosh PowerPoint</Application>
  <PresentationFormat>Widescreen</PresentationFormat>
  <Paragraphs>174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Presentación de resultados:  Árboles de decisión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Stiven Duarte</dc:creator>
  <cp:lastModifiedBy>William Stiven Duarte</cp:lastModifiedBy>
  <cp:revision>11</cp:revision>
  <dcterms:created xsi:type="dcterms:W3CDTF">2020-06-30T04:46:53Z</dcterms:created>
  <dcterms:modified xsi:type="dcterms:W3CDTF">2020-06-30T15:20:22Z</dcterms:modified>
</cp:coreProperties>
</file>