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9" r:id="rId2"/>
    <p:sldId id="262" r:id="rId3"/>
    <p:sldId id="268" r:id="rId4"/>
    <p:sldId id="269" r:id="rId5"/>
    <p:sldId id="270" r:id="rId6"/>
    <p:sldId id="271" r:id="rId7"/>
    <p:sldId id="266" r:id="rId8"/>
    <p:sldId id="27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1E1"/>
    <a:srgbClr val="A51417"/>
    <a:srgbClr val="6C7373"/>
    <a:srgbClr val="566568"/>
    <a:srgbClr val="C41039"/>
    <a:srgbClr val="69787B"/>
    <a:srgbClr val="69780C"/>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60" autoAdjust="0"/>
    <p:restoredTop sz="68762" autoAdjust="0"/>
  </p:normalViewPr>
  <p:slideViewPr>
    <p:cSldViewPr snapToGrid="0" snapToObjects="1">
      <p:cViewPr varScale="1">
        <p:scale>
          <a:sx n="50" d="100"/>
          <a:sy n="50" d="100"/>
        </p:scale>
        <p:origin x="1230" y="21"/>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E3AD09-9720-9047-BB14-484CD98DBB2F}" type="datetimeFigureOut">
              <a:rPr lang="en-US" smtClean="0"/>
              <a:t>12/5/2021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380D64-6F43-4C4D-BE6A-3F3482AA5165}" type="slidenum">
              <a:rPr lang="en-US" smtClean="0"/>
              <a:t>‹#›</a:t>
            </a:fld>
            <a:endParaRPr lang="en-US"/>
          </a:p>
        </p:txBody>
      </p:sp>
    </p:spTree>
    <p:extLst>
      <p:ext uri="{BB962C8B-B14F-4D97-AF65-F5344CB8AC3E}">
        <p14:creationId xmlns:p14="http://schemas.microsoft.com/office/powerpoint/2010/main" val="42523900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model deployment environment is at google </a:t>
            </a:r>
            <a:r>
              <a:rPr lang="en-US" dirty="0" err="1"/>
              <a:t>colaboratory</a:t>
            </a:r>
            <a:r>
              <a:rPr lang="en-US" dirty="0"/>
              <a:t>. Because it’s easy to initialize GPU and train the model online without using my laptop resources. The GPU version is 11.2 with 15 gigabytes. RAM has 27.3 gigabytes. However, it is not enough for me in practice. The machine learning packages I used is </a:t>
            </a:r>
            <a:r>
              <a:rPr lang="en-US" dirty="0" err="1"/>
              <a:t>tensorflow</a:t>
            </a:r>
            <a:r>
              <a:rPr lang="en-US" dirty="0"/>
              <a:t>, </a:t>
            </a:r>
            <a:r>
              <a:rPr lang="en-US" dirty="0" err="1"/>
              <a:t>keras</a:t>
            </a:r>
            <a:r>
              <a:rPr lang="en-US" dirty="0"/>
              <a:t>, and scikit-learn.</a:t>
            </a:r>
          </a:p>
        </p:txBody>
      </p:sp>
      <p:sp>
        <p:nvSpPr>
          <p:cNvPr id="4" name="灯片编号占位符 3"/>
          <p:cNvSpPr>
            <a:spLocks noGrp="1"/>
          </p:cNvSpPr>
          <p:nvPr>
            <p:ph type="sldNum" sz="quarter" idx="5"/>
          </p:nvPr>
        </p:nvSpPr>
        <p:spPr/>
        <p:txBody>
          <a:bodyPr/>
          <a:lstStyle/>
          <a:p>
            <a:fld id="{A8380D64-6F43-4C4D-BE6A-3F3482AA5165}" type="slidenum">
              <a:rPr lang="en-US" smtClean="0"/>
              <a:t>2</a:t>
            </a:fld>
            <a:endParaRPr lang="en-US"/>
          </a:p>
        </p:txBody>
      </p:sp>
    </p:spTree>
    <p:extLst>
      <p:ext uri="{BB962C8B-B14F-4D97-AF65-F5344CB8AC3E}">
        <p14:creationId xmlns:p14="http://schemas.microsoft.com/office/powerpoint/2010/main" val="2582957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In the data preprocessing stage, I find that there are 23998 observations in total. Then, I split the dataset into trainset and </a:t>
            </a:r>
            <a:r>
              <a:rPr lang="en-US" dirty="0" err="1"/>
              <a:t>testset</a:t>
            </a:r>
            <a:r>
              <a:rPr lang="en-US" dirty="0"/>
              <a:t>. 90% is used to train and 10% is used to test. Here, I test the two ways of splitting. One is to use scikit learn </a:t>
            </a:r>
            <a:r>
              <a:rPr lang="en-US" dirty="0" err="1"/>
              <a:t>train_test_split</a:t>
            </a:r>
            <a:r>
              <a:rPr lang="en-US" dirty="0"/>
              <a:t> function to randomly sample the dataset. Another is to direct cut the dataset into two parts. However, I find that the second way performs better. In the second way, the first 90% of data give model more information. I used image data generator to perform real-time data augmentation, in which the image will be flipped horizontally, rescaled into 1/255, fill points out of boundaries using nearest points, and then output data with a batch size of 32</a:t>
            </a:r>
          </a:p>
        </p:txBody>
      </p:sp>
      <p:sp>
        <p:nvSpPr>
          <p:cNvPr id="4" name="灯片编号占位符 3"/>
          <p:cNvSpPr>
            <a:spLocks noGrp="1"/>
          </p:cNvSpPr>
          <p:nvPr>
            <p:ph type="sldNum" sz="quarter" idx="5"/>
          </p:nvPr>
        </p:nvSpPr>
        <p:spPr/>
        <p:txBody>
          <a:bodyPr/>
          <a:lstStyle/>
          <a:p>
            <a:fld id="{A8380D64-6F43-4C4D-BE6A-3F3482AA5165}" type="slidenum">
              <a:rPr lang="en-US" smtClean="0"/>
              <a:t>3</a:t>
            </a:fld>
            <a:endParaRPr lang="en-US"/>
          </a:p>
        </p:txBody>
      </p:sp>
    </p:spTree>
    <p:extLst>
      <p:ext uri="{BB962C8B-B14F-4D97-AF65-F5344CB8AC3E}">
        <p14:creationId xmlns:p14="http://schemas.microsoft.com/office/powerpoint/2010/main" val="561541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How to build my model:</a:t>
            </a:r>
          </a:p>
          <a:p>
            <a:endParaRPr lang="en-US" dirty="0"/>
          </a:p>
          <a:p>
            <a:r>
              <a:rPr lang="en-US" dirty="0"/>
              <a:t>Basically I transfer learning from three classical neural network models, </a:t>
            </a:r>
            <a:r>
              <a:rPr lang="en-US" dirty="0" err="1"/>
              <a:t>ResNet</a:t>
            </a:r>
            <a:r>
              <a:rPr lang="en-US" dirty="0"/>
              <a:t>, VGG, and </a:t>
            </a:r>
            <a:r>
              <a:rPr lang="en-US" dirty="0" err="1"/>
              <a:t>Xception</a:t>
            </a:r>
            <a:r>
              <a:rPr lang="en-US" dirty="0"/>
              <a:t>. Before choosing the three models, I tried other models as well, like </a:t>
            </a:r>
            <a:r>
              <a:rPr lang="en-US" dirty="0" err="1"/>
              <a:t>densenet</a:t>
            </a:r>
            <a:r>
              <a:rPr lang="en-US" dirty="0"/>
              <a:t>, </a:t>
            </a:r>
            <a:r>
              <a:rPr lang="en-US" dirty="0" err="1"/>
              <a:t>mobilenet</a:t>
            </a:r>
            <a:r>
              <a:rPr lang="en-US" dirty="0"/>
              <a:t>, and etc. These three have smaller validation loss in my training. The additional hidden layer I used are global average pooling2D layer, 2 identical dense layers and one dense output layer. With the 2 same dense layers, I used 1024 neurons and </a:t>
            </a:r>
            <a:r>
              <a:rPr lang="en-US" dirty="0" err="1"/>
              <a:t>relu</a:t>
            </a:r>
            <a:r>
              <a:rPr lang="en-US" dirty="0"/>
              <a:t> activation function.</a:t>
            </a:r>
          </a:p>
          <a:p>
            <a:endParaRPr lang="en-US" dirty="0"/>
          </a:p>
          <a:p>
            <a:r>
              <a:rPr lang="en-US" dirty="0"/>
              <a:t>After I building the three models, I ensemble them to train my dataset.</a:t>
            </a:r>
          </a:p>
        </p:txBody>
      </p:sp>
      <p:sp>
        <p:nvSpPr>
          <p:cNvPr id="4" name="灯片编号占位符 3"/>
          <p:cNvSpPr>
            <a:spLocks noGrp="1"/>
          </p:cNvSpPr>
          <p:nvPr>
            <p:ph type="sldNum" sz="quarter" idx="5"/>
          </p:nvPr>
        </p:nvSpPr>
        <p:spPr/>
        <p:txBody>
          <a:bodyPr/>
          <a:lstStyle/>
          <a:p>
            <a:fld id="{A8380D64-6F43-4C4D-BE6A-3F3482AA5165}" type="slidenum">
              <a:rPr lang="en-US" smtClean="0"/>
              <a:t>4</a:t>
            </a:fld>
            <a:endParaRPr lang="en-US"/>
          </a:p>
        </p:txBody>
      </p:sp>
    </p:spTree>
    <p:extLst>
      <p:ext uri="{BB962C8B-B14F-4D97-AF65-F5344CB8AC3E}">
        <p14:creationId xmlns:p14="http://schemas.microsoft.com/office/powerpoint/2010/main" val="3498545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Learning rate I used is 1e-4, I used Adam optimizer and </a:t>
            </a:r>
            <a:r>
              <a:rPr lang="en-US" dirty="0" err="1"/>
              <a:t>ReduceLROnPlateau</a:t>
            </a:r>
            <a:r>
              <a:rPr lang="en-US" dirty="0"/>
              <a:t> to change learning rate if the validation loss did not change for 20 epochs. Step size is 250. Metrics is </a:t>
            </a:r>
            <a:r>
              <a:rPr lang="en-US" dirty="0" err="1"/>
              <a:t>rmse</a:t>
            </a:r>
            <a:r>
              <a:rPr lang="en-US" dirty="0"/>
              <a:t>. And I also save best weights and best model using model checkpoint. </a:t>
            </a:r>
          </a:p>
          <a:p>
            <a:endParaRPr lang="en-US" dirty="0"/>
          </a:p>
          <a:p>
            <a:r>
              <a:rPr lang="en-US" dirty="0"/>
              <a:t>In training,</a:t>
            </a:r>
          </a:p>
        </p:txBody>
      </p:sp>
      <p:sp>
        <p:nvSpPr>
          <p:cNvPr id="4" name="灯片编号占位符 3"/>
          <p:cNvSpPr>
            <a:spLocks noGrp="1"/>
          </p:cNvSpPr>
          <p:nvPr>
            <p:ph type="sldNum" sz="quarter" idx="5"/>
          </p:nvPr>
        </p:nvSpPr>
        <p:spPr/>
        <p:txBody>
          <a:bodyPr/>
          <a:lstStyle/>
          <a:p>
            <a:fld id="{A8380D64-6F43-4C4D-BE6A-3F3482AA5165}" type="slidenum">
              <a:rPr lang="en-US" smtClean="0"/>
              <a:t>5</a:t>
            </a:fld>
            <a:endParaRPr lang="en-US"/>
          </a:p>
        </p:txBody>
      </p:sp>
    </p:spTree>
    <p:extLst>
      <p:ext uri="{BB962C8B-B14F-4D97-AF65-F5344CB8AC3E}">
        <p14:creationId xmlns:p14="http://schemas.microsoft.com/office/powerpoint/2010/main" val="38492833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11" name="Rectangle 10"/>
          <p:cNvSpPr/>
          <p:nvPr userDrawn="1"/>
        </p:nvSpPr>
        <p:spPr>
          <a:xfrm>
            <a:off x="230124" y="228600"/>
            <a:ext cx="11731752" cy="6400800"/>
          </a:xfrm>
          <a:prstGeom prst="rect">
            <a:avLst/>
          </a:prstGeom>
          <a:solidFill>
            <a:srgbClr val="A514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r="37328"/>
          <a:stretch/>
        </p:blipFill>
        <p:spPr>
          <a:xfrm>
            <a:off x="8702448" y="464974"/>
            <a:ext cx="3262720" cy="6025896"/>
          </a:xfrm>
          <a:prstGeom prst="rect">
            <a:avLst/>
          </a:prstGeom>
        </p:spPr>
      </p:pic>
      <p:sp>
        <p:nvSpPr>
          <p:cNvPr id="2" name="Title 1"/>
          <p:cNvSpPr>
            <a:spLocks noGrp="1"/>
          </p:cNvSpPr>
          <p:nvPr>
            <p:ph type="ctrTitle"/>
          </p:nvPr>
        </p:nvSpPr>
        <p:spPr>
          <a:xfrm>
            <a:off x="734311" y="2253752"/>
            <a:ext cx="6650503" cy="1217083"/>
          </a:xfrm>
        </p:spPr>
        <p:txBody>
          <a:bodyPr/>
          <a:lstStyle>
            <a:lvl1pPr algn="l">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734311" y="3596777"/>
            <a:ext cx="6650503"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8" descr="1linerev(1c)1000-0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8225" y="5880328"/>
            <a:ext cx="3608228" cy="563683"/>
          </a:xfrm>
          <a:prstGeom prst="rect">
            <a:avLst/>
          </a:prstGeom>
        </p:spPr>
      </p:pic>
    </p:spTree>
    <p:extLst>
      <p:ext uri="{BB962C8B-B14F-4D97-AF65-F5344CB8AC3E}">
        <p14:creationId xmlns:p14="http://schemas.microsoft.com/office/powerpoint/2010/main" val="123017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6" name="Rectangle 5"/>
          <p:cNvSpPr/>
          <p:nvPr userDrawn="1"/>
        </p:nvSpPr>
        <p:spPr>
          <a:xfrm>
            <a:off x="230124" y="228600"/>
            <a:ext cx="11731752" cy="6400800"/>
          </a:xfrm>
          <a:prstGeom prst="rect">
            <a:avLst/>
          </a:prstGeom>
          <a:solidFill>
            <a:srgbClr val="6C737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734311" y="2253752"/>
            <a:ext cx="6650503" cy="1217083"/>
          </a:xfrm>
        </p:spPr>
        <p:txBody>
          <a:bodyPr/>
          <a:lstStyle>
            <a:lvl1pPr algn="l">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734311" y="3596777"/>
            <a:ext cx="6650503"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descr="1linerev(1c)1000-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225" y="5880328"/>
            <a:ext cx="3608228" cy="563683"/>
          </a:xfrm>
          <a:prstGeom prst="rect">
            <a:avLst/>
          </a:prstGeom>
        </p:spPr>
      </p:pic>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r="37328"/>
          <a:stretch/>
        </p:blipFill>
        <p:spPr>
          <a:xfrm>
            <a:off x="8702448" y="464974"/>
            <a:ext cx="3262720" cy="6025896"/>
          </a:xfrm>
          <a:prstGeom prst="rect">
            <a:avLst/>
          </a:prstGeom>
        </p:spPr>
      </p:pic>
    </p:spTree>
    <p:extLst>
      <p:ext uri="{BB962C8B-B14F-4D97-AF65-F5344CB8AC3E}">
        <p14:creationId xmlns:p14="http://schemas.microsoft.com/office/powerpoint/2010/main" val="398213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rgbClr val="6C7373"/>
                </a:solidFill>
              </a:defRPr>
            </a:lvl1pPr>
            <a:lvl2pPr>
              <a:defRPr>
                <a:solidFill>
                  <a:srgbClr val="6C7373"/>
                </a:solidFill>
              </a:defRPr>
            </a:lvl2pPr>
            <a:lvl3pPr>
              <a:defRPr>
                <a:solidFill>
                  <a:srgbClr val="6C7373"/>
                </a:solidFill>
              </a:defRPr>
            </a:lvl3pPr>
            <a:lvl4pPr>
              <a:defRPr>
                <a:solidFill>
                  <a:srgbClr val="6C7373"/>
                </a:solidFill>
              </a:defRPr>
            </a:lvl4pPr>
            <a:lvl5pPr>
              <a:defRPr>
                <a:solidFill>
                  <a:srgbClr val="6C737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rgbClr val="6C7373"/>
                </a:solidFill>
              </a:defRPr>
            </a:lvl1pPr>
          </a:lstStyle>
          <a:p>
            <a:r>
              <a:rPr lang="en-US" dirty="0"/>
              <a:t>Click to edit Master title style</a:t>
            </a:r>
          </a:p>
        </p:txBody>
      </p:sp>
    </p:spTree>
    <p:extLst>
      <p:ext uri="{BB962C8B-B14F-4D97-AF65-F5344CB8AC3E}">
        <p14:creationId xmlns:p14="http://schemas.microsoft.com/office/powerpoint/2010/main" val="1605149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60905" y="435614"/>
            <a:ext cx="795528" cy="920496"/>
          </a:xfrm>
          <a:prstGeom prst="rect">
            <a:avLst/>
          </a:prstGeom>
        </p:spPr>
      </p:pic>
    </p:spTree>
    <p:extLst>
      <p:ext uri="{BB962C8B-B14F-4D97-AF65-F5344CB8AC3E}">
        <p14:creationId xmlns:p14="http://schemas.microsoft.com/office/powerpoint/2010/main" val="343659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767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305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664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2" name="Picture 1" descr="Wash_U_PPT_Template-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534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21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304800" y="228600"/>
            <a:ext cx="11582400" cy="6400800"/>
          </a:xfrm>
          <a:prstGeom prst="rect">
            <a:avLst/>
          </a:prstGeom>
          <a:solidFill>
            <a:srgbClr val="E1E1E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22937" y="437444"/>
            <a:ext cx="9649953" cy="98019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58519" y="1600200"/>
            <a:ext cx="10856148" cy="47780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860905" y="435614"/>
            <a:ext cx="795528" cy="920496"/>
          </a:xfrm>
          <a:prstGeom prst="rect">
            <a:avLst/>
          </a:prstGeom>
        </p:spPr>
      </p:pic>
    </p:spTree>
    <p:extLst>
      <p:ext uri="{BB962C8B-B14F-4D97-AF65-F5344CB8AC3E}">
        <p14:creationId xmlns:p14="http://schemas.microsoft.com/office/powerpoint/2010/main" val="2840818540"/>
      </p:ext>
    </p:extLst>
  </p:cSld>
  <p:clrMap bg1="lt1" tx1="dk1" bg2="lt2" tx2="dk2" accent1="accent1" accent2="accent2" accent3="accent3" accent4="accent4" accent5="accent5" accent6="accent6" hlink="hlink" folHlink="folHlink"/>
  <p:sldLayoutIdLst>
    <p:sldLayoutId id="2147483673" r:id="rId1"/>
    <p:sldLayoutId id="2147483671" r:id="rId2"/>
    <p:sldLayoutId id="2147483650" r:id="rId3"/>
    <p:sldLayoutId id="2147483660" r:id="rId4"/>
    <p:sldLayoutId id="2147483652" r:id="rId5"/>
    <p:sldLayoutId id="2147483653" r:id="rId6"/>
    <p:sldLayoutId id="2147483654" r:id="rId7"/>
    <p:sldLayoutId id="2147483670" r:id="rId8"/>
    <p:sldLayoutId id="2147483655"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rgbClr val="6C7373"/>
          </a:solidFill>
          <a:latin typeface="Times New Roman" charset="0"/>
          <a:ea typeface="Times New Roman" charset="0"/>
          <a:cs typeface="Times New Roman" charset="0"/>
        </a:defRPr>
      </a:lvl1pPr>
    </p:titleStyle>
    <p:bodyStyle>
      <a:lvl1pPr marL="342900" indent="-342900" algn="l" defTabSz="457200" rtl="0" eaLnBrk="1" latinLnBrk="0" hangingPunct="1">
        <a:spcBef>
          <a:spcPct val="20000"/>
        </a:spcBef>
        <a:buFont typeface="Arial"/>
        <a:buChar char="•"/>
        <a:defRPr sz="2800" b="0" i="0" kern="1200">
          <a:solidFill>
            <a:srgbClr val="6C7373"/>
          </a:solidFill>
          <a:latin typeface="Arial" charset="0"/>
          <a:ea typeface="Arial" charset="0"/>
          <a:cs typeface="Arial" charset="0"/>
        </a:defRPr>
      </a:lvl1pPr>
      <a:lvl2pPr marL="742950" indent="-285750" algn="l" defTabSz="457200" rtl="0" eaLnBrk="1" latinLnBrk="0" hangingPunct="1">
        <a:spcBef>
          <a:spcPct val="20000"/>
        </a:spcBef>
        <a:buFont typeface="Arial"/>
        <a:buChar char="–"/>
        <a:defRPr sz="2400" b="0" i="0" kern="1200">
          <a:solidFill>
            <a:srgbClr val="6C7373"/>
          </a:solidFill>
          <a:latin typeface="Arial" charset="0"/>
          <a:ea typeface="Arial" charset="0"/>
          <a:cs typeface="Arial" charset="0"/>
        </a:defRPr>
      </a:lvl2pPr>
      <a:lvl3pPr marL="1143000" indent="-228600" algn="l" defTabSz="457200" rtl="0" eaLnBrk="1" latinLnBrk="0" hangingPunct="1">
        <a:spcBef>
          <a:spcPct val="20000"/>
        </a:spcBef>
        <a:buFont typeface="Arial"/>
        <a:buChar char="•"/>
        <a:defRPr sz="2000" b="0" i="0" kern="1200">
          <a:solidFill>
            <a:srgbClr val="6C7373"/>
          </a:solidFill>
          <a:latin typeface="Arial" charset="0"/>
          <a:ea typeface="Arial" charset="0"/>
          <a:cs typeface="Arial" charset="0"/>
        </a:defRPr>
      </a:lvl3pPr>
      <a:lvl4pPr marL="1600200" indent="-228600" algn="l" defTabSz="457200" rtl="0" eaLnBrk="1" latinLnBrk="0" hangingPunct="1">
        <a:spcBef>
          <a:spcPct val="20000"/>
        </a:spcBef>
        <a:buFont typeface="Arial"/>
        <a:buChar char="–"/>
        <a:defRPr sz="1800" b="0" i="0" kern="1200">
          <a:solidFill>
            <a:srgbClr val="6C7373"/>
          </a:solidFill>
          <a:latin typeface="Arial" charset="0"/>
          <a:ea typeface="Arial" charset="0"/>
          <a:cs typeface="Arial" charset="0"/>
        </a:defRPr>
      </a:lvl4pPr>
      <a:lvl5pPr marL="2057400" indent="-228600" algn="l" defTabSz="457200" rtl="0" eaLnBrk="1" latinLnBrk="0" hangingPunct="1">
        <a:spcBef>
          <a:spcPct val="20000"/>
        </a:spcBef>
        <a:buFont typeface="Arial"/>
        <a:buChar char="»"/>
        <a:defRPr sz="1800" b="0" i="0" kern="1200">
          <a:solidFill>
            <a:srgbClr val="6C7373"/>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4311" y="2044141"/>
            <a:ext cx="6650503" cy="1217083"/>
          </a:xfrm>
        </p:spPr>
        <p:txBody>
          <a:bodyPr/>
          <a:lstStyle/>
          <a:p>
            <a:r>
              <a:rPr lang="en-US" dirty="0"/>
              <a:t>Kaggle Competition: Estimate the square footage of a virtual city</a:t>
            </a:r>
          </a:p>
        </p:txBody>
      </p:sp>
      <p:sp>
        <p:nvSpPr>
          <p:cNvPr id="3" name="Subtitle 2"/>
          <p:cNvSpPr>
            <a:spLocks noGrp="1"/>
          </p:cNvSpPr>
          <p:nvPr>
            <p:ph type="subTitle" idx="1"/>
          </p:nvPr>
        </p:nvSpPr>
        <p:spPr>
          <a:xfrm>
            <a:off x="734311" y="3596776"/>
            <a:ext cx="6650503" cy="1217083"/>
          </a:xfrm>
        </p:spPr>
        <p:txBody>
          <a:bodyPr>
            <a:normAutofit/>
          </a:bodyPr>
          <a:lstStyle/>
          <a:p>
            <a:r>
              <a:rPr lang="en-US" sz="1800" dirty="0"/>
              <a:t>Contributor: </a:t>
            </a:r>
            <a:r>
              <a:rPr lang="en-US" sz="1800" dirty="0" err="1"/>
              <a:t>Wenxin</a:t>
            </a:r>
            <a:r>
              <a:rPr lang="en-US" sz="1800" dirty="0"/>
              <a:t> (Hugo) Xue</a:t>
            </a:r>
          </a:p>
          <a:p>
            <a:r>
              <a:rPr lang="en-US" sz="1800" dirty="0"/>
              <a:t>SID: 487011</a:t>
            </a:r>
          </a:p>
        </p:txBody>
      </p:sp>
    </p:spTree>
    <p:extLst>
      <p:ext uri="{BB962C8B-B14F-4D97-AF65-F5344CB8AC3E}">
        <p14:creationId xmlns:p14="http://schemas.microsoft.com/office/powerpoint/2010/main" val="158428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Kaggle Competition Workstream-Environment Req</a:t>
            </a:r>
          </a:p>
        </p:txBody>
      </p:sp>
      <p:sp>
        <p:nvSpPr>
          <p:cNvPr id="2" name="矩形: 圆角 1">
            <a:extLst>
              <a:ext uri="{FF2B5EF4-FFF2-40B4-BE49-F238E27FC236}">
                <a16:creationId xmlns:a16="http://schemas.microsoft.com/office/drawing/2014/main" id="{97180827-A933-42CE-B7B1-B84619849F7C}"/>
              </a:ext>
            </a:extLst>
          </p:cNvPr>
          <p:cNvSpPr/>
          <p:nvPr/>
        </p:nvSpPr>
        <p:spPr>
          <a:xfrm>
            <a:off x="787797" y="1600201"/>
            <a:ext cx="1883966" cy="807243"/>
          </a:xfrm>
          <a:prstGeom prst="roundRect">
            <a:avLst/>
          </a:prstGeom>
          <a:solidFill>
            <a:schemeClr val="bg1"/>
          </a:solidFill>
          <a:ln w="762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Environment</a:t>
            </a:r>
          </a:p>
          <a:p>
            <a:pPr algn="ctr"/>
            <a:r>
              <a:rPr lang="en-US" dirty="0">
                <a:solidFill>
                  <a:schemeClr val="tx1"/>
                </a:solidFill>
              </a:rPr>
              <a:t>Requirement</a:t>
            </a:r>
          </a:p>
        </p:txBody>
      </p:sp>
      <p:sp>
        <p:nvSpPr>
          <p:cNvPr id="7" name="矩形: 圆角 6">
            <a:extLst>
              <a:ext uri="{FF2B5EF4-FFF2-40B4-BE49-F238E27FC236}">
                <a16:creationId xmlns:a16="http://schemas.microsoft.com/office/drawing/2014/main" id="{810B7462-BEB9-4994-98D3-864DF46D4A75}"/>
              </a:ext>
            </a:extLst>
          </p:cNvPr>
          <p:cNvSpPr/>
          <p:nvPr/>
        </p:nvSpPr>
        <p:spPr>
          <a:xfrm>
            <a:off x="2824163" y="1600200"/>
            <a:ext cx="1883966" cy="807243"/>
          </a:xfrm>
          <a:prstGeom prst="roundRect">
            <a:avLst/>
          </a:prstGeom>
          <a:solidFill>
            <a:srgbClr val="E1E1E1"/>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Data Preprocessing</a:t>
            </a:r>
          </a:p>
        </p:txBody>
      </p:sp>
      <p:sp>
        <p:nvSpPr>
          <p:cNvPr id="8" name="矩形: 圆角 7">
            <a:extLst>
              <a:ext uri="{FF2B5EF4-FFF2-40B4-BE49-F238E27FC236}">
                <a16:creationId xmlns:a16="http://schemas.microsoft.com/office/drawing/2014/main" id="{E7129932-D302-42C1-BD1D-55418A165404}"/>
              </a:ext>
            </a:extLst>
          </p:cNvPr>
          <p:cNvSpPr/>
          <p:nvPr/>
        </p:nvSpPr>
        <p:spPr>
          <a:xfrm>
            <a:off x="4860529" y="1600199"/>
            <a:ext cx="1883966" cy="807243"/>
          </a:xfrm>
          <a:prstGeom prst="roundRect">
            <a:avLst/>
          </a:prstGeom>
          <a:solidFill>
            <a:srgbClr val="E1E1E1"/>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Model Building</a:t>
            </a:r>
          </a:p>
        </p:txBody>
      </p:sp>
      <p:sp>
        <p:nvSpPr>
          <p:cNvPr id="9" name="矩形: 圆角 8">
            <a:extLst>
              <a:ext uri="{FF2B5EF4-FFF2-40B4-BE49-F238E27FC236}">
                <a16:creationId xmlns:a16="http://schemas.microsoft.com/office/drawing/2014/main" id="{A5A3B6B7-E4EE-434C-9BCF-F0E86BD120D1}"/>
              </a:ext>
            </a:extLst>
          </p:cNvPr>
          <p:cNvSpPr/>
          <p:nvPr/>
        </p:nvSpPr>
        <p:spPr>
          <a:xfrm>
            <a:off x="6896895" y="1600201"/>
            <a:ext cx="1883966" cy="807243"/>
          </a:xfrm>
          <a:prstGeom prst="roundRect">
            <a:avLst/>
          </a:prstGeom>
          <a:solidFill>
            <a:srgbClr val="E1E1E1"/>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Model Training</a:t>
            </a:r>
          </a:p>
        </p:txBody>
      </p:sp>
      <p:sp>
        <p:nvSpPr>
          <p:cNvPr id="10" name="矩形: 圆角 9">
            <a:extLst>
              <a:ext uri="{FF2B5EF4-FFF2-40B4-BE49-F238E27FC236}">
                <a16:creationId xmlns:a16="http://schemas.microsoft.com/office/drawing/2014/main" id="{B1881FA7-3B1A-49E4-AFCD-86C6D6203652}"/>
              </a:ext>
            </a:extLst>
          </p:cNvPr>
          <p:cNvSpPr/>
          <p:nvPr/>
        </p:nvSpPr>
        <p:spPr>
          <a:xfrm>
            <a:off x="8933261" y="1600198"/>
            <a:ext cx="1883966" cy="807243"/>
          </a:xfrm>
          <a:prstGeom prst="roundRect">
            <a:avLst/>
          </a:prstGeom>
          <a:solidFill>
            <a:srgbClr val="E1E1E1"/>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Parameters Tuning</a:t>
            </a:r>
          </a:p>
        </p:txBody>
      </p:sp>
      <p:sp>
        <p:nvSpPr>
          <p:cNvPr id="3" name="卷形: 水平 2">
            <a:extLst>
              <a:ext uri="{FF2B5EF4-FFF2-40B4-BE49-F238E27FC236}">
                <a16:creationId xmlns:a16="http://schemas.microsoft.com/office/drawing/2014/main" id="{70C76F17-2FBE-4089-85A9-9B9346126B95}"/>
              </a:ext>
            </a:extLst>
          </p:cNvPr>
          <p:cNvSpPr/>
          <p:nvPr/>
        </p:nvSpPr>
        <p:spPr>
          <a:xfrm>
            <a:off x="867172" y="2590003"/>
            <a:ext cx="9950055" cy="3725072"/>
          </a:xfrm>
          <a:prstGeom prst="horizontalScroll">
            <a:avLst/>
          </a:prstGeom>
          <a:solidFill>
            <a:schemeClr val="bg1"/>
          </a:solidFill>
          <a:ln w="571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marL="457200" lvl="0" indent="-457200">
              <a:buFont typeface="Arial" panose="020B0604020202020204" pitchFamily="34" charset="0"/>
              <a:buChar char="•"/>
            </a:pPr>
            <a:r>
              <a:rPr lang="en-US" sz="2800" dirty="0">
                <a:solidFill>
                  <a:schemeClr val="tx1"/>
                </a:solidFill>
              </a:rPr>
              <a:t>Google </a:t>
            </a:r>
            <a:r>
              <a:rPr lang="en-US" sz="2800" dirty="0" err="1">
                <a:solidFill>
                  <a:schemeClr val="tx1"/>
                </a:solidFill>
              </a:rPr>
              <a:t>Colaboratory</a:t>
            </a:r>
            <a:endParaRPr lang="en-US" sz="2800" dirty="0">
              <a:solidFill>
                <a:schemeClr val="tx1"/>
              </a:solidFill>
            </a:endParaRPr>
          </a:p>
          <a:p>
            <a:pPr marL="457200" lvl="0" indent="-457200">
              <a:buFont typeface="Arial" panose="020B0604020202020204" pitchFamily="34" charset="0"/>
              <a:buChar char="•"/>
            </a:pPr>
            <a:r>
              <a:rPr lang="en-US" sz="2800" dirty="0">
                <a:solidFill>
                  <a:schemeClr val="tx1"/>
                </a:solidFill>
              </a:rPr>
              <a:t>GPU: 	</a:t>
            </a:r>
          </a:p>
          <a:p>
            <a:pPr lvl="1">
              <a:buFont typeface="Wingdings" panose="05000000000000000000" pitchFamily="2" charset="2"/>
              <a:buChar char="ü"/>
            </a:pPr>
            <a:r>
              <a:rPr lang="en-US" sz="2800" dirty="0">
                <a:solidFill>
                  <a:schemeClr val="tx1"/>
                </a:solidFill>
              </a:rPr>
              <a:t>CUDA Version 11.2</a:t>
            </a:r>
          </a:p>
          <a:p>
            <a:pPr lvl="1">
              <a:buFont typeface="Wingdings" panose="05000000000000000000" pitchFamily="2" charset="2"/>
              <a:buChar char="ü"/>
            </a:pPr>
            <a:r>
              <a:rPr lang="en-US" sz="2800" dirty="0">
                <a:solidFill>
                  <a:schemeClr val="tx1"/>
                </a:solidFill>
              </a:rPr>
              <a:t>15 Gigabytes</a:t>
            </a:r>
          </a:p>
          <a:p>
            <a:pPr marL="457200" lvl="0" indent="-457200">
              <a:buFont typeface="Arial" panose="020B0604020202020204" pitchFamily="34" charset="0"/>
              <a:buChar char="•"/>
            </a:pPr>
            <a:r>
              <a:rPr lang="en-US" sz="2800" dirty="0">
                <a:solidFill>
                  <a:schemeClr val="tx1"/>
                </a:solidFill>
              </a:rPr>
              <a:t>RAM: 27.3G</a:t>
            </a:r>
          </a:p>
          <a:p>
            <a:pPr marL="457200" lvl="0" indent="-457200">
              <a:buFont typeface="Arial" panose="020B0604020202020204" pitchFamily="34" charset="0"/>
              <a:buChar char="•"/>
            </a:pPr>
            <a:r>
              <a:rPr lang="en-US" sz="2800" dirty="0">
                <a:solidFill>
                  <a:schemeClr val="tx1"/>
                </a:solidFill>
              </a:rPr>
              <a:t>ML: </a:t>
            </a:r>
            <a:r>
              <a:rPr lang="en-US" sz="2800" dirty="0" err="1">
                <a:solidFill>
                  <a:schemeClr val="tx1"/>
                </a:solidFill>
              </a:rPr>
              <a:t>Tensorflow</a:t>
            </a:r>
            <a:r>
              <a:rPr lang="en-US" sz="2800" dirty="0">
                <a:solidFill>
                  <a:schemeClr val="tx1"/>
                </a:solidFill>
              </a:rPr>
              <a:t>, </a:t>
            </a:r>
            <a:r>
              <a:rPr lang="en-US" sz="2800" dirty="0" err="1">
                <a:solidFill>
                  <a:schemeClr val="tx1"/>
                </a:solidFill>
              </a:rPr>
              <a:t>Keras</a:t>
            </a:r>
            <a:r>
              <a:rPr lang="en-US" sz="2800" dirty="0">
                <a:solidFill>
                  <a:schemeClr val="tx1"/>
                </a:solidFill>
              </a:rPr>
              <a:t>, &amp; Scikit-Learn</a:t>
            </a:r>
            <a:r>
              <a:rPr lang="en-US" sz="2800" dirty="0"/>
              <a:t>15 Gigabytes</a:t>
            </a:r>
          </a:p>
          <a:p>
            <a:pPr lvl="0">
              <a:buFont typeface="Arial" panose="020B0604020202020204" pitchFamily="34" charset="0"/>
              <a:buChar char="•"/>
            </a:pPr>
            <a:r>
              <a:rPr lang="en-US" sz="1400" dirty="0"/>
              <a:t>RAM: 27.3G</a:t>
            </a:r>
          </a:p>
        </p:txBody>
      </p:sp>
      <p:sp>
        <p:nvSpPr>
          <p:cNvPr id="5" name="文本框 4">
            <a:extLst>
              <a:ext uri="{FF2B5EF4-FFF2-40B4-BE49-F238E27FC236}">
                <a16:creationId xmlns:a16="http://schemas.microsoft.com/office/drawing/2014/main" id="{A8C7CF77-E823-4D9E-AC27-70795264CA27}"/>
              </a:ext>
            </a:extLst>
          </p:cNvPr>
          <p:cNvSpPr txBox="1"/>
          <p:nvPr/>
        </p:nvSpPr>
        <p:spPr>
          <a:xfrm>
            <a:off x="11169978" y="5952887"/>
            <a:ext cx="309700"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12303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Kaggle Competition Workstream-Data Preprocess</a:t>
            </a:r>
          </a:p>
        </p:txBody>
      </p:sp>
      <p:sp>
        <p:nvSpPr>
          <p:cNvPr id="2" name="矩形: 圆角 1">
            <a:extLst>
              <a:ext uri="{FF2B5EF4-FFF2-40B4-BE49-F238E27FC236}">
                <a16:creationId xmlns:a16="http://schemas.microsoft.com/office/drawing/2014/main" id="{97180827-A933-42CE-B7B1-B84619849F7C}"/>
              </a:ext>
            </a:extLst>
          </p:cNvPr>
          <p:cNvSpPr/>
          <p:nvPr/>
        </p:nvSpPr>
        <p:spPr>
          <a:xfrm>
            <a:off x="787797" y="1600201"/>
            <a:ext cx="1883966" cy="807243"/>
          </a:xfrm>
          <a:prstGeom prst="roundRect">
            <a:avLst/>
          </a:prstGeom>
          <a:solidFill>
            <a:srgbClr val="E1E1E1"/>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Environment</a:t>
            </a:r>
          </a:p>
          <a:p>
            <a:pPr algn="ctr"/>
            <a:r>
              <a:rPr lang="en-US" dirty="0">
                <a:solidFill>
                  <a:schemeClr val="tx1"/>
                </a:solidFill>
              </a:rPr>
              <a:t>Requirement</a:t>
            </a:r>
          </a:p>
        </p:txBody>
      </p:sp>
      <p:sp>
        <p:nvSpPr>
          <p:cNvPr id="7" name="矩形: 圆角 6">
            <a:extLst>
              <a:ext uri="{FF2B5EF4-FFF2-40B4-BE49-F238E27FC236}">
                <a16:creationId xmlns:a16="http://schemas.microsoft.com/office/drawing/2014/main" id="{810B7462-BEB9-4994-98D3-864DF46D4A75}"/>
              </a:ext>
            </a:extLst>
          </p:cNvPr>
          <p:cNvSpPr/>
          <p:nvPr/>
        </p:nvSpPr>
        <p:spPr>
          <a:xfrm>
            <a:off x="2824163" y="1600200"/>
            <a:ext cx="1883966" cy="807243"/>
          </a:xfrm>
          <a:prstGeom prst="roundRect">
            <a:avLst/>
          </a:prstGeom>
          <a:solidFill>
            <a:schemeClr val="bg1"/>
          </a:solidFill>
          <a:ln w="762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Data Preprocessing</a:t>
            </a:r>
          </a:p>
        </p:txBody>
      </p:sp>
      <p:sp>
        <p:nvSpPr>
          <p:cNvPr id="8" name="矩形: 圆角 7">
            <a:extLst>
              <a:ext uri="{FF2B5EF4-FFF2-40B4-BE49-F238E27FC236}">
                <a16:creationId xmlns:a16="http://schemas.microsoft.com/office/drawing/2014/main" id="{E7129932-D302-42C1-BD1D-55418A165404}"/>
              </a:ext>
            </a:extLst>
          </p:cNvPr>
          <p:cNvSpPr/>
          <p:nvPr/>
        </p:nvSpPr>
        <p:spPr>
          <a:xfrm>
            <a:off x="4860529" y="1600199"/>
            <a:ext cx="1883966" cy="807243"/>
          </a:xfrm>
          <a:prstGeom prst="roundRect">
            <a:avLst/>
          </a:prstGeom>
          <a:solidFill>
            <a:srgbClr val="E1E1E1"/>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Model Building</a:t>
            </a:r>
          </a:p>
        </p:txBody>
      </p:sp>
      <p:sp>
        <p:nvSpPr>
          <p:cNvPr id="9" name="矩形: 圆角 8">
            <a:extLst>
              <a:ext uri="{FF2B5EF4-FFF2-40B4-BE49-F238E27FC236}">
                <a16:creationId xmlns:a16="http://schemas.microsoft.com/office/drawing/2014/main" id="{A5A3B6B7-E4EE-434C-9BCF-F0E86BD120D1}"/>
              </a:ext>
            </a:extLst>
          </p:cNvPr>
          <p:cNvSpPr/>
          <p:nvPr/>
        </p:nvSpPr>
        <p:spPr>
          <a:xfrm>
            <a:off x="6896895" y="1600201"/>
            <a:ext cx="1883966" cy="807243"/>
          </a:xfrm>
          <a:prstGeom prst="roundRect">
            <a:avLst/>
          </a:prstGeom>
          <a:solidFill>
            <a:srgbClr val="E1E1E1"/>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Model Training</a:t>
            </a:r>
          </a:p>
        </p:txBody>
      </p:sp>
      <p:sp>
        <p:nvSpPr>
          <p:cNvPr id="10" name="矩形: 圆角 9">
            <a:extLst>
              <a:ext uri="{FF2B5EF4-FFF2-40B4-BE49-F238E27FC236}">
                <a16:creationId xmlns:a16="http://schemas.microsoft.com/office/drawing/2014/main" id="{B1881FA7-3B1A-49E4-AFCD-86C6D6203652}"/>
              </a:ext>
            </a:extLst>
          </p:cNvPr>
          <p:cNvSpPr/>
          <p:nvPr/>
        </p:nvSpPr>
        <p:spPr>
          <a:xfrm>
            <a:off x="8933261" y="1600198"/>
            <a:ext cx="1883966" cy="807243"/>
          </a:xfrm>
          <a:prstGeom prst="roundRect">
            <a:avLst/>
          </a:prstGeom>
          <a:solidFill>
            <a:srgbClr val="E1E1E1"/>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Parameters Tuning</a:t>
            </a:r>
          </a:p>
        </p:txBody>
      </p:sp>
      <p:sp>
        <p:nvSpPr>
          <p:cNvPr id="3" name="卷形: 水平 2">
            <a:extLst>
              <a:ext uri="{FF2B5EF4-FFF2-40B4-BE49-F238E27FC236}">
                <a16:creationId xmlns:a16="http://schemas.microsoft.com/office/drawing/2014/main" id="{70C76F17-2FBE-4089-85A9-9B9346126B95}"/>
              </a:ext>
            </a:extLst>
          </p:cNvPr>
          <p:cNvSpPr/>
          <p:nvPr/>
        </p:nvSpPr>
        <p:spPr>
          <a:xfrm>
            <a:off x="867172" y="2588021"/>
            <a:ext cx="9950055" cy="3725072"/>
          </a:xfrm>
          <a:prstGeom prst="horizontalScroll">
            <a:avLst/>
          </a:prstGeom>
          <a:solidFill>
            <a:schemeClr val="bg1"/>
          </a:solidFill>
          <a:ln w="571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marL="457200" lvl="0" indent="-457200">
              <a:buFont typeface="Arial" panose="020B0604020202020204" pitchFamily="34" charset="0"/>
              <a:buChar char="•"/>
            </a:pPr>
            <a:r>
              <a:rPr lang="en-US" dirty="0">
                <a:solidFill>
                  <a:schemeClr val="tx1"/>
                </a:solidFill>
              </a:rPr>
              <a:t>Import R</a:t>
            </a:r>
            <a:r>
              <a:rPr lang="en-US" altLang="zh-CN" dirty="0">
                <a:solidFill>
                  <a:schemeClr val="tx1"/>
                </a:solidFill>
              </a:rPr>
              <a:t>equired </a:t>
            </a:r>
            <a:r>
              <a:rPr lang="en-US" dirty="0">
                <a:solidFill>
                  <a:schemeClr val="tx1"/>
                </a:solidFill>
              </a:rPr>
              <a:t>Packages</a:t>
            </a:r>
          </a:p>
          <a:p>
            <a:pPr marL="457200" lvl="0" indent="-457200">
              <a:buFont typeface="Arial" panose="020B0604020202020204" pitchFamily="34" charset="0"/>
              <a:buChar char="•"/>
            </a:pPr>
            <a:r>
              <a:rPr lang="en-US" dirty="0">
                <a:solidFill>
                  <a:schemeClr val="tx1"/>
                </a:solidFill>
              </a:rPr>
              <a:t>Load Data: 23998</a:t>
            </a:r>
          </a:p>
          <a:p>
            <a:pPr marL="457200" lvl="0" indent="-457200">
              <a:buFont typeface="Arial" panose="020B0604020202020204" pitchFamily="34" charset="0"/>
              <a:buChar char="•"/>
            </a:pPr>
            <a:r>
              <a:rPr lang="en-US" dirty="0">
                <a:solidFill>
                  <a:schemeClr val="tx1"/>
                </a:solidFill>
              </a:rPr>
              <a:t>Split Dataset (90% is used to train): 21598:2400</a:t>
            </a:r>
          </a:p>
          <a:p>
            <a:pPr marL="914400" lvl="1" indent="-457200">
              <a:buFont typeface="Wingdings" panose="05000000000000000000" pitchFamily="2" charset="2"/>
              <a:buChar char="ü"/>
            </a:pPr>
            <a:r>
              <a:rPr lang="en-US" sz="1600" dirty="0">
                <a:solidFill>
                  <a:schemeClr val="tx1"/>
                </a:solidFill>
              </a:rPr>
              <a:t>Random Sampling: </a:t>
            </a:r>
            <a:r>
              <a:rPr lang="en-US" sz="1600" dirty="0" err="1">
                <a:solidFill>
                  <a:schemeClr val="tx1"/>
                </a:solidFill>
              </a:rPr>
              <a:t>train_test_split</a:t>
            </a:r>
            <a:r>
              <a:rPr lang="en-US" sz="1600" dirty="0">
                <a:solidFill>
                  <a:schemeClr val="tx1"/>
                </a:solidFill>
              </a:rPr>
              <a:t>()</a:t>
            </a:r>
          </a:p>
          <a:p>
            <a:pPr marL="914400" lvl="1" indent="-457200">
              <a:buFont typeface="Wingdings" panose="05000000000000000000" pitchFamily="2" charset="2"/>
              <a:buChar char="ü"/>
            </a:pPr>
            <a:r>
              <a:rPr lang="en-US" sz="1600" dirty="0">
                <a:solidFill>
                  <a:schemeClr val="tx1"/>
                </a:solidFill>
              </a:rPr>
              <a:t>Direct Cut</a:t>
            </a:r>
          </a:p>
          <a:p>
            <a:pPr marL="457200" lvl="0" indent="-457200">
              <a:buFont typeface="Arial" panose="020B0604020202020204" pitchFamily="34" charset="0"/>
              <a:buChar char="•"/>
            </a:pPr>
            <a:r>
              <a:rPr lang="en-US" dirty="0" err="1">
                <a:solidFill>
                  <a:schemeClr val="tx1"/>
                </a:solidFill>
              </a:rPr>
              <a:t>ImageDataGenerator</a:t>
            </a:r>
            <a:r>
              <a:rPr lang="en-US" dirty="0">
                <a:solidFill>
                  <a:schemeClr val="tx1"/>
                </a:solidFill>
              </a:rPr>
              <a:t>: (input shape150x150x3)</a:t>
            </a:r>
          </a:p>
          <a:p>
            <a:pPr marL="914400" lvl="1" indent="-457200">
              <a:buFont typeface="Wingdings" panose="05000000000000000000" pitchFamily="2" charset="2"/>
              <a:buChar char="ü"/>
            </a:pPr>
            <a:r>
              <a:rPr lang="en-US" sz="1600" dirty="0">
                <a:solidFill>
                  <a:schemeClr val="tx1"/>
                </a:solidFill>
              </a:rPr>
              <a:t>Horizontal flip</a:t>
            </a:r>
          </a:p>
          <a:p>
            <a:pPr marL="914400" lvl="1" indent="-457200">
              <a:buFont typeface="Wingdings" panose="05000000000000000000" pitchFamily="2" charset="2"/>
              <a:buChar char="ü"/>
            </a:pPr>
            <a:r>
              <a:rPr lang="en-US" sz="1600" dirty="0">
                <a:solidFill>
                  <a:schemeClr val="tx1"/>
                </a:solidFill>
              </a:rPr>
              <a:t>Rescale: 1/255</a:t>
            </a:r>
          </a:p>
          <a:p>
            <a:pPr marL="914400" lvl="1" indent="-457200">
              <a:buFont typeface="Wingdings" panose="05000000000000000000" pitchFamily="2" charset="2"/>
              <a:buChar char="ü"/>
            </a:pPr>
            <a:r>
              <a:rPr lang="en-US" sz="1600" dirty="0">
                <a:solidFill>
                  <a:schemeClr val="tx1"/>
                </a:solidFill>
              </a:rPr>
              <a:t>Fill mode = ‘nearest’</a:t>
            </a:r>
          </a:p>
          <a:p>
            <a:pPr marL="914400" lvl="1" indent="-457200">
              <a:buFont typeface="Wingdings" panose="05000000000000000000" pitchFamily="2" charset="2"/>
              <a:buChar char="ü"/>
            </a:pPr>
            <a:r>
              <a:rPr lang="en-US" sz="1600" dirty="0">
                <a:solidFill>
                  <a:schemeClr val="tx1"/>
                </a:solidFill>
              </a:rPr>
              <a:t>Batch size = 32</a:t>
            </a:r>
          </a:p>
        </p:txBody>
      </p:sp>
      <p:sp>
        <p:nvSpPr>
          <p:cNvPr id="11" name="文本框 10">
            <a:extLst>
              <a:ext uri="{FF2B5EF4-FFF2-40B4-BE49-F238E27FC236}">
                <a16:creationId xmlns:a16="http://schemas.microsoft.com/office/drawing/2014/main" id="{2E059A36-A8C9-4CEB-844B-11D549A1F370}"/>
              </a:ext>
            </a:extLst>
          </p:cNvPr>
          <p:cNvSpPr txBox="1"/>
          <p:nvPr/>
        </p:nvSpPr>
        <p:spPr>
          <a:xfrm>
            <a:off x="11169978" y="5952887"/>
            <a:ext cx="309700"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18254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Kaggle Competition Workstream-Model Building</a:t>
            </a:r>
          </a:p>
        </p:txBody>
      </p:sp>
      <p:sp>
        <p:nvSpPr>
          <p:cNvPr id="2" name="矩形: 圆角 1">
            <a:extLst>
              <a:ext uri="{FF2B5EF4-FFF2-40B4-BE49-F238E27FC236}">
                <a16:creationId xmlns:a16="http://schemas.microsoft.com/office/drawing/2014/main" id="{97180827-A933-42CE-B7B1-B84619849F7C}"/>
              </a:ext>
            </a:extLst>
          </p:cNvPr>
          <p:cNvSpPr/>
          <p:nvPr/>
        </p:nvSpPr>
        <p:spPr>
          <a:xfrm>
            <a:off x="787797" y="1600201"/>
            <a:ext cx="1883966" cy="807243"/>
          </a:xfrm>
          <a:prstGeom prst="roundRect">
            <a:avLst/>
          </a:prstGeom>
          <a:solidFill>
            <a:srgbClr val="E1E1E1"/>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Environment</a:t>
            </a:r>
          </a:p>
          <a:p>
            <a:pPr algn="ctr"/>
            <a:r>
              <a:rPr lang="en-US" dirty="0">
                <a:solidFill>
                  <a:schemeClr val="tx1"/>
                </a:solidFill>
              </a:rPr>
              <a:t>Requirement</a:t>
            </a:r>
          </a:p>
        </p:txBody>
      </p:sp>
      <p:sp>
        <p:nvSpPr>
          <p:cNvPr id="7" name="矩形: 圆角 6">
            <a:extLst>
              <a:ext uri="{FF2B5EF4-FFF2-40B4-BE49-F238E27FC236}">
                <a16:creationId xmlns:a16="http://schemas.microsoft.com/office/drawing/2014/main" id="{810B7462-BEB9-4994-98D3-864DF46D4A75}"/>
              </a:ext>
            </a:extLst>
          </p:cNvPr>
          <p:cNvSpPr/>
          <p:nvPr/>
        </p:nvSpPr>
        <p:spPr>
          <a:xfrm>
            <a:off x="2824163" y="1600200"/>
            <a:ext cx="1883966" cy="807243"/>
          </a:xfrm>
          <a:prstGeom prst="roundRect">
            <a:avLst/>
          </a:prstGeom>
          <a:solidFill>
            <a:srgbClr val="E1E1E1"/>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Data Preprocessing</a:t>
            </a:r>
          </a:p>
        </p:txBody>
      </p:sp>
      <p:sp>
        <p:nvSpPr>
          <p:cNvPr id="8" name="矩形: 圆角 7">
            <a:extLst>
              <a:ext uri="{FF2B5EF4-FFF2-40B4-BE49-F238E27FC236}">
                <a16:creationId xmlns:a16="http://schemas.microsoft.com/office/drawing/2014/main" id="{E7129932-D302-42C1-BD1D-55418A165404}"/>
              </a:ext>
            </a:extLst>
          </p:cNvPr>
          <p:cNvSpPr/>
          <p:nvPr/>
        </p:nvSpPr>
        <p:spPr>
          <a:xfrm>
            <a:off x="4860529" y="1600199"/>
            <a:ext cx="1883966" cy="807243"/>
          </a:xfrm>
          <a:prstGeom prst="roundRect">
            <a:avLst/>
          </a:prstGeom>
          <a:solidFill>
            <a:schemeClr val="bg1"/>
          </a:solidFill>
          <a:ln w="762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Model Building</a:t>
            </a:r>
          </a:p>
        </p:txBody>
      </p:sp>
      <p:sp>
        <p:nvSpPr>
          <p:cNvPr id="9" name="矩形: 圆角 8">
            <a:extLst>
              <a:ext uri="{FF2B5EF4-FFF2-40B4-BE49-F238E27FC236}">
                <a16:creationId xmlns:a16="http://schemas.microsoft.com/office/drawing/2014/main" id="{A5A3B6B7-E4EE-434C-9BCF-F0E86BD120D1}"/>
              </a:ext>
            </a:extLst>
          </p:cNvPr>
          <p:cNvSpPr/>
          <p:nvPr/>
        </p:nvSpPr>
        <p:spPr>
          <a:xfrm>
            <a:off x="6896895" y="1600201"/>
            <a:ext cx="1883966" cy="807243"/>
          </a:xfrm>
          <a:prstGeom prst="roundRect">
            <a:avLst/>
          </a:prstGeom>
          <a:solidFill>
            <a:srgbClr val="E1E1E1"/>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Model Training</a:t>
            </a:r>
          </a:p>
        </p:txBody>
      </p:sp>
      <p:sp>
        <p:nvSpPr>
          <p:cNvPr id="10" name="矩形: 圆角 9">
            <a:extLst>
              <a:ext uri="{FF2B5EF4-FFF2-40B4-BE49-F238E27FC236}">
                <a16:creationId xmlns:a16="http://schemas.microsoft.com/office/drawing/2014/main" id="{B1881FA7-3B1A-49E4-AFCD-86C6D6203652}"/>
              </a:ext>
            </a:extLst>
          </p:cNvPr>
          <p:cNvSpPr/>
          <p:nvPr/>
        </p:nvSpPr>
        <p:spPr>
          <a:xfrm>
            <a:off x="8933261" y="1600198"/>
            <a:ext cx="1883966" cy="807243"/>
          </a:xfrm>
          <a:prstGeom prst="roundRect">
            <a:avLst/>
          </a:prstGeom>
          <a:solidFill>
            <a:srgbClr val="E1E1E1"/>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Parameters Tuning</a:t>
            </a:r>
          </a:p>
        </p:txBody>
      </p:sp>
      <p:sp>
        <p:nvSpPr>
          <p:cNvPr id="3" name="卷形: 水平 2">
            <a:extLst>
              <a:ext uri="{FF2B5EF4-FFF2-40B4-BE49-F238E27FC236}">
                <a16:creationId xmlns:a16="http://schemas.microsoft.com/office/drawing/2014/main" id="{70C76F17-2FBE-4089-85A9-9B9346126B95}"/>
              </a:ext>
            </a:extLst>
          </p:cNvPr>
          <p:cNvSpPr/>
          <p:nvPr/>
        </p:nvSpPr>
        <p:spPr>
          <a:xfrm>
            <a:off x="867172" y="2588021"/>
            <a:ext cx="9950055" cy="3725072"/>
          </a:xfrm>
          <a:prstGeom prst="horizontalScroll">
            <a:avLst/>
          </a:prstGeom>
          <a:solidFill>
            <a:schemeClr val="bg1"/>
          </a:solidFill>
          <a:ln w="571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marL="457200" lvl="0" indent="-457200">
              <a:buFont typeface="Arial" panose="020B0604020202020204" pitchFamily="34" charset="0"/>
              <a:buChar char="•"/>
            </a:pPr>
            <a:r>
              <a:rPr lang="en-US" dirty="0">
                <a:solidFill>
                  <a:schemeClr val="tx1"/>
                </a:solidFill>
              </a:rPr>
              <a:t>Base Model (Transfer Learning)</a:t>
            </a:r>
          </a:p>
          <a:p>
            <a:pPr marL="914400" lvl="1" indent="-457200">
              <a:buFont typeface="Wingdings" panose="05000000000000000000" pitchFamily="2" charset="2"/>
              <a:buChar char="ü"/>
            </a:pPr>
            <a:r>
              <a:rPr lang="en-US" sz="1600" dirty="0">
                <a:solidFill>
                  <a:srgbClr val="202020"/>
                </a:solidFill>
                <a:latin typeface="Calibri" panose="020F0502020204030204" pitchFamily="34" charset="0"/>
                <a:cs typeface="Calibri" panose="020F0502020204030204" pitchFamily="34" charset="0"/>
              </a:rPr>
              <a:t>ResNet152V2(</a:t>
            </a:r>
            <a:r>
              <a:rPr lang="en-US" sz="1600" dirty="0" err="1">
                <a:solidFill>
                  <a:srgbClr val="202020"/>
                </a:solidFill>
                <a:latin typeface="Calibri" panose="020F0502020204030204" pitchFamily="34" charset="0"/>
                <a:cs typeface="Calibri" panose="020F0502020204030204" pitchFamily="34" charset="0"/>
              </a:rPr>
              <a:t>include_top</a:t>
            </a:r>
            <a:r>
              <a:rPr lang="en-US" sz="1600" dirty="0">
                <a:solidFill>
                  <a:srgbClr val="202020"/>
                </a:solidFill>
                <a:latin typeface="Calibri" panose="020F0502020204030204" pitchFamily="34" charset="0"/>
                <a:cs typeface="Calibri" panose="020F0502020204030204" pitchFamily="34" charset="0"/>
              </a:rPr>
              <a:t>=False, weights='</a:t>
            </a:r>
            <a:r>
              <a:rPr lang="en-US" sz="1600" dirty="0" err="1">
                <a:solidFill>
                  <a:srgbClr val="202020"/>
                </a:solidFill>
                <a:latin typeface="Calibri" panose="020F0502020204030204" pitchFamily="34" charset="0"/>
                <a:cs typeface="Calibri" panose="020F0502020204030204" pitchFamily="34" charset="0"/>
              </a:rPr>
              <a:t>imagenet</a:t>
            </a:r>
            <a:r>
              <a:rPr lang="en-US" sz="1600" dirty="0">
                <a:solidFill>
                  <a:srgbClr val="202020"/>
                </a:solidFill>
                <a:latin typeface="Calibri" panose="020F0502020204030204" pitchFamily="34" charset="0"/>
                <a:cs typeface="Calibri" panose="020F0502020204030204" pitchFamily="34" charset="0"/>
              </a:rPr>
              <a:t>’, </a:t>
            </a:r>
            <a:r>
              <a:rPr lang="en-US" sz="1600" dirty="0" err="1">
                <a:solidFill>
                  <a:srgbClr val="202020"/>
                </a:solidFill>
                <a:latin typeface="Calibri" panose="020F0502020204030204" pitchFamily="34" charset="0"/>
                <a:cs typeface="Calibri" panose="020F0502020204030204" pitchFamily="34" charset="0"/>
              </a:rPr>
              <a:t>input_tensor</a:t>
            </a:r>
            <a:r>
              <a:rPr lang="en-US" sz="1600" dirty="0">
                <a:solidFill>
                  <a:srgbClr val="202020"/>
                </a:solidFill>
                <a:latin typeface="Calibri" panose="020F0502020204030204" pitchFamily="34" charset="0"/>
                <a:cs typeface="Calibri" panose="020F0502020204030204" pitchFamily="34" charset="0"/>
              </a:rPr>
              <a:t>=</a:t>
            </a:r>
            <a:r>
              <a:rPr lang="en-US" sz="1600" dirty="0" err="1">
                <a:solidFill>
                  <a:srgbClr val="202020"/>
                </a:solidFill>
                <a:latin typeface="Calibri" panose="020F0502020204030204" pitchFamily="34" charset="0"/>
                <a:cs typeface="Calibri" panose="020F0502020204030204" pitchFamily="34" charset="0"/>
              </a:rPr>
              <a:t>input_tensor</a:t>
            </a:r>
            <a:r>
              <a:rPr lang="en-US" sz="1600" dirty="0">
                <a:solidFill>
                  <a:srgbClr val="202020"/>
                </a:solidFill>
                <a:latin typeface="Calibri" panose="020F0502020204030204" pitchFamily="34" charset="0"/>
                <a:cs typeface="Calibri" panose="020F0502020204030204" pitchFamily="34" charset="0"/>
              </a:rPr>
              <a:t>, </a:t>
            </a:r>
            <a:r>
              <a:rPr lang="en-US" sz="1600" dirty="0" err="1">
                <a:solidFill>
                  <a:srgbClr val="202020"/>
                </a:solidFill>
                <a:latin typeface="Calibri" panose="020F0502020204030204" pitchFamily="34" charset="0"/>
                <a:cs typeface="Calibri" panose="020F0502020204030204" pitchFamily="34" charset="0"/>
              </a:rPr>
              <a:t>classifier_activation</a:t>
            </a:r>
            <a:r>
              <a:rPr lang="en-US" sz="1600" dirty="0">
                <a:solidFill>
                  <a:srgbClr val="202020"/>
                </a:solidFill>
                <a:latin typeface="Calibri" panose="020F0502020204030204" pitchFamily="34" charset="0"/>
                <a:cs typeface="Calibri" panose="020F0502020204030204" pitchFamily="34" charset="0"/>
              </a:rPr>
              <a:t>='</a:t>
            </a:r>
            <a:r>
              <a:rPr lang="en-US" sz="1600" dirty="0" err="1">
                <a:solidFill>
                  <a:srgbClr val="202020"/>
                </a:solidFill>
                <a:latin typeface="Calibri" panose="020F0502020204030204" pitchFamily="34" charset="0"/>
                <a:cs typeface="Calibri" panose="020F0502020204030204" pitchFamily="34" charset="0"/>
              </a:rPr>
              <a:t>relu</a:t>
            </a:r>
            <a:r>
              <a:rPr lang="en-US" sz="1600" dirty="0">
                <a:solidFill>
                  <a:srgbClr val="202020"/>
                </a:solidFill>
                <a:latin typeface="Calibri" panose="020F0502020204030204" pitchFamily="34" charset="0"/>
                <a:cs typeface="Calibri" panose="020F0502020204030204" pitchFamily="34" charset="0"/>
              </a:rPr>
              <a:t>’)</a:t>
            </a:r>
          </a:p>
          <a:p>
            <a:pPr marL="914400" lvl="1" indent="-457200">
              <a:buFont typeface="Wingdings" panose="05000000000000000000" pitchFamily="2" charset="2"/>
              <a:buChar char="ü"/>
            </a:pPr>
            <a:r>
              <a:rPr lang="en-US" sz="1600" dirty="0">
                <a:solidFill>
                  <a:srgbClr val="202020"/>
                </a:solidFill>
                <a:latin typeface="Calibri" panose="020F0502020204030204" pitchFamily="34" charset="0"/>
                <a:cs typeface="Calibri" panose="020F0502020204030204" pitchFamily="34" charset="0"/>
              </a:rPr>
              <a:t>Vgg16</a:t>
            </a:r>
          </a:p>
          <a:p>
            <a:pPr marL="914400" lvl="1" indent="-457200">
              <a:buFont typeface="Wingdings" panose="05000000000000000000" pitchFamily="2" charset="2"/>
              <a:buChar char="ü"/>
            </a:pPr>
            <a:r>
              <a:rPr lang="en-US" sz="1600" dirty="0" err="1">
                <a:solidFill>
                  <a:srgbClr val="202020"/>
                </a:solidFill>
                <a:latin typeface="Calibri" panose="020F0502020204030204" pitchFamily="34" charset="0"/>
                <a:cs typeface="Calibri" panose="020F0502020204030204" pitchFamily="34" charset="0"/>
              </a:rPr>
              <a:t>Xception</a:t>
            </a:r>
            <a:endParaRPr lang="en-US" sz="1600" dirty="0">
              <a:solidFill>
                <a:srgbClr val="202020"/>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dirty="0">
                <a:solidFill>
                  <a:schemeClr val="tx1"/>
                </a:solidFill>
              </a:rPr>
              <a:t>GlobalAveragePooling2D Layer</a:t>
            </a:r>
          </a:p>
          <a:p>
            <a:pPr marL="457200" indent="-457200">
              <a:buFont typeface="Arial" panose="020B0604020202020204" pitchFamily="34" charset="0"/>
              <a:buChar char="•"/>
            </a:pPr>
            <a:r>
              <a:rPr lang="en-US" dirty="0">
                <a:solidFill>
                  <a:schemeClr val="tx1"/>
                </a:solidFill>
              </a:rPr>
              <a:t>2 Same Dense Layers</a:t>
            </a:r>
          </a:p>
          <a:p>
            <a:pPr marL="914400" lvl="1" indent="-457200">
              <a:buFont typeface="Wingdings" panose="05000000000000000000" pitchFamily="2" charset="2"/>
              <a:buChar char="ü"/>
            </a:pPr>
            <a:r>
              <a:rPr lang="fr-FR" sz="1600" b="0" i="0" u="none" strike="noStrike" baseline="0" dirty="0">
                <a:solidFill>
                  <a:srgbClr val="202020"/>
                </a:solidFill>
                <a:latin typeface="Calibri" panose="020F0502020204030204" pitchFamily="34" charset="0"/>
                <a:cs typeface="Calibri" panose="020F0502020204030204" pitchFamily="34" charset="0"/>
              </a:rPr>
              <a:t>Dense(1024,activation='relu’)</a:t>
            </a:r>
          </a:p>
          <a:p>
            <a:pPr marL="457200" indent="-457200">
              <a:buFont typeface="Arial" panose="020B0604020202020204" pitchFamily="34" charset="0"/>
              <a:buChar char="•"/>
            </a:pPr>
            <a:r>
              <a:rPr lang="fr-FR" dirty="0">
                <a:solidFill>
                  <a:schemeClr val="tx1"/>
                </a:solidFill>
              </a:rPr>
              <a:t>1 Dense Output Layer</a:t>
            </a:r>
          </a:p>
          <a:p>
            <a:pPr marL="914400" lvl="1" indent="-457200">
              <a:buFont typeface="Wingdings" panose="05000000000000000000" pitchFamily="2" charset="2"/>
              <a:buChar char="ü"/>
            </a:pPr>
            <a:r>
              <a:rPr lang="fr-FR" sz="1600" dirty="0">
                <a:solidFill>
                  <a:srgbClr val="202020"/>
                </a:solidFill>
                <a:latin typeface="Calibri" panose="020F0502020204030204" pitchFamily="34" charset="0"/>
                <a:cs typeface="Calibri" panose="020F0502020204030204" pitchFamily="34" charset="0"/>
              </a:rPr>
              <a:t>Dense(1,activation=‘linear’)</a:t>
            </a:r>
          </a:p>
        </p:txBody>
      </p:sp>
      <p:sp>
        <p:nvSpPr>
          <p:cNvPr id="6" name="右大括号 5">
            <a:extLst>
              <a:ext uri="{FF2B5EF4-FFF2-40B4-BE49-F238E27FC236}">
                <a16:creationId xmlns:a16="http://schemas.microsoft.com/office/drawing/2014/main" id="{911470EF-AC63-4857-855D-023600CB1915}"/>
              </a:ext>
            </a:extLst>
          </p:cNvPr>
          <p:cNvSpPr/>
          <p:nvPr/>
        </p:nvSpPr>
        <p:spPr>
          <a:xfrm>
            <a:off x="6188869" y="3307557"/>
            <a:ext cx="1019175" cy="2400300"/>
          </a:xfrm>
          <a:prstGeom prst="rightBrace">
            <a:avLst>
              <a:gd name="adj1" fmla="val 8333"/>
              <a:gd name="adj2" fmla="val 48897"/>
            </a:avLst>
          </a:prstGeom>
          <a:ln w="38100">
            <a:solidFill>
              <a:srgbClr val="C00000"/>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矩形 11">
            <a:extLst>
              <a:ext uri="{FF2B5EF4-FFF2-40B4-BE49-F238E27FC236}">
                <a16:creationId xmlns:a16="http://schemas.microsoft.com/office/drawing/2014/main" id="{7726F7A2-45A7-4712-B11D-ED0E89664A44}"/>
              </a:ext>
            </a:extLst>
          </p:cNvPr>
          <p:cNvSpPr/>
          <p:nvPr/>
        </p:nvSpPr>
        <p:spPr>
          <a:xfrm>
            <a:off x="7397912" y="3577824"/>
            <a:ext cx="2970685" cy="1754326"/>
          </a:xfrm>
          <a:prstGeom prst="rect">
            <a:avLst/>
          </a:prstGeom>
          <a:noFill/>
        </p:spPr>
        <p:txBody>
          <a:bodyPr wrap="none" lIns="91440" tIns="45720" rIns="91440" bIns="45720">
            <a:spAutoFit/>
          </a:bodyPr>
          <a:lstStyle/>
          <a:p>
            <a:pPr algn="ctr"/>
            <a:r>
              <a:rPr lang="en-US" altLang="zh-CN" sz="5400" b="1" dirty="0">
                <a:ln w="6600">
                  <a:solidFill>
                    <a:schemeClr val="accent2"/>
                  </a:solidFill>
                  <a:prstDash val="solid"/>
                </a:ln>
                <a:solidFill>
                  <a:srgbClr val="FFFFFF"/>
                </a:solidFill>
                <a:effectLst>
                  <a:outerShdw dist="38100" dir="2700000" algn="tl" rotWithShape="0">
                    <a:schemeClr val="accent2"/>
                  </a:outerShdw>
                </a:effectLst>
                <a:latin typeface="Calibri" panose="020F0502020204030204" pitchFamily="34" charset="0"/>
                <a:cs typeface="Calibri" panose="020F0502020204030204" pitchFamily="34" charset="0"/>
              </a:rPr>
              <a:t>Ensemble</a:t>
            </a:r>
          </a:p>
          <a:p>
            <a:pPr algn="ctr"/>
            <a:r>
              <a:rPr lang="en-US" altLang="zh-CN" sz="5400" b="1" dirty="0">
                <a:ln w="6600">
                  <a:solidFill>
                    <a:schemeClr val="accent2"/>
                  </a:solidFill>
                  <a:prstDash val="solid"/>
                </a:ln>
                <a:solidFill>
                  <a:srgbClr val="FFFFFF"/>
                </a:solidFill>
                <a:effectLst>
                  <a:outerShdw dist="38100" dir="2700000" algn="tl" rotWithShape="0">
                    <a:schemeClr val="accent2"/>
                  </a:outerShdw>
                </a:effectLst>
                <a:latin typeface="Calibri" panose="020F0502020204030204" pitchFamily="34" charset="0"/>
                <a:cs typeface="Calibri" panose="020F0502020204030204" pitchFamily="34" charset="0"/>
              </a:rPr>
              <a:t>Models</a:t>
            </a:r>
            <a:endParaRPr lang="zh-CN" altLang="en-US" sz="5400" b="1" dirty="0">
              <a:ln w="6600">
                <a:solidFill>
                  <a:schemeClr val="accent2"/>
                </a:solidFill>
                <a:prstDash val="solid"/>
              </a:ln>
              <a:solidFill>
                <a:srgbClr val="FFFFFF"/>
              </a:solidFill>
              <a:effectLst>
                <a:outerShdw dist="38100" dir="2700000" algn="tl" rotWithShape="0">
                  <a:schemeClr val="accent2"/>
                </a:outerShdw>
              </a:effectLst>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B465E25D-3EE8-4A8D-8C32-16DE1A14452E}"/>
              </a:ext>
            </a:extLst>
          </p:cNvPr>
          <p:cNvSpPr txBox="1"/>
          <p:nvPr/>
        </p:nvSpPr>
        <p:spPr>
          <a:xfrm>
            <a:off x="11169978" y="5952887"/>
            <a:ext cx="309700"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22812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Kaggle Competition Workstream-Model Training</a:t>
            </a:r>
          </a:p>
        </p:txBody>
      </p:sp>
      <p:sp>
        <p:nvSpPr>
          <p:cNvPr id="2" name="矩形: 圆角 1">
            <a:extLst>
              <a:ext uri="{FF2B5EF4-FFF2-40B4-BE49-F238E27FC236}">
                <a16:creationId xmlns:a16="http://schemas.microsoft.com/office/drawing/2014/main" id="{97180827-A933-42CE-B7B1-B84619849F7C}"/>
              </a:ext>
            </a:extLst>
          </p:cNvPr>
          <p:cNvSpPr/>
          <p:nvPr/>
        </p:nvSpPr>
        <p:spPr>
          <a:xfrm>
            <a:off x="787797" y="1600201"/>
            <a:ext cx="1883966" cy="807243"/>
          </a:xfrm>
          <a:prstGeom prst="roundRect">
            <a:avLst/>
          </a:prstGeom>
          <a:solidFill>
            <a:srgbClr val="E1E1E1"/>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Environment</a:t>
            </a:r>
          </a:p>
          <a:p>
            <a:pPr algn="ctr"/>
            <a:r>
              <a:rPr lang="en-US" dirty="0">
                <a:solidFill>
                  <a:schemeClr val="tx1"/>
                </a:solidFill>
              </a:rPr>
              <a:t>Requirement</a:t>
            </a:r>
          </a:p>
        </p:txBody>
      </p:sp>
      <p:sp>
        <p:nvSpPr>
          <p:cNvPr id="7" name="矩形: 圆角 6">
            <a:extLst>
              <a:ext uri="{FF2B5EF4-FFF2-40B4-BE49-F238E27FC236}">
                <a16:creationId xmlns:a16="http://schemas.microsoft.com/office/drawing/2014/main" id="{810B7462-BEB9-4994-98D3-864DF46D4A75}"/>
              </a:ext>
            </a:extLst>
          </p:cNvPr>
          <p:cNvSpPr/>
          <p:nvPr/>
        </p:nvSpPr>
        <p:spPr>
          <a:xfrm>
            <a:off x="2824163" y="1600200"/>
            <a:ext cx="1883966" cy="807243"/>
          </a:xfrm>
          <a:prstGeom prst="roundRect">
            <a:avLst/>
          </a:prstGeom>
          <a:solidFill>
            <a:srgbClr val="E1E1E1"/>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Data Preprocessing</a:t>
            </a:r>
          </a:p>
        </p:txBody>
      </p:sp>
      <p:sp>
        <p:nvSpPr>
          <p:cNvPr id="8" name="矩形: 圆角 7">
            <a:extLst>
              <a:ext uri="{FF2B5EF4-FFF2-40B4-BE49-F238E27FC236}">
                <a16:creationId xmlns:a16="http://schemas.microsoft.com/office/drawing/2014/main" id="{E7129932-D302-42C1-BD1D-55418A165404}"/>
              </a:ext>
            </a:extLst>
          </p:cNvPr>
          <p:cNvSpPr/>
          <p:nvPr/>
        </p:nvSpPr>
        <p:spPr>
          <a:xfrm>
            <a:off x="4860529" y="1600199"/>
            <a:ext cx="1883966" cy="807243"/>
          </a:xfrm>
          <a:prstGeom prst="roundRect">
            <a:avLst/>
          </a:prstGeom>
          <a:solidFill>
            <a:srgbClr val="E1E1E1"/>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Model Building</a:t>
            </a:r>
          </a:p>
        </p:txBody>
      </p:sp>
      <p:sp>
        <p:nvSpPr>
          <p:cNvPr id="9" name="矩形: 圆角 8">
            <a:extLst>
              <a:ext uri="{FF2B5EF4-FFF2-40B4-BE49-F238E27FC236}">
                <a16:creationId xmlns:a16="http://schemas.microsoft.com/office/drawing/2014/main" id="{A5A3B6B7-E4EE-434C-9BCF-F0E86BD120D1}"/>
              </a:ext>
            </a:extLst>
          </p:cNvPr>
          <p:cNvSpPr/>
          <p:nvPr/>
        </p:nvSpPr>
        <p:spPr>
          <a:xfrm>
            <a:off x="6896895" y="1600201"/>
            <a:ext cx="1883966" cy="807243"/>
          </a:xfrm>
          <a:prstGeom prst="roundRect">
            <a:avLst/>
          </a:prstGeom>
          <a:solidFill>
            <a:schemeClr val="bg1"/>
          </a:solidFill>
          <a:ln w="762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Model Training</a:t>
            </a:r>
          </a:p>
        </p:txBody>
      </p:sp>
      <p:sp>
        <p:nvSpPr>
          <p:cNvPr id="10" name="矩形: 圆角 9">
            <a:extLst>
              <a:ext uri="{FF2B5EF4-FFF2-40B4-BE49-F238E27FC236}">
                <a16:creationId xmlns:a16="http://schemas.microsoft.com/office/drawing/2014/main" id="{B1881FA7-3B1A-49E4-AFCD-86C6D6203652}"/>
              </a:ext>
            </a:extLst>
          </p:cNvPr>
          <p:cNvSpPr/>
          <p:nvPr/>
        </p:nvSpPr>
        <p:spPr>
          <a:xfrm>
            <a:off x="8933261" y="1600198"/>
            <a:ext cx="1883966" cy="807243"/>
          </a:xfrm>
          <a:prstGeom prst="roundRect">
            <a:avLst/>
          </a:prstGeom>
          <a:solidFill>
            <a:srgbClr val="E1E1E1"/>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Parameters Tuning</a:t>
            </a:r>
          </a:p>
        </p:txBody>
      </p:sp>
      <p:sp>
        <p:nvSpPr>
          <p:cNvPr id="3" name="卷形: 水平 2">
            <a:extLst>
              <a:ext uri="{FF2B5EF4-FFF2-40B4-BE49-F238E27FC236}">
                <a16:creationId xmlns:a16="http://schemas.microsoft.com/office/drawing/2014/main" id="{70C76F17-2FBE-4089-85A9-9B9346126B95}"/>
              </a:ext>
            </a:extLst>
          </p:cNvPr>
          <p:cNvSpPr/>
          <p:nvPr/>
        </p:nvSpPr>
        <p:spPr>
          <a:xfrm>
            <a:off x="867172" y="2588021"/>
            <a:ext cx="9950055" cy="3725072"/>
          </a:xfrm>
          <a:prstGeom prst="horizontalScroll">
            <a:avLst/>
          </a:prstGeom>
          <a:solidFill>
            <a:schemeClr val="bg1"/>
          </a:solidFill>
          <a:ln w="571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marL="457200" lvl="0" indent="-457200">
              <a:buFont typeface="Arial" panose="020B0604020202020204" pitchFamily="34" charset="0"/>
              <a:buChar char="•"/>
            </a:pPr>
            <a:endParaRPr lang="en-US" dirty="0">
              <a:solidFill>
                <a:schemeClr val="tx1"/>
              </a:solidFill>
            </a:endParaRPr>
          </a:p>
          <a:p>
            <a:r>
              <a:rPr lang="en-US" sz="1100" dirty="0">
                <a:solidFill>
                  <a:schemeClr val="tx1"/>
                </a:solidFill>
              </a:rPr>
              <a:t>Learning rate: Adam(1e-4) &amp; </a:t>
            </a:r>
            <a:r>
              <a:rPr lang="en-US" sz="1100" dirty="0" err="1">
                <a:solidFill>
                  <a:schemeClr val="tx1"/>
                </a:solidFill>
              </a:rPr>
              <a:t>ReduceLROnPlateau</a:t>
            </a:r>
            <a:endParaRPr lang="en-US" sz="1100" dirty="0">
              <a:solidFill>
                <a:schemeClr val="tx1"/>
              </a:solidFill>
            </a:endParaRPr>
          </a:p>
          <a:p>
            <a:r>
              <a:rPr lang="en-US" sz="1100" dirty="0">
                <a:solidFill>
                  <a:schemeClr val="tx1"/>
                </a:solidFill>
              </a:rPr>
              <a:t>Step size = 250</a:t>
            </a:r>
          </a:p>
          <a:p>
            <a:r>
              <a:rPr lang="en-US" sz="1100" dirty="0">
                <a:solidFill>
                  <a:schemeClr val="tx1"/>
                </a:solidFill>
              </a:rPr>
              <a:t>Metrics: </a:t>
            </a:r>
            <a:r>
              <a:rPr lang="en-US" sz="1100" dirty="0" err="1">
                <a:solidFill>
                  <a:schemeClr val="tx1"/>
                </a:solidFill>
              </a:rPr>
              <a:t>rmse</a:t>
            </a:r>
            <a:endParaRPr lang="en-US" sz="1100" dirty="0">
              <a:solidFill>
                <a:schemeClr val="tx1"/>
              </a:solidFill>
            </a:endParaRPr>
          </a:p>
          <a:p>
            <a:r>
              <a:rPr lang="en-US" sz="1100" dirty="0">
                <a:solidFill>
                  <a:schemeClr val="tx1"/>
                </a:solidFill>
              </a:rPr>
              <a:t>Model checkpoint: </a:t>
            </a:r>
            <a:r>
              <a:rPr lang="en-US" sz="1100" dirty="0" err="1">
                <a:solidFill>
                  <a:schemeClr val="tx1"/>
                </a:solidFill>
              </a:rPr>
              <a:t>save_best_only</a:t>
            </a:r>
            <a:r>
              <a:rPr lang="en-US" sz="1100" dirty="0">
                <a:solidFill>
                  <a:schemeClr val="tx1"/>
                </a:solidFill>
              </a:rPr>
              <a:t> = True</a:t>
            </a:r>
          </a:p>
          <a:p>
            <a:endParaRPr lang="en-US" dirty="0">
              <a:solidFill>
                <a:schemeClr val="tx1"/>
              </a:solidFill>
            </a:endParaRPr>
          </a:p>
          <a:p>
            <a:pPr marL="457200" lvl="0" indent="-457200">
              <a:buFont typeface="Arial" panose="020B0604020202020204" pitchFamily="34" charset="0"/>
              <a:buChar char="•"/>
            </a:pPr>
            <a:r>
              <a:rPr lang="en-US" dirty="0" err="1">
                <a:solidFill>
                  <a:schemeClr val="tx1"/>
                </a:solidFill>
              </a:rPr>
              <a:t>KF</a:t>
            </a:r>
            <a:r>
              <a:rPr lang="en-US" altLang="zh-CN" dirty="0" err="1">
                <a:solidFill>
                  <a:schemeClr val="tx1"/>
                </a:solidFill>
              </a:rPr>
              <a:t>old</a:t>
            </a:r>
            <a:r>
              <a:rPr lang="en-US" altLang="zh-CN" dirty="0">
                <a:solidFill>
                  <a:schemeClr val="tx1"/>
                </a:solidFill>
              </a:rPr>
              <a:t>(5 or 10) &amp; Ensemble</a:t>
            </a:r>
            <a:endParaRPr lang="en-US" sz="1600" dirty="0">
              <a:solidFill>
                <a:srgbClr val="202020"/>
              </a:solidFill>
              <a:latin typeface="Calibri" panose="020F0502020204030204" pitchFamily="34" charset="0"/>
              <a:cs typeface="Calibri" panose="020F0502020204030204" pitchFamily="34" charset="0"/>
            </a:endParaRPr>
          </a:p>
          <a:p>
            <a:pPr marL="914400" lvl="1" indent="-457200">
              <a:buFont typeface="Wingdings" panose="05000000000000000000" pitchFamily="2" charset="2"/>
              <a:buChar char="ü"/>
            </a:pPr>
            <a:r>
              <a:rPr lang="en-US" sz="1600" dirty="0">
                <a:solidFill>
                  <a:schemeClr val="tx1"/>
                </a:solidFill>
              </a:rPr>
              <a:t>I trained </a:t>
            </a:r>
            <a:r>
              <a:rPr lang="en-US" sz="1600" dirty="0" err="1">
                <a:solidFill>
                  <a:schemeClr val="tx1"/>
                </a:solidFill>
              </a:rPr>
              <a:t>ResNet</a:t>
            </a:r>
            <a:r>
              <a:rPr lang="en-US" sz="1600" dirty="0">
                <a:solidFill>
                  <a:schemeClr val="tx1"/>
                </a:solidFill>
              </a:rPr>
              <a:t>, </a:t>
            </a:r>
            <a:r>
              <a:rPr lang="en-US" sz="1600" dirty="0" err="1">
                <a:solidFill>
                  <a:schemeClr val="tx1"/>
                </a:solidFill>
              </a:rPr>
              <a:t>Vgg</a:t>
            </a:r>
            <a:r>
              <a:rPr lang="en-US" sz="1600" dirty="0">
                <a:solidFill>
                  <a:schemeClr val="tx1"/>
                </a:solidFill>
              </a:rPr>
              <a:t>, and </a:t>
            </a:r>
            <a:r>
              <a:rPr lang="en-US" sz="1600" dirty="0" err="1">
                <a:solidFill>
                  <a:schemeClr val="tx1"/>
                </a:solidFill>
              </a:rPr>
              <a:t>Xception</a:t>
            </a:r>
            <a:r>
              <a:rPr lang="en-US" sz="1600" dirty="0">
                <a:solidFill>
                  <a:schemeClr val="tx1"/>
                </a:solidFill>
              </a:rPr>
              <a:t> respectively on every fold</a:t>
            </a:r>
          </a:p>
          <a:p>
            <a:pPr marL="914400" lvl="1" indent="-457200">
              <a:buFont typeface="Wingdings" panose="05000000000000000000" pitchFamily="2" charset="2"/>
              <a:buChar char="ü"/>
            </a:pPr>
            <a:r>
              <a:rPr lang="en-US" sz="1600" dirty="0">
                <a:solidFill>
                  <a:schemeClr val="tx1"/>
                </a:solidFill>
              </a:rPr>
              <a:t>For every fold, I used the best model to predict the validation data and the test data, and then stored the results, which were used for submission</a:t>
            </a:r>
          </a:p>
          <a:p>
            <a:pPr marL="457200" indent="-457200">
              <a:buFont typeface="Arial" panose="020B0604020202020204" pitchFamily="34" charset="0"/>
              <a:buChar char="•"/>
            </a:pPr>
            <a:r>
              <a:rPr lang="en-US" dirty="0">
                <a:solidFill>
                  <a:schemeClr val="tx1"/>
                </a:solidFill>
              </a:rPr>
              <a:t>Submission</a:t>
            </a:r>
          </a:p>
          <a:p>
            <a:pPr marL="914400" lvl="1" indent="-457200">
              <a:buFont typeface="Wingdings" panose="05000000000000000000" pitchFamily="2" charset="2"/>
              <a:buChar char="ü"/>
            </a:pPr>
            <a:r>
              <a:rPr lang="en-US" sz="1600" dirty="0">
                <a:solidFill>
                  <a:schemeClr val="tx1"/>
                </a:solidFill>
              </a:rPr>
              <a:t>Regression model: use prediction results from validation data and the test data </a:t>
            </a:r>
          </a:p>
          <a:p>
            <a:pPr marL="914400" lvl="1" indent="-457200">
              <a:buFont typeface="Wingdings" panose="05000000000000000000" pitchFamily="2" charset="2"/>
              <a:buChar char="ü"/>
            </a:pPr>
            <a:r>
              <a:rPr lang="en-US" sz="1600" dirty="0">
                <a:solidFill>
                  <a:schemeClr val="tx1"/>
                </a:solidFill>
              </a:rPr>
              <a:t>Average Value (get a better result)</a:t>
            </a:r>
          </a:p>
          <a:p>
            <a:pPr marL="914400" lvl="1" indent="-457200">
              <a:buFont typeface="Arial" panose="020B0604020202020204" pitchFamily="34" charset="0"/>
              <a:buChar char="•"/>
            </a:pPr>
            <a:endParaRPr lang="en-US" sz="1600" dirty="0">
              <a:solidFill>
                <a:schemeClr val="tx1"/>
              </a:solidFill>
            </a:endParaRPr>
          </a:p>
        </p:txBody>
      </p:sp>
      <p:sp>
        <p:nvSpPr>
          <p:cNvPr id="11" name="文本框 10">
            <a:extLst>
              <a:ext uri="{FF2B5EF4-FFF2-40B4-BE49-F238E27FC236}">
                <a16:creationId xmlns:a16="http://schemas.microsoft.com/office/drawing/2014/main" id="{0278E13F-4D00-435F-9645-3506129435CE}"/>
              </a:ext>
            </a:extLst>
          </p:cNvPr>
          <p:cNvSpPr txBox="1"/>
          <p:nvPr/>
        </p:nvSpPr>
        <p:spPr>
          <a:xfrm>
            <a:off x="11169978" y="5952887"/>
            <a:ext cx="309700"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62223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Kaggle Competition Workstream-Params Tuning</a:t>
            </a:r>
          </a:p>
        </p:txBody>
      </p:sp>
      <p:sp>
        <p:nvSpPr>
          <p:cNvPr id="2" name="矩形: 圆角 1">
            <a:extLst>
              <a:ext uri="{FF2B5EF4-FFF2-40B4-BE49-F238E27FC236}">
                <a16:creationId xmlns:a16="http://schemas.microsoft.com/office/drawing/2014/main" id="{97180827-A933-42CE-B7B1-B84619849F7C}"/>
              </a:ext>
            </a:extLst>
          </p:cNvPr>
          <p:cNvSpPr/>
          <p:nvPr/>
        </p:nvSpPr>
        <p:spPr>
          <a:xfrm>
            <a:off x="787797" y="1600201"/>
            <a:ext cx="1883966" cy="807243"/>
          </a:xfrm>
          <a:prstGeom prst="roundRect">
            <a:avLst/>
          </a:prstGeom>
          <a:solidFill>
            <a:srgbClr val="E1E1E1"/>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Environment</a:t>
            </a:r>
          </a:p>
          <a:p>
            <a:pPr algn="ctr"/>
            <a:r>
              <a:rPr lang="en-US" dirty="0">
                <a:solidFill>
                  <a:schemeClr val="tx1"/>
                </a:solidFill>
              </a:rPr>
              <a:t>Requirement</a:t>
            </a:r>
          </a:p>
        </p:txBody>
      </p:sp>
      <p:sp>
        <p:nvSpPr>
          <p:cNvPr id="7" name="矩形: 圆角 6">
            <a:extLst>
              <a:ext uri="{FF2B5EF4-FFF2-40B4-BE49-F238E27FC236}">
                <a16:creationId xmlns:a16="http://schemas.microsoft.com/office/drawing/2014/main" id="{810B7462-BEB9-4994-98D3-864DF46D4A75}"/>
              </a:ext>
            </a:extLst>
          </p:cNvPr>
          <p:cNvSpPr/>
          <p:nvPr/>
        </p:nvSpPr>
        <p:spPr>
          <a:xfrm>
            <a:off x="2824163" y="1600200"/>
            <a:ext cx="1883966" cy="807243"/>
          </a:xfrm>
          <a:prstGeom prst="roundRect">
            <a:avLst/>
          </a:prstGeom>
          <a:solidFill>
            <a:srgbClr val="E1E1E1"/>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Data Preprocessing</a:t>
            </a:r>
          </a:p>
        </p:txBody>
      </p:sp>
      <p:sp>
        <p:nvSpPr>
          <p:cNvPr id="8" name="矩形: 圆角 7">
            <a:extLst>
              <a:ext uri="{FF2B5EF4-FFF2-40B4-BE49-F238E27FC236}">
                <a16:creationId xmlns:a16="http://schemas.microsoft.com/office/drawing/2014/main" id="{E7129932-D302-42C1-BD1D-55418A165404}"/>
              </a:ext>
            </a:extLst>
          </p:cNvPr>
          <p:cNvSpPr/>
          <p:nvPr/>
        </p:nvSpPr>
        <p:spPr>
          <a:xfrm>
            <a:off x="4860529" y="1600199"/>
            <a:ext cx="1883966" cy="807243"/>
          </a:xfrm>
          <a:prstGeom prst="roundRect">
            <a:avLst/>
          </a:prstGeom>
          <a:solidFill>
            <a:srgbClr val="E1E1E1"/>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Model Building</a:t>
            </a:r>
          </a:p>
        </p:txBody>
      </p:sp>
      <p:sp>
        <p:nvSpPr>
          <p:cNvPr id="9" name="矩形: 圆角 8">
            <a:extLst>
              <a:ext uri="{FF2B5EF4-FFF2-40B4-BE49-F238E27FC236}">
                <a16:creationId xmlns:a16="http://schemas.microsoft.com/office/drawing/2014/main" id="{A5A3B6B7-E4EE-434C-9BCF-F0E86BD120D1}"/>
              </a:ext>
            </a:extLst>
          </p:cNvPr>
          <p:cNvSpPr/>
          <p:nvPr/>
        </p:nvSpPr>
        <p:spPr>
          <a:xfrm>
            <a:off x="6896895" y="1600201"/>
            <a:ext cx="1883966" cy="807243"/>
          </a:xfrm>
          <a:prstGeom prst="roundRect">
            <a:avLst/>
          </a:prstGeom>
          <a:solidFill>
            <a:srgbClr val="E1E1E1"/>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Model Training</a:t>
            </a:r>
          </a:p>
        </p:txBody>
      </p:sp>
      <p:sp>
        <p:nvSpPr>
          <p:cNvPr id="10" name="矩形: 圆角 9">
            <a:extLst>
              <a:ext uri="{FF2B5EF4-FFF2-40B4-BE49-F238E27FC236}">
                <a16:creationId xmlns:a16="http://schemas.microsoft.com/office/drawing/2014/main" id="{B1881FA7-3B1A-49E4-AFCD-86C6D6203652}"/>
              </a:ext>
            </a:extLst>
          </p:cNvPr>
          <p:cNvSpPr/>
          <p:nvPr/>
        </p:nvSpPr>
        <p:spPr>
          <a:xfrm>
            <a:off x="8933261" y="1600198"/>
            <a:ext cx="1883966" cy="807243"/>
          </a:xfrm>
          <a:prstGeom prst="roundRect">
            <a:avLst/>
          </a:prstGeom>
          <a:solidFill>
            <a:schemeClr val="bg1"/>
          </a:solidFill>
          <a:ln w="762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Parameters Tuning</a:t>
            </a:r>
          </a:p>
        </p:txBody>
      </p:sp>
      <p:sp>
        <p:nvSpPr>
          <p:cNvPr id="3" name="卷形: 水平 2">
            <a:extLst>
              <a:ext uri="{FF2B5EF4-FFF2-40B4-BE49-F238E27FC236}">
                <a16:creationId xmlns:a16="http://schemas.microsoft.com/office/drawing/2014/main" id="{70C76F17-2FBE-4089-85A9-9B9346126B95}"/>
              </a:ext>
            </a:extLst>
          </p:cNvPr>
          <p:cNvSpPr/>
          <p:nvPr/>
        </p:nvSpPr>
        <p:spPr>
          <a:xfrm>
            <a:off x="867172" y="2588021"/>
            <a:ext cx="9950055" cy="3725072"/>
          </a:xfrm>
          <a:prstGeom prst="horizontalScroll">
            <a:avLst/>
          </a:prstGeom>
          <a:solidFill>
            <a:schemeClr val="bg1"/>
          </a:solidFill>
          <a:ln w="571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marL="457200" lvl="0" indent="-457200">
              <a:buFont typeface="Arial" panose="020B0604020202020204" pitchFamily="34" charset="0"/>
              <a:buChar char="•"/>
            </a:pPr>
            <a:endParaRPr lang="en-US" dirty="0">
              <a:solidFill>
                <a:schemeClr val="tx1"/>
              </a:solidFill>
            </a:endParaRPr>
          </a:p>
          <a:p>
            <a:pPr marL="457200" lvl="0" indent="-457200">
              <a:buFont typeface="Arial" panose="020B0604020202020204" pitchFamily="34" charset="0"/>
              <a:buChar char="•"/>
            </a:pPr>
            <a:r>
              <a:rPr lang="en-US" dirty="0">
                <a:solidFill>
                  <a:schemeClr val="tx1"/>
                </a:solidFill>
              </a:rPr>
              <a:t>Bayes-Optimization:</a:t>
            </a:r>
          </a:p>
          <a:p>
            <a:pPr marL="914400" lvl="1" indent="-457200">
              <a:buFont typeface="Arial" panose="020B0604020202020204" pitchFamily="34" charset="0"/>
              <a:buChar char="•"/>
            </a:pPr>
            <a:r>
              <a:rPr lang="en-US" dirty="0">
                <a:solidFill>
                  <a:schemeClr val="tx1"/>
                </a:solidFill>
              </a:rPr>
              <a:t>Build a customized model</a:t>
            </a:r>
          </a:p>
          <a:p>
            <a:pPr marL="1371600" lvl="2" indent="-457200">
              <a:buFont typeface="Arial" panose="020B0604020202020204" pitchFamily="34" charset="0"/>
              <a:buChar char="•"/>
            </a:pPr>
            <a:r>
              <a:rPr lang="en-US" sz="1600" dirty="0" err="1">
                <a:solidFill>
                  <a:schemeClr val="tx1"/>
                </a:solidFill>
              </a:rPr>
              <a:t>neuronCount</a:t>
            </a:r>
            <a:r>
              <a:rPr lang="en-US" sz="1600" dirty="0">
                <a:solidFill>
                  <a:schemeClr val="tx1"/>
                </a:solidFill>
              </a:rPr>
              <a:t> = [256, 512, 1024]</a:t>
            </a:r>
          </a:p>
          <a:p>
            <a:pPr marL="1371600" lvl="2" indent="-457200">
              <a:buFont typeface="Arial" panose="020B0604020202020204" pitchFamily="34" charset="0"/>
              <a:buChar char="•"/>
            </a:pPr>
            <a:r>
              <a:rPr lang="en-US" sz="1600" dirty="0">
                <a:solidFill>
                  <a:schemeClr val="tx1"/>
                </a:solidFill>
              </a:rPr>
              <a:t>Learning rate = [1e-3, 1e-4, 1e-5]</a:t>
            </a:r>
          </a:p>
          <a:p>
            <a:pPr marL="1371600" lvl="2" indent="-457200">
              <a:buFont typeface="Arial" panose="020B0604020202020204" pitchFamily="34" charset="0"/>
              <a:buChar char="•"/>
            </a:pPr>
            <a:r>
              <a:rPr lang="en-US" sz="1600" dirty="0">
                <a:solidFill>
                  <a:schemeClr val="tx1"/>
                </a:solidFill>
              </a:rPr>
              <a:t>Activation = [‘</a:t>
            </a:r>
            <a:r>
              <a:rPr lang="en-US" sz="1600" dirty="0" err="1">
                <a:solidFill>
                  <a:schemeClr val="tx1"/>
                </a:solidFill>
              </a:rPr>
              <a:t>relu</a:t>
            </a:r>
            <a:r>
              <a:rPr lang="en-US" sz="1600" dirty="0">
                <a:solidFill>
                  <a:schemeClr val="tx1"/>
                </a:solidFill>
              </a:rPr>
              <a:t>’, ‘</a:t>
            </a:r>
            <a:r>
              <a:rPr lang="en-US" sz="1600" dirty="0" err="1">
                <a:solidFill>
                  <a:schemeClr val="tx1"/>
                </a:solidFill>
              </a:rPr>
              <a:t>elu</a:t>
            </a:r>
            <a:r>
              <a:rPr lang="en-US" sz="1600" dirty="0">
                <a:solidFill>
                  <a:schemeClr val="tx1"/>
                </a:solidFill>
              </a:rPr>
              <a:t>’, ‘tanh’]</a:t>
            </a:r>
          </a:p>
          <a:p>
            <a:pPr marL="1371600" lvl="2" indent="-457200">
              <a:buFont typeface="Arial" panose="020B0604020202020204" pitchFamily="34" charset="0"/>
              <a:buChar char="•"/>
            </a:pPr>
            <a:r>
              <a:rPr lang="en-US" sz="1600" dirty="0">
                <a:solidFill>
                  <a:schemeClr val="tx1"/>
                </a:solidFill>
              </a:rPr>
              <a:t>Drop rate = [0.5, 0.6, 0.7]</a:t>
            </a:r>
          </a:p>
          <a:p>
            <a:pPr marL="1371600" lvl="2" indent="-457200">
              <a:buFont typeface="Arial" panose="020B0604020202020204" pitchFamily="34" charset="0"/>
              <a:buChar char="•"/>
            </a:pPr>
            <a:r>
              <a:rPr lang="en-US" sz="1600" dirty="0">
                <a:solidFill>
                  <a:schemeClr val="tx1"/>
                </a:solidFill>
              </a:rPr>
              <a:t>Hidden layer number = [2,4,6]</a:t>
            </a:r>
          </a:p>
          <a:p>
            <a:pPr marL="914400" lvl="1" indent="-457200">
              <a:buFont typeface="Arial" panose="020B0604020202020204" pitchFamily="34" charset="0"/>
              <a:buChar char="•"/>
            </a:pPr>
            <a:r>
              <a:rPr lang="en-US" dirty="0">
                <a:solidFill>
                  <a:schemeClr val="tx1"/>
                </a:solidFill>
              </a:rPr>
              <a:t>Objective function: Minimize </a:t>
            </a:r>
            <a:r>
              <a:rPr lang="en-US" dirty="0" err="1">
                <a:solidFill>
                  <a:schemeClr val="tx1"/>
                </a:solidFill>
              </a:rPr>
              <a:t>val_loss</a:t>
            </a:r>
            <a:r>
              <a:rPr lang="en-US" dirty="0">
                <a:solidFill>
                  <a:schemeClr val="tx1"/>
                </a:solidFill>
              </a:rPr>
              <a:t>/</a:t>
            </a:r>
            <a:r>
              <a:rPr lang="en-US" dirty="0" err="1">
                <a:solidFill>
                  <a:schemeClr val="tx1"/>
                </a:solidFill>
              </a:rPr>
              <a:t>rmse</a:t>
            </a:r>
            <a:endParaRPr lang="en-US" dirty="0">
              <a:solidFill>
                <a:schemeClr val="tx1"/>
              </a:solidFill>
            </a:endParaRPr>
          </a:p>
          <a:p>
            <a:pPr marL="914400" lvl="1" indent="-457200">
              <a:buFont typeface="Arial" panose="020B0604020202020204" pitchFamily="34" charset="0"/>
              <a:buChar char="•"/>
            </a:pPr>
            <a:r>
              <a:rPr lang="en-US" dirty="0">
                <a:solidFill>
                  <a:schemeClr val="tx1"/>
                </a:solidFill>
              </a:rPr>
              <a:t>Verbose = True</a:t>
            </a:r>
          </a:p>
          <a:p>
            <a:pPr marL="457200" indent="-457200">
              <a:buFont typeface="Arial" panose="020B0604020202020204" pitchFamily="34" charset="0"/>
              <a:buChar char="•"/>
            </a:pPr>
            <a:r>
              <a:rPr lang="en-US" dirty="0">
                <a:solidFill>
                  <a:schemeClr val="tx1"/>
                </a:solidFill>
                <a:highlight>
                  <a:srgbClr val="FFFF00"/>
                </a:highlight>
              </a:rPr>
              <a:t>Reminder</a:t>
            </a:r>
            <a:r>
              <a:rPr lang="en-US" sz="1600" dirty="0">
                <a:solidFill>
                  <a:schemeClr val="tx1"/>
                </a:solidFill>
                <a:highlight>
                  <a:srgbClr val="FFFF00"/>
                </a:highlight>
              </a:rPr>
              <a:t>: </a:t>
            </a:r>
            <a:r>
              <a:rPr lang="en-US" sz="1400" dirty="0">
                <a:solidFill>
                  <a:schemeClr val="tx1"/>
                </a:solidFill>
                <a:highlight>
                  <a:srgbClr val="FFFF00"/>
                </a:highlight>
              </a:rPr>
              <a:t>Take a lot of GPU and RAM; Time Consuming</a:t>
            </a:r>
            <a:endParaRPr lang="en-US" sz="1600" dirty="0">
              <a:solidFill>
                <a:schemeClr val="tx1"/>
              </a:solidFill>
              <a:highlight>
                <a:srgbClr val="FFFF00"/>
              </a:highlight>
            </a:endParaRPr>
          </a:p>
          <a:p>
            <a:pPr marL="1371600" lvl="2" indent="-457200">
              <a:buFont typeface="Arial" panose="020B0604020202020204" pitchFamily="34" charset="0"/>
              <a:buChar char="•"/>
            </a:pPr>
            <a:endParaRPr lang="en-US" dirty="0">
              <a:solidFill>
                <a:schemeClr val="tx1"/>
              </a:solidFill>
            </a:endParaRPr>
          </a:p>
        </p:txBody>
      </p:sp>
      <p:pic>
        <p:nvPicPr>
          <p:cNvPr id="6" name="图片 5">
            <a:extLst>
              <a:ext uri="{FF2B5EF4-FFF2-40B4-BE49-F238E27FC236}">
                <a16:creationId xmlns:a16="http://schemas.microsoft.com/office/drawing/2014/main" id="{A7633B88-6C01-4A3A-B932-C921F66BB010}"/>
              </a:ext>
            </a:extLst>
          </p:cNvPr>
          <p:cNvPicPr>
            <a:picLocks noChangeAspect="1"/>
          </p:cNvPicPr>
          <p:nvPr/>
        </p:nvPicPr>
        <p:blipFill>
          <a:blip r:embed="rId2"/>
          <a:stretch>
            <a:fillRect/>
          </a:stretch>
        </p:blipFill>
        <p:spPr>
          <a:xfrm>
            <a:off x="6499605" y="3692124"/>
            <a:ext cx="4074048" cy="1172770"/>
          </a:xfrm>
          <a:prstGeom prst="rect">
            <a:avLst/>
          </a:prstGeom>
        </p:spPr>
      </p:pic>
      <p:sp>
        <p:nvSpPr>
          <p:cNvPr id="11" name="文本框 10">
            <a:extLst>
              <a:ext uri="{FF2B5EF4-FFF2-40B4-BE49-F238E27FC236}">
                <a16:creationId xmlns:a16="http://schemas.microsoft.com/office/drawing/2014/main" id="{FA6E1AEB-752E-4251-B567-10929A381B6E}"/>
              </a:ext>
            </a:extLst>
          </p:cNvPr>
          <p:cNvSpPr txBox="1"/>
          <p:nvPr/>
        </p:nvSpPr>
        <p:spPr>
          <a:xfrm>
            <a:off x="11169978" y="5952887"/>
            <a:ext cx="309700" cy="369332"/>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17793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Future Perspectives</a:t>
            </a:r>
          </a:p>
        </p:txBody>
      </p:sp>
      <p:sp>
        <p:nvSpPr>
          <p:cNvPr id="3" name="卷形: 水平 2">
            <a:extLst>
              <a:ext uri="{FF2B5EF4-FFF2-40B4-BE49-F238E27FC236}">
                <a16:creationId xmlns:a16="http://schemas.microsoft.com/office/drawing/2014/main" id="{ED257E54-0FA0-43A1-A39F-A3323188FF91}"/>
              </a:ext>
            </a:extLst>
          </p:cNvPr>
          <p:cNvSpPr/>
          <p:nvPr/>
        </p:nvSpPr>
        <p:spPr>
          <a:xfrm>
            <a:off x="867172" y="1417638"/>
            <a:ext cx="9950055" cy="4895455"/>
          </a:xfrm>
          <a:prstGeom prst="horizontalScroll">
            <a:avLst/>
          </a:prstGeom>
          <a:solidFill>
            <a:schemeClr val="bg1"/>
          </a:solidFill>
          <a:ln w="571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marL="457200" lvl="0" indent="-457200">
              <a:buFont typeface="Arial" panose="020B0604020202020204" pitchFamily="34" charset="0"/>
              <a:buChar char="•"/>
            </a:pPr>
            <a:r>
              <a:rPr lang="en-US" dirty="0">
                <a:solidFill>
                  <a:schemeClr val="tx1"/>
                </a:solidFill>
              </a:rPr>
              <a:t>Data Preprocessing</a:t>
            </a:r>
          </a:p>
          <a:p>
            <a:pPr marL="914400" lvl="1" indent="-457200">
              <a:buFont typeface="Arial" panose="020B0604020202020204" pitchFamily="34" charset="0"/>
              <a:buChar char="•"/>
            </a:pPr>
            <a:r>
              <a:rPr lang="en-US" dirty="0">
                <a:solidFill>
                  <a:schemeClr val="tx1"/>
                </a:solidFill>
              </a:rPr>
              <a:t>Try more image processing techniques</a:t>
            </a:r>
          </a:p>
          <a:p>
            <a:pPr marL="1371600" lvl="2" indent="-457200">
              <a:buFont typeface="Arial" panose="020B0604020202020204" pitchFamily="34" charset="0"/>
              <a:buChar char="•"/>
            </a:pPr>
            <a:r>
              <a:rPr lang="en-US" dirty="0">
                <a:solidFill>
                  <a:schemeClr val="tx1"/>
                </a:solidFill>
              </a:rPr>
              <a:t>Grayscale</a:t>
            </a:r>
          </a:p>
          <a:p>
            <a:pPr marL="1371600" lvl="2" indent="-457200">
              <a:buFont typeface="Arial" panose="020B0604020202020204" pitchFamily="34" charset="0"/>
              <a:buChar char="•"/>
            </a:pPr>
            <a:r>
              <a:rPr lang="en-US" dirty="0">
                <a:solidFill>
                  <a:schemeClr val="tx1"/>
                </a:solidFill>
              </a:rPr>
              <a:t>Brightness</a:t>
            </a:r>
          </a:p>
          <a:p>
            <a:pPr lvl="1"/>
            <a:endParaRPr lang="en-US" dirty="0">
              <a:solidFill>
                <a:schemeClr val="tx1"/>
              </a:solidFill>
            </a:endParaRPr>
          </a:p>
          <a:p>
            <a:pPr marL="457200" lvl="0" indent="-457200">
              <a:buFont typeface="Arial" panose="020B0604020202020204" pitchFamily="34" charset="0"/>
              <a:buChar char="•"/>
            </a:pPr>
            <a:r>
              <a:rPr lang="en-US" dirty="0">
                <a:solidFill>
                  <a:schemeClr val="tx1"/>
                </a:solidFill>
              </a:rPr>
              <a:t>Ensemble Models &amp; Transfer Learning:</a:t>
            </a:r>
          </a:p>
          <a:p>
            <a:pPr marL="914400" lvl="1" indent="-457200">
              <a:buFont typeface="Arial" panose="020B0604020202020204" pitchFamily="34" charset="0"/>
              <a:buChar char="•"/>
            </a:pPr>
            <a:r>
              <a:rPr lang="en-US" dirty="0">
                <a:solidFill>
                  <a:schemeClr val="tx1"/>
                </a:solidFill>
              </a:rPr>
              <a:t>Ensemble more models to generate result</a:t>
            </a:r>
          </a:p>
          <a:p>
            <a:pPr marL="914400" lvl="1" indent="-457200">
              <a:buFont typeface="Arial" panose="020B0604020202020204" pitchFamily="34" charset="0"/>
              <a:buChar char="•"/>
            </a:pPr>
            <a:r>
              <a:rPr lang="en-US" dirty="0">
                <a:solidFill>
                  <a:schemeClr val="tx1"/>
                </a:solidFill>
              </a:rPr>
              <a:t>Try different dataset for model training</a:t>
            </a:r>
          </a:p>
          <a:p>
            <a:pPr marL="914400" lvl="1" indent="-457200">
              <a:buFont typeface="Arial" panose="020B0604020202020204" pitchFamily="34" charset="0"/>
              <a:buChar char="•"/>
            </a:pPr>
            <a:endParaRPr lang="en-US" dirty="0">
              <a:solidFill>
                <a:schemeClr val="tx1"/>
              </a:solidFill>
            </a:endParaRPr>
          </a:p>
          <a:p>
            <a:pPr marL="457200" lvl="0" indent="-457200">
              <a:buFont typeface="Arial" panose="020B0604020202020204" pitchFamily="34" charset="0"/>
              <a:buChar char="•"/>
            </a:pPr>
            <a:r>
              <a:rPr lang="en-US" dirty="0">
                <a:solidFill>
                  <a:schemeClr val="tx1"/>
                </a:solidFill>
              </a:rPr>
              <a:t>Parameters Tuning</a:t>
            </a:r>
          </a:p>
          <a:p>
            <a:pPr marL="914400" lvl="1" indent="-457200">
              <a:buFont typeface="Arial" panose="020B0604020202020204" pitchFamily="34" charset="0"/>
              <a:buChar char="•"/>
            </a:pPr>
            <a:endParaRPr lang="en-US" sz="1600" dirty="0">
              <a:solidFill>
                <a:schemeClr val="tx1"/>
              </a:solidFill>
              <a:highlight>
                <a:srgbClr val="FFFF00"/>
              </a:highlight>
            </a:endParaRPr>
          </a:p>
          <a:p>
            <a:pPr marL="1371600" lvl="2" indent="-457200">
              <a:buFont typeface="Arial" panose="020B0604020202020204" pitchFamily="34" charset="0"/>
              <a:buChar char="•"/>
            </a:pPr>
            <a:endParaRPr lang="en-US" dirty="0">
              <a:solidFill>
                <a:schemeClr val="tx1"/>
              </a:solidFill>
            </a:endParaRPr>
          </a:p>
        </p:txBody>
      </p:sp>
      <p:sp>
        <p:nvSpPr>
          <p:cNvPr id="4" name="文本框 3">
            <a:extLst>
              <a:ext uri="{FF2B5EF4-FFF2-40B4-BE49-F238E27FC236}">
                <a16:creationId xmlns:a16="http://schemas.microsoft.com/office/drawing/2014/main" id="{1FB84B1B-08BF-45D8-8132-66B61A6016D5}"/>
              </a:ext>
            </a:extLst>
          </p:cNvPr>
          <p:cNvSpPr txBox="1"/>
          <p:nvPr/>
        </p:nvSpPr>
        <p:spPr>
          <a:xfrm>
            <a:off x="11169978" y="5952887"/>
            <a:ext cx="309700" cy="369332"/>
          </a:xfrm>
          <a:prstGeom prst="rect">
            <a:avLst/>
          </a:prstGeom>
          <a:noFill/>
        </p:spPr>
        <p:txBody>
          <a:bodyPr wrap="none" rtlCol="0">
            <a:spAutoFit/>
          </a:bodyPr>
          <a:lstStyle/>
          <a:p>
            <a:r>
              <a:rPr lang="en-US" dirty="0"/>
              <a:t>6</a:t>
            </a:r>
          </a:p>
        </p:txBody>
      </p:sp>
    </p:spTree>
    <p:extLst>
      <p:ext uri="{BB962C8B-B14F-4D97-AF65-F5344CB8AC3E}">
        <p14:creationId xmlns:p14="http://schemas.microsoft.com/office/powerpoint/2010/main" val="335253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8649" y="2397654"/>
            <a:ext cx="6650503" cy="1217083"/>
          </a:xfrm>
        </p:spPr>
        <p:txBody>
          <a:bodyPr/>
          <a:lstStyle/>
          <a:p>
            <a:pPr algn="ctr"/>
            <a:r>
              <a:rPr lang="en-US" dirty="0"/>
              <a:t>Thank you for your listening!</a:t>
            </a:r>
            <a:br>
              <a:rPr lang="en-US" dirty="0"/>
            </a:br>
            <a:r>
              <a:rPr lang="en-US" dirty="0"/>
              <a:t>Q&amp;A Session</a:t>
            </a:r>
          </a:p>
        </p:txBody>
      </p:sp>
      <p:sp>
        <p:nvSpPr>
          <p:cNvPr id="5" name="副标题 4">
            <a:extLst>
              <a:ext uri="{FF2B5EF4-FFF2-40B4-BE49-F238E27FC236}">
                <a16:creationId xmlns:a16="http://schemas.microsoft.com/office/drawing/2014/main" id="{3EE750EA-9E31-4A5C-A9AE-519252A386EE}"/>
              </a:ext>
            </a:extLst>
          </p:cNvPr>
          <p:cNvSpPr>
            <a:spLocks noGrp="1"/>
          </p:cNvSpPr>
          <p:nvPr>
            <p:ph type="subTitle" idx="1"/>
          </p:nvPr>
        </p:nvSpPr>
        <p:spPr/>
        <p:txBody>
          <a:bodyPr>
            <a:normAutofit lnSpcReduction="10000"/>
          </a:bodyPr>
          <a:lstStyle/>
          <a:p>
            <a:endParaRPr lang="en-US"/>
          </a:p>
        </p:txBody>
      </p:sp>
    </p:spTree>
    <p:extLst>
      <p:ext uri="{BB962C8B-B14F-4D97-AF65-F5344CB8AC3E}">
        <p14:creationId xmlns:p14="http://schemas.microsoft.com/office/powerpoint/2010/main" val="38216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undry">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1129</TotalTime>
  <Words>831</Words>
  <Application>Microsoft Office PowerPoint</Application>
  <PresentationFormat>宽屏</PresentationFormat>
  <Paragraphs>121</Paragraphs>
  <Slides>8</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Arial</vt:lpstr>
      <vt:lpstr>Calibri</vt:lpstr>
      <vt:lpstr>Rockwell</vt:lpstr>
      <vt:lpstr>Times New Roman</vt:lpstr>
      <vt:lpstr>Wingdings</vt:lpstr>
      <vt:lpstr>Office Theme</vt:lpstr>
      <vt:lpstr>Kaggle Competition: Estimate the square footage of a virtual city</vt:lpstr>
      <vt:lpstr>Kaggle Competition Workstream-Environment Req</vt:lpstr>
      <vt:lpstr>Kaggle Competition Workstream-Data Preprocess</vt:lpstr>
      <vt:lpstr>Kaggle Competition Workstream-Model Building</vt:lpstr>
      <vt:lpstr>Kaggle Competition Workstream-Model Training</vt:lpstr>
      <vt:lpstr>Kaggle Competition Workstream-Params Tuning</vt:lpstr>
      <vt:lpstr>Future Perspectives</vt:lpstr>
      <vt:lpstr>Thank you for your listening! Q&amp;A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default</dc:creator>
  <cp:lastModifiedBy>薛文鑫</cp:lastModifiedBy>
  <cp:revision>66</cp:revision>
  <dcterms:created xsi:type="dcterms:W3CDTF">2013-07-09T17:46:55Z</dcterms:created>
  <dcterms:modified xsi:type="dcterms:W3CDTF">2021-12-06T03:49:00Z</dcterms:modified>
</cp:coreProperties>
</file>