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2" r:id="rId7"/>
    <p:sldId id="265" r:id="rId8"/>
    <p:sldId id="263" r:id="rId9"/>
    <p:sldId id="266" r:id="rId10"/>
    <p:sldId id="267" r:id="rId11"/>
    <p:sldId id="270" r:id="rId12"/>
    <p:sldId id="264" r:id="rId13"/>
    <p:sldId id="268" r:id="rId14"/>
    <p:sldId id="269" r:id="rId15"/>
    <p:sldId id="271" r:id="rId16"/>
    <p:sldId id="272" r:id="rId17"/>
    <p:sldId id="274" r:id="rId18"/>
    <p:sldId id="273" r:id="rId19"/>
    <p:sldId id="275" r:id="rId20"/>
    <p:sldId id="276" r:id="rId21"/>
    <p:sldId id="278"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12A28-6F8D-4F94-BD73-6DA6735F0A54}" v="48" dt="2024-05-27T15:13:2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27C0-D707-48E4-95B6-C80A4DBD5031}" type="datetimeFigureOut">
              <a:rPr lang="fr-CA" smtClean="0"/>
              <a:t>2024-05-27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DA7DE-176E-4672-9CE3-C546C802152D}" type="slidenum">
              <a:rPr lang="fr-CA" smtClean="0"/>
              <a:t>‹N°›</a:t>
            </a:fld>
            <a:endParaRPr lang="fr-CA"/>
          </a:p>
        </p:txBody>
      </p:sp>
    </p:spTree>
    <p:extLst>
      <p:ext uri="{BB962C8B-B14F-4D97-AF65-F5344CB8AC3E}">
        <p14:creationId xmlns:p14="http://schemas.microsoft.com/office/powerpoint/2010/main" val="135952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0B1DA7DE-176E-4672-9CE3-C546C802152D}" type="slidenum">
              <a:rPr lang="fr-CA" smtClean="0"/>
              <a:t>2</a:t>
            </a:fld>
            <a:endParaRPr lang="fr-CA"/>
          </a:p>
        </p:txBody>
      </p:sp>
    </p:spTree>
    <p:extLst>
      <p:ext uri="{BB962C8B-B14F-4D97-AF65-F5344CB8AC3E}">
        <p14:creationId xmlns:p14="http://schemas.microsoft.com/office/powerpoint/2010/main" val="15393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DBC7-5B77-8BBE-7FDF-5DFF0D8E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5FE23826-2522-ECED-6D00-3FC3A516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CAD28A75-3364-265B-2614-31D5377F2FC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CB46B07-3F60-151D-6532-2C1A25D64CA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6188AEB-E5EE-DAC2-C7D8-C044161D93C7}"/>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30744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29B4-B009-F1CE-ADE8-26BBB2956D0C}"/>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E35B295-B139-4698-A379-2213F047F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A7CC16B-87E7-216F-B07C-9B106C140B1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E857BA57-4CE7-DEA1-8A2C-6EB19E07B94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AF69B9D-DB8E-823D-B005-57A3E978A77F}"/>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136400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05352-DB74-917F-E2EE-307850903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C45163FD-2B02-B656-7336-123B2611E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BCDA75E7-135B-F773-1566-BFEF858E44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DB51DED-F504-01B1-ACBF-1FE260F5246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2A699D7-DAFE-936C-B18E-D80DA439410D}"/>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20647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640E-66C9-06A3-C010-27F06D989E1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4C8C2C39-8C2B-3574-59B3-FA4002D6C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39FA8BB-B07F-D219-6B0A-D8B47DD2ABE4}"/>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1DE8408-DF83-823E-26B3-1AABE423636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B4BADF1-37BE-C986-DCDF-532759B03E23}"/>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32100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E94C-E6B3-E632-51E3-846199D34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27059D4C-06A1-D4BB-ADD0-0772D57628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C8124-EBF0-BB53-314F-03A533A05E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5F40EFA1-B32E-436E-92DF-F3ED9ED031A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12229B3-26AA-80A3-3952-79BE608D7602}"/>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338188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F628-36C6-0B38-2888-E444DE9AEC3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56653D81-7E08-7D5B-CC8A-786DF511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263A9471-66CF-FAAA-C916-EF6DFC4F8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5C166BFD-DDEB-B874-3092-8E60E2791FF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3E11899-C53E-5696-CEBA-7C68B3AD8EB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F669C0A2-E664-3A05-126A-C989A994382D}"/>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24543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AF6C-6F0F-B7FE-C77B-3A5D18D18E6D}"/>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6A9EE942-EB2E-EB99-CDDE-681FD67B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29DF4-2F3A-F4F3-3EF0-7CE3372CB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9F9F745D-5098-FD4D-3802-8BF19991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8159C-55A2-D4B9-F3F0-6F5818609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87A29EC4-0E43-7ACC-15F7-8DF70AB1DEAB}"/>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8" name="Footer Placeholder 7">
            <a:extLst>
              <a:ext uri="{FF2B5EF4-FFF2-40B4-BE49-F238E27FC236}">
                <a16:creationId xmlns:a16="http://schemas.microsoft.com/office/drawing/2014/main" id="{489EE41F-F02B-79D3-097C-53E157AA0A06}"/>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FD71544A-9BAF-BB59-4065-0FF10D4879A3}"/>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16129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F53E-3469-75AD-DBF9-571377285EB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CA55C2E3-83D9-6935-C5BB-CF319B43E3A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4" name="Footer Placeholder 3">
            <a:extLst>
              <a:ext uri="{FF2B5EF4-FFF2-40B4-BE49-F238E27FC236}">
                <a16:creationId xmlns:a16="http://schemas.microsoft.com/office/drawing/2014/main" id="{18E6FA14-4D37-469A-0DF6-C182507CE350}"/>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1C7F8779-8786-0511-4268-B233ED9184AA}"/>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183726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EC6DF-866E-A698-3F59-0ACD368F9CBE}"/>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3" name="Footer Placeholder 2">
            <a:extLst>
              <a:ext uri="{FF2B5EF4-FFF2-40B4-BE49-F238E27FC236}">
                <a16:creationId xmlns:a16="http://schemas.microsoft.com/office/drawing/2014/main" id="{23E8BFF7-6AB6-9E27-E0D1-876065DD194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83CF4B51-4A5D-9219-7D4B-1CC9283A80CB}"/>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48148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1D2B-FD1A-A288-F1BF-B986715C5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E7566C22-5764-A522-C5C0-3D5E09F27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C3F2005E-C7B4-EB9C-6D8E-95FC6D50D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C4743-B11F-47DB-B86C-AB8C65A45A79}"/>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48177AC1-7C59-7064-E828-9E0BFF1B7221}"/>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C37B91C8-1CD2-9473-8D7B-8F780B9DB878}"/>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60362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03DB-05B9-1306-694D-12EA506D9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AFA4C901-19BA-993C-0692-CD52426C9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2F86C187-CDEF-F65C-648D-0ADB05BEE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BECA4-BBA3-5194-34D6-494A50ED572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A35DB98-1732-0555-C446-0337E8BCEC8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A9F6189-EBD0-8D7F-6832-5E9C35B4D0DC}"/>
              </a:ext>
            </a:extLst>
          </p:cNvPr>
          <p:cNvSpPr>
            <a:spLocks noGrp="1"/>
          </p:cNvSpPr>
          <p:nvPr>
            <p:ph type="sldNum" sz="quarter" idx="12"/>
          </p:nvPr>
        </p:nvSpPr>
        <p:spPr/>
        <p:txBody>
          <a:bodyPr/>
          <a:lstStyle/>
          <a:p>
            <a:fld id="{C5D4D1DD-EEA2-462B-9039-B6D79DB4BEB6}" type="slidenum">
              <a:rPr lang="fr-CA" smtClean="0"/>
              <a:t>‹N°›</a:t>
            </a:fld>
            <a:endParaRPr lang="fr-CA"/>
          </a:p>
        </p:txBody>
      </p:sp>
    </p:spTree>
    <p:extLst>
      <p:ext uri="{BB962C8B-B14F-4D97-AF65-F5344CB8AC3E}">
        <p14:creationId xmlns:p14="http://schemas.microsoft.com/office/powerpoint/2010/main" val="5455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8E93C-BAD4-EFB0-9D42-5E130DFB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4FEECB44-BE42-752E-A2E1-B766FC13D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86C9B82C-D32E-5E7D-CAD4-A501A8423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99BFFF7-88EA-2809-A6DE-9BF5B9640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FE9CA045-8939-24BB-1EFD-2230B2E51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4D1DD-EEA2-462B-9039-B6D79DB4BEB6}" type="slidenum">
              <a:rPr lang="fr-CA" smtClean="0"/>
              <a:t>‹N°›</a:t>
            </a:fld>
            <a:endParaRPr lang="fr-CA"/>
          </a:p>
        </p:txBody>
      </p:sp>
    </p:spTree>
    <p:extLst>
      <p:ext uri="{BB962C8B-B14F-4D97-AF65-F5344CB8AC3E}">
        <p14:creationId xmlns:p14="http://schemas.microsoft.com/office/powerpoint/2010/main" val="215028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gnup?ref_cta=Sign+up&amp;ref_loc=header+logged+out&amp;ref_page=%2F&amp;source=header-hom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Right Triangle 104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6AF77-2282-BBF4-CE5D-B63E62C8EE5A}"/>
              </a:ext>
            </a:extLst>
          </p:cNvPr>
          <p:cNvSpPr>
            <a:spLocks noGrp="1"/>
          </p:cNvSpPr>
          <p:nvPr>
            <p:ph type="ctrTitle"/>
          </p:nvPr>
        </p:nvSpPr>
        <p:spPr>
          <a:xfrm>
            <a:off x="8029293" y="806364"/>
            <a:ext cx="3354636" cy="2847413"/>
          </a:xfrm>
        </p:spPr>
        <p:txBody>
          <a:bodyPr anchor="b">
            <a:normAutofit/>
          </a:bodyPr>
          <a:lstStyle/>
          <a:p>
            <a:pPr algn="l"/>
            <a:r>
              <a:rPr lang="fr-CA" sz="2900" dirty="0"/>
              <a:t>TP PROJET SCRUM/</a:t>
            </a:r>
            <a:r>
              <a:rPr lang="fr-CA" sz="2900" dirty="0" err="1"/>
              <a:t>DevSecOps</a:t>
            </a:r>
            <a:endParaRPr lang="fr-CA" sz="2900" dirty="0"/>
          </a:p>
        </p:txBody>
      </p:sp>
      <p:sp>
        <p:nvSpPr>
          <p:cNvPr id="3" name="Subtitle 2">
            <a:extLst>
              <a:ext uri="{FF2B5EF4-FFF2-40B4-BE49-F238E27FC236}">
                <a16:creationId xmlns:a16="http://schemas.microsoft.com/office/drawing/2014/main" id="{56B8898C-1AE1-0ED9-92C9-7D54D5C85C66}"/>
              </a:ext>
            </a:extLst>
          </p:cNvPr>
          <p:cNvSpPr>
            <a:spLocks noGrp="1"/>
          </p:cNvSpPr>
          <p:nvPr>
            <p:ph type="subTitle" idx="1"/>
          </p:nvPr>
        </p:nvSpPr>
        <p:spPr>
          <a:xfrm>
            <a:off x="8029293" y="3703250"/>
            <a:ext cx="2435507" cy="1122750"/>
          </a:xfrm>
        </p:spPr>
        <p:txBody>
          <a:bodyPr anchor="t">
            <a:normAutofit/>
          </a:bodyPr>
          <a:lstStyle/>
          <a:p>
            <a:pPr algn="l"/>
            <a:r>
              <a:rPr lang="fr-CA" sz="2000"/>
              <a:t>Hugo Siriphong</a:t>
            </a:r>
          </a:p>
          <a:p>
            <a:pPr algn="l"/>
            <a:r>
              <a:rPr lang="fr-CA" sz="2000"/>
              <a:t>Mathis Delaitre</a:t>
            </a:r>
          </a:p>
        </p:txBody>
      </p:sp>
      <p:pic>
        <p:nvPicPr>
          <p:cNvPr id="1028" name="Picture 4" descr="DevContentOps.io">
            <a:extLst>
              <a:ext uri="{FF2B5EF4-FFF2-40B4-BE49-F238E27FC236}">
                <a16:creationId xmlns:a16="http://schemas.microsoft.com/office/drawing/2014/main" id="{6CCFD3E4-7F7D-5BFB-0C50-A35C6F47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3" y="162136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7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3BA08B46-F136-8B47-5BD4-7C6F32856A6F}"/>
              </a:ext>
            </a:extLst>
          </p:cNvPr>
          <p:cNvPicPr>
            <a:picLocks noChangeAspect="1"/>
          </p:cNvPicPr>
          <p:nvPr/>
        </p:nvPicPr>
        <p:blipFill>
          <a:blip r:embed="rId2"/>
          <a:stretch>
            <a:fillRect/>
          </a:stretch>
        </p:blipFill>
        <p:spPr>
          <a:xfrm>
            <a:off x="621676" y="1363995"/>
            <a:ext cx="3874124" cy="116341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D59843C-AADA-0FC5-79F4-18F528CEA556}"/>
              </a:ext>
            </a:extLst>
          </p:cNvPr>
          <p:cNvPicPr>
            <a:picLocks noChangeAspect="1"/>
          </p:cNvPicPr>
          <p:nvPr/>
        </p:nvPicPr>
        <p:blipFill>
          <a:blip r:embed="rId3"/>
          <a:stretch>
            <a:fillRect/>
          </a:stretch>
        </p:blipFill>
        <p:spPr>
          <a:xfrm>
            <a:off x="689579" y="3586297"/>
            <a:ext cx="3738318" cy="2644860"/>
          </a:xfrm>
          <a:prstGeom prst="rect">
            <a:avLst/>
          </a:prstGeom>
        </p:spPr>
      </p:pic>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Création d’un dépôt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1100"/>
              <a:t>cd /c/Users/hugos/OneDrive/Bureau/SCRUMDevSecOps/ : Change le répertoire de travail courant vers le dossier "SCRUMDevSecOps" situé dans le répertoire "Bureau" de l'utilisateur "hugos".</a:t>
            </a:r>
          </a:p>
          <a:p>
            <a:endParaRPr lang="fr-FR" sz="1100"/>
          </a:p>
          <a:p>
            <a:r>
              <a:rPr lang="fr-FR" sz="1100"/>
              <a:t>git init : Initialise un nouveau dépôt Git dans le répertoire "SCRUMDevSecOps", créant ainsi un dossier caché ".git" qui contiendra l'historique des versions et les métadonnées du projet.</a:t>
            </a:r>
          </a:p>
          <a:p>
            <a:endParaRPr lang="fr-FR" sz="1100"/>
          </a:p>
          <a:p>
            <a:r>
              <a:rPr lang="fr-FR" sz="1100"/>
              <a:t>En résumé, ces commandes permettent de se déplacer vers le dossier du projet "SCRUMDevSecOps" et d'initialiser un dépôt Git dans ce dossier pour commencer à versionner le projet avec Git.</a:t>
            </a:r>
            <a:endParaRPr lang="fr-CA" sz="1100"/>
          </a:p>
        </p:txBody>
      </p:sp>
      <p:sp>
        <p:nvSpPr>
          <p:cNvPr id="6" name="Arrow: Down 5">
            <a:extLst>
              <a:ext uri="{FF2B5EF4-FFF2-40B4-BE49-F238E27FC236}">
                <a16:creationId xmlns:a16="http://schemas.microsoft.com/office/drawing/2014/main" id="{AF884EED-973A-FCD4-9040-42DE346437BC}"/>
              </a:ext>
            </a:extLst>
          </p:cNvPr>
          <p:cNvSpPr/>
          <p:nvPr/>
        </p:nvSpPr>
        <p:spPr>
          <a:xfrm>
            <a:off x="2124398" y="2668806"/>
            <a:ext cx="371914" cy="7601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754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2" name="Rectangle 51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4" name="Right Triangle 51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6" name="Rectangle 51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GitHub</a:t>
            </a:r>
          </a:p>
        </p:txBody>
      </p:sp>
      <p:pic>
        <p:nvPicPr>
          <p:cNvPr id="1026" name="Picture 2" descr="GitHub vs. GitLab: What's the Difference | Clockwise">
            <a:extLst>
              <a:ext uri="{FF2B5EF4-FFF2-40B4-BE49-F238E27FC236}">
                <a16:creationId xmlns:a16="http://schemas.microsoft.com/office/drawing/2014/main" id="{EDC8F193-443B-4833-2833-FC1BDC939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endParaRPr lang="fr-FR" sz="1600" dirty="0"/>
          </a:p>
          <a:p>
            <a:r>
              <a:rPr lang="fr-FR" sz="1600" dirty="0"/>
              <a:t>Git est un système de contrôle de version distribué pour suivre les modifications du code source, tandis que GitHub est une plateforme en ligne qui utilise Git pour le contrôle de version et offre des fonctionnalités supplémentaires pour la collaboration, la gestion de projets et l'hébergement de code.</a:t>
            </a:r>
            <a:endParaRPr lang="fr-CA" sz="1600" dirty="0"/>
          </a:p>
        </p:txBody>
      </p:sp>
    </p:spTree>
    <p:extLst>
      <p:ext uri="{BB962C8B-B14F-4D97-AF65-F5344CB8AC3E}">
        <p14:creationId xmlns:p14="http://schemas.microsoft.com/office/powerpoint/2010/main" val="28412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Crée un compte GitHub</a:t>
            </a:r>
          </a:p>
        </p:txBody>
      </p:sp>
      <p:pic>
        <p:nvPicPr>
          <p:cNvPr id="5" name="Picture 4">
            <a:extLst>
              <a:ext uri="{FF2B5EF4-FFF2-40B4-BE49-F238E27FC236}">
                <a16:creationId xmlns:a16="http://schemas.microsoft.com/office/drawing/2014/main" id="{70B62780-2589-A1FD-3214-3BE36D2E06A6}"/>
              </a:ext>
            </a:extLst>
          </p:cNvPr>
          <p:cNvPicPr>
            <a:picLocks noChangeAspect="1"/>
          </p:cNvPicPr>
          <p:nvPr/>
        </p:nvPicPr>
        <p:blipFill>
          <a:blip r:embed="rId2"/>
          <a:stretch>
            <a:fillRect/>
          </a:stretch>
        </p:blipFill>
        <p:spPr>
          <a:xfrm>
            <a:off x="1123357" y="3534270"/>
            <a:ext cx="3533985" cy="1696312"/>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pPr marL="0" indent="0">
              <a:buNone/>
            </a:pPr>
            <a:r>
              <a:rPr lang="fr-CA" sz="1100" dirty="0">
                <a:hlinkClick r:id="rId3"/>
              </a:rPr>
              <a:t>https://github.com/signup?ref_cta=Sign+up&amp;ref_loc=header+logged+out&amp;ref_page=%2F&amp;source=header-home</a:t>
            </a:r>
            <a:endParaRPr lang="fr-CA" sz="1100" dirty="0"/>
          </a:p>
        </p:txBody>
      </p:sp>
    </p:spTree>
    <p:extLst>
      <p:ext uri="{BB962C8B-B14F-4D97-AF65-F5344CB8AC3E}">
        <p14:creationId xmlns:p14="http://schemas.microsoft.com/office/powerpoint/2010/main" val="26644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5" name="Rectangle 518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2978C75-844D-802F-3C4B-ACD895E3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6" y="1016971"/>
            <a:ext cx="3869722" cy="1857466"/>
          </a:xfrm>
          <a:prstGeom prst="rect">
            <a:avLst/>
          </a:prstGeom>
        </p:spPr>
      </p:pic>
      <p:pic>
        <p:nvPicPr>
          <p:cNvPr id="9" name="Picture 8">
            <a:extLst>
              <a:ext uri="{FF2B5EF4-FFF2-40B4-BE49-F238E27FC236}">
                <a16:creationId xmlns:a16="http://schemas.microsoft.com/office/drawing/2014/main" id="{3BA99785-36F7-8AF1-916B-E8E46C956440}"/>
              </a:ext>
            </a:extLst>
          </p:cNvPr>
          <p:cNvPicPr>
            <a:picLocks noChangeAspect="1"/>
          </p:cNvPicPr>
          <p:nvPr/>
        </p:nvPicPr>
        <p:blipFill>
          <a:blip r:embed="rId3"/>
          <a:stretch>
            <a:fillRect/>
          </a:stretch>
        </p:blipFill>
        <p:spPr>
          <a:xfrm>
            <a:off x="621676" y="4300006"/>
            <a:ext cx="3869722" cy="1217441"/>
          </a:xfrm>
          <a:prstGeom prst="rect">
            <a:avLst/>
          </a:prstGeom>
        </p:spPr>
      </p:pic>
      <p:sp>
        <p:nvSpPr>
          <p:cNvPr id="5187" name="Right Triangle 518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9" name="Rectangle 518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8000"/>
              <a:t>Créer un cloud</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50210" y="4634204"/>
            <a:ext cx="4041454" cy="1261267"/>
          </a:xfrm>
        </p:spPr>
        <p:txBody>
          <a:bodyPr vert="horz" lIns="91440" tIns="45720" rIns="91440" bIns="45720" rtlCol="0" anchor="t">
            <a:normAutofit/>
          </a:bodyPr>
          <a:lstStyle/>
          <a:p>
            <a:pPr marL="0" indent="0">
              <a:buNone/>
            </a:pPr>
            <a:r>
              <a:rPr lang="en-US" sz="2400"/>
              <a:t>Se situer en haut à droite de la page pour créer un cloud</a:t>
            </a:r>
          </a:p>
        </p:txBody>
      </p:sp>
    </p:spTree>
    <p:extLst>
      <p:ext uri="{BB962C8B-B14F-4D97-AF65-F5344CB8AC3E}">
        <p14:creationId xmlns:p14="http://schemas.microsoft.com/office/powerpoint/2010/main" val="319970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8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6" name="Right Triangle 518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8" name="Rectangle 518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Remplir les informations</a:t>
            </a:r>
          </a:p>
        </p:txBody>
      </p:sp>
      <p:pic>
        <p:nvPicPr>
          <p:cNvPr id="5" name="Picture 4">
            <a:extLst>
              <a:ext uri="{FF2B5EF4-FFF2-40B4-BE49-F238E27FC236}">
                <a16:creationId xmlns:a16="http://schemas.microsoft.com/office/drawing/2014/main" id="{59BC405D-8D23-AD29-ADCF-CEBFCBB4CACD}"/>
              </a:ext>
            </a:extLst>
          </p:cNvPr>
          <p:cNvPicPr>
            <a:picLocks noChangeAspect="1"/>
          </p:cNvPicPr>
          <p:nvPr/>
        </p:nvPicPr>
        <p:blipFill rotWithShape="1">
          <a:blip r:embed="rId2"/>
          <a:srcRect l="15540" r="2293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CA" sz="2000"/>
              <a:t>Donner un nom à votre cloud et s’assurer de bien le mettre en public</a:t>
            </a:r>
          </a:p>
          <a:p>
            <a:r>
              <a:rPr lang="fr-CA" sz="2000"/>
              <a:t>Créer le dépôt</a:t>
            </a:r>
          </a:p>
        </p:txBody>
      </p:sp>
    </p:spTree>
    <p:extLst>
      <p:ext uri="{BB962C8B-B14F-4D97-AF65-F5344CB8AC3E}">
        <p14:creationId xmlns:p14="http://schemas.microsoft.com/office/powerpoint/2010/main" val="220737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4" name="Rectangle 5243">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835155" y="525195"/>
            <a:ext cx="3986155" cy="2806506"/>
          </a:xfrm>
        </p:spPr>
        <p:txBody>
          <a:bodyPr anchor="b">
            <a:normAutofit/>
          </a:bodyPr>
          <a:lstStyle/>
          <a:p>
            <a:r>
              <a:rPr lang="fr-CA" sz="4000"/>
              <a:t>Suivre les étapes</a:t>
            </a:r>
          </a:p>
        </p:txBody>
      </p:sp>
      <p:pic>
        <p:nvPicPr>
          <p:cNvPr id="5" name="Picture 4">
            <a:extLst>
              <a:ext uri="{FF2B5EF4-FFF2-40B4-BE49-F238E27FC236}">
                <a16:creationId xmlns:a16="http://schemas.microsoft.com/office/drawing/2014/main" id="{841223C5-C005-65E7-4554-D77E5715809E}"/>
              </a:ext>
            </a:extLst>
          </p:cNvPr>
          <p:cNvPicPr>
            <a:picLocks noChangeAspect="1"/>
          </p:cNvPicPr>
          <p:nvPr/>
        </p:nvPicPr>
        <p:blipFill rotWithShape="1">
          <a:blip r:embed="rId2"/>
          <a:srcRect t="14876" r="1" b="3566"/>
          <a:stretch/>
        </p:blipFill>
        <p:spPr>
          <a:xfrm>
            <a:off x="5186554" y="163646"/>
            <a:ext cx="6806703" cy="262309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835155" y="3526300"/>
            <a:ext cx="3986155" cy="2588458"/>
          </a:xfrm>
        </p:spPr>
        <p:txBody>
          <a:bodyPr>
            <a:normAutofit/>
          </a:bodyPr>
          <a:lstStyle/>
          <a:p>
            <a:endParaRPr lang="fr-FR" sz="2000"/>
          </a:p>
          <a:p>
            <a:r>
              <a:rPr lang="fr-FR" sz="2000"/>
              <a:t>On n’a qu'à copier les commandes.</a:t>
            </a:r>
            <a:endParaRPr lang="fr-CA" sz="2000" dirty="0"/>
          </a:p>
        </p:txBody>
      </p:sp>
      <p:pic>
        <p:nvPicPr>
          <p:cNvPr id="7" name="Picture 6">
            <a:extLst>
              <a:ext uri="{FF2B5EF4-FFF2-40B4-BE49-F238E27FC236}">
                <a16:creationId xmlns:a16="http://schemas.microsoft.com/office/drawing/2014/main" id="{AC597A69-1717-1D9A-4736-5305433E7C2B}"/>
              </a:ext>
            </a:extLst>
          </p:cNvPr>
          <p:cNvPicPr>
            <a:picLocks noChangeAspect="1"/>
          </p:cNvPicPr>
          <p:nvPr/>
        </p:nvPicPr>
        <p:blipFill rotWithShape="1">
          <a:blip r:embed="rId3"/>
          <a:srcRect r="2550" b="2"/>
          <a:stretch/>
        </p:blipFill>
        <p:spPr>
          <a:xfrm>
            <a:off x="5186554" y="2956875"/>
            <a:ext cx="6806703" cy="3352653"/>
          </a:xfrm>
          <a:prstGeom prst="rect">
            <a:avLst/>
          </a:prstGeom>
        </p:spPr>
      </p:pic>
    </p:spTree>
    <p:extLst>
      <p:ext uri="{BB962C8B-B14F-4D97-AF65-F5344CB8AC3E}">
        <p14:creationId xmlns:p14="http://schemas.microsoft.com/office/powerpoint/2010/main" val="40728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a:t>Ajout d’un document 0.0</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a:t>status</a:t>
            </a:r>
            <a:r>
              <a:rPr lang="fr-FR" sz="2000" dirty="0"/>
              <a:t>, on aperçoit que quand on ajoute un fichier dans le dépôt, il n’est pas ajouté directement et il n’est visible qu’</a:t>
            </a:r>
            <a:r>
              <a:rPr lang="fr-CA" sz="2000" dirty="0"/>
              <a:t>à</a:t>
            </a:r>
            <a:r>
              <a:rPr lang="fr-FR" sz="2000" dirty="0"/>
              <a:t> vous</a:t>
            </a:r>
          </a:p>
        </p:txBody>
      </p:sp>
      <p:pic>
        <p:nvPicPr>
          <p:cNvPr id="5" name="Picture 4">
            <a:extLst>
              <a:ext uri="{FF2B5EF4-FFF2-40B4-BE49-F238E27FC236}">
                <a16:creationId xmlns:a16="http://schemas.microsoft.com/office/drawing/2014/main" id="{C52B4734-199F-3E36-DD9E-10792203EDF8}"/>
              </a:ext>
            </a:extLst>
          </p:cNvPr>
          <p:cNvPicPr>
            <a:picLocks noChangeAspect="1"/>
          </p:cNvPicPr>
          <p:nvPr/>
        </p:nvPicPr>
        <p:blipFill>
          <a:blip r:embed="rId2"/>
          <a:stretch>
            <a:fillRect/>
          </a:stretch>
        </p:blipFill>
        <p:spPr>
          <a:xfrm>
            <a:off x="5911532" y="3418214"/>
            <a:ext cx="5150277" cy="1846325"/>
          </a:xfrm>
          <a:prstGeom prst="rect">
            <a:avLst/>
          </a:prstGeom>
        </p:spPr>
      </p:pic>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48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0.1</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dirty="0" err="1"/>
              <a:t>add</a:t>
            </a:r>
            <a:r>
              <a:rPr lang="fr-FR" sz="2000" dirty="0"/>
              <a:t>, elle va permettre d'ajouter des modifications au prochain commit dans Git.</a:t>
            </a:r>
          </a:p>
          <a:p>
            <a:r>
              <a:rPr lang="fr-FR" sz="2000" dirty="0"/>
              <a:t>On peut voir avec git </a:t>
            </a:r>
            <a:r>
              <a:rPr lang="fr-FR" sz="2000" dirty="0" err="1"/>
              <a:t>status</a:t>
            </a:r>
            <a:r>
              <a:rPr lang="fr-FR" sz="2000" dirty="0"/>
              <a:t> qu’il y a un nouveau fichier </a:t>
            </a:r>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93BCE8-E788-C705-3B25-6B740ABD0AD9}"/>
              </a:ext>
            </a:extLst>
          </p:cNvPr>
          <p:cNvPicPr>
            <a:picLocks noChangeAspect="1"/>
          </p:cNvPicPr>
          <p:nvPr/>
        </p:nvPicPr>
        <p:blipFill>
          <a:blip r:embed="rId2"/>
          <a:stretch>
            <a:fillRect/>
          </a:stretch>
        </p:blipFill>
        <p:spPr>
          <a:xfrm>
            <a:off x="5677062" y="3428682"/>
            <a:ext cx="5353797" cy="1752845"/>
          </a:xfrm>
          <a:prstGeom prst="rect">
            <a:avLst/>
          </a:prstGeom>
        </p:spPr>
      </p:pic>
    </p:spTree>
    <p:extLst>
      <p:ext uri="{BB962C8B-B14F-4D97-AF65-F5344CB8AC3E}">
        <p14:creationId xmlns:p14="http://schemas.microsoft.com/office/powerpoint/2010/main" val="244160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0.2</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log, on peut voir l’historique des </a:t>
            </a:r>
            <a:r>
              <a:rPr lang="fr-FR" sz="2000" dirty="0" err="1"/>
              <a:t>commits</a:t>
            </a:r>
            <a:endParaRPr lang="fr-FR" sz="2000" dirty="0"/>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Description automatically generated">
            <a:extLst>
              <a:ext uri="{FF2B5EF4-FFF2-40B4-BE49-F238E27FC236}">
                <a16:creationId xmlns:a16="http://schemas.microsoft.com/office/drawing/2014/main" id="{FAEAD7B3-E0E9-194C-7F0B-579BE6B8E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95" y="3198677"/>
            <a:ext cx="5020376" cy="2276793"/>
          </a:xfrm>
          <a:prstGeom prst="rect">
            <a:avLst/>
          </a:prstGeom>
        </p:spPr>
      </p:pic>
    </p:spTree>
    <p:extLst>
      <p:ext uri="{BB962C8B-B14F-4D97-AF65-F5344CB8AC3E}">
        <p14:creationId xmlns:p14="http://schemas.microsoft.com/office/powerpoint/2010/main" val="42605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E02E4461-C636-58CF-AB6F-58BFDF894749}"/>
              </a:ext>
            </a:extLst>
          </p:cNvPr>
          <p:cNvPicPr>
            <a:picLocks noChangeAspect="1"/>
          </p:cNvPicPr>
          <p:nvPr/>
        </p:nvPicPr>
        <p:blipFill>
          <a:blip r:embed="rId2"/>
          <a:stretch>
            <a:fillRect/>
          </a:stretch>
        </p:blipFill>
        <p:spPr>
          <a:xfrm>
            <a:off x="621676" y="1215910"/>
            <a:ext cx="3874124" cy="145958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0841391-7744-0EEC-B41A-E1EF670BB15C}"/>
              </a:ext>
            </a:extLst>
          </p:cNvPr>
          <p:cNvPicPr>
            <a:picLocks noChangeAspect="1"/>
          </p:cNvPicPr>
          <p:nvPr/>
        </p:nvPicPr>
        <p:blipFill>
          <a:blip r:embed="rId3"/>
          <a:stretch>
            <a:fillRect/>
          </a:stretch>
        </p:blipFill>
        <p:spPr>
          <a:xfrm>
            <a:off x="621676" y="3988622"/>
            <a:ext cx="3874124" cy="1840209"/>
          </a:xfrm>
          <a:prstGeom prst="rect">
            <a:avLst/>
          </a:prstGeom>
        </p:spPr>
      </p:pic>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a:t>Ajout d’un document 0.3</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a:t>Avec la commande git push, on va pousser tous nos modifications au dépôt sur GitHub.</a:t>
            </a:r>
          </a:p>
        </p:txBody>
      </p:sp>
      <p:sp>
        <p:nvSpPr>
          <p:cNvPr id="9" name="Arrow: Down 8">
            <a:extLst>
              <a:ext uri="{FF2B5EF4-FFF2-40B4-BE49-F238E27FC236}">
                <a16:creationId xmlns:a16="http://schemas.microsoft.com/office/drawing/2014/main" id="{1D7A6564-8664-5BE5-37CC-C93D6C7BF6CC}"/>
              </a:ext>
            </a:extLst>
          </p:cNvPr>
          <p:cNvSpPr/>
          <p:nvPr/>
        </p:nvSpPr>
        <p:spPr>
          <a:xfrm>
            <a:off x="2220686" y="2913001"/>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368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ight Triangle 20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Rectangle 20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255260" y="1188637"/>
            <a:ext cx="5852711" cy="1597228"/>
          </a:xfrm>
        </p:spPr>
        <p:txBody>
          <a:bodyPr>
            <a:normAutofit/>
          </a:bodyPr>
          <a:lstStyle/>
          <a:p>
            <a:r>
              <a:rPr lang="fr-CA" sz="6000"/>
              <a:t>Introduction</a:t>
            </a:r>
          </a:p>
        </p:txBody>
      </p:sp>
      <p:pic>
        <p:nvPicPr>
          <p:cNvPr id="5" name="Picture 4" descr="A group of people in a meeting&#10;&#10;Description automatically generated">
            <a:extLst>
              <a:ext uri="{FF2B5EF4-FFF2-40B4-BE49-F238E27FC236}">
                <a16:creationId xmlns:a16="http://schemas.microsoft.com/office/drawing/2014/main" id="{E66B850A-03A4-9A9C-18B3-1394FB3BE7EE}"/>
              </a:ext>
            </a:extLst>
          </p:cNvPr>
          <p:cNvPicPr>
            <a:picLocks noChangeAspect="1"/>
          </p:cNvPicPr>
          <p:nvPr/>
        </p:nvPicPr>
        <p:blipFill>
          <a:blip r:embed="rId3"/>
          <a:stretch>
            <a:fillRect/>
          </a:stretch>
        </p:blipFill>
        <p:spPr>
          <a:xfrm>
            <a:off x="1123357" y="2402968"/>
            <a:ext cx="3533985" cy="2129225"/>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FR" sz="1400"/>
              <a:t>Notre projet SCRUM/DevSecOps vise à développer une application web sécurisée et fiable, destinée à des tests de pénétration (WEB APP PEN TEST), en utilisant les méthodes Agiles de SCRUM et les principes de sécurité DevSecOps. Cette documentation Git garantit une traçabilité complète du développement, depuis la création du dépôt jusqu'aux derniers commits, en assurant transparence et gestion rigoureuse des versions. Elle servira également de référence pour les décisions prises tout au long du processus, assurant la cohérence et la sécurité de l'application.</a:t>
            </a:r>
            <a:endParaRPr lang="fr-CA" sz="1400"/>
          </a:p>
        </p:txBody>
      </p:sp>
    </p:spTree>
    <p:extLst>
      <p:ext uri="{BB962C8B-B14F-4D97-AF65-F5344CB8AC3E}">
        <p14:creationId xmlns:p14="http://schemas.microsoft.com/office/powerpoint/2010/main" val="22598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Modifications</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Je suis les mêmes étapes si je fais une modification sur le document Powerpoint.</a:t>
            </a:r>
          </a:p>
        </p:txBody>
      </p:sp>
      <p:pic>
        <p:nvPicPr>
          <p:cNvPr id="5" name="Picture 4">
            <a:extLst>
              <a:ext uri="{FF2B5EF4-FFF2-40B4-BE49-F238E27FC236}">
                <a16:creationId xmlns:a16="http://schemas.microsoft.com/office/drawing/2014/main" id="{C6AA80B2-5B51-BBAE-8A1B-A7BE5AB3680B}"/>
              </a:ext>
            </a:extLst>
          </p:cNvPr>
          <p:cNvPicPr>
            <a:picLocks noChangeAspect="1"/>
          </p:cNvPicPr>
          <p:nvPr/>
        </p:nvPicPr>
        <p:blipFill>
          <a:blip r:embed="rId2"/>
          <a:stretch>
            <a:fillRect/>
          </a:stretch>
        </p:blipFill>
        <p:spPr>
          <a:xfrm>
            <a:off x="567127" y="623275"/>
            <a:ext cx="2191056" cy="5515745"/>
          </a:xfrm>
          <a:prstGeom prst="rect">
            <a:avLst/>
          </a:prstGeom>
        </p:spPr>
      </p:pic>
    </p:spTree>
    <p:extLst>
      <p:ext uri="{BB962C8B-B14F-4D97-AF65-F5344CB8AC3E}">
        <p14:creationId xmlns:p14="http://schemas.microsoft.com/office/powerpoint/2010/main" val="1572492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7" name="Rectangle 524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9" name="Right Triangle 524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1" name="Rectangle 525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Ajout coéquipier</a:t>
            </a:r>
          </a:p>
        </p:txBody>
      </p:sp>
      <p:pic>
        <p:nvPicPr>
          <p:cNvPr id="6" name="Picture 5">
            <a:extLst>
              <a:ext uri="{FF2B5EF4-FFF2-40B4-BE49-F238E27FC236}">
                <a16:creationId xmlns:a16="http://schemas.microsoft.com/office/drawing/2014/main" id="{27207826-0011-82F7-570D-25B1094EB502}"/>
              </a:ext>
            </a:extLst>
          </p:cNvPr>
          <p:cNvPicPr>
            <a:picLocks noChangeAspect="1"/>
          </p:cNvPicPr>
          <p:nvPr/>
        </p:nvPicPr>
        <p:blipFill>
          <a:blip r:embed="rId2"/>
          <a:stretch>
            <a:fillRect/>
          </a:stretch>
        </p:blipFill>
        <p:spPr>
          <a:xfrm>
            <a:off x="1123357" y="3538687"/>
            <a:ext cx="3533985" cy="168747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2000"/>
              <a:t>Aller sur GitHub</a:t>
            </a:r>
          </a:p>
          <a:p>
            <a:r>
              <a:rPr lang="fr-FR" sz="2000"/>
              <a:t>Aller sur les Paramètres</a:t>
            </a:r>
          </a:p>
          <a:p>
            <a:r>
              <a:rPr lang="fr-FR" sz="2000"/>
              <a:t>Aller sur Collaborateurs</a:t>
            </a:r>
          </a:p>
          <a:p>
            <a:r>
              <a:rPr lang="fr-FR" sz="2000"/>
              <a:t>Ajouter l’adresse de la personne</a:t>
            </a:r>
          </a:p>
          <a:p>
            <a:endParaRPr lang="fr-FR" sz="2000"/>
          </a:p>
        </p:txBody>
      </p:sp>
    </p:spTree>
    <p:extLst>
      <p:ext uri="{BB962C8B-B14F-4D97-AF65-F5344CB8AC3E}">
        <p14:creationId xmlns:p14="http://schemas.microsoft.com/office/powerpoint/2010/main" val="338961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git pull</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Pour récupérer et fusionner les changements depuis un dépôt distant dans votre branche locale.</a:t>
            </a:r>
          </a:p>
          <a:p>
            <a:endParaRPr lang="fr-FR" sz="2400" dirty="0"/>
          </a:p>
          <a:p>
            <a:r>
              <a:rPr lang="fr-FR" sz="2400" dirty="0"/>
              <a:t>Mathis(Ajoute une photo de ton cote comment sa marche)</a:t>
            </a:r>
          </a:p>
        </p:txBody>
      </p:sp>
    </p:spTree>
    <p:extLst>
      <p:ext uri="{BB962C8B-B14F-4D97-AF65-F5344CB8AC3E}">
        <p14:creationId xmlns:p14="http://schemas.microsoft.com/office/powerpoint/2010/main" val="375564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EXEMPLE CODE</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Voici un exemple de code pour une page HTML. Ici nous avons utilisé un Loop pour pouvoir répéter la même chose plusieurs fois sans devoir l’écrire à chaque fois.</a:t>
            </a:r>
          </a:p>
        </p:txBody>
      </p:sp>
      <p:pic>
        <p:nvPicPr>
          <p:cNvPr id="5" name="Image 4">
            <a:extLst>
              <a:ext uri="{FF2B5EF4-FFF2-40B4-BE49-F238E27FC236}">
                <a16:creationId xmlns:a16="http://schemas.microsoft.com/office/drawing/2014/main" id="{7DDD41F9-F26A-9BF1-54DB-0C5CF9DAF951}"/>
              </a:ext>
            </a:extLst>
          </p:cNvPr>
          <p:cNvPicPr>
            <a:picLocks noChangeAspect="1"/>
          </p:cNvPicPr>
          <p:nvPr/>
        </p:nvPicPr>
        <p:blipFill>
          <a:blip r:embed="rId2"/>
          <a:stretch>
            <a:fillRect/>
          </a:stretch>
        </p:blipFill>
        <p:spPr>
          <a:xfrm>
            <a:off x="358195" y="974549"/>
            <a:ext cx="4294394" cy="4722636"/>
          </a:xfrm>
          <a:prstGeom prst="rect">
            <a:avLst/>
          </a:prstGeom>
        </p:spPr>
      </p:pic>
    </p:spTree>
    <p:extLst>
      <p:ext uri="{BB962C8B-B14F-4D97-AF65-F5344CB8AC3E}">
        <p14:creationId xmlns:p14="http://schemas.microsoft.com/office/powerpoint/2010/main" val="67478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ight Triangle 41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Rectangle 41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Scrum</a:t>
            </a:r>
          </a:p>
        </p:txBody>
      </p:sp>
      <p:pic>
        <p:nvPicPr>
          <p:cNvPr id="4098" name="Picture 2" descr="Agile-Scrum-logo-600x300 - French Marketing Articles Québec">
            <a:extLst>
              <a:ext uri="{FF2B5EF4-FFF2-40B4-BE49-F238E27FC236}">
                <a16:creationId xmlns:a16="http://schemas.microsoft.com/office/drawing/2014/main" id="{976D7E44-1F4D-DE48-33A1-C3A790EFFB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400"/>
              <a:t>Le Scrum est une méthodologie agile pour la gestion de projets, principalement utilisée dans le développement de logiciels. Elle se caractérise par des cycles de travail itératifs et incrémentaux appelés "sprints", généralement de deux à quatre semaines. Les principaux rôles dans Scrum sont : le Product Owner, qui définit les priorités et les exigences du produit; le Scrum Master, qui facilite les processus et résout les obstacles; et l'équipe de développement, qui conçoit, code, et teste le produit. Chaque rôle travaille ensemble pour livrer des versions fonctionnelles du produit à la fin de chaque sprint.</a:t>
            </a:r>
            <a:endParaRPr lang="fr-CA" sz="1400"/>
          </a:p>
        </p:txBody>
      </p:sp>
    </p:spTree>
    <p:extLst>
      <p:ext uri="{BB962C8B-B14F-4D97-AF65-F5344CB8AC3E}">
        <p14:creationId xmlns:p14="http://schemas.microsoft.com/office/powerpoint/2010/main" val="20833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FR" sz="6000"/>
              <a:t>DevSecOps</a:t>
            </a:r>
            <a:endParaRPr lang="fr-CA" sz="6000"/>
          </a:p>
        </p:txBody>
      </p:sp>
      <p:pic>
        <p:nvPicPr>
          <p:cNvPr id="4" name="Picture 2" descr="DevSecOps: Shifting Security Left Within the Agile World of DevOps - CG  Infinity">
            <a:extLst>
              <a:ext uri="{FF2B5EF4-FFF2-40B4-BE49-F238E27FC236}">
                <a16:creationId xmlns:a16="http://schemas.microsoft.com/office/drawing/2014/main" id="{47022BB2-BAD9-B5D2-58DD-E9D9A3AF22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384076"/>
            <a:ext cx="3533985" cy="1996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700" dirty="0" err="1"/>
              <a:t>DevSecOps</a:t>
            </a:r>
            <a:r>
              <a:rPr lang="fr-FR" sz="1700" dirty="0"/>
              <a:t> est une méthodologie de développement logiciel qui intègre les pratiques de sécurité dès les premières étapes du cycle de vie du développement, en les combinant avec DevOps. Elle vise à créer des applications sécurisées de manière proactive, en intégrant la sécurité à chaque phase du développement pour réduire les risques et améliorer la qualité du produit.</a:t>
            </a:r>
            <a:endParaRPr lang="fr-CA" sz="1700" dirty="0"/>
          </a:p>
        </p:txBody>
      </p:sp>
    </p:spTree>
    <p:extLst>
      <p:ext uri="{BB962C8B-B14F-4D97-AF65-F5344CB8AC3E}">
        <p14:creationId xmlns:p14="http://schemas.microsoft.com/office/powerpoint/2010/main" val="194641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ight Triangle 512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Web App Pen Test</a:t>
            </a:r>
          </a:p>
        </p:txBody>
      </p:sp>
      <p:pic>
        <p:nvPicPr>
          <p:cNvPr id="5122" name="Picture 2" descr="Getting The Most Out Of Your Web Application Penetration Test">
            <a:extLst>
              <a:ext uri="{FF2B5EF4-FFF2-40B4-BE49-F238E27FC236}">
                <a16:creationId xmlns:a16="http://schemas.microsoft.com/office/drawing/2014/main" id="{75648F68-4BEA-08A5-59DE-FCC93BF713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618202"/>
            <a:ext cx="3533985" cy="1528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92500"/>
          </a:bodyPr>
          <a:lstStyle/>
          <a:p>
            <a:r>
              <a:rPr lang="fr-FR" sz="1700" dirty="0"/>
              <a:t>Un test de pénétration d'application web (web app </a:t>
            </a:r>
            <a:r>
              <a:rPr lang="fr-FR" sz="1700" dirty="0" err="1"/>
              <a:t>pen</a:t>
            </a:r>
            <a:r>
              <a:rPr lang="fr-FR" sz="1700" dirty="0"/>
              <a:t> test) est une attaque simulée visant à identifier et exploiter les vulnérabilités d'une application web. Il consiste à recueillir des informations, à scanner les vulnérabilités, à les exploiter pour évaluer leur impact, et à rapporter les résultats avec des recommandations. Cette approche proactive aide les organisations à améliorer leur sécurité en traitant les faiblesses avant que des acteurs malveillants ne puissent les exploiter.</a:t>
            </a:r>
            <a:endParaRPr lang="fr-CA" sz="1700" dirty="0"/>
          </a:p>
        </p:txBody>
      </p:sp>
    </p:spTree>
    <p:extLst>
      <p:ext uri="{BB962C8B-B14F-4D97-AF65-F5344CB8AC3E}">
        <p14:creationId xmlns:p14="http://schemas.microsoft.com/office/powerpoint/2010/main" val="159735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85000" lnSpcReduction="10000"/>
          </a:bodyPr>
          <a:lstStyle/>
          <a:p>
            <a:r>
              <a:rPr lang="fr-FR" sz="1700" dirty="0"/>
              <a:t>Git est un système de contrôle de version qui enregistre les modifications apportées à un projet sous forme de </a:t>
            </a:r>
            <a:r>
              <a:rPr lang="fr-FR" sz="1700" dirty="0" err="1"/>
              <a:t>commits</a:t>
            </a:r>
            <a:r>
              <a:rPr lang="fr-FR" sz="1700" dirty="0"/>
              <a:t> avec des messages descriptifs, facilitant ainsi le suivi de l'évolution du code. Grâce aux branches, il est possible de travailler sur des versions distinctes du projet, tandis que les opérations de fusion permettent de combiner ces versions. Git facilite également le travail collaboratif en permettant le partage de code entre développeurs via des opérations de poussée (push) et de tirage (pull) depuis des dépôts locaux ou distants, en faisant un outil incontournable pour gérer l'évolution des projets logiciels et collaborer efficacement sur leur développement.</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Installation 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CA" sz="1700" dirty="0">
                <a:hlinkClick r:id="rId2"/>
              </a:rPr>
              <a:t>https://git-scm.com/downloads</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fontScale="90000"/>
          </a:bodyPr>
          <a:lstStyle/>
          <a:p>
            <a:r>
              <a:rPr lang="fr-CA" sz="6000" dirty="0"/>
              <a:t>Fonctionnalité des commandes Git</a:t>
            </a:r>
          </a:p>
        </p:txBody>
      </p:sp>
      <p:pic>
        <p:nvPicPr>
          <p:cNvPr id="5" name="Content Placeholder 4">
            <a:extLst>
              <a:ext uri="{FF2B5EF4-FFF2-40B4-BE49-F238E27FC236}">
                <a16:creationId xmlns:a16="http://schemas.microsoft.com/office/drawing/2014/main" id="{FA1B9863-8556-CB3D-D139-F3044D8E1BB4}"/>
              </a:ext>
            </a:extLst>
          </p:cNvPr>
          <p:cNvPicPr>
            <a:picLocks noGrp="1" noChangeAspect="1"/>
          </p:cNvPicPr>
          <p:nvPr>
            <p:ph idx="1"/>
          </p:nvPr>
        </p:nvPicPr>
        <p:blipFill>
          <a:blip r:embed="rId2"/>
          <a:stretch>
            <a:fillRect/>
          </a:stretch>
        </p:blipFill>
        <p:spPr>
          <a:xfrm>
            <a:off x="2812639" y="2447324"/>
            <a:ext cx="6830124" cy="3674408"/>
          </a:xfrm>
          <a:prstGeom prst="rect">
            <a:avLst/>
          </a:prstGeom>
        </p:spPr>
      </p:pic>
    </p:spTree>
    <p:extLst>
      <p:ext uri="{BB962C8B-B14F-4D97-AF65-F5344CB8AC3E}">
        <p14:creationId xmlns:p14="http://schemas.microsoft.com/office/powerpoint/2010/main" val="572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ight Triangle 514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9" name="Rectangle 514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Configurer Git</a:t>
            </a:r>
          </a:p>
        </p:txBody>
      </p:sp>
      <p:pic>
        <p:nvPicPr>
          <p:cNvPr id="5" name="Picture 4">
            <a:extLst>
              <a:ext uri="{FF2B5EF4-FFF2-40B4-BE49-F238E27FC236}">
                <a16:creationId xmlns:a16="http://schemas.microsoft.com/office/drawing/2014/main" id="{F411E2E4-D802-C2AA-42EE-A829FAC94CFA}"/>
              </a:ext>
            </a:extLst>
          </p:cNvPr>
          <p:cNvPicPr>
            <a:picLocks noChangeAspect="1"/>
          </p:cNvPicPr>
          <p:nvPr/>
        </p:nvPicPr>
        <p:blipFill rotWithShape="1">
          <a:blip r:embed="rId2"/>
          <a:srcRect r="40006" b="-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fontScale="85000" lnSpcReduction="10000"/>
          </a:bodyPr>
          <a:lstStyle/>
          <a:p>
            <a:r>
              <a:rPr lang="fr-FR" sz="2000" dirty="0"/>
              <a:t>git config --global user.name "Hugo Siriphong" : Configure le nom d'utilisateur pour les </a:t>
            </a:r>
            <a:r>
              <a:rPr lang="fr-FR" sz="2000" dirty="0" err="1"/>
              <a:t>commits</a:t>
            </a:r>
            <a:r>
              <a:rPr lang="fr-FR" sz="2000" dirty="0"/>
              <a:t> Git au niveau global.</a:t>
            </a:r>
          </a:p>
          <a:p>
            <a:r>
              <a:rPr lang="fr-FR" sz="2000" dirty="0"/>
              <a:t>git config --global </a:t>
            </a:r>
            <a:r>
              <a:rPr lang="fr-FR" sz="2000" dirty="0" err="1"/>
              <a:t>user.email</a:t>
            </a:r>
            <a:r>
              <a:rPr lang="fr-FR" sz="2000" dirty="0"/>
              <a:t> e2235086@cmaisonneuve.qc.ca : Configure l'adresse e-mail associée aux </a:t>
            </a:r>
            <a:r>
              <a:rPr lang="fr-FR" sz="2000" dirty="0" err="1"/>
              <a:t>commits</a:t>
            </a:r>
            <a:r>
              <a:rPr lang="fr-FR" sz="2000" dirty="0"/>
              <a:t> Git au niveau global.</a:t>
            </a:r>
          </a:p>
          <a:p>
            <a:r>
              <a:rPr lang="fr-FR" sz="2000" dirty="0"/>
              <a:t>git config --global </a:t>
            </a:r>
            <a:r>
              <a:rPr lang="fr-FR" sz="2000" dirty="0" err="1"/>
              <a:t>init.defaultBranch</a:t>
            </a:r>
            <a:r>
              <a:rPr lang="fr-FR" sz="2000" dirty="0"/>
              <a:t> main : Configure la branche par défaut lors de l'initialisation d'un nouveau dépôt Git.</a:t>
            </a:r>
            <a:endParaRPr lang="fr-CA" sz="2000" dirty="0"/>
          </a:p>
        </p:txBody>
      </p:sp>
    </p:spTree>
    <p:extLst>
      <p:ext uri="{BB962C8B-B14F-4D97-AF65-F5344CB8AC3E}">
        <p14:creationId xmlns:p14="http://schemas.microsoft.com/office/powerpoint/2010/main" val="27164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1009</Words>
  <Application>Microsoft Office PowerPoint</Application>
  <PresentationFormat>Grand écran</PresentationFormat>
  <Paragraphs>62</Paragraphs>
  <Slides>23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Aptos</vt:lpstr>
      <vt:lpstr>Aptos Display</vt:lpstr>
      <vt:lpstr>Arial</vt:lpstr>
      <vt:lpstr>Office Theme</vt:lpstr>
      <vt:lpstr>TP PROJET SCRUM/DevSecOps</vt:lpstr>
      <vt:lpstr>Introduction</vt:lpstr>
      <vt:lpstr>Scrum</vt:lpstr>
      <vt:lpstr>DevSecOps</vt:lpstr>
      <vt:lpstr>Web App Pen Test</vt:lpstr>
      <vt:lpstr>Git</vt:lpstr>
      <vt:lpstr>Installation Git</vt:lpstr>
      <vt:lpstr>Fonctionnalité des commandes Git</vt:lpstr>
      <vt:lpstr>Configurer Git</vt:lpstr>
      <vt:lpstr>Création d’un dépôt</vt:lpstr>
      <vt:lpstr>GitHub</vt:lpstr>
      <vt:lpstr>Crée un compte GitHub</vt:lpstr>
      <vt:lpstr>Créer un cloud</vt:lpstr>
      <vt:lpstr>Remplir les informations</vt:lpstr>
      <vt:lpstr>Suivre les étapes</vt:lpstr>
      <vt:lpstr>Ajout d’un document 0.0</vt:lpstr>
      <vt:lpstr>Ajout d’un document 0.1</vt:lpstr>
      <vt:lpstr>Ajout d’un document 0.2</vt:lpstr>
      <vt:lpstr>Ajout d’un document 0.3</vt:lpstr>
      <vt:lpstr>Modifications</vt:lpstr>
      <vt:lpstr>Ajout coéquipier</vt:lpstr>
      <vt:lpstr>git pull</vt:lpstr>
      <vt:lpstr>EXEMPLE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Siriphong</dc:creator>
  <cp:lastModifiedBy>Delaitre, Mathis</cp:lastModifiedBy>
  <cp:revision>6</cp:revision>
  <dcterms:created xsi:type="dcterms:W3CDTF">2024-05-27T01:11:20Z</dcterms:created>
  <dcterms:modified xsi:type="dcterms:W3CDTF">2024-05-27T20:24:20Z</dcterms:modified>
</cp:coreProperties>
</file>