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9" r:id="rId4"/>
    <p:sldId id="258" r:id="rId5"/>
    <p:sldId id="259" r:id="rId6"/>
    <p:sldId id="290" r:id="rId7"/>
    <p:sldId id="260" r:id="rId8"/>
    <p:sldId id="287" r:id="rId9"/>
    <p:sldId id="270" r:id="rId10"/>
    <p:sldId id="272" r:id="rId11"/>
    <p:sldId id="273" r:id="rId12"/>
    <p:sldId id="285" r:id="rId13"/>
    <p:sldId id="286" r:id="rId14"/>
    <p:sldId id="288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howGuides="1">
      <p:cViewPr varScale="1">
        <p:scale>
          <a:sx n="121" d="100"/>
          <a:sy n="121" d="100"/>
        </p:scale>
        <p:origin x="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031A-08BC-AFA2-8B8F-8C19BD4E3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D82F-0EAB-7FAB-06B0-CEE7CA0F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F393-7DA2-458F-9B55-5CDFB036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C4EC-23FA-8A10-60D8-FD7CA3AF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51E95-FF54-B840-DCAF-20003405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70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89C6-EECB-A206-4795-7987476C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6357-2328-3079-AC04-7913E321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48C45-2D2E-FFA8-A801-730F78A7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E621-BB21-7578-AE2B-99F287BE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1E64-FA2A-40C3-4587-1F311F3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025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5AA1E-C9D5-5EB2-C0F0-FD2EC25CE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6E7C7-97BD-C5D5-81F1-B2DBBE18A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49FF-B69E-86A8-EC6F-EE80B7FA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9C69-0809-6629-BBBC-E54E5B0D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D6D5-48D6-75C0-BD1A-98BE75BD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15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A1F6-9105-8F91-2E74-333B0E35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5522-5781-A23A-BE10-D82BA3AF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BA21-C8E8-FDA9-4C62-7A90F52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586E-E033-A929-D644-B21F5DC2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7843-DF69-3E60-432E-3E5FD037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01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E402-1672-ADF5-6AB4-3C65941C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0C1D4-DBE9-34D7-535B-ABE5DB2F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BAC9-1328-D0DF-F5A1-D96958C5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25F8-B321-CE7F-6740-EC609370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BA0C-9E7C-774B-1021-3295C0AB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62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6A23-F3BD-CEBD-0501-2D69009B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EA51-A15A-D043-F80A-D68645D2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85B6E-4295-7014-77E3-753BCFD6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5BB2-7397-A24F-0B88-5B7846D2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F304F-B977-CC05-18A2-42B9F7C7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F4204-E2A3-2218-450C-DAF5CAE8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092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5524-7AAA-CEE4-6A68-EF89EAD9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05F90-A428-E604-8EC0-40F003BE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CB7A7-BC41-0534-2F70-4445B3AD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6D4C7-9015-951F-8B92-82F6D0110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04D1C-1451-78C8-8210-6EF5CE2A3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F8A5F-63AB-E90C-2B1D-9E5F1FB5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67C69-E514-8848-2644-EDB966D6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5C004-6D06-ADBE-F0B2-B08A0869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320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0C42-15B4-C14E-A669-B0936331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005FC-7320-4ACF-B0B6-1B22097C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E7BF4-52B1-5533-7F88-E6A857F9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FD525-9104-D76C-2588-DA245AFF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87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D5E60-20CB-DF95-E1D6-C20C5B02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F9DC8-4ABA-D0DB-C5DD-BF805AB7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415DD-B483-C1B9-2B66-15464943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758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385F-2C9A-13FE-8C50-8BB57990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3CC2-B480-B552-468F-4004C8A5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8C55A-C656-D286-7847-3210F319F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CAFBD-D6F6-12D3-3BAC-ACB4C8F0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313D3-6C48-9B30-C21B-30999E5E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D44D-2730-32F7-675F-0211FC5E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94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A25E-411C-A83A-09B1-EBBB1E39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D613D-1D54-A6B7-2C94-94BB5A2B6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FCC0E-EB15-B97E-0F33-E2D20672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96A2F-BE7C-FBBF-C6FC-7F6D8A2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3FFB-3B37-FF49-054C-6E752F05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BAB7B-C9DC-1D63-C472-1491B9FC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4DD22-3E42-578C-0A8A-CF5BACB2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94D81-327C-3968-F1D6-E0A4653D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F8ED-65CB-E36B-325A-19FCEC37D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A86B-0896-2843-ACF6-94B71BE74BCA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30E00-D17E-A68C-4896-B0E6C9988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947D-AD68-FDFB-DD3B-617DA4920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851E-9085-B043-8307-853A919C4D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782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microsoft.com/office/2007/relationships/hdphoto" Target="../media/hdphoto2.wdp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43.png"/><Relationship Id="rId5" Type="http://schemas.microsoft.com/office/2007/relationships/hdphoto" Target="../media/hdphoto3.wdp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34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1" Type="http://schemas.openxmlformats.org/officeDocument/2006/relationships/image" Target="../media/image77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37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4.png"/><Relationship Id="rId24" Type="http://schemas.openxmlformats.org/officeDocument/2006/relationships/image" Target="../media/image36.png"/><Relationship Id="rId15" Type="http://schemas.openxmlformats.org/officeDocument/2006/relationships/image" Target="../media/image71.png"/><Relationship Id="rId23" Type="http://schemas.openxmlformats.org/officeDocument/2006/relationships/image" Target="../media/image45.png"/><Relationship Id="rId10" Type="http://schemas.openxmlformats.org/officeDocument/2006/relationships/image" Target="../media/image53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3.png"/><Relationship Id="rId7" Type="http://schemas.openxmlformats.org/officeDocument/2006/relationships/image" Target="../media/image4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.png"/><Relationship Id="rId18" Type="http://schemas.openxmlformats.org/officeDocument/2006/relationships/image" Target="../media/image31.png"/><Relationship Id="rId3" Type="http://schemas.openxmlformats.org/officeDocument/2006/relationships/image" Target="../media/image340.png"/><Relationship Id="rId21" Type="http://schemas.openxmlformats.org/officeDocument/2006/relationships/image" Target="../media/image28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331.png"/><Relationship Id="rId16" Type="http://schemas.openxmlformats.org/officeDocument/2006/relationships/image" Target="../media/image27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image" Target="../media/image360.pn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350.png"/><Relationship Id="rId9" Type="http://schemas.openxmlformats.org/officeDocument/2006/relationships/image" Target="../media/image220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9B68-0D48-742D-8457-0FAF224E3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solidFill>
                  <a:schemeClr val="accent1"/>
                </a:solidFill>
              </a:rPr>
              <a:t>Lecture 10b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D6016-B880-FF43-4F98-2D902929B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382810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Vision Transformers (</a:t>
            </a:r>
            <a:r>
              <a:rPr lang="en-US" b="1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ViT</a:t>
            </a:r>
            <a:r>
              <a:rPr lang="en-US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core idea: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95" y="1825625"/>
            <a:ext cx="4081112" cy="1883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2254"/>
            <a:ext cx="7182395" cy="3682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03B614-116C-34D0-CD71-4C98A22424E8}"/>
              </a:ext>
            </a:extLst>
          </p:cNvPr>
          <p:cNvSpPr txBox="1"/>
          <p:nvPr/>
        </p:nvSpPr>
        <p:spPr>
          <a:xfrm>
            <a:off x="5562600" y="50696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419C3-16BA-ECB0-A5CF-0174B5D3D21E}"/>
              </a:ext>
            </a:extLst>
          </p:cNvPr>
          <p:cNvSpPr txBox="1"/>
          <p:nvPr/>
        </p:nvSpPr>
        <p:spPr>
          <a:xfrm>
            <a:off x="5562600" y="39624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</a:t>
            </a:r>
            <a:r>
              <a:rPr lang="en-CH" baseline="-25000" dirty="0"/>
              <a:t>jk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0263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390"/>
            <a:ext cx="10515600" cy="8972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Vision Transformers (</a:t>
            </a:r>
            <a:r>
              <a:rPr lang="en-US" b="1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ViT</a:t>
            </a:r>
            <a:r>
              <a:rPr lang="en-US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D881A-4C14-7FF7-7DEF-52D5DEDD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2" y="134117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A59813E-FAEA-FEB8-5481-36F1528A5C32}"/>
              </a:ext>
            </a:extLst>
          </p:cNvPr>
          <p:cNvGrpSpPr/>
          <p:nvPr/>
        </p:nvGrpSpPr>
        <p:grpSpPr>
          <a:xfrm>
            <a:off x="796671" y="2786659"/>
            <a:ext cx="1897587" cy="1766946"/>
            <a:chOff x="796671" y="2786659"/>
            <a:chExt cx="1897587" cy="176694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E17B10E-FD20-4095-CDEB-9F064B176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71" y="3182005"/>
              <a:ext cx="1401288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2FF06A-764B-48A2-36F1-3A828F1796CA}"/>
                </a:ext>
              </a:extLst>
            </p:cNvPr>
            <p:cNvGrpSpPr/>
            <p:nvPr/>
          </p:nvGrpSpPr>
          <p:grpSpPr>
            <a:xfrm>
              <a:off x="1228297" y="2786659"/>
              <a:ext cx="1465961" cy="275219"/>
              <a:chOff x="1494428" y="2760544"/>
              <a:chExt cx="1465961" cy="275219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F37CC2E-BAE1-5E33-7BFE-64D3E9058D51}"/>
                  </a:ext>
                </a:extLst>
              </p:cNvPr>
              <p:cNvCxnSpPr/>
              <p:nvPr/>
            </p:nvCxnSpPr>
            <p:spPr>
              <a:xfrm>
                <a:off x="1494428" y="2760544"/>
                <a:ext cx="0" cy="275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710D9D-13E0-372D-5855-13028DC78D74}"/>
                  </a:ext>
                </a:extLst>
              </p:cNvPr>
              <p:cNvSpPr txBox="1"/>
              <p:nvPr/>
            </p:nvSpPr>
            <p:spPr>
              <a:xfrm>
                <a:off x="1562669" y="2760544"/>
                <a:ext cx="1397720" cy="275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Divide to </a:t>
                </a:r>
                <a:r>
                  <a:rPr lang="en-US" sz="1200" b="1" i="1" dirty="0"/>
                  <a:t>N</a:t>
                </a:r>
                <a:r>
                  <a:rPr lang="en-US" sz="1200" dirty="0"/>
                  <a:t> patches</a:t>
                </a:r>
                <a:endParaRPr lang="en-CH" sz="1200" dirty="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E0F1443-4E81-F9B9-BD72-EB41B251FFF8}"/>
              </a:ext>
            </a:extLst>
          </p:cNvPr>
          <p:cNvGrpSpPr/>
          <p:nvPr/>
        </p:nvGrpSpPr>
        <p:grpSpPr>
          <a:xfrm>
            <a:off x="2042049" y="2900722"/>
            <a:ext cx="1567532" cy="1792886"/>
            <a:chOff x="2001105" y="2900722"/>
            <a:chExt cx="1567532" cy="179288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86FF66-1ADE-0DE1-3642-365D12E7D9C5}"/>
                </a:ext>
              </a:extLst>
            </p:cNvPr>
            <p:cNvCxnSpPr>
              <a:stCxn id="1028" idx="3"/>
              <a:endCxn id="31" idx="1"/>
            </p:cNvCxnSpPr>
            <p:nvPr/>
          </p:nvCxnSpPr>
          <p:spPr>
            <a:xfrm>
              <a:off x="2197959" y="3867805"/>
              <a:ext cx="478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26F01A-B61E-FA57-9306-87B6CEDDE8D8}"/>
                </a:ext>
              </a:extLst>
            </p:cNvPr>
            <p:cNvSpPr txBox="1"/>
            <p:nvPr/>
          </p:nvSpPr>
          <p:spPr>
            <a:xfrm>
              <a:off x="2001105" y="3399657"/>
              <a:ext cx="816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Flattened</a:t>
              </a:r>
            </a:p>
            <a:p>
              <a:pPr algn="ctr"/>
              <a:r>
                <a:rPr lang="en-US" sz="1200" dirty="0"/>
                <a:t>patches</a:t>
              </a:r>
              <a:endParaRPr lang="en-CH" sz="12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9E634D-F309-B629-9087-CAC6A4A5AA13}"/>
                </a:ext>
              </a:extLst>
            </p:cNvPr>
            <p:cNvGrpSpPr/>
            <p:nvPr/>
          </p:nvGrpSpPr>
          <p:grpSpPr>
            <a:xfrm>
              <a:off x="2676455" y="2900722"/>
              <a:ext cx="892182" cy="1792886"/>
              <a:chOff x="2676455" y="2900722"/>
              <a:chExt cx="892182" cy="179288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EA9DD22-044A-CB0F-7B7D-E7F58233448B}"/>
                  </a:ext>
                </a:extLst>
              </p:cNvPr>
              <p:cNvGrpSpPr/>
              <p:nvPr/>
            </p:nvGrpSpPr>
            <p:grpSpPr>
              <a:xfrm>
                <a:off x="2676455" y="3042002"/>
                <a:ext cx="892182" cy="1651606"/>
                <a:chOff x="2519503" y="3042002"/>
                <a:chExt cx="892182" cy="165160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A6AB3E9-E062-9CD0-DCF5-F8ACE0AC1A25}"/>
                    </a:ext>
                  </a:extLst>
                </p:cNvPr>
                <p:cNvGrpSpPr/>
                <p:nvPr/>
              </p:nvGrpSpPr>
              <p:grpSpPr>
                <a:xfrm>
                  <a:off x="2925514" y="3175620"/>
                  <a:ext cx="486171" cy="1431985"/>
                  <a:chOff x="2925514" y="3175620"/>
                  <a:chExt cx="486171" cy="1431985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105F34C4-D0C7-814C-B400-C171509ADD5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114599" y="2986535"/>
                    <a:ext cx="108000" cy="486170"/>
                    <a:chOff x="2476500" y="3406419"/>
                    <a:chExt cx="108000" cy="48617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3B17CDED-906F-3204-D76E-1116A6323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5CF3011F-FDBE-15BE-AB9C-D9EB4E85B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B68A0F27-7EC7-3859-E5FB-5249AF4A89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70A0CF60-6265-34C7-AF01-0B65696F9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26F7CAC7-E524-DF01-4765-F0530BDED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BA3A2746-D6C3-D769-94F4-9295B8EC88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114600" y="3245657"/>
                    <a:ext cx="108000" cy="486170"/>
                    <a:chOff x="2476500" y="3406419"/>
                    <a:chExt cx="108000" cy="486170"/>
                  </a:xfrm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5E01D36D-1462-C130-2774-44A9C9D5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0EAFCFE4-5726-2FDA-4C86-E6D0A513E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A014B820-946A-0171-8E5D-4FF73A5CF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68B5701D-CA29-9938-1C2C-5CA067284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20C239A3-EC61-1891-7466-82F938707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CF59C728-43A7-928A-A787-0265F294DF9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114600" y="4310520"/>
                    <a:ext cx="108000" cy="486170"/>
                    <a:chOff x="2476500" y="3406419"/>
                    <a:chExt cx="108000" cy="486170"/>
                  </a:xfrm>
                </p:grpSpPr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B75D9D5E-676E-43DB-FC43-71DE75BAC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540F4B5-B254-8FD4-AAEB-69971082E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6A175BF0-5417-BC46-7B27-922FCDF13E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36B90BAC-E9A0-E11F-B1AC-1278751EC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CD33887C-D1D8-4DE0-79F4-7A6AB7939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FAE1067-319C-BDFE-676E-1D6A3C6A55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7714" y="3805730"/>
                        <a:ext cx="19396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H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CH" sz="28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FAE1067-319C-BDFE-676E-1D6A3C6A55F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714" y="3805730"/>
                        <a:ext cx="193963" cy="4308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H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7692A303-EDCA-27C8-B524-C30BD70622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9503" y="3042002"/>
                      <a:ext cx="264196" cy="16516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en-CH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CH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</m:mr>
                                              <m:m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CH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7692A303-EDCA-27C8-B524-C30BD70622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9503" y="3042002"/>
                      <a:ext cx="264196" cy="16516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32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9F192EB-84A2-1A21-1068-5EE2CD4F719B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313" y="2900722"/>
                    <a:ext cx="1323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9F192EB-84A2-1A21-1068-5EE2CD4F71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7313" y="2900722"/>
                    <a:ext cx="13234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5455" r="-36364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3B129500-E9C5-D923-42E1-D96C6C9430A7}"/>
              </a:ext>
            </a:extLst>
          </p:cNvPr>
          <p:cNvGrpSpPr/>
          <p:nvPr/>
        </p:nvGrpSpPr>
        <p:grpSpPr>
          <a:xfrm>
            <a:off x="3833950" y="2657745"/>
            <a:ext cx="2203527" cy="2248902"/>
            <a:chOff x="3833950" y="2657745"/>
            <a:chExt cx="2203527" cy="2248902"/>
          </a:xfrm>
        </p:grpSpPr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75BD0FC4-FCD2-BD52-B960-80FB8E9CF174}"/>
                </a:ext>
              </a:extLst>
            </p:cNvPr>
            <p:cNvGrpSpPr/>
            <p:nvPr/>
          </p:nvGrpSpPr>
          <p:grpSpPr>
            <a:xfrm>
              <a:off x="3833950" y="2703935"/>
              <a:ext cx="2203527" cy="2202712"/>
              <a:chOff x="3773607" y="2704374"/>
              <a:chExt cx="2203527" cy="2202712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6FECD48-8391-CBFD-38B4-1C1E87C33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607" y="3805730"/>
                <a:ext cx="4162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D2750C94-B74D-8CD1-7FB4-AA4A1F8EFFE7}"/>
                      </a:ext>
                    </a:extLst>
                  </p:cNvPr>
                  <p:cNvSpPr/>
                  <p:nvPr/>
                </p:nvSpPr>
                <p:spPr>
                  <a:xfrm>
                    <a:off x="4215947" y="2704374"/>
                    <a:ext cx="852869" cy="2202712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CH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D2750C94-B74D-8CD1-7FB4-AA4A1F8EFF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5947" y="2704374"/>
                    <a:ext cx="852869" cy="2202712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14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F6B76E57-745E-A356-D39C-81E845FB35DF}"/>
                  </a:ext>
                </a:extLst>
              </p:cNvPr>
              <p:cNvGrpSpPr/>
              <p:nvPr/>
            </p:nvGrpSpPr>
            <p:grpSpPr>
              <a:xfrm>
                <a:off x="5198472" y="2869783"/>
                <a:ext cx="778662" cy="1737823"/>
                <a:chOff x="5014224" y="2869783"/>
                <a:chExt cx="778662" cy="173782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705FC55-8622-1152-42A6-D99BB779FF94}"/>
                    </a:ext>
                  </a:extLst>
                </p:cNvPr>
                <p:cNvGrpSpPr/>
                <p:nvPr/>
              </p:nvGrpSpPr>
              <p:grpSpPr>
                <a:xfrm>
                  <a:off x="5218818" y="2869783"/>
                  <a:ext cx="574068" cy="1737823"/>
                  <a:chOff x="5901814" y="4805477"/>
                  <a:chExt cx="574068" cy="1737823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C0F63854-CB92-2403-3B7B-DB16847F641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98622" y="4922230"/>
                    <a:ext cx="108001" cy="486170"/>
                    <a:chOff x="2476500" y="3406419"/>
                    <a:chExt cx="108001" cy="486170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87FC47EF-412D-BD6C-841E-B1609F978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1" y="3406419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373D19B5-FBDD-7F2B-7E01-98B7D8A05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D0DFFBEB-8075-CE91-8835-2754D79C5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F149447A-372B-6B6B-3ED4-1AC6AB3D7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9AEE7BF7-71B3-61E1-43C2-B8DF6D6BE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F197EDCE-A32D-0D97-DAC2-2FB2C946F6F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98623" y="5181351"/>
                    <a:ext cx="108000" cy="486170"/>
                    <a:chOff x="2476500" y="3406419"/>
                    <a:chExt cx="108000" cy="486170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A84B3149-269E-9DE4-C695-520D0DAF3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BCEB2AF4-6428-A09B-F663-E581C051A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4D7EEFDE-B725-0E2B-E240-BF74858B6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C5B9DBDA-C437-4767-18AE-BF15AF757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87913EFC-C7E6-2D12-FE9F-F69D9DCD9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C40753E6-7292-4E45-8114-29AFC4AABA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98623" y="6246214"/>
                    <a:ext cx="108000" cy="486170"/>
                    <a:chOff x="2476500" y="3406419"/>
                    <a:chExt cx="108000" cy="486170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DF7B53E-3AF4-4EEA-4549-B86FED310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F7ECEE07-B44F-A88A-D670-F4AF9B9DC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13117856-18CC-9A87-7D40-4EB8966FA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70A11FB0-20C5-2F54-218E-51E607540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B5A4926E-9F0D-EB3C-E4B5-713515CA04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DA899B19-63E5-912C-34FA-6D94F02C0F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51737" y="5741424"/>
                        <a:ext cx="19396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H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CH" sz="2800" dirty="0"/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DA899B19-63E5-912C-34FA-6D94F02C0F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51737" y="5741424"/>
                        <a:ext cx="193963" cy="43088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H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A156A993-E885-F41C-B326-6E3BD31F8D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01814" y="4805477"/>
                        <a:ext cx="57406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m:oMathPara>
                        </a14:m>
                        <a:endParaRPr lang="en-CH" dirty="0"/>
                      </a:p>
                    </p:txBody>
                  </p:sp>
                </mc:Choice>
                <mc:Fallback xmlns="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A156A993-E885-F41C-B326-6E3BD31F8D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01814" y="4805477"/>
                        <a:ext cx="574068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0870" r="-8696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H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1F74FD12-BDA4-78E6-3BCC-B3AA20E041D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98622" y="4922231"/>
                    <a:ext cx="108001" cy="486170"/>
                    <a:chOff x="2476500" y="3406419"/>
                    <a:chExt cx="108001" cy="486170"/>
                  </a:xfrm>
                  <a:solidFill>
                    <a:srgbClr val="FF0000"/>
                  </a:solidFill>
                </p:grpSpPr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F7370115-5BA0-B489-AA43-E996F48244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1" y="3406419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510DF7FC-5731-8C03-8E5F-BE626797D6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95B9F066-D5E9-3923-2DCE-B218C3882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603DA09C-44AA-ACCD-7F36-FC5B02E874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650B0794-92F9-3E75-6D4F-92619CE19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11781044-2CEE-3D47-8EAF-8A4D3AA4E18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98623" y="5181352"/>
                    <a:ext cx="108000" cy="486170"/>
                    <a:chOff x="2476500" y="3406419"/>
                    <a:chExt cx="108000" cy="486170"/>
                  </a:xfrm>
                  <a:solidFill>
                    <a:srgbClr val="FF0000"/>
                  </a:solidFill>
                </p:grpSpPr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6D469E06-499F-466C-29E6-3FF0CA045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867E6B09-914D-7A97-1870-3B4349900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1E2C76B8-9E10-F6E1-6DCA-A77982360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0FD0F6C7-7995-AA40-5D72-AAFB5E817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90F39E40-0DEC-7043-EAE4-507D610A5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A1C3C901-5F20-D3F7-7025-5E34BBDBEDD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98623" y="6246215"/>
                    <a:ext cx="108000" cy="486170"/>
                    <a:chOff x="2476500" y="3406419"/>
                    <a:chExt cx="108000" cy="486170"/>
                  </a:xfrm>
                  <a:solidFill>
                    <a:srgbClr val="FF0000"/>
                  </a:solidFill>
                </p:grpSpPr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249FAC1B-BA62-FEC0-9775-BE50CA1E7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7EEFCCDF-EF8F-F801-8210-B4F9CB93C1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A617601A-9B0C-6DAE-09B1-89241F50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F0815F3D-4719-4D07-C53A-1665529F5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52595C5C-91FF-4551-4987-7D7B0D49D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1027" name="Straight Arrow Connector 1026">
                  <a:extLst>
                    <a:ext uri="{FF2B5EF4-FFF2-40B4-BE49-F238E27FC236}">
                      <a16:creationId xmlns:a16="http://schemas.microsoft.com/office/drawing/2014/main" id="{5E4B9941-A3E9-6D4F-C03B-E91045AC2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4224" y="3805730"/>
                  <a:ext cx="19471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89DDC3-05A3-8344-08FC-093570890034}"/>
                </a:ext>
              </a:extLst>
            </p:cNvPr>
            <p:cNvSpPr txBox="1"/>
            <p:nvPr/>
          </p:nvSpPr>
          <p:spPr>
            <a:xfrm>
              <a:off x="4201208" y="2657745"/>
              <a:ext cx="10380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Learnable embedding (linear projection)</a:t>
              </a:r>
              <a:endParaRPr lang="en-CH" sz="1200" dirty="0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6F7C021B-0ADE-1280-7284-E371C534AB2E}"/>
              </a:ext>
            </a:extLst>
          </p:cNvPr>
          <p:cNvGrpSpPr/>
          <p:nvPr/>
        </p:nvGrpSpPr>
        <p:grpSpPr>
          <a:xfrm>
            <a:off x="1381722" y="3089277"/>
            <a:ext cx="5271818" cy="2680130"/>
            <a:chOff x="1381722" y="3089277"/>
            <a:chExt cx="5271818" cy="2680130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1B4A4E50-7C4A-862F-20BD-08550E1265A6}"/>
                </a:ext>
              </a:extLst>
            </p:cNvPr>
            <p:cNvGrpSpPr/>
            <p:nvPr/>
          </p:nvGrpSpPr>
          <p:grpSpPr>
            <a:xfrm>
              <a:off x="1910309" y="3089277"/>
              <a:ext cx="4743231" cy="2680130"/>
              <a:chOff x="1726061" y="3089277"/>
              <a:chExt cx="4743231" cy="268013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612CFC03-9C8F-770B-DC24-21F2870475AC}"/>
                  </a:ext>
                </a:extLst>
              </p:cNvPr>
              <p:cNvGrpSpPr/>
              <p:nvPr/>
            </p:nvGrpSpPr>
            <p:grpSpPr>
              <a:xfrm>
                <a:off x="5770716" y="3089277"/>
                <a:ext cx="698576" cy="1587438"/>
                <a:chOff x="5770716" y="3089277"/>
                <a:chExt cx="698576" cy="1587438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2459F69F-16B0-8A42-DC3C-F1DC1CFC441E}"/>
                    </a:ext>
                  </a:extLst>
                </p:cNvPr>
                <p:cNvGrpSpPr/>
                <p:nvPr/>
              </p:nvGrpSpPr>
              <p:grpSpPr>
                <a:xfrm>
                  <a:off x="5983122" y="3182005"/>
                  <a:ext cx="486170" cy="1431987"/>
                  <a:chOff x="6511476" y="4836098"/>
                  <a:chExt cx="486170" cy="1431987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66BC3190-F866-BEA7-764E-939BFC30142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700560" y="4647014"/>
                    <a:ext cx="108001" cy="486170"/>
                    <a:chOff x="2476500" y="3406419"/>
                    <a:chExt cx="108001" cy="486170"/>
                  </a:xfrm>
                </p:grpSpPr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FD5AD0B7-191F-BF49-52B3-6B82E3A5C8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1" y="3406419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600C601F-EFD7-847D-2FEF-0D89E8369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8345A531-F966-0353-32FC-03742AA597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8B63930A-3846-3AAE-FB73-0B09D7A06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0914923A-AA4C-1696-9713-96A461AA5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56C18BCA-AC9D-BF13-8081-F0356488FC2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700561" y="4906135"/>
                    <a:ext cx="108000" cy="486170"/>
                    <a:chOff x="2476500" y="3406419"/>
                    <a:chExt cx="108000" cy="486170"/>
                  </a:xfrm>
                </p:grpSpPr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372F794A-FC47-222F-BCE0-C435E15CBB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230A8B2F-0753-A170-8E31-53A1670FD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A5919BEF-01DC-9EFF-BE0D-8852CA30D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ectangle 140">
                      <a:extLst>
                        <a:ext uri="{FF2B5EF4-FFF2-40B4-BE49-F238E27FC236}">
                          <a16:creationId xmlns:a16="http://schemas.microsoft.com/office/drawing/2014/main" id="{D597ABA9-9FD3-F11F-26C9-4E386DF7C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72ACCC50-59EC-6F75-BE1F-0FF23C8C3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A4E9F07E-EDD9-8D8A-A6FC-DC3FCAA009A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700561" y="5970998"/>
                    <a:ext cx="108000" cy="486170"/>
                    <a:chOff x="2476500" y="3406419"/>
                    <a:chExt cx="108000" cy="486170"/>
                  </a:xfrm>
                </p:grpSpPr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22BB4E46-A125-AED7-779D-06C679811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57FFC0B7-5BBD-9357-9C45-0886C4B9F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B2FA6827-E30D-582F-AA19-1A7BFA6AB8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6C9E1E26-6187-B4D8-69AB-88D2329FB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0FD8820C-35C3-878C-AE33-A85DCA72C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8B33F090-A841-B5F4-9FDB-9E3515A8B2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53675" y="5466208"/>
                        <a:ext cx="19396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H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CH" sz="2800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8B33F090-A841-B5F4-9FDB-9E3515A8B2A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53675" y="5466208"/>
                        <a:ext cx="193963" cy="43088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H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0A6022A6-CED5-EBF2-9007-79E7BB72489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700560" y="4647015"/>
                    <a:ext cx="108001" cy="486170"/>
                    <a:chOff x="2476500" y="3406419"/>
                    <a:chExt cx="108001" cy="486170"/>
                  </a:xfrm>
                  <a:solidFill>
                    <a:srgbClr val="FF0000"/>
                  </a:solidFill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54C19B59-72D0-0053-B97E-20E964589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1" y="3406419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BA5BF4C1-6EA3-5C53-DEF3-E71CD81408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6190759B-D997-47EC-7DCC-4A5225882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E07C1648-8A3E-1F0F-6AC9-E81C6A1B9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C4BFF380-62D4-6AC9-F872-104EB31A4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198CB570-230F-026D-FFDD-DABC9F8611F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700561" y="4906136"/>
                    <a:ext cx="108000" cy="486170"/>
                    <a:chOff x="2476500" y="3406419"/>
                    <a:chExt cx="108000" cy="486170"/>
                  </a:xfrm>
                  <a:solidFill>
                    <a:srgbClr val="FF0000"/>
                  </a:solidFill>
                </p:grpSpPr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7FAF11C1-FACB-10AE-F622-F9610FD32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568A857D-5EC2-18AE-4339-232B49AA5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24488220-CCFE-44A6-643C-B5A6AF3B0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5786BA12-99B0-E71D-0F26-CF4781B309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86602C4F-F01B-5E73-0108-0D7606753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A8FB648D-B6EE-FF04-DCA6-9E09295F1FC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700561" y="5970999"/>
                    <a:ext cx="108000" cy="486170"/>
                    <a:chOff x="2476500" y="3406419"/>
                    <a:chExt cx="108000" cy="486170"/>
                  </a:xfrm>
                  <a:solidFill>
                    <a:srgbClr val="FF0000"/>
                  </a:solidFill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A9A6A1D3-93D6-8335-30A1-ED36E561E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6185F69D-84D2-3AA3-7C49-E85185F08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D4A3862D-7AFB-D414-E200-45AEE47FF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D2DBF744-63B8-6231-0A69-1F82AEC1E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BC23BB96-911A-BB65-ED7E-4F9EA277D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5976E068-9ACE-66E8-3F8A-12C8EC97005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700560" y="4647016"/>
                    <a:ext cx="108001" cy="486170"/>
                    <a:chOff x="2476500" y="3406419"/>
                    <a:chExt cx="108001" cy="486170"/>
                  </a:xfrm>
                  <a:solidFill>
                    <a:schemeClr val="accent6"/>
                  </a:solidFill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D096E7AA-2F1A-1A56-9CAD-C18E90F88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1" y="3406419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93E22440-93D5-F93B-556D-6D68FE01D6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8042B5CF-C919-5D8F-8F33-13F0ADAA8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CB741107-6A2F-3A3E-33ED-C5318D0E4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006F3B1B-49E5-872D-FC2A-0C66B220E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578A1858-356C-CA2B-27E9-3BA9E454273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700561" y="4906137"/>
                    <a:ext cx="108000" cy="486170"/>
                    <a:chOff x="2476500" y="3406419"/>
                    <a:chExt cx="108000" cy="486170"/>
                  </a:xfrm>
                  <a:solidFill>
                    <a:schemeClr val="accent6"/>
                  </a:solidFill>
                </p:grpSpPr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08B9AD49-D0B4-DEF5-0481-746B57A06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6F2BDACC-1C92-A964-467D-7523F6921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CFA19717-C27A-AA2E-0690-CE7D6564B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03B27182-3A2D-725D-4F61-0D46EFCDC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1B6B5DF9-A2E3-41B4-B47E-1E930B813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43C03BD7-2D4F-CDDF-92EA-ECE6DDCB27B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700561" y="5971000"/>
                    <a:ext cx="108000" cy="486170"/>
                    <a:chOff x="2476500" y="3406419"/>
                    <a:chExt cx="108000" cy="486170"/>
                  </a:xfrm>
                  <a:solidFill>
                    <a:schemeClr val="accent6"/>
                  </a:solidFill>
                </p:grpSpPr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9199528C-FF8C-A192-8483-B3811DA0C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406419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585625A7-0736-436E-66DA-23F7A1C3C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512622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BD0D458F-A7B8-77E4-8FDA-DCD972270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18825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AD50F692-7EA9-7D25-88B9-874A94BE2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786386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8C0E45AC-C081-4873-6F26-BECD8FCA69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500" y="3697288"/>
                      <a:ext cx="108000" cy="1062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48384C3-EEB2-E4D2-1B83-F6C22DDAB7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73012" y="3089277"/>
                      <a:ext cx="20037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H" sz="1600" b="1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48384C3-EEB2-E4D2-1B83-F6C22DDAB7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3012" y="3089277"/>
                      <a:ext cx="200375" cy="24622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8182" r="-21212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9EE4A271-BD9D-CF09-3033-720FD8A76B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70716" y="3363425"/>
                      <a:ext cx="20037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H" sz="1600" b="1" dirty="0"/>
                    </a:p>
                  </p:txBody>
                </p:sp>
              </mc:Choice>
              <mc:Fallback xmlns=""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9EE4A271-BD9D-CF09-3033-720FD8A76B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0716" y="3363425"/>
                      <a:ext cx="200375" cy="24622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1212" r="-18182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F37F46B2-6F94-5325-FAFC-4384022852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73012" y="3898062"/>
                      <a:ext cx="20037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H" sz="1600" b="1" dirty="0"/>
                    </a:p>
                  </p:txBody>
                </p:sp>
              </mc:Choice>
              <mc:Fallback xmlns="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F37F46B2-6F94-5325-FAFC-4384022852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3012" y="3898062"/>
                      <a:ext cx="200375" cy="24622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8182" r="-21212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48A3E778-7628-B482-840D-603F2FEB61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73012" y="4430494"/>
                      <a:ext cx="20037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H" sz="1600" b="1" dirty="0"/>
                    </a:p>
                  </p:txBody>
                </p:sp>
              </mc:Choice>
              <mc:Fallback xmlns="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48A3E778-7628-B482-840D-603F2FEB61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3012" y="4430494"/>
                      <a:ext cx="200375" cy="24622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8182" r="-21212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31" name="Connector: Curved 1030">
                <a:extLst>
                  <a:ext uri="{FF2B5EF4-FFF2-40B4-BE49-F238E27FC236}">
                    <a16:creationId xmlns:a16="http://schemas.microsoft.com/office/drawing/2014/main" id="{A2D01D1A-1E1B-C790-A5A4-FB7BE5116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061" y="4650543"/>
                <a:ext cx="4262764" cy="69109"/>
              </a:xfrm>
              <a:prstGeom prst="curvedConnector4">
                <a:avLst>
                  <a:gd name="adj1" fmla="val 320"/>
                  <a:gd name="adj2" fmla="val 875115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2F06E1CF-F47D-78AB-FDBE-68550E7D944A}"/>
                  </a:ext>
                </a:extLst>
              </p:cNvPr>
              <p:cNvSpPr txBox="1"/>
              <p:nvPr/>
            </p:nvSpPr>
            <p:spPr>
              <a:xfrm>
                <a:off x="2505571" y="5246187"/>
                <a:ext cx="274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Positional encoding of each patch to a vector with dimension </a:t>
                </a:r>
                <a:r>
                  <a:rPr lang="en-US" sz="1400" b="1" i="1" dirty="0"/>
                  <a:t>d</a:t>
                </a:r>
                <a:r>
                  <a:rPr lang="en-US" sz="1400" b="1" dirty="0"/>
                  <a:t> </a:t>
                </a:r>
                <a:endParaRPr lang="en-CH" sz="1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TextBox 1046">
                  <a:extLst>
                    <a:ext uri="{FF2B5EF4-FFF2-40B4-BE49-F238E27FC236}">
                      <a16:creationId xmlns:a16="http://schemas.microsoft.com/office/drawing/2014/main" id="{686B36BD-FFBC-F6BA-4BF8-1A2F87CDAF24}"/>
                    </a:ext>
                  </a:extLst>
                </p:cNvPr>
                <p:cNvSpPr txBox="1"/>
                <p:nvPr/>
              </p:nvSpPr>
              <p:spPr>
                <a:xfrm>
                  <a:off x="1381722" y="4505990"/>
                  <a:ext cx="5002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047" name="TextBox 1046">
                  <a:extLst>
                    <a:ext uri="{FF2B5EF4-FFF2-40B4-BE49-F238E27FC236}">
                      <a16:creationId xmlns:a16="http://schemas.microsoft.com/office/drawing/2014/main" id="{686B36BD-FFBC-F6BA-4BF8-1A2F87CD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722" y="4505990"/>
                  <a:ext cx="50020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5854" t="-2174" r="-17073" b="-32609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D7A2AE2B-8581-909A-1E04-89AE4E16F6E6}"/>
              </a:ext>
            </a:extLst>
          </p:cNvPr>
          <p:cNvGrpSpPr/>
          <p:nvPr/>
        </p:nvGrpSpPr>
        <p:grpSpPr>
          <a:xfrm>
            <a:off x="6812506" y="2703911"/>
            <a:ext cx="3093608" cy="2015745"/>
            <a:chOff x="6812506" y="2703911"/>
            <a:chExt cx="3093608" cy="2015745"/>
          </a:xfrm>
        </p:grpSpPr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0023BE7-1AF0-170B-2CD4-EC1BD4ED8923}"/>
                </a:ext>
              </a:extLst>
            </p:cNvPr>
            <p:cNvGrpSpPr/>
            <p:nvPr/>
          </p:nvGrpSpPr>
          <p:grpSpPr>
            <a:xfrm>
              <a:off x="6812506" y="3116105"/>
              <a:ext cx="3093608" cy="1603551"/>
              <a:chOff x="6948986" y="3116105"/>
              <a:chExt cx="3093608" cy="1603551"/>
            </a:xfrm>
          </p:grpSpPr>
          <p:pic>
            <p:nvPicPr>
              <p:cNvPr id="105" name="Picture 104" descr="Diagram&#10;&#10;Description automatically generated">
                <a:extLst>
                  <a:ext uri="{FF2B5EF4-FFF2-40B4-BE49-F238E27FC236}">
                    <a16:creationId xmlns:a16="http://schemas.microsoft.com/office/drawing/2014/main" id="{A6BE5399-950C-F214-45C5-B24568D20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877335" y="2554398"/>
                <a:ext cx="1603551" cy="2726966"/>
              </a:xfrm>
              <a:prstGeom prst="rect">
                <a:avLst/>
              </a:prstGeom>
            </p:spPr>
          </p:pic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4B5BBCCC-D846-63A8-BB8B-8E22700CC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8986" y="3854436"/>
                <a:ext cx="4162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06B16D44-735E-D101-C7A1-4898F8FACD6B}"/>
                </a:ext>
              </a:extLst>
            </p:cNvPr>
            <p:cNvSpPr txBox="1"/>
            <p:nvPr/>
          </p:nvSpPr>
          <p:spPr>
            <a:xfrm>
              <a:off x="7403042" y="2703911"/>
              <a:ext cx="227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Transformer Encoder</a:t>
              </a:r>
              <a:endParaRPr lang="en-CH" b="1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ADDED72-1718-1B4B-26EA-85020713BCD6}"/>
              </a:ext>
            </a:extLst>
          </p:cNvPr>
          <p:cNvGrpSpPr/>
          <p:nvPr/>
        </p:nvGrpSpPr>
        <p:grpSpPr>
          <a:xfrm>
            <a:off x="8429631" y="2282059"/>
            <a:ext cx="3913330" cy="3422761"/>
            <a:chOff x="8429631" y="2282059"/>
            <a:chExt cx="3913330" cy="34227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BE3CD6F-C5F0-9A64-317F-21C4A9E646DA}"/>
                </a:ext>
              </a:extLst>
            </p:cNvPr>
            <p:cNvGrpSpPr/>
            <p:nvPr/>
          </p:nvGrpSpPr>
          <p:grpSpPr>
            <a:xfrm>
              <a:off x="8429631" y="2282059"/>
              <a:ext cx="3223093" cy="3422761"/>
              <a:chOff x="8429631" y="2282059"/>
              <a:chExt cx="3223093" cy="3422761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C7F0ADB-3576-DF08-1505-AEE4B25963B1}"/>
                  </a:ext>
                </a:extLst>
              </p:cNvPr>
              <p:cNvGrpSpPr/>
              <p:nvPr/>
            </p:nvGrpSpPr>
            <p:grpSpPr>
              <a:xfrm>
                <a:off x="9972904" y="3142126"/>
                <a:ext cx="1499369" cy="1497269"/>
                <a:chOff x="10043209" y="3196339"/>
                <a:chExt cx="1499369" cy="1497269"/>
              </a:xfrm>
            </p:grpSpPr>
            <p:grpSp>
              <p:nvGrpSpPr>
                <p:cNvPr id="1053" name="Group 1052">
                  <a:extLst>
                    <a:ext uri="{FF2B5EF4-FFF2-40B4-BE49-F238E27FC236}">
                      <a16:creationId xmlns:a16="http://schemas.microsoft.com/office/drawing/2014/main" id="{63DF7832-CE7B-821C-8DA1-480DC00826B9}"/>
                    </a:ext>
                  </a:extLst>
                </p:cNvPr>
                <p:cNvGrpSpPr/>
                <p:nvPr/>
              </p:nvGrpSpPr>
              <p:grpSpPr>
                <a:xfrm>
                  <a:off x="10691063" y="3196339"/>
                  <a:ext cx="193963" cy="1497269"/>
                  <a:chOff x="10906646" y="3109898"/>
                  <a:chExt cx="193963" cy="1497269"/>
                </a:xfrm>
              </p:grpSpPr>
              <p:grpSp>
                <p:nvGrpSpPr>
                  <p:cNvPr id="1052" name="Group 1051">
                    <a:extLst>
                      <a:ext uri="{FF2B5EF4-FFF2-40B4-BE49-F238E27FC236}">
                        <a16:creationId xmlns:a16="http://schemas.microsoft.com/office/drawing/2014/main" id="{53176CF2-B2C7-BB69-1354-7398686A005A}"/>
                      </a:ext>
                    </a:extLst>
                  </p:cNvPr>
                  <p:cNvGrpSpPr/>
                  <p:nvPr/>
                </p:nvGrpSpPr>
                <p:grpSpPr>
                  <a:xfrm>
                    <a:off x="10912188" y="3109898"/>
                    <a:ext cx="182880" cy="1497269"/>
                    <a:chOff x="10955512" y="2933225"/>
                    <a:chExt cx="182880" cy="1497269"/>
                  </a:xfrm>
                </p:grpSpPr>
                <p:sp>
                  <p:nvSpPr>
                    <p:cNvPr id="1051" name="Oval 1050">
                      <a:extLst>
                        <a:ext uri="{FF2B5EF4-FFF2-40B4-BE49-F238E27FC236}">
                          <a16:creationId xmlns:a16="http://schemas.microsoft.com/office/drawing/2014/main" id="{399CEC5D-DEEF-76D4-4AB3-85B12A6BE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5512" y="2933225"/>
                      <a:ext cx="182880" cy="1828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H"/>
                    </a:p>
                  </p:txBody>
                </p: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E49FE27D-6DD9-F47A-B655-A306D165D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5512" y="3175181"/>
                      <a:ext cx="182880" cy="1828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H"/>
                    </a:p>
                  </p:txBody>
                </p:sp>
                <p:sp>
                  <p:nvSpPr>
                    <p:cNvPr id="199" name="Oval 198">
                      <a:extLst>
                        <a:ext uri="{FF2B5EF4-FFF2-40B4-BE49-F238E27FC236}">
                          <a16:creationId xmlns:a16="http://schemas.microsoft.com/office/drawing/2014/main" id="{A493847D-8672-53BD-E448-B6E4EC6AD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5512" y="3425429"/>
                      <a:ext cx="182880" cy="1828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H"/>
                    </a:p>
                  </p:txBody>
                </p:sp>
                <p:sp>
                  <p:nvSpPr>
                    <p:cNvPr id="200" name="Oval 199">
                      <a:extLst>
                        <a:ext uri="{FF2B5EF4-FFF2-40B4-BE49-F238E27FC236}">
                          <a16:creationId xmlns:a16="http://schemas.microsoft.com/office/drawing/2014/main" id="{07B9A601-0F56-2774-F8E3-D503A828F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5512" y="4247614"/>
                      <a:ext cx="182880" cy="1828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H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2" name="TextBox 201">
                        <a:extLst>
                          <a:ext uri="{FF2B5EF4-FFF2-40B4-BE49-F238E27FC236}">
                            <a16:creationId xmlns:a16="http://schemas.microsoft.com/office/drawing/2014/main" id="{53867AF3-8B22-5B40-4742-5648A714D3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906646" y="3889191"/>
                        <a:ext cx="19396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H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CH" sz="2800" dirty="0"/>
                      </a:p>
                    </p:txBody>
                  </p:sp>
                </mc:Choice>
                <mc:Fallback xmlns="">
                  <p:sp>
                    <p:nvSpPr>
                      <p:cNvPr id="202" name="TextBox 201">
                        <a:extLst>
                          <a:ext uri="{FF2B5EF4-FFF2-40B4-BE49-F238E27FC236}">
                            <a16:creationId xmlns:a16="http://schemas.microsoft.com/office/drawing/2014/main" id="{53867AF3-8B22-5B40-4742-5648A714D3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6646" y="3889191"/>
                        <a:ext cx="193963" cy="43088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H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FC315A9D-4AA5-818F-F705-85A2BB9AF9BA}"/>
                    </a:ext>
                  </a:extLst>
                </p:cNvPr>
                <p:cNvCxnSpPr>
                  <a:endCxn id="1051" idx="2"/>
                </p:cNvCxnSpPr>
                <p:nvPr/>
              </p:nvCxnSpPr>
              <p:spPr>
                <a:xfrm flipV="1">
                  <a:off x="10043209" y="3287779"/>
                  <a:ext cx="653396" cy="6102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5EC250C3-38DD-4389-A94A-5474D7D86668}"/>
                    </a:ext>
                  </a:extLst>
                </p:cNvPr>
                <p:cNvCxnSpPr>
                  <a:endCxn id="198" idx="2"/>
                </p:cNvCxnSpPr>
                <p:nvPr/>
              </p:nvCxnSpPr>
              <p:spPr>
                <a:xfrm flipV="1">
                  <a:off x="10043209" y="3529735"/>
                  <a:ext cx="653396" cy="3881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CCA97C5C-F273-852F-658F-639330AA653B}"/>
                    </a:ext>
                  </a:extLst>
                </p:cNvPr>
                <p:cNvCxnSpPr>
                  <a:cxnSpLocks/>
                  <a:endCxn id="199" idx="2"/>
                </p:cNvCxnSpPr>
                <p:nvPr/>
              </p:nvCxnSpPr>
              <p:spPr>
                <a:xfrm flipV="1">
                  <a:off x="10043209" y="3779983"/>
                  <a:ext cx="653396" cy="1469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8893452C-0298-0615-2749-6414EB8F4A85}"/>
                    </a:ext>
                  </a:extLst>
                </p:cNvPr>
                <p:cNvCxnSpPr>
                  <a:cxnSpLocks/>
                  <a:endCxn id="200" idx="2"/>
                </p:cNvCxnSpPr>
                <p:nvPr/>
              </p:nvCxnSpPr>
              <p:spPr>
                <a:xfrm>
                  <a:off x="10043209" y="3938791"/>
                  <a:ext cx="653396" cy="6633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4ACF20-EB42-6A47-3E54-8D7B9AF4A8BB}"/>
                    </a:ext>
                  </a:extLst>
                </p:cNvPr>
                <p:cNvCxnSpPr>
                  <a:cxnSpLocks/>
                  <a:endCxn id="219" idx="2"/>
                </p:cNvCxnSpPr>
                <p:nvPr/>
              </p:nvCxnSpPr>
              <p:spPr>
                <a:xfrm>
                  <a:off x="10876910" y="3268028"/>
                  <a:ext cx="476890" cy="384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6A0756AD-641D-E61D-2E74-BB16F47B7DDC}"/>
                    </a:ext>
                  </a:extLst>
                </p:cNvPr>
                <p:cNvGrpSpPr/>
                <p:nvPr/>
              </p:nvGrpSpPr>
              <p:grpSpPr>
                <a:xfrm>
                  <a:off x="11353800" y="3561506"/>
                  <a:ext cx="188778" cy="723964"/>
                  <a:chOff x="10955512" y="2933225"/>
                  <a:chExt cx="188778" cy="723964"/>
                </a:xfrm>
                <a:solidFill>
                  <a:schemeClr val="accent2"/>
                </a:solidFill>
              </p:grpSpPr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F8978010-87DA-9184-BA04-54C2366A96A6}"/>
                      </a:ext>
                    </a:extLst>
                  </p:cNvPr>
                  <p:cNvSpPr/>
                  <p:nvPr/>
                </p:nvSpPr>
                <p:spPr>
                  <a:xfrm>
                    <a:off x="10955512" y="2933225"/>
                    <a:ext cx="182880" cy="18288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69E3CC69-D8C8-74EB-D3AC-334ADB9A144C}"/>
                      </a:ext>
                    </a:extLst>
                  </p:cNvPr>
                  <p:cNvSpPr/>
                  <p:nvPr/>
                </p:nvSpPr>
                <p:spPr>
                  <a:xfrm>
                    <a:off x="10955512" y="3203767"/>
                    <a:ext cx="182880" cy="18288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 dirty="0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E54B9F83-7421-3A05-C41B-CC0370CA29D0}"/>
                      </a:ext>
                    </a:extLst>
                  </p:cNvPr>
                  <p:cNvSpPr/>
                  <p:nvPr/>
                </p:nvSpPr>
                <p:spPr>
                  <a:xfrm>
                    <a:off x="10961410" y="3474309"/>
                    <a:ext cx="182880" cy="18288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cxnSp>
              <p:nvCxnSpPr>
                <p:cNvPr id="1067" name="Straight Connector 1066">
                  <a:extLst>
                    <a:ext uri="{FF2B5EF4-FFF2-40B4-BE49-F238E27FC236}">
                      <a16:creationId xmlns:a16="http://schemas.microsoft.com/office/drawing/2014/main" id="{0A9037B2-520F-E910-86CE-0BC2562F3D87}"/>
                    </a:ext>
                  </a:extLst>
                </p:cNvPr>
                <p:cNvCxnSpPr>
                  <a:stCxn id="1051" idx="7"/>
                  <a:endCxn id="221" idx="2"/>
                </p:cNvCxnSpPr>
                <p:nvPr/>
              </p:nvCxnSpPr>
              <p:spPr>
                <a:xfrm>
                  <a:off x="10852703" y="3223121"/>
                  <a:ext cx="501097" cy="7003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9" name="Straight Connector 1068">
                  <a:extLst>
                    <a:ext uri="{FF2B5EF4-FFF2-40B4-BE49-F238E27FC236}">
                      <a16:creationId xmlns:a16="http://schemas.microsoft.com/office/drawing/2014/main" id="{3B16C39D-C68C-39B8-D452-E763ECA6A172}"/>
                    </a:ext>
                  </a:extLst>
                </p:cNvPr>
                <p:cNvCxnSpPr>
                  <a:stCxn id="1051" idx="7"/>
                  <a:endCxn id="222" idx="2"/>
                </p:cNvCxnSpPr>
                <p:nvPr/>
              </p:nvCxnSpPr>
              <p:spPr>
                <a:xfrm>
                  <a:off x="10852703" y="3223121"/>
                  <a:ext cx="506995" cy="9709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CFFF37CA-2584-CB31-F84C-0482B81E777C}"/>
                    </a:ext>
                  </a:extLst>
                </p:cNvPr>
                <p:cNvCxnSpPr>
                  <a:stCxn id="198" idx="6"/>
                  <a:endCxn id="219" idx="2"/>
                </p:cNvCxnSpPr>
                <p:nvPr/>
              </p:nvCxnSpPr>
              <p:spPr>
                <a:xfrm>
                  <a:off x="10879485" y="3529735"/>
                  <a:ext cx="474315" cy="1232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01444111-3235-D09A-2D50-88D930BF70C8}"/>
                    </a:ext>
                  </a:extLst>
                </p:cNvPr>
                <p:cNvCxnSpPr>
                  <a:stCxn id="198" idx="6"/>
                  <a:endCxn id="221" idx="2"/>
                </p:cNvCxnSpPr>
                <p:nvPr/>
              </p:nvCxnSpPr>
              <p:spPr>
                <a:xfrm>
                  <a:off x="10879485" y="3529735"/>
                  <a:ext cx="474315" cy="3937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C9E8FF48-0F38-2BAC-6C4B-526CD2306A7B}"/>
                    </a:ext>
                  </a:extLst>
                </p:cNvPr>
                <p:cNvCxnSpPr>
                  <a:stCxn id="198" idx="6"/>
                  <a:endCxn id="222" idx="2"/>
                </p:cNvCxnSpPr>
                <p:nvPr/>
              </p:nvCxnSpPr>
              <p:spPr>
                <a:xfrm>
                  <a:off x="10879485" y="3529735"/>
                  <a:ext cx="480213" cy="6642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7" name="Straight Connector 1076">
                  <a:extLst>
                    <a:ext uri="{FF2B5EF4-FFF2-40B4-BE49-F238E27FC236}">
                      <a16:creationId xmlns:a16="http://schemas.microsoft.com/office/drawing/2014/main" id="{589B49AE-F1BA-046A-BC58-C36D4A874939}"/>
                    </a:ext>
                  </a:extLst>
                </p:cNvPr>
                <p:cNvCxnSpPr>
                  <a:stCxn id="199" idx="6"/>
                  <a:endCxn id="219" idx="2"/>
                </p:cNvCxnSpPr>
                <p:nvPr/>
              </p:nvCxnSpPr>
              <p:spPr>
                <a:xfrm flipV="1">
                  <a:off x="10879485" y="3652946"/>
                  <a:ext cx="474315" cy="1270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9" name="Straight Connector 1078">
                  <a:extLst>
                    <a:ext uri="{FF2B5EF4-FFF2-40B4-BE49-F238E27FC236}">
                      <a16:creationId xmlns:a16="http://schemas.microsoft.com/office/drawing/2014/main" id="{C83A7ACA-E8EE-81AD-81C3-41F1A4887E0D}"/>
                    </a:ext>
                  </a:extLst>
                </p:cNvPr>
                <p:cNvCxnSpPr>
                  <a:stCxn id="199" idx="6"/>
                  <a:endCxn id="221" idx="2"/>
                </p:cNvCxnSpPr>
                <p:nvPr/>
              </p:nvCxnSpPr>
              <p:spPr>
                <a:xfrm>
                  <a:off x="10879485" y="3779983"/>
                  <a:ext cx="474315" cy="1435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1" name="Straight Connector 1080">
                  <a:extLst>
                    <a:ext uri="{FF2B5EF4-FFF2-40B4-BE49-F238E27FC236}">
                      <a16:creationId xmlns:a16="http://schemas.microsoft.com/office/drawing/2014/main" id="{4FC84888-829C-8C24-44DA-A4351D879E26}"/>
                    </a:ext>
                  </a:extLst>
                </p:cNvPr>
                <p:cNvCxnSpPr>
                  <a:stCxn id="199" idx="6"/>
                  <a:endCxn id="222" idx="2"/>
                </p:cNvCxnSpPr>
                <p:nvPr/>
              </p:nvCxnSpPr>
              <p:spPr>
                <a:xfrm>
                  <a:off x="10879485" y="3779983"/>
                  <a:ext cx="480213" cy="4140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3" name="Straight Connector 1082">
                  <a:extLst>
                    <a:ext uri="{FF2B5EF4-FFF2-40B4-BE49-F238E27FC236}">
                      <a16:creationId xmlns:a16="http://schemas.microsoft.com/office/drawing/2014/main" id="{58DE7886-7B7E-B626-338F-52E6E9200D7F}"/>
                    </a:ext>
                  </a:extLst>
                </p:cNvPr>
                <p:cNvCxnSpPr>
                  <a:stCxn id="200" idx="6"/>
                  <a:endCxn id="219" idx="2"/>
                </p:cNvCxnSpPr>
                <p:nvPr/>
              </p:nvCxnSpPr>
              <p:spPr>
                <a:xfrm flipV="1">
                  <a:off x="10879485" y="3652946"/>
                  <a:ext cx="474315" cy="9492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5" name="Straight Connector 1084">
                  <a:extLst>
                    <a:ext uri="{FF2B5EF4-FFF2-40B4-BE49-F238E27FC236}">
                      <a16:creationId xmlns:a16="http://schemas.microsoft.com/office/drawing/2014/main" id="{65DD724A-5987-FA55-B008-FABF45F7C4A5}"/>
                    </a:ext>
                  </a:extLst>
                </p:cNvPr>
                <p:cNvCxnSpPr>
                  <a:stCxn id="200" idx="5"/>
                  <a:endCxn id="221" idx="2"/>
                </p:cNvCxnSpPr>
                <p:nvPr/>
              </p:nvCxnSpPr>
              <p:spPr>
                <a:xfrm flipV="1">
                  <a:off x="10852703" y="3923488"/>
                  <a:ext cx="501097" cy="74333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Straight Connector 1086">
                  <a:extLst>
                    <a:ext uri="{FF2B5EF4-FFF2-40B4-BE49-F238E27FC236}">
                      <a16:creationId xmlns:a16="http://schemas.microsoft.com/office/drawing/2014/main" id="{6BF2423E-C45E-A428-8BA5-BBB230793ECD}"/>
                    </a:ext>
                  </a:extLst>
                </p:cNvPr>
                <p:cNvCxnSpPr>
                  <a:stCxn id="200" idx="5"/>
                  <a:endCxn id="222" idx="2"/>
                </p:cNvCxnSpPr>
                <p:nvPr/>
              </p:nvCxnSpPr>
              <p:spPr>
                <a:xfrm flipV="1">
                  <a:off x="10852703" y="4194030"/>
                  <a:ext cx="506995" cy="47279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E12E09B-C76C-4176-8BA5-ACEDB95BEFAD}"/>
                  </a:ext>
                </a:extLst>
              </p:cNvPr>
              <p:cNvSpPr/>
              <p:nvPr/>
            </p:nvSpPr>
            <p:spPr>
              <a:xfrm>
                <a:off x="9921677" y="3038782"/>
                <a:ext cx="1619420" cy="1694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22994FF-2CF3-32DA-AFC0-F61A59A6544E}"/>
                  </a:ext>
                </a:extLst>
              </p:cNvPr>
              <p:cNvSpPr txBox="1"/>
              <p:nvPr/>
            </p:nvSpPr>
            <p:spPr>
              <a:xfrm>
                <a:off x="9782753" y="2282059"/>
                <a:ext cx="186997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Output</a:t>
                </a:r>
              </a:p>
              <a:p>
                <a:pPr algn="ctr"/>
                <a:r>
                  <a:rPr lang="en-US" sz="1400" b="1" dirty="0"/>
                  <a:t>Multilayer Perceptron (MLP) </a:t>
                </a:r>
                <a:endParaRPr lang="en-CH" sz="1400" b="1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61151CB-CFEA-DC0B-75A5-B3A14BB08F74}"/>
                  </a:ext>
                </a:extLst>
              </p:cNvPr>
              <p:cNvSpPr txBox="1"/>
              <p:nvPr/>
            </p:nvSpPr>
            <p:spPr>
              <a:xfrm>
                <a:off x="8429631" y="5181600"/>
                <a:ext cx="1869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Multilayer Perceptron (MLP)</a:t>
                </a:r>
                <a:endParaRPr lang="en-CH" sz="1400" b="1" dirty="0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E6D6FB0-BC5B-5AD9-C1EE-B790D9C7F584}"/>
                </a:ext>
              </a:extLst>
            </p:cNvPr>
            <p:cNvGrpSpPr/>
            <p:nvPr/>
          </p:nvGrpSpPr>
          <p:grpSpPr>
            <a:xfrm>
              <a:off x="11469399" y="3420487"/>
              <a:ext cx="873562" cy="1236525"/>
              <a:chOff x="11469399" y="3420487"/>
              <a:chExt cx="873562" cy="1236525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A45A7A1-B7DF-E72E-EEFF-E12CAD37FC5D}"/>
                  </a:ext>
                </a:extLst>
              </p:cNvPr>
              <p:cNvSpPr txBox="1"/>
              <p:nvPr/>
            </p:nvSpPr>
            <p:spPr>
              <a:xfrm>
                <a:off x="11472273" y="3420487"/>
                <a:ext cx="8706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[class 0]</a:t>
                </a:r>
                <a:endParaRPr lang="en-CH" sz="1500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18333864-AEFA-41FB-9CFC-119F9D2AA774}"/>
                  </a:ext>
                </a:extLst>
              </p:cNvPr>
              <p:cNvSpPr txBox="1"/>
              <p:nvPr/>
            </p:nvSpPr>
            <p:spPr>
              <a:xfrm>
                <a:off x="11472273" y="3708666"/>
                <a:ext cx="8706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[class 1]</a:t>
                </a:r>
                <a:endParaRPr lang="en-CH" sz="1500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EA488A5-2F9C-0F63-6974-7ADFD89A9FE2}"/>
                  </a:ext>
                </a:extLst>
              </p:cNvPr>
              <p:cNvSpPr txBox="1"/>
              <p:nvPr/>
            </p:nvSpPr>
            <p:spPr>
              <a:xfrm>
                <a:off x="11469399" y="3967824"/>
                <a:ext cx="8706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[class 2]</a:t>
                </a:r>
                <a:endParaRPr lang="en-CH" sz="15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E5193DB1-9109-0A00-B3D8-61989C64295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57456" y="4226125"/>
                    <a:ext cx="193963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H" sz="28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CH" sz="2800" dirty="0"/>
                  </a:p>
                </p:txBody>
              </p:sp>
            </mc:Choice>
            <mc:Fallback xmlns="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E5193DB1-9109-0A00-B3D8-61989C6429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7456" y="4226125"/>
                    <a:ext cx="193963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40471B-F374-36F7-0014-4B3253070C2D}"/>
              </a:ext>
            </a:extLst>
          </p:cNvPr>
          <p:cNvCxnSpPr>
            <a:cxnSpLocks/>
          </p:cNvCxnSpPr>
          <p:nvPr/>
        </p:nvCxnSpPr>
        <p:spPr>
          <a:xfrm flipV="1">
            <a:off x="9252857" y="4505990"/>
            <a:ext cx="0" cy="553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F8C550-580C-C3F5-8484-EE4BBF4A246E}"/>
              </a:ext>
            </a:extLst>
          </p:cNvPr>
          <p:cNvSpPr txBox="1"/>
          <p:nvPr/>
        </p:nvSpPr>
        <p:spPr>
          <a:xfrm>
            <a:off x="5613332" y="55081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</a:t>
            </a:r>
            <a:r>
              <a:rPr lang="en-CH" baseline="-25000" dirty="0"/>
              <a:t>k</a:t>
            </a:r>
            <a:endParaRPr lang="en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E5F92-51B8-ED96-8E7D-4F597C185DEC}"/>
              </a:ext>
            </a:extLst>
          </p:cNvPr>
          <p:cNvCxnSpPr/>
          <p:nvPr/>
        </p:nvCxnSpPr>
        <p:spPr>
          <a:xfrm flipV="1">
            <a:off x="5807295" y="4733034"/>
            <a:ext cx="0" cy="62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A59F55F-3082-51B1-803E-8F2E23B2C668}"/>
              </a:ext>
            </a:extLst>
          </p:cNvPr>
          <p:cNvSpPr txBox="1"/>
          <p:nvPr/>
        </p:nvSpPr>
        <p:spPr>
          <a:xfrm>
            <a:off x="8216900" y="552015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y</a:t>
            </a:r>
            <a:r>
              <a:rPr lang="en-CH" baseline="-25000" dirty="0"/>
              <a:t>j</a:t>
            </a:r>
            <a:endParaRPr lang="en-CH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59AED8B-E89D-D957-322C-18A351F9FA96}"/>
              </a:ext>
            </a:extLst>
          </p:cNvPr>
          <p:cNvCxnSpPr>
            <a:cxnSpLocks/>
            <a:stCxn id="195" idx="0"/>
          </p:cNvCxnSpPr>
          <p:nvPr/>
        </p:nvCxnSpPr>
        <p:spPr>
          <a:xfrm flipH="1" flipV="1">
            <a:off x="8316895" y="4166408"/>
            <a:ext cx="62870" cy="135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1769CA-EDEB-1D52-BED4-4D92B705E89D}"/>
              </a:ext>
            </a:extLst>
          </p:cNvPr>
          <p:cNvSpPr txBox="1"/>
          <p:nvPr/>
        </p:nvSpPr>
        <p:spPr>
          <a:xfrm>
            <a:off x="7403042" y="552015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</a:t>
            </a:r>
            <a:r>
              <a:rPr lang="en-CH" baseline="-25000" dirty="0"/>
              <a:t>jk</a:t>
            </a:r>
            <a:endParaRPr lang="en-CH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7305935-7C97-EE6A-E364-36C2E455119F}"/>
              </a:ext>
            </a:extLst>
          </p:cNvPr>
          <p:cNvCxnSpPr>
            <a:cxnSpLocks/>
          </p:cNvCxnSpPr>
          <p:nvPr/>
        </p:nvCxnSpPr>
        <p:spPr>
          <a:xfrm flipV="1">
            <a:off x="7585258" y="4236178"/>
            <a:ext cx="455705" cy="123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1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390"/>
            <a:ext cx="10515600" cy="8972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Self-Attention Layer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AA7B40A-A15D-2282-F268-0FFCD2FCA2BC}"/>
              </a:ext>
            </a:extLst>
          </p:cNvPr>
          <p:cNvGrpSpPr/>
          <p:nvPr/>
        </p:nvGrpSpPr>
        <p:grpSpPr>
          <a:xfrm>
            <a:off x="2426905" y="2313431"/>
            <a:ext cx="1080625" cy="1706884"/>
            <a:chOff x="4632087" y="2900722"/>
            <a:chExt cx="1080625" cy="1706884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28753371-DBF6-0D3E-BD17-AF88912919C5}"/>
                </a:ext>
              </a:extLst>
            </p:cNvPr>
            <p:cNvGrpSpPr/>
            <p:nvPr/>
          </p:nvGrpSpPr>
          <p:grpSpPr>
            <a:xfrm>
              <a:off x="5226542" y="2900722"/>
              <a:ext cx="486170" cy="1706884"/>
              <a:chOff x="5909538" y="4836416"/>
              <a:chExt cx="486170" cy="1706884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E377A0E-4652-D7A3-8BEE-A525BF346C79}"/>
                  </a:ext>
                </a:extLst>
              </p:cNvPr>
              <p:cNvGrpSpPr/>
              <p:nvPr/>
            </p:nvGrpSpPr>
            <p:grpSpPr>
              <a:xfrm rot="5400000">
                <a:off x="6098622" y="4922230"/>
                <a:ext cx="108001" cy="486170"/>
                <a:chOff x="2476500" y="3406419"/>
                <a:chExt cx="108001" cy="486170"/>
              </a:xfrm>
            </p:grpSpPr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14CC6730-8277-0F90-B59D-97940222FFB5}"/>
                    </a:ext>
                  </a:extLst>
                </p:cNvPr>
                <p:cNvSpPr/>
                <p:nvPr/>
              </p:nvSpPr>
              <p:spPr>
                <a:xfrm>
                  <a:off x="2476501" y="3406419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BB4573E2-CDF3-375B-DEDC-48E9F5F6EA86}"/>
                    </a:ext>
                  </a:extLst>
                </p:cNvPr>
                <p:cNvSpPr/>
                <p:nvPr/>
              </p:nvSpPr>
              <p:spPr>
                <a:xfrm>
                  <a:off x="2476500" y="3512622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15016FD9-FDB2-D9C9-36B2-026216167FD0}"/>
                    </a:ext>
                  </a:extLst>
                </p:cNvPr>
                <p:cNvSpPr/>
                <p:nvPr/>
              </p:nvSpPr>
              <p:spPr>
                <a:xfrm>
                  <a:off x="2476500" y="3618825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F3C3E9A-3BDE-6D92-3A21-99A8B60E13A3}"/>
                    </a:ext>
                  </a:extLst>
                </p:cNvPr>
                <p:cNvSpPr/>
                <p:nvPr/>
              </p:nvSpPr>
              <p:spPr>
                <a:xfrm>
                  <a:off x="2476500" y="3786386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EF3DB61F-41B8-E183-84A1-A9626B15AB72}"/>
                    </a:ext>
                  </a:extLst>
                </p:cNvPr>
                <p:cNvSpPr/>
                <p:nvPr/>
              </p:nvSpPr>
              <p:spPr>
                <a:xfrm>
                  <a:off x="2476500" y="3697288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F62C5AB2-9DA8-40F7-B5CB-796C77951EB8}"/>
                  </a:ext>
                </a:extLst>
              </p:cNvPr>
              <p:cNvGrpSpPr/>
              <p:nvPr/>
            </p:nvGrpSpPr>
            <p:grpSpPr>
              <a:xfrm rot="5400000">
                <a:off x="6098623" y="5181351"/>
                <a:ext cx="108000" cy="486170"/>
                <a:chOff x="2476500" y="3406419"/>
                <a:chExt cx="108000" cy="486170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5065504B-E1AE-8889-6FFD-5881E071CBF5}"/>
                    </a:ext>
                  </a:extLst>
                </p:cNvPr>
                <p:cNvSpPr/>
                <p:nvPr/>
              </p:nvSpPr>
              <p:spPr>
                <a:xfrm>
                  <a:off x="2476500" y="3406419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7681501-79C0-63AD-1FDA-E037CFF1FC5E}"/>
                    </a:ext>
                  </a:extLst>
                </p:cNvPr>
                <p:cNvSpPr/>
                <p:nvPr/>
              </p:nvSpPr>
              <p:spPr>
                <a:xfrm>
                  <a:off x="2476500" y="3512622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1FA36F61-3D06-39D4-0C43-AA0D3E8C51E7}"/>
                    </a:ext>
                  </a:extLst>
                </p:cNvPr>
                <p:cNvSpPr/>
                <p:nvPr/>
              </p:nvSpPr>
              <p:spPr>
                <a:xfrm>
                  <a:off x="2476500" y="3618825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89D03A19-5E87-CF79-5DE8-89B8ACAF4027}"/>
                    </a:ext>
                  </a:extLst>
                </p:cNvPr>
                <p:cNvSpPr/>
                <p:nvPr/>
              </p:nvSpPr>
              <p:spPr>
                <a:xfrm>
                  <a:off x="2476500" y="3786386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F21B15B0-5353-3364-0BCD-C949E3BEA66E}"/>
                    </a:ext>
                  </a:extLst>
                </p:cNvPr>
                <p:cNvSpPr/>
                <p:nvPr/>
              </p:nvSpPr>
              <p:spPr>
                <a:xfrm>
                  <a:off x="2476500" y="3697288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1C9281FB-EDAF-562C-F5B2-3D81C797134D}"/>
                  </a:ext>
                </a:extLst>
              </p:cNvPr>
              <p:cNvGrpSpPr/>
              <p:nvPr/>
            </p:nvGrpSpPr>
            <p:grpSpPr>
              <a:xfrm rot="5400000">
                <a:off x="6098623" y="6246214"/>
                <a:ext cx="108000" cy="486170"/>
                <a:chOff x="2476500" y="3406419"/>
                <a:chExt cx="108000" cy="486170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C7CB126-B350-EE12-70AF-14D391E73FF3}"/>
                    </a:ext>
                  </a:extLst>
                </p:cNvPr>
                <p:cNvSpPr/>
                <p:nvPr/>
              </p:nvSpPr>
              <p:spPr>
                <a:xfrm>
                  <a:off x="2476500" y="3406419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54EA272-4291-6E9C-8665-62063F31F414}"/>
                    </a:ext>
                  </a:extLst>
                </p:cNvPr>
                <p:cNvSpPr/>
                <p:nvPr/>
              </p:nvSpPr>
              <p:spPr>
                <a:xfrm>
                  <a:off x="2476500" y="3512622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27B9B2B6-F840-BF84-E0B6-5EA7F3CEED5D}"/>
                    </a:ext>
                  </a:extLst>
                </p:cNvPr>
                <p:cNvSpPr/>
                <p:nvPr/>
              </p:nvSpPr>
              <p:spPr>
                <a:xfrm>
                  <a:off x="2476500" y="3618825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1C582666-7D22-35D3-91CC-7174DD3F51B0}"/>
                    </a:ext>
                  </a:extLst>
                </p:cNvPr>
                <p:cNvSpPr/>
                <p:nvPr/>
              </p:nvSpPr>
              <p:spPr>
                <a:xfrm>
                  <a:off x="2476500" y="3786386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B7E8ECA3-BE3D-B250-9755-00E5D11244CD}"/>
                    </a:ext>
                  </a:extLst>
                </p:cNvPr>
                <p:cNvSpPr/>
                <p:nvPr/>
              </p:nvSpPr>
              <p:spPr>
                <a:xfrm>
                  <a:off x="2476500" y="3697288"/>
                  <a:ext cx="108000" cy="1062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318E92D8-3EBF-6D8C-615D-ED7DAB1FDAB7}"/>
                      </a:ext>
                    </a:extLst>
                  </p:cNvPr>
                  <p:cNvSpPr txBox="1"/>
                  <p:nvPr/>
                </p:nvSpPr>
                <p:spPr>
                  <a:xfrm>
                    <a:off x="6051737" y="5741424"/>
                    <a:ext cx="19396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H" sz="28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CH" sz="28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DA899B19-63E5-912C-34FA-6D94F02C0F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1737" y="5741424"/>
                    <a:ext cx="193963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CC34540A-C129-2B77-4FFE-143A19F3CAE1}"/>
                      </a:ext>
                    </a:extLst>
                  </p:cNvPr>
                  <p:cNvSpPr txBox="1"/>
                  <p:nvPr/>
                </p:nvSpPr>
                <p:spPr>
                  <a:xfrm>
                    <a:off x="6084384" y="4836416"/>
                    <a:ext cx="1932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156A993-E885-F41C-B326-6E3BD31F8D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384" y="4836416"/>
                    <a:ext cx="19325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1250" r="-2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029E8061-71B2-B9C4-4A33-B97ADD5B2AC0}"/>
                  </a:ext>
                </a:extLst>
              </p:cNvPr>
              <p:cNvGrpSpPr/>
              <p:nvPr/>
            </p:nvGrpSpPr>
            <p:grpSpPr>
              <a:xfrm rot="5400000">
                <a:off x="6098622" y="4922231"/>
                <a:ext cx="108001" cy="486170"/>
                <a:chOff x="2476500" y="3406419"/>
                <a:chExt cx="108001" cy="486170"/>
              </a:xfrm>
              <a:solidFill>
                <a:srgbClr val="FF0000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912247CA-4A92-29BF-206F-8C5E57BE5925}"/>
                    </a:ext>
                  </a:extLst>
                </p:cNvPr>
                <p:cNvSpPr/>
                <p:nvPr/>
              </p:nvSpPr>
              <p:spPr>
                <a:xfrm>
                  <a:off x="2476501" y="3406419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2F9ABF05-4B9E-C13F-20F7-1E76042AD8A5}"/>
                    </a:ext>
                  </a:extLst>
                </p:cNvPr>
                <p:cNvSpPr/>
                <p:nvPr/>
              </p:nvSpPr>
              <p:spPr>
                <a:xfrm>
                  <a:off x="2476500" y="3512622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A669978B-F7D7-B097-1D07-EB3109F0FA39}"/>
                    </a:ext>
                  </a:extLst>
                </p:cNvPr>
                <p:cNvSpPr/>
                <p:nvPr/>
              </p:nvSpPr>
              <p:spPr>
                <a:xfrm>
                  <a:off x="2476500" y="3618825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42E11B72-2F3B-1A75-96D1-CCBF5F6459DD}"/>
                    </a:ext>
                  </a:extLst>
                </p:cNvPr>
                <p:cNvSpPr/>
                <p:nvPr/>
              </p:nvSpPr>
              <p:spPr>
                <a:xfrm>
                  <a:off x="2476500" y="3786386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33564521-345E-D410-C16E-AA9264F414CE}"/>
                    </a:ext>
                  </a:extLst>
                </p:cNvPr>
                <p:cNvSpPr/>
                <p:nvPr/>
              </p:nvSpPr>
              <p:spPr>
                <a:xfrm>
                  <a:off x="2476500" y="3697288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927044C-BAE4-08F2-06EC-E531C8F413FB}"/>
                  </a:ext>
                </a:extLst>
              </p:cNvPr>
              <p:cNvGrpSpPr/>
              <p:nvPr/>
            </p:nvGrpSpPr>
            <p:grpSpPr>
              <a:xfrm rot="5400000">
                <a:off x="6098623" y="5181352"/>
                <a:ext cx="108000" cy="486170"/>
                <a:chOff x="2476500" y="3406419"/>
                <a:chExt cx="108000" cy="486170"/>
              </a:xfrm>
              <a:solidFill>
                <a:srgbClr val="FF0000"/>
              </a:solidFill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00FC52-5644-3597-F282-E809C12533AF}"/>
                    </a:ext>
                  </a:extLst>
                </p:cNvPr>
                <p:cNvSpPr/>
                <p:nvPr/>
              </p:nvSpPr>
              <p:spPr>
                <a:xfrm>
                  <a:off x="2476500" y="3406419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000D693E-55A7-C206-5F1A-8E5A400547C5}"/>
                    </a:ext>
                  </a:extLst>
                </p:cNvPr>
                <p:cNvSpPr/>
                <p:nvPr/>
              </p:nvSpPr>
              <p:spPr>
                <a:xfrm>
                  <a:off x="2476500" y="3512622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8D350526-814D-0EBD-32FB-1F9FFD10D727}"/>
                    </a:ext>
                  </a:extLst>
                </p:cNvPr>
                <p:cNvSpPr/>
                <p:nvPr/>
              </p:nvSpPr>
              <p:spPr>
                <a:xfrm>
                  <a:off x="2476500" y="3618825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0D1BF984-DFBE-692E-E1F8-0A9428F7874F}"/>
                    </a:ext>
                  </a:extLst>
                </p:cNvPr>
                <p:cNvSpPr/>
                <p:nvPr/>
              </p:nvSpPr>
              <p:spPr>
                <a:xfrm>
                  <a:off x="2476500" y="3786386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FF20A818-79C8-9726-E602-06D0E94FD6A6}"/>
                    </a:ext>
                  </a:extLst>
                </p:cNvPr>
                <p:cNvSpPr/>
                <p:nvPr/>
              </p:nvSpPr>
              <p:spPr>
                <a:xfrm>
                  <a:off x="2476500" y="3697288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BAD9664B-2DAE-E2C6-0341-D33D53A05FDD}"/>
                  </a:ext>
                </a:extLst>
              </p:cNvPr>
              <p:cNvGrpSpPr/>
              <p:nvPr/>
            </p:nvGrpSpPr>
            <p:grpSpPr>
              <a:xfrm rot="5400000">
                <a:off x="6098623" y="6246215"/>
                <a:ext cx="108000" cy="486170"/>
                <a:chOff x="2476500" y="3406419"/>
                <a:chExt cx="108000" cy="486170"/>
              </a:xfrm>
              <a:solidFill>
                <a:srgbClr val="FF0000"/>
              </a:solidFill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582CFE-E226-F951-AAC5-BD0595B4ED3F}"/>
                    </a:ext>
                  </a:extLst>
                </p:cNvPr>
                <p:cNvSpPr/>
                <p:nvPr/>
              </p:nvSpPr>
              <p:spPr>
                <a:xfrm>
                  <a:off x="2476500" y="3406419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8D23B9E-4A88-726D-F5D8-D497A9CECF50}"/>
                    </a:ext>
                  </a:extLst>
                </p:cNvPr>
                <p:cNvSpPr/>
                <p:nvPr/>
              </p:nvSpPr>
              <p:spPr>
                <a:xfrm>
                  <a:off x="2476500" y="3512622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89190B33-74AC-69DB-9705-19B6768C949B}"/>
                    </a:ext>
                  </a:extLst>
                </p:cNvPr>
                <p:cNvSpPr/>
                <p:nvPr/>
              </p:nvSpPr>
              <p:spPr>
                <a:xfrm>
                  <a:off x="2476500" y="3618825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2E55D293-D7F7-E460-26A1-DAAEE29C64B5}"/>
                    </a:ext>
                  </a:extLst>
                </p:cNvPr>
                <p:cNvSpPr/>
                <p:nvPr/>
              </p:nvSpPr>
              <p:spPr>
                <a:xfrm>
                  <a:off x="2476500" y="3786386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95F150B7-4031-2B9E-B7C8-2BE59282C107}"/>
                    </a:ext>
                  </a:extLst>
                </p:cNvPr>
                <p:cNvSpPr/>
                <p:nvPr/>
              </p:nvSpPr>
              <p:spPr>
                <a:xfrm>
                  <a:off x="2476500" y="3697288"/>
                  <a:ext cx="108000" cy="106203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1F3B3870-9634-E612-72B7-B19BC1188B0D}"/>
                </a:ext>
              </a:extLst>
            </p:cNvPr>
            <p:cNvCxnSpPr>
              <a:cxnSpLocks/>
            </p:cNvCxnSpPr>
            <p:nvPr/>
          </p:nvCxnSpPr>
          <p:spPr>
            <a:xfrm>
              <a:off x="4632087" y="3805730"/>
              <a:ext cx="194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7DCEE0-B8A5-1E14-055A-355D83489B5E}"/>
                  </a:ext>
                </a:extLst>
              </p:cNvPr>
              <p:cNvSpPr txBox="1"/>
              <p:nvPr/>
            </p:nvSpPr>
            <p:spPr>
              <a:xfrm>
                <a:off x="2666845" y="2419331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7DCEE0-B8A5-1E14-055A-355D83489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45" y="2419331"/>
                <a:ext cx="275845" cy="276999"/>
              </a:xfrm>
              <a:prstGeom prst="rect">
                <a:avLst/>
              </a:prstGeom>
              <a:blipFill>
                <a:blip r:embed="rId12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15196F4-3FD7-292C-31F1-6BE90F9D3D13}"/>
                  </a:ext>
                </a:extLst>
              </p:cNvPr>
              <p:cNvSpPr txBox="1"/>
              <p:nvPr/>
            </p:nvSpPr>
            <p:spPr>
              <a:xfrm>
                <a:off x="2661523" y="2728929"/>
                <a:ext cx="281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15196F4-3FD7-292C-31F1-6BE90F9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23" y="2728929"/>
                <a:ext cx="281167" cy="276999"/>
              </a:xfrm>
              <a:prstGeom prst="rect">
                <a:avLst/>
              </a:prstGeom>
              <a:blipFill>
                <a:blip r:embed="rId13"/>
                <a:stretch>
                  <a:fillRect l="-19565" r="-8696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AE4D9B9D-9305-B11E-D03A-060360B6E82B}"/>
                  </a:ext>
                </a:extLst>
              </p:cNvPr>
              <p:cNvSpPr txBox="1"/>
              <p:nvPr/>
            </p:nvSpPr>
            <p:spPr>
              <a:xfrm>
                <a:off x="2661523" y="3827814"/>
                <a:ext cx="3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AE4D9B9D-9305-B11E-D03A-060360B6E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23" y="3827814"/>
                <a:ext cx="313932" cy="276999"/>
              </a:xfrm>
              <a:prstGeom prst="rect">
                <a:avLst/>
              </a:prstGeom>
              <a:blipFill>
                <a:blip r:embed="rId14"/>
                <a:stretch>
                  <a:fillRect l="-19608" r="-5882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523906-9D33-4312-FAD4-A658F15C5607}"/>
              </a:ext>
            </a:extLst>
          </p:cNvPr>
          <p:cNvCxnSpPr>
            <a:cxnSpLocks/>
          </p:cNvCxnSpPr>
          <p:nvPr/>
        </p:nvCxnSpPr>
        <p:spPr>
          <a:xfrm>
            <a:off x="3664302" y="3218439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BC22612-7A79-B051-01A2-5684623D12D0}"/>
              </a:ext>
            </a:extLst>
          </p:cNvPr>
          <p:cNvGrpSpPr/>
          <p:nvPr/>
        </p:nvGrpSpPr>
        <p:grpSpPr>
          <a:xfrm>
            <a:off x="4017206" y="2293871"/>
            <a:ext cx="486915" cy="1849136"/>
            <a:chOff x="3998554" y="2177863"/>
            <a:chExt cx="486915" cy="18491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F2B053E-E304-C88C-2C14-3090AECDCAE8}"/>
                </a:ext>
              </a:extLst>
            </p:cNvPr>
            <p:cNvSpPr/>
            <p:nvPr/>
          </p:nvSpPr>
          <p:spPr>
            <a:xfrm>
              <a:off x="3998554" y="2177863"/>
              <a:ext cx="486915" cy="184913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55A365-6DA2-2B38-8564-70A19AD5D4AC}"/>
                </a:ext>
              </a:extLst>
            </p:cNvPr>
            <p:cNvSpPr txBox="1"/>
            <p:nvPr/>
          </p:nvSpPr>
          <p:spPr>
            <a:xfrm>
              <a:off x="4010661" y="2441822"/>
              <a:ext cx="461665" cy="1446676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Self-attention</a:t>
              </a:r>
              <a:endParaRPr lang="en-CH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8B8AC1-D253-67E7-9B13-1759D53A5ECD}"/>
              </a:ext>
            </a:extLst>
          </p:cNvPr>
          <p:cNvGrpSpPr/>
          <p:nvPr/>
        </p:nvGrpSpPr>
        <p:grpSpPr>
          <a:xfrm>
            <a:off x="4727561" y="2259753"/>
            <a:ext cx="1080625" cy="1845060"/>
            <a:chOff x="4632025" y="2143745"/>
            <a:chExt cx="1080625" cy="1845060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4252E6A-8AF9-0F97-1BBD-4DDB56A64A0D}"/>
                </a:ext>
              </a:extLst>
            </p:cNvPr>
            <p:cNvGrpSpPr/>
            <p:nvPr/>
          </p:nvGrpSpPr>
          <p:grpSpPr>
            <a:xfrm rot="5400000">
              <a:off x="5415564" y="2283237"/>
              <a:ext cx="108001" cy="486170"/>
              <a:chOff x="2476500" y="3406419"/>
              <a:chExt cx="108001" cy="4861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746FED1F-0E10-D2EF-8BED-3AB2C9114040}"/>
                  </a:ext>
                </a:extLst>
              </p:cNvPr>
              <p:cNvSpPr/>
              <p:nvPr/>
            </p:nvSpPr>
            <p:spPr>
              <a:xfrm>
                <a:off x="2476501" y="3406419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F2E7F9B-725B-B72D-1CC5-E0769006BDA5}"/>
                  </a:ext>
                </a:extLst>
              </p:cNvPr>
              <p:cNvSpPr/>
              <p:nvPr/>
            </p:nvSpPr>
            <p:spPr>
              <a:xfrm>
                <a:off x="2476500" y="3512622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93664F0-D5C5-54C2-832A-140E01E16873}"/>
                  </a:ext>
                </a:extLst>
              </p:cNvPr>
              <p:cNvSpPr/>
              <p:nvPr/>
            </p:nvSpPr>
            <p:spPr>
              <a:xfrm>
                <a:off x="2476500" y="3618825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B20D0786-813F-7BA1-0438-E72B3D5503D4}"/>
                  </a:ext>
                </a:extLst>
              </p:cNvPr>
              <p:cNvSpPr/>
              <p:nvPr/>
            </p:nvSpPr>
            <p:spPr>
              <a:xfrm>
                <a:off x="2476500" y="3786386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DE60464-73E7-A114-F691-AD518575DCFE}"/>
                  </a:ext>
                </a:extLst>
              </p:cNvPr>
              <p:cNvSpPr/>
              <p:nvPr/>
            </p:nvSpPr>
            <p:spPr>
              <a:xfrm>
                <a:off x="2476500" y="3697288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28F4457-7538-1E17-1704-17DCEF969003}"/>
                </a:ext>
              </a:extLst>
            </p:cNvPr>
            <p:cNvGrpSpPr/>
            <p:nvPr/>
          </p:nvGrpSpPr>
          <p:grpSpPr>
            <a:xfrm rot="5400000">
              <a:off x="5415565" y="2542358"/>
              <a:ext cx="108000" cy="486170"/>
              <a:chOff x="2476500" y="3406419"/>
              <a:chExt cx="108000" cy="4861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6884699A-709B-EE9E-BA3A-3D2F1C2AC6A7}"/>
                  </a:ext>
                </a:extLst>
              </p:cNvPr>
              <p:cNvSpPr/>
              <p:nvPr/>
            </p:nvSpPr>
            <p:spPr>
              <a:xfrm>
                <a:off x="2476500" y="3406419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25D15F77-1202-BB0C-5E4F-A73FDAD956DC}"/>
                  </a:ext>
                </a:extLst>
              </p:cNvPr>
              <p:cNvSpPr/>
              <p:nvPr/>
            </p:nvSpPr>
            <p:spPr>
              <a:xfrm>
                <a:off x="2476500" y="3512622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8FFAD9DE-2E88-E7FD-50D6-274096957DDE}"/>
                  </a:ext>
                </a:extLst>
              </p:cNvPr>
              <p:cNvSpPr/>
              <p:nvPr/>
            </p:nvSpPr>
            <p:spPr>
              <a:xfrm>
                <a:off x="2476500" y="3618825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4F71D-26CE-8937-414E-3DABA1F7A9BC}"/>
                  </a:ext>
                </a:extLst>
              </p:cNvPr>
              <p:cNvSpPr/>
              <p:nvPr/>
            </p:nvSpPr>
            <p:spPr>
              <a:xfrm>
                <a:off x="2476500" y="3786386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AB0556E-4BD4-4148-5493-495CE7DCD63E}"/>
                  </a:ext>
                </a:extLst>
              </p:cNvPr>
              <p:cNvSpPr/>
              <p:nvPr/>
            </p:nvSpPr>
            <p:spPr>
              <a:xfrm>
                <a:off x="2476500" y="3697288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D0FC9DA5-647A-4D52-5876-AB368C6C9542}"/>
                </a:ext>
              </a:extLst>
            </p:cNvPr>
            <p:cNvGrpSpPr/>
            <p:nvPr/>
          </p:nvGrpSpPr>
          <p:grpSpPr>
            <a:xfrm rot="5400000">
              <a:off x="5415565" y="3607221"/>
              <a:ext cx="108000" cy="486170"/>
              <a:chOff x="2476500" y="3406419"/>
              <a:chExt cx="108000" cy="4861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C32E3287-3FD8-8B6C-6273-1AB43BDDE717}"/>
                  </a:ext>
                </a:extLst>
              </p:cNvPr>
              <p:cNvSpPr/>
              <p:nvPr/>
            </p:nvSpPr>
            <p:spPr>
              <a:xfrm>
                <a:off x="2476500" y="3406419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EE35179-F9A2-5B25-FAC2-5DC6413CA71A}"/>
                  </a:ext>
                </a:extLst>
              </p:cNvPr>
              <p:cNvSpPr/>
              <p:nvPr/>
            </p:nvSpPr>
            <p:spPr>
              <a:xfrm>
                <a:off x="2476500" y="3512622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62E5D2-50A0-DEDF-F573-7F209C34C897}"/>
                  </a:ext>
                </a:extLst>
              </p:cNvPr>
              <p:cNvSpPr/>
              <p:nvPr/>
            </p:nvSpPr>
            <p:spPr>
              <a:xfrm>
                <a:off x="2476500" y="3618825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5FF0F6A7-1896-3FAF-E006-E31F3404DB41}"/>
                  </a:ext>
                </a:extLst>
              </p:cNvPr>
              <p:cNvSpPr/>
              <p:nvPr/>
            </p:nvSpPr>
            <p:spPr>
              <a:xfrm>
                <a:off x="2476500" y="3786386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A193DDE-8D26-7BE7-0AC8-EC5D02B91678}"/>
                  </a:ext>
                </a:extLst>
              </p:cNvPr>
              <p:cNvSpPr/>
              <p:nvPr/>
            </p:nvSpPr>
            <p:spPr>
              <a:xfrm>
                <a:off x="2476500" y="3697288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D25B0E8E-DC2C-D69B-4F31-2E6330C5F002}"/>
                    </a:ext>
                  </a:extLst>
                </p:cNvPr>
                <p:cNvSpPr txBox="1"/>
                <p:nvPr/>
              </p:nvSpPr>
              <p:spPr>
                <a:xfrm>
                  <a:off x="5368679" y="3102431"/>
                  <a:ext cx="193963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H" sz="28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CH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D25B0E8E-DC2C-D69B-4F31-2E6330C5F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679" y="3102431"/>
                  <a:ext cx="193963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6F633836-AAE5-2A79-6339-0A7197DA44F6}"/>
                    </a:ext>
                  </a:extLst>
                </p:cNvPr>
                <p:cNvSpPr txBox="1"/>
                <p:nvPr/>
              </p:nvSpPr>
              <p:spPr>
                <a:xfrm>
                  <a:off x="5345963" y="2143745"/>
                  <a:ext cx="1932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6F633836-AAE5-2A79-6339-0A7197DA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963" y="2143745"/>
                  <a:ext cx="19325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2258" r="-29032"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243B6A50-B838-EF88-0D9A-EA455B717236}"/>
                </a:ext>
              </a:extLst>
            </p:cNvPr>
            <p:cNvGrpSpPr/>
            <p:nvPr/>
          </p:nvGrpSpPr>
          <p:grpSpPr>
            <a:xfrm rot="5400000">
              <a:off x="5415564" y="2283238"/>
              <a:ext cx="108001" cy="486170"/>
              <a:chOff x="2476500" y="3406419"/>
              <a:chExt cx="108001" cy="4861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1D10FC73-C6E3-A286-8D11-54F2A5A3D3AD}"/>
                  </a:ext>
                </a:extLst>
              </p:cNvPr>
              <p:cNvSpPr/>
              <p:nvPr/>
            </p:nvSpPr>
            <p:spPr>
              <a:xfrm>
                <a:off x="2476501" y="3406419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73C03A70-A39B-6E7D-062F-F057D48E2334}"/>
                  </a:ext>
                </a:extLst>
              </p:cNvPr>
              <p:cNvSpPr/>
              <p:nvPr/>
            </p:nvSpPr>
            <p:spPr>
              <a:xfrm>
                <a:off x="2476500" y="3512622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7640975A-1654-54DF-4D3B-24BC0AF2EE50}"/>
                  </a:ext>
                </a:extLst>
              </p:cNvPr>
              <p:cNvSpPr/>
              <p:nvPr/>
            </p:nvSpPr>
            <p:spPr>
              <a:xfrm>
                <a:off x="2476500" y="3618825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7966152B-4FD9-AFEC-A640-2E28E5FC7CB1}"/>
                  </a:ext>
                </a:extLst>
              </p:cNvPr>
              <p:cNvSpPr/>
              <p:nvPr/>
            </p:nvSpPr>
            <p:spPr>
              <a:xfrm>
                <a:off x="2476500" y="3786386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82463801-80C5-0A8E-CE74-ED57DA0D5320}"/>
                  </a:ext>
                </a:extLst>
              </p:cNvPr>
              <p:cNvSpPr/>
              <p:nvPr/>
            </p:nvSpPr>
            <p:spPr>
              <a:xfrm>
                <a:off x="2476500" y="3697288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21C25D9-DD8E-F49A-9943-B6A71541DEC8}"/>
                </a:ext>
              </a:extLst>
            </p:cNvPr>
            <p:cNvGrpSpPr/>
            <p:nvPr/>
          </p:nvGrpSpPr>
          <p:grpSpPr>
            <a:xfrm rot="5400000">
              <a:off x="5415565" y="2542359"/>
              <a:ext cx="108000" cy="486170"/>
              <a:chOff x="2476500" y="3406419"/>
              <a:chExt cx="108000" cy="4861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B3F1213-1581-545C-EA90-02B3AAC7241C}"/>
                  </a:ext>
                </a:extLst>
              </p:cNvPr>
              <p:cNvSpPr/>
              <p:nvPr/>
            </p:nvSpPr>
            <p:spPr>
              <a:xfrm>
                <a:off x="2476500" y="3406419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8DD78E3E-4E30-4F32-0797-5791C887EA9A}"/>
                  </a:ext>
                </a:extLst>
              </p:cNvPr>
              <p:cNvSpPr/>
              <p:nvPr/>
            </p:nvSpPr>
            <p:spPr>
              <a:xfrm>
                <a:off x="2476500" y="3512622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55B9181E-A695-B4B4-10B2-3C8281B7FE71}"/>
                  </a:ext>
                </a:extLst>
              </p:cNvPr>
              <p:cNvSpPr/>
              <p:nvPr/>
            </p:nvSpPr>
            <p:spPr>
              <a:xfrm>
                <a:off x="2476500" y="3618825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988FFC7-A5DA-E46A-7F65-E42839E2F927}"/>
                  </a:ext>
                </a:extLst>
              </p:cNvPr>
              <p:cNvSpPr/>
              <p:nvPr/>
            </p:nvSpPr>
            <p:spPr>
              <a:xfrm>
                <a:off x="2476500" y="3786386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B806670-0B5E-5784-DACF-AB3A3E88B786}"/>
                  </a:ext>
                </a:extLst>
              </p:cNvPr>
              <p:cNvSpPr/>
              <p:nvPr/>
            </p:nvSpPr>
            <p:spPr>
              <a:xfrm>
                <a:off x="2476500" y="3697288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C28F1C9A-13B2-FF3D-C6C3-1F6DB9E1FB8A}"/>
                </a:ext>
              </a:extLst>
            </p:cNvPr>
            <p:cNvGrpSpPr/>
            <p:nvPr/>
          </p:nvGrpSpPr>
          <p:grpSpPr>
            <a:xfrm rot="5400000">
              <a:off x="5415565" y="3607222"/>
              <a:ext cx="108000" cy="486170"/>
              <a:chOff x="2476500" y="3406419"/>
              <a:chExt cx="108000" cy="4861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C347161-662E-416C-FC48-25A8E1FA2CEF}"/>
                  </a:ext>
                </a:extLst>
              </p:cNvPr>
              <p:cNvSpPr/>
              <p:nvPr/>
            </p:nvSpPr>
            <p:spPr>
              <a:xfrm>
                <a:off x="2476500" y="3406419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364148E7-B24B-FCDC-4338-9D354DD2AF8D}"/>
                  </a:ext>
                </a:extLst>
              </p:cNvPr>
              <p:cNvSpPr/>
              <p:nvPr/>
            </p:nvSpPr>
            <p:spPr>
              <a:xfrm>
                <a:off x="2476500" y="3512622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1E1C0616-998B-D9A0-A0C3-06A21531CE94}"/>
                  </a:ext>
                </a:extLst>
              </p:cNvPr>
              <p:cNvSpPr/>
              <p:nvPr/>
            </p:nvSpPr>
            <p:spPr>
              <a:xfrm>
                <a:off x="2476500" y="3618825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4288274B-7F1C-E738-9BF1-676FB6073724}"/>
                  </a:ext>
                </a:extLst>
              </p:cNvPr>
              <p:cNvSpPr/>
              <p:nvPr/>
            </p:nvSpPr>
            <p:spPr>
              <a:xfrm>
                <a:off x="2476500" y="3786386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6CD50AF0-D998-7141-4740-8D27068DFF8C}"/>
                  </a:ext>
                </a:extLst>
              </p:cNvPr>
              <p:cNvSpPr/>
              <p:nvPr/>
            </p:nvSpPr>
            <p:spPr>
              <a:xfrm>
                <a:off x="2476500" y="3697288"/>
                <a:ext cx="108000" cy="106203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0F5E40B-0CB9-C861-DC11-E28762C71CEE}"/>
                </a:ext>
              </a:extLst>
            </p:cNvPr>
            <p:cNvCxnSpPr>
              <a:cxnSpLocks/>
            </p:cNvCxnSpPr>
            <p:nvPr/>
          </p:nvCxnSpPr>
          <p:spPr>
            <a:xfrm>
              <a:off x="4632025" y="3102431"/>
              <a:ext cx="194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9A269ABE-3339-5E9F-A0EE-4FF917D01C37}"/>
                    </a:ext>
                  </a:extLst>
                </p:cNvPr>
                <p:cNvSpPr txBox="1"/>
                <p:nvPr/>
              </p:nvSpPr>
              <p:spPr>
                <a:xfrm>
                  <a:off x="4871965" y="2303323"/>
                  <a:ext cx="2758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H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9A269ABE-3339-5E9F-A0EE-4FF917D01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965" y="2303323"/>
                  <a:ext cx="27584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2222" r="-6667" b="-2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9E270BF4-D280-6429-EF28-1ABA9DB6A5E1}"/>
                    </a:ext>
                  </a:extLst>
                </p:cNvPr>
                <p:cNvSpPr txBox="1"/>
                <p:nvPr/>
              </p:nvSpPr>
              <p:spPr>
                <a:xfrm>
                  <a:off x="4866643" y="2612921"/>
                  <a:ext cx="281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H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9E270BF4-D280-6429-EF28-1ABA9DB6A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643" y="2612921"/>
                  <a:ext cx="28116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739" r="-8696" b="-2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08EDB502-FCC5-39F5-D57A-D47FA788B3F6}"/>
                    </a:ext>
                  </a:extLst>
                </p:cNvPr>
                <p:cNvSpPr txBox="1"/>
                <p:nvPr/>
              </p:nvSpPr>
              <p:spPr>
                <a:xfrm>
                  <a:off x="4866643" y="3711806"/>
                  <a:ext cx="313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H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08EDB502-FCC5-39F5-D57A-D47FA788B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643" y="3711806"/>
                  <a:ext cx="313932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9231" r="-5769" b="-2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B782CA-9E69-E897-1ACD-43C36648ED50}"/>
              </a:ext>
            </a:extLst>
          </p:cNvPr>
          <p:cNvCxnSpPr>
            <a:cxnSpLocks/>
            <a:stCxn id="230" idx="0"/>
            <a:endCxn id="299" idx="1"/>
          </p:cNvCxnSpPr>
          <p:nvPr/>
        </p:nvCxnSpPr>
        <p:spPr>
          <a:xfrm>
            <a:off x="3507530" y="2642332"/>
            <a:ext cx="1454649" cy="22509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21BEE6A-2ABE-E15D-FDF0-36D901112ED1}"/>
              </a:ext>
            </a:extLst>
          </p:cNvPr>
          <p:cNvCxnSpPr>
            <a:cxnSpLocks/>
            <a:stCxn id="225" idx="0"/>
            <a:endCxn id="299" idx="1"/>
          </p:cNvCxnSpPr>
          <p:nvPr/>
        </p:nvCxnSpPr>
        <p:spPr>
          <a:xfrm flipV="1">
            <a:off x="3507531" y="2867429"/>
            <a:ext cx="1454648" cy="3402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226D79B-CD78-9C2A-7AFA-94479C2F27D4}"/>
              </a:ext>
            </a:extLst>
          </p:cNvPr>
          <p:cNvCxnSpPr>
            <a:cxnSpLocks/>
            <a:stCxn id="216" idx="0"/>
            <a:endCxn id="299" idx="1"/>
          </p:cNvCxnSpPr>
          <p:nvPr/>
        </p:nvCxnSpPr>
        <p:spPr>
          <a:xfrm flipV="1">
            <a:off x="3507531" y="2867429"/>
            <a:ext cx="1454648" cy="1098887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639F17-0406-E76C-01E8-F98B3720EA99}"/>
                  </a:ext>
                </a:extLst>
              </p:cNvPr>
              <p:cNvSpPr txBox="1"/>
              <p:nvPr/>
            </p:nvSpPr>
            <p:spPr>
              <a:xfrm>
                <a:off x="7046601" y="2899529"/>
                <a:ext cx="1482329" cy="80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639F17-0406-E76C-01E8-F98B3720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601" y="2899529"/>
                <a:ext cx="1482329" cy="80323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4C3D57-D577-DDDD-293E-8695E531C661}"/>
                  </a:ext>
                </a:extLst>
              </p:cNvPr>
              <p:cNvSpPr txBox="1"/>
              <p:nvPr/>
            </p:nvSpPr>
            <p:spPr>
              <a:xfrm>
                <a:off x="6995219" y="2069949"/>
                <a:ext cx="4681273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attention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sz="1600" dirty="0"/>
                  <a:t> are based on the pairwise similarity between two elements of the sequence.</a:t>
                </a:r>
                <a:endParaRPr lang="en-CH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4C3D57-D577-DDDD-293E-8695E531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219" y="2069949"/>
                <a:ext cx="4681273" cy="604589"/>
              </a:xfrm>
              <a:prstGeom prst="rect">
                <a:avLst/>
              </a:prstGeom>
              <a:blipFill>
                <a:blip r:embed="rId21"/>
                <a:stretch>
                  <a:fillRect l="-782" t="-2020" b="-12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6DB16F-351C-1293-2924-2199C02FDBB0}"/>
                  </a:ext>
                </a:extLst>
              </p:cNvPr>
              <p:cNvSpPr txBox="1"/>
              <p:nvPr/>
            </p:nvSpPr>
            <p:spPr>
              <a:xfrm>
                <a:off x="1000523" y="5264409"/>
                <a:ext cx="1796004" cy="301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: attention matrix</a:t>
                </a:r>
                <a:endParaRPr lang="en-CH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6DB16F-351C-1293-2924-2199C02F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23" y="5264409"/>
                <a:ext cx="1796004" cy="301942"/>
              </a:xfrm>
              <a:prstGeom prst="rect">
                <a:avLst/>
              </a:prstGeom>
              <a:blipFill>
                <a:blip r:embed="rId22"/>
                <a:stretch>
                  <a:fillRect l="-4407" t="-32653" r="-6780" b="-469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610B876D-1C9A-445B-AA76-51572EAEC48A}"/>
                  </a:ext>
                </a:extLst>
              </p:cNvPr>
              <p:cNvSpPr txBox="1"/>
              <p:nvPr/>
            </p:nvSpPr>
            <p:spPr>
              <a:xfrm>
                <a:off x="6920998" y="4379551"/>
                <a:ext cx="4829713" cy="201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Scaled inner product of projections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⃗"/>
                                      <m:ctrlPr>
                                        <a:rPr lang="en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en-CH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/>
                  <a:t> are </a:t>
                </a:r>
                <a:r>
                  <a:rPr lang="en-US" sz="1600" b="1" dirty="0"/>
                  <a:t>trainable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dxd</a:t>
                </a:r>
                <a:r>
                  <a:rPr lang="en-US" sz="1600" dirty="0"/>
                  <a:t>  matrices (projection operators)</a:t>
                </a:r>
                <a:endParaRPr lang="en-CH" sz="1600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610B876D-1C9A-445B-AA76-51572EAEC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98" y="4379551"/>
                <a:ext cx="4829713" cy="2015936"/>
              </a:xfrm>
              <a:prstGeom prst="rect">
                <a:avLst/>
              </a:prstGeom>
              <a:blipFill>
                <a:blip r:embed="rId23"/>
                <a:stretch>
                  <a:fillRect l="-524" t="-621" b="-24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TextBox 307">
            <a:extLst>
              <a:ext uri="{FF2B5EF4-FFF2-40B4-BE49-F238E27FC236}">
                <a16:creationId xmlns:a16="http://schemas.microsoft.com/office/drawing/2014/main" id="{555B43F2-0999-64B1-6A13-EE7F37064CFF}"/>
              </a:ext>
            </a:extLst>
          </p:cNvPr>
          <p:cNvSpPr txBox="1"/>
          <p:nvPr/>
        </p:nvSpPr>
        <p:spPr>
          <a:xfrm>
            <a:off x="895381" y="1593591"/>
            <a:ext cx="542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Self-attention: making patches talk to each other.</a:t>
            </a:r>
            <a:endParaRPr lang="en-CH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F18F399-A5D6-BB50-2453-CE7B1E5F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94" y="4424543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309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54E869A3-5333-F78E-113C-5A4806A6CA9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73" y="2486919"/>
            <a:ext cx="1501041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390"/>
            <a:ext cx="10515600" cy="8972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Self-Attention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639F17-0406-E76C-01E8-F98B3720EA99}"/>
                  </a:ext>
                </a:extLst>
              </p:cNvPr>
              <p:cNvSpPr txBox="1"/>
              <p:nvPr/>
            </p:nvSpPr>
            <p:spPr>
              <a:xfrm>
                <a:off x="1111155" y="1670802"/>
                <a:ext cx="1482329" cy="80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639F17-0406-E76C-01E8-F98B3720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55" y="1670802"/>
                <a:ext cx="1482329" cy="803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610B876D-1C9A-445B-AA76-51572EAEC48A}"/>
                  </a:ext>
                </a:extLst>
              </p:cNvPr>
              <p:cNvSpPr txBox="1"/>
              <p:nvPr/>
            </p:nvSpPr>
            <p:spPr>
              <a:xfrm>
                <a:off x="3301621" y="1725366"/>
                <a:ext cx="4110329" cy="7287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⃗"/>
                                      <m:ctrlPr>
                                        <a:rPr lang="en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en-CH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CH" sz="1600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610B876D-1C9A-445B-AA76-51572EAEC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21" y="1725366"/>
                <a:ext cx="4110329" cy="728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375F4218-C340-3643-4081-5D2D420AF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67" y="3216930"/>
            <a:ext cx="1688671" cy="1645920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DED1FA-56CC-8F9E-E7A5-ED38A2219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19" y="3237928"/>
            <a:ext cx="1645920" cy="1645920"/>
          </a:xfrm>
          <a:prstGeom prst="rect">
            <a:avLst/>
          </a:prstGeom>
        </p:spPr>
      </p:pic>
      <p:pic>
        <p:nvPicPr>
          <p:cNvPr id="15" name="Picture 14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8FE804DE-972A-2A16-A038-BE5398D8C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46" y="3237928"/>
            <a:ext cx="1688671" cy="1645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E80E4E-50BC-A27A-D089-B372F1BF908E}"/>
              </a:ext>
            </a:extLst>
          </p:cNvPr>
          <p:cNvSpPr txBox="1"/>
          <p:nvPr/>
        </p:nvSpPr>
        <p:spPr>
          <a:xfrm>
            <a:off x="1968248" y="2786043"/>
            <a:ext cx="137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Input image</a:t>
            </a:r>
            <a:endParaRPr lang="en-CH" sz="16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86FAB03-A66E-1ACB-44E8-4900B7B406B6}"/>
              </a:ext>
            </a:extLst>
          </p:cNvPr>
          <p:cNvSpPr txBox="1"/>
          <p:nvPr/>
        </p:nvSpPr>
        <p:spPr>
          <a:xfrm>
            <a:off x="4443520" y="2786043"/>
            <a:ext cx="137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Patches</a:t>
            </a:r>
            <a:endParaRPr lang="en-CH" sz="16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2B60E24-2693-479D-BDBA-E161EFA75FD2}"/>
              </a:ext>
            </a:extLst>
          </p:cNvPr>
          <p:cNvSpPr txBox="1"/>
          <p:nvPr/>
        </p:nvSpPr>
        <p:spPr>
          <a:xfrm>
            <a:off x="6918009" y="2786043"/>
            <a:ext cx="137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sz="1600" b="1" baseline="-25000" dirty="0"/>
              <a:t>45,k</a:t>
            </a:r>
            <a:endParaRPr lang="en-CH" sz="1600" b="1" baseline="-25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00FCA8-08B4-6D28-4F16-3B6F29E825F0}"/>
              </a:ext>
            </a:extLst>
          </p:cNvPr>
          <p:cNvSpPr txBox="1"/>
          <p:nvPr/>
        </p:nvSpPr>
        <p:spPr>
          <a:xfrm>
            <a:off x="8619336" y="2601377"/>
            <a:ext cx="291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Output of attention layer (</a:t>
            </a:r>
            <a:r>
              <a:rPr lang="en-US" sz="1400" b="1" dirty="0" err="1"/>
              <a:t>Backprojected</a:t>
            </a:r>
            <a:r>
              <a:rPr lang="en-US" sz="1400" b="1" dirty="0"/>
              <a:t> with </a:t>
            </a:r>
            <a:r>
              <a:rPr lang="en-US" sz="1400" b="1" i="1" dirty="0"/>
              <a:t>W</a:t>
            </a:r>
            <a:r>
              <a:rPr lang="en-US" sz="1400" b="1" dirty="0"/>
              <a:t> into patches)</a:t>
            </a:r>
            <a:endParaRPr lang="en-CH" sz="1400" b="1" dirty="0"/>
          </a:p>
        </p:txBody>
      </p:sp>
      <p:pic>
        <p:nvPicPr>
          <p:cNvPr id="19" name="Picture 18" descr="Background pattern, square&#10;&#10;Description automatically generated with medium confidence">
            <a:extLst>
              <a:ext uri="{FF2B5EF4-FFF2-40B4-BE49-F238E27FC236}">
                <a16:creationId xmlns:a16="http://schemas.microsoft.com/office/drawing/2014/main" id="{5CAD5636-DF83-9CAE-0D45-9F88DE1E4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66" y="5106201"/>
            <a:ext cx="2075180" cy="1737360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6AABE6E-8DED-263D-62D5-2C63FE957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19" y="5138274"/>
            <a:ext cx="1645920" cy="1645920"/>
          </a:xfrm>
          <a:prstGeom prst="rect">
            <a:avLst/>
          </a:prstGeom>
        </p:spPr>
      </p:pic>
      <p:pic>
        <p:nvPicPr>
          <p:cNvPr id="23" name="Picture 22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4C70BAC9-98A4-A579-2183-1869C520CF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65" y="5144466"/>
            <a:ext cx="1688671" cy="1645920"/>
          </a:xfrm>
          <a:prstGeom prst="rect">
            <a:avLst/>
          </a:prstGeom>
        </p:spPr>
      </p:pic>
      <p:pic>
        <p:nvPicPr>
          <p:cNvPr id="25" name="Picture 24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32C3B41E-E9AB-0CD0-EDAD-C31FE61194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45" y="5144466"/>
            <a:ext cx="1688671" cy="164592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84737FA-C30B-EC4E-FDF2-FE4193B5BC34}"/>
              </a:ext>
            </a:extLst>
          </p:cNvPr>
          <p:cNvGrpSpPr/>
          <p:nvPr/>
        </p:nvGrpSpPr>
        <p:grpSpPr>
          <a:xfrm>
            <a:off x="6715266" y="3192208"/>
            <a:ext cx="2075180" cy="1762082"/>
            <a:chOff x="6715266" y="3192208"/>
            <a:chExt cx="2075180" cy="1762082"/>
          </a:xfrm>
        </p:grpSpPr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ABCDB104-0B15-8D60-583D-A58F617D6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266" y="3216930"/>
              <a:ext cx="1758377" cy="1737360"/>
            </a:xfrm>
            <a:prstGeom prst="rect">
              <a:avLst/>
            </a:prstGeom>
          </p:spPr>
        </p:pic>
        <p:pic>
          <p:nvPicPr>
            <p:cNvPr id="126" name="Picture 125" descr="Background pattern, square&#10;&#10;Description automatically generated with medium confidence">
              <a:extLst>
                <a:ext uri="{FF2B5EF4-FFF2-40B4-BE49-F238E27FC236}">
                  <a16:creationId xmlns:a16="http://schemas.microsoft.com/office/drawing/2014/main" id="{827B52F5-AE9F-75AC-76F9-48234EC35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07"/>
            <a:stretch/>
          </p:blipFill>
          <p:spPr>
            <a:xfrm>
              <a:off x="8400463" y="3192208"/>
              <a:ext cx="389983" cy="1737360"/>
            </a:xfrm>
            <a:prstGeom prst="rect">
              <a:avLst/>
            </a:prstGeom>
          </p:spPr>
        </p:pic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DA701B52-89CE-B02C-EC6D-7A701A4AEBB7}"/>
              </a:ext>
            </a:extLst>
          </p:cNvPr>
          <p:cNvSpPr txBox="1"/>
          <p:nvPr/>
        </p:nvSpPr>
        <p:spPr>
          <a:xfrm>
            <a:off x="474194" y="3870613"/>
            <a:ext cx="137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Test image 1</a:t>
            </a:r>
            <a:endParaRPr lang="en-CH" sz="1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B59B25-6998-A94D-1B05-7159D51F17C2}"/>
              </a:ext>
            </a:extLst>
          </p:cNvPr>
          <p:cNvSpPr txBox="1"/>
          <p:nvPr/>
        </p:nvSpPr>
        <p:spPr>
          <a:xfrm>
            <a:off x="474194" y="5791957"/>
            <a:ext cx="137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Test image 2</a:t>
            </a:r>
            <a:endParaRPr lang="en-CH" sz="16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C6B74A7-1EFE-2376-1793-9B493CB37694}"/>
              </a:ext>
            </a:extLst>
          </p:cNvPr>
          <p:cNvSpPr txBox="1"/>
          <p:nvPr/>
        </p:nvSpPr>
        <p:spPr>
          <a:xfrm>
            <a:off x="6944368" y="4925453"/>
            <a:ext cx="137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sz="1600" b="1" baseline="-25000" dirty="0"/>
              <a:t>55,k</a:t>
            </a:r>
            <a:endParaRPr lang="en-CH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17241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390"/>
            <a:ext cx="10515600" cy="89729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ViT</a:t>
            </a:r>
            <a:r>
              <a:rPr lang="en-US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vs. VGG11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D881A-4C14-7FF7-7DEF-52D5DEDD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91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8B87EB5-9963-9652-C2E6-B1B31B32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119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815F085-5969-4D2E-1E0A-C6C2D41A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557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9C8B0F5-0671-D943-92EE-62FF6511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385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EB729A7-0D7C-E7E1-7711-5AF5F41FA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57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3DB4607B-EE0C-07CB-AB8B-CD8BED77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29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612070-3EB0-97B1-5D77-E272E232FF6C}"/>
              </a:ext>
            </a:extLst>
          </p:cNvPr>
          <p:cNvSpPr txBox="1"/>
          <p:nvPr/>
        </p:nvSpPr>
        <p:spPr>
          <a:xfrm>
            <a:off x="838200" y="1281489"/>
            <a:ext cx="2674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Dataset: CIFAR100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50000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classes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size: 72x72x3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7BC3C1-52E9-1DAF-3292-4D4D64391DDA}"/>
              </a:ext>
            </a:extLst>
          </p:cNvPr>
          <p:cNvGrpSpPr/>
          <p:nvPr/>
        </p:nvGrpSpPr>
        <p:grpSpPr>
          <a:xfrm>
            <a:off x="3215177" y="3253150"/>
            <a:ext cx="4308148" cy="3372460"/>
            <a:chOff x="3123057" y="3280823"/>
            <a:chExt cx="4308148" cy="33724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139B4D-26A9-0DC3-1865-36AFD40AE100}"/>
                </a:ext>
              </a:extLst>
            </p:cNvPr>
            <p:cNvSpPr txBox="1"/>
            <p:nvPr/>
          </p:nvSpPr>
          <p:spPr>
            <a:xfrm>
              <a:off x="3123057" y="3308119"/>
              <a:ext cx="236919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Transformer: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 of 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pixels per patch: 6x6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 of patches per image: 12x12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Patch elements, </a:t>
              </a:r>
              <a:r>
                <a:rPr kumimoji="0" lang="en-US" sz="13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:3x36=108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Projection dimension, </a:t>
              </a:r>
              <a:r>
                <a:rPr kumimoji="0" lang="en-US" sz="13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d: 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 of Transformer encoders: L=8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 of MLP hidden units: 256 </a:t>
              </a:r>
              <a:b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MLP activation function: </a:t>
              </a:r>
              <a:r>
                <a:rPr kumimoji="0" lang="en-US" sz="13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gelu</a:t>
              </a:r>
              <a:endParaRPr kumimoji="0" lang="en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7B4C9E5-0FBD-1BF3-1605-1DF2285AB65C}"/>
                </a:ext>
              </a:extLst>
            </p:cNvPr>
            <p:cNvSpPr txBox="1"/>
            <p:nvPr/>
          </p:nvSpPr>
          <p:spPr>
            <a:xfrm>
              <a:off x="3123058" y="5372417"/>
              <a:ext cx="21643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VGG: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 of trainable layers: 11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 Conv2D layer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 Fully-connected layer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Activation function: 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relu</a:t>
              </a:r>
              <a:endParaRPr kumimoji="0" lang="en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5B8D9-40FB-5BE4-6A37-EEC2F52FCE95}"/>
                </a:ext>
              </a:extLst>
            </p:cNvPr>
            <p:cNvSpPr txBox="1"/>
            <p:nvPr/>
          </p:nvSpPr>
          <p:spPr>
            <a:xfrm>
              <a:off x="5371208" y="3835720"/>
              <a:ext cx="2059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 epochs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 accuracy</a:t>
              </a: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57.8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 accuracy: 78.9%</a:t>
              </a:r>
              <a:endParaRPr kumimoji="0" lang="en-CH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51248EF-AB51-2448-F7A5-0E8C1A8ACA3F}"/>
                </a:ext>
              </a:extLst>
            </p:cNvPr>
            <p:cNvSpPr txBox="1"/>
            <p:nvPr/>
          </p:nvSpPr>
          <p:spPr>
            <a:xfrm>
              <a:off x="5371208" y="5557082"/>
              <a:ext cx="2059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 epochs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 accuracy: 29.4%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 accuracy: 68.1%</a:t>
              </a:r>
              <a:endParaRPr kumimoji="0" lang="en-CH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0A4311D-6FF5-3293-D45D-FA528BC7F0C4}"/>
                </a:ext>
              </a:extLst>
            </p:cNvPr>
            <p:cNvGrpSpPr/>
            <p:nvPr/>
          </p:nvGrpSpPr>
          <p:grpSpPr>
            <a:xfrm>
              <a:off x="3165142" y="3280823"/>
              <a:ext cx="4266063" cy="3372460"/>
              <a:chOff x="3165142" y="3280823"/>
              <a:chExt cx="4266063" cy="337246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6D88B8-8876-DECE-B6E3-2D785BDD1645}"/>
                  </a:ext>
                </a:extLst>
              </p:cNvPr>
              <p:cNvSpPr/>
              <p:nvPr/>
            </p:nvSpPr>
            <p:spPr>
              <a:xfrm>
                <a:off x="3173104" y="3280823"/>
                <a:ext cx="4258101" cy="33724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6010B10-5A46-7A10-2D7C-788AE118F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142" y="5372417"/>
                <a:ext cx="425810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614D9B-0318-F653-E33F-2B7772F0937D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5302155" y="3280823"/>
              <a:ext cx="0" cy="33724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23090-68A4-5EEE-6BBB-1E82EB75551D}"/>
              </a:ext>
            </a:extLst>
          </p:cNvPr>
          <p:cNvGrpSpPr/>
          <p:nvPr/>
        </p:nvGrpSpPr>
        <p:grpSpPr>
          <a:xfrm>
            <a:off x="885968" y="2910623"/>
            <a:ext cx="1329864" cy="2609118"/>
            <a:chOff x="838200" y="2910623"/>
            <a:chExt cx="1371601" cy="2691004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5A41533-C822-E59C-879B-F885D347E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2910623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3B8A8B1B-E9EF-E9A1-9258-DFDA3042D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264751"/>
              <a:ext cx="1371600" cy="1336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EB43A8-DB78-057E-6E5F-D2D8884E367C}"/>
              </a:ext>
            </a:extLst>
          </p:cNvPr>
          <p:cNvGrpSpPr/>
          <p:nvPr/>
        </p:nvGrpSpPr>
        <p:grpSpPr>
          <a:xfrm>
            <a:off x="7770341" y="3280446"/>
            <a:ext cx="4258102" cy="3133843"/>
            <a:chOff x="7770341" y="3280446"/>
            <a:chExt cx="4258102" cy="31338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B57595-3B03-70CC-A9CE-4889DF0CC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70341" y="3575554"/>
              <a:ext cx="4258102" cy="28387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44AB4-A006-64DB-58B3-98010781B559}"/>
                </a:ext>
              </a:extLst>
            </p:cNvPr>
            <p:cNvSpPr txBox="1"/>
            <p:nvPr/>
          </p:nvSpPr>
          <p:spPr>
            <a:xfrm>
              <a:off x="8505371" y="3280446"/>
              <a:ext cx="2968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Categorical Accuracy</a:t>
              </a:r>
              <a:endPara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5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447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3366FF"/>
                </a:solidFill>
              </a:rPr>
              <a:t>Vision Transformers</a:t>
            </a:r>
          </a:p>
        </p:txBody>
      </p:sp>
    </p:spTree>
    <p:extLst>
      <p:ext uri="{BB962C8B-B14F-4D97-AF65-F5344CB8AC3E}">
        <p14:creationId xmlns:p14="http://schemas.microsoft.com/office/powerpoint/2010/main" val="17003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5" y="1226763"/>
            <a:ext cx="875436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3284" y="417612"/>
            <a:ext cx="1885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3366FF"/>
                </a:solidFill>
              </a:defRPr>
            </a:lvl1pPr>
          </a:lstStyle>
          <a:p>
            <a:r>
              <a:rPr lang="en-US" dirty="0"/>
              <a:t>Correlator</a:t>
            </a:r>
          </a:p>
        </p:txBody>
      </p:sp>
    </p:spTree>
    <p:extLst>
      <p:ext uri="{BB962C8B-B14F-4D97-AF65-F5344CB8AC3E}">
        <p14:creationId xmlns:p14="http://schemas.microsoft.com/office/powerpoint/2010/main" val="221466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760F-817A-C8B7-AA0C-D313C903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070C0"/>
                </a:solidFill>
              </a:rPr>
              <a:t>Number of Letters Dataset</a:t>
            </a:r>
            <a:endParaRPr lang="LID4096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E6FC-EC12-D0C8-008A-AA84E686A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9294" cy="4351338"/>
          </a:xfrm>
        </p:spPr>
        <p:txBody>
          <a:bodyPr/>
          <a:lstStyle/>
          <a:p>
            <a:r>
              <a:rPr lang="en-GB" dirty="0"/>
              <a:t>4 x 4 tile of random letters between A – E</a:t>
            </a:r>
          </a:p>
          <a:p>
            <a:r>
              <a:rPr lang="en-GB" dirty="0"/>
              <a:t>1600 training, 400 test samples</a:t>
            </a:r>
          </a:p>
          <a:p>
            <a:r>
              <a:rPr lang="en-GB" dirty="0"/>
              <a:t>Each image is labelled with the count of ‘A’s on it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6C54A-10E2-3807-E714-C672C4896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8330" r="56764" b="11134"/>
          <a:stretch/>
        </p:blipFill>
        <p:spPr>
          <a:xfrm>
            <a:off x="10476967" y="1966670"/>
            <a:ext cx="1440000" cy="1461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60F5C-8523-698A-DB2A-A8169C94F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9" r="56764" b="10764"/>
          <a:stretch/>
        </p:blipFill>
        <p:spPr>
          <a:xfrm>
            <a:off x="8394972" y="1966670"/>
            <a:ext cx="1440000" cy="1461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D86D4-325A-7DBD-7DAC-A69798373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56" r="56764" b="7620"/>
          <a:stretch/>
        </p:blipFill>
        <p:spPr>
          <a:xfrm>
            <a:off x="6279030" y="1936847"/>
            <a:ext cx="1440000" cy="1520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CD2BC-5D10-5410-9B65-E7639EB4158C}"/>
              </a:ext>
            </a:extLst>
          </p:cNvPr>
          <p:cNvSpPr txBox="1"/>
          <p:nvPr/>
        </p:nvSpPr>
        <p:spPr>
          <a:xfrm>
            <a:off x="6416102" y="3399578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Label : 3</a:t>
            </a:r>
            <a:endParaRPr lang="LID4096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EB146-2258-0EE1-231E-9CFA96DAF3E5}"/>
              </a:ext>
            </a:extLst>
          </p:cNvPr>
          <p:cNvSpPr txBox="1"/>
          <p:nvPr/>
        </p:nvSpPr>
        <p:spPr>
          <a:xfrm>
            <a:off x="8532044" y="3399578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Label : 2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E01BA-70B0-C963-983D-765AC571C28E}"/>
              </a:ext>
            </a:extLst>
          </p:cNvPr>
          <p:cNvSpPr txBox="1"/>
          <p:nvPr/>
        </p:nvSpPr>
        <p:spPr>
          <a:xfrm>
            <a:off x="10647986" y="3399578"/>
            <a:ext cx="11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Label : 4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49710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7F36-4409-C30C-6C0E-BA975707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Counting Letters using Images</a:t>
            </a:r>
            <a:endParaRPr lang="LID4096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DD94-B2B3-DD3D-46D3-2AB47E6A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4840" cy="4351338"/>
          </a:xfrm>
        </p:spPr>
        <p:txBody>
          <a:bodyPr/>
          <a:lstStyle/>
          <a:p>
            <a:r>
              <a:rPr lang="en-GB" dirty="0"/>
              <a:t>Images are directly given to a single layer classifier</a:t>
            </a:r>
          </a:p>
          <a:p>
            <a:pPr lvl="1"/>
            <a:r>
              <a:rPr lang="en-GB" dirty="0"/>
              <a:t>10000 input channels</a:t>
            </a:r>
          </a:p>
          <a:p>
            <a:pPr lvl="1"/>
            <a:r>
              <a:rPr lang="en-GB" dirty="0"/>
              <a:t>11 output neurons with </a:t>
            </a:r>
            <a:r>
              <a:rPr lang="en-GB" dirty="0" err="1"/>
              <a:t>softmax</a:t>
            </a:r>
            <a:r>
              <a:rPr lang="en-GB" dirty="0"/>
              <a:t> (for classifying between 0 to 10 ‘A’s in an image</a:t>
            </a:r>
          </a:p>
          <a:p>
            <a:pPr lvl="1"/>
            <a:r>
              <a:rPr lang="en-GB" dirty="0"/>
              <a:t>50 epochs, 32 sample batches</a:t>
            </a:r>
          </a:p>
          <a:p>
            <a:r>
              <a:rPr lang="en-GB" b="1" dirty="0"/>
              <a:t>Final test accuracy : 55%</a:t>
            </a:r>
          </a:p>
          <a:p>
            <a:pPr lvl="1"/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915FF-ACAC-9C59-0D13-D25F4EEC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1" y="1126331"/>
            <a:ext cx="3687417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5CDE9-1D73-9976-4ED1-71A5B0C1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81" y="4006331"/>
            <a:ext cx="357933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092D-3702-44C6-C58E-EEF5ADDD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Self-Attention without Linear Mappings</a:t>
            </a:r>
            <a:endParaRPr lang="LID4096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70252E8-30A9-A8C2-CA01-ED8B5051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362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For </a:t>
            </a:r>
            <a:r>
              <a:rPr lang="en-GB" dirty="0" err="1"/>
              <a:t>preprocessing</a:t>
            </a:r>
            <a:r>
              <a:rPr lang="en-GB" dirty="0"/>
              <a:t> the dataset, self-attention is applied on images after dividing images to patches, each containing a single letter. </a:t>
            </a:r>
          </a:p>
          <a:p>
            <a:r>
              <a:rPr lang="en-GB" dirty="0"/>
              <a:t>Instead of training linear mapping weights, U, they are taken to be identity (attention matrix plotted on the right): </a:t>
            </a:r>
          </a:p>
          <a:p>
            <a:endParaRPr lang="en-GB" dirty="0"/>
          </a:p>
          <a:p>
            <a:r>
              <a:rPr lang="en-GB" dirty="0"/>
              <a:t>Finally attention matrix is multiplied with the data and used for classification: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D802A4-564C-3908-935A-18C810C24555}"/>
                  </a:ext>
                </a:extLst>
              </p:cNvPr>
              <p:cNvSpPr txBox="1"/>
              <p:nvPr/>
            </p:nvSpPr>
            <p:spPr>
              <a:xfrm>
                <a:off x="1066023" y="4509369"/>
                <a:ext cx="6097554" cy="722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C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CH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GB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GB" dirty="0"/>
                  <a:t> </a:t>
                </a:r>
                <a:endParaRPr lang="LID409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D802A4-564C-3908-935A-18C810C24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23" y="4509369"/>
                <a:ext cx="6097554" cy="722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95625-7C73-DFF8-F56D-6BB757745504}"/>
                  </a:ext>
                </a:extLst>
              </p:cNvPr>
              <p:cNvSpPr txBox="1"/>
              <p:nvPr/>
            </p:nvSpPr>
            <p:spPr>
              <a:xfrm>
                <a:off x="2843056" y="5846466"/>
                <a:ext cx="1482329" cy="80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95625-7C73-DFF8-F56D-6BB75774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56" y="5846466"/>
                <a:ext cx="1482329" cy="803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98EB03-6187-5C81-DF0E-481A26D36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5" y="1177015"/>
            <a:ext cx="52959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09C5D0-52D5-6303-5361-9FA1299EF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825" y="2791502"/>
            <a:ext cx="5210175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F9D0-2438-9101-4A4B-252C8692B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687" y="4589483"/>
            <a:ext cx="52101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8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7F36-4409-C30C-6C0E-BA975707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070C0"/>
                </a:solidFill>
              </a:rPr>
              <a:t>Counting Letters using Attention Processed Images</a:t>
            </a:r>
            <a:endParaRPr lang="LID4096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DD94-B2B3-DD3D-46D3-2AB47E6A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4840" cy="4351338"/>
          </a:xfrm>
        </p:spPr>
        <p:txBody>
          <a:bodyPr/>
          <a:lstStyle/>
          <a:p>
            <a:r>
              <a:rPr lang="en-GB" dirty="0"/>
              <a:t>Product of the attention matrix with data are given to a single layer classifier</a:t>
            </a:r>
          </a:p>
          <a:p>
            <a:pPr lvl="1"/>
            <a:r>
              <a:rPr lang="en-GB" dirty="0"/>
              <a:t>10000 input channels</a:t>
            </a:r>
          </a:p>
          <a:p>
            <a:pPr lvl="1"/>
            <a:r>
              <a:rPr lang="en-GB" dirty="0"/>
              <a:t>11 output neurons with </a:t>
            </a:r>
            <a:r>
              <a:rPr lang="en-GB" dirty="0" err="1"/>
              <a:t>softmax</a:t>
            </a:r>
            <a:r>
              <a:rPr lang="en-GB" dirty="0"/>
              <a:t> (for classifying between 0 to 10 ‘A’s in an image</a:t>
            </a:r>
          </a:p>
          <a:p>
            <a:pPr lvl="1"/>
            <a:r>
              <a:rPr lang="en-GB" dirty="0"/>
              <a:t>50 epochs, 32 sample batches</a:t>
            </a:r>
          </a:p>
          <a:p>
            <a:r>
              <a:rPr lang="en-GB" b="1" dirty="0"/>
              <a:t>Final test accuracy : 83%</a:t>
            </a:r>
          </a:p>
          <a:p>
            <a:pPr lvl="1"/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FA63D-1292-50DB-495A-D9360B2D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45" y="1291907"/>
            <a:ext cx="3204238" cy="25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7C1854-20FB-5F9C-6567-063A518A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345" y="3972875"/>
            <a:ext cx="313192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8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390"/>
            <a:ext cx="10515600" cy="89729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ViT</a:t>
            </a:r>
            <a:r>
              <a:rPr lang="en-US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vs. VGG11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D881A-4C14-7FF7-7DEF-52D5DEDD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91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8B87EB5-9963-9652-C2E6-B1B31B32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119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815F085-5969-4D2E-1E0A-C6C2D41A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557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9C8B0F5-0671-D943-92EE-62FF6511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385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EB729A7-0D7C-E7E1-7711-5AF5F41FA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57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3DB4607B-EE0C-07CB-AB8B-CD8BED77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29" y="13709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612070-3EB0-97B1-5D77-E272E232FF6C}"/>
              </a:ext>
            </a:extLst>
          </p:cNvPr>
          <p:cNvSpPr txBox="1"/>
          <p:nvPr/>
        </p:nvSpPr>
        <p:spPr>
          <a:xfrm>
            <a:off x="838200" y="1281489"/>
            <a:ext cx="2674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Dataset: CIFAR100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50000 images</a:t>
            </a:r>
          </a:p>
          <a:p>
            <a:r>
              <a:rPr lang="en-US" sz="1600" dirty="0"/>
              <a:t>100 classes</a:t>
            </a:r>
          </a:p>
          <a:p>
            <a:r>
              <a:rPr lang="en-US" sz="1600" dirty="0"/>
              <a:t>Image size: 72x72x3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7BC3C1-52E9-1DAF-3292-4D4D64391DDA}"/>
              </a:ext>
            </a:extLst>
          </p:cNvPr>
          <p:cNvGrpSpPr/>
          <p:nvPr/>
        </p:nvGrpSpPr>
        <p:grpSpPr>
          <a:xfrm>
            <a:off x="3215178" y="3253150"/>
            <a:ext cx="4308147" cy="3372460"/>
            <a:chOff x="3123058" y="3280823"/>
            <a:chExt cx="4308147" cy="33724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139B4D-26A9-0DC3-1865-36AFD40AE100}"/>
                </a:ext>
              </a:extLst>
            </p:cNvPr>
            <p:cNvSpPr txBox="1"/>
            <p:nvPr/>
          </p:nvSpPr>
          <p:spPr>
            <a:xfrm>
              <a:off x="3123058" y="3308119"/>
              <a:ext cx="224814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Transformer:</a:t>
              </a:r>
              <a:br>
                <a:rPr lang="en-US" sz="1400" dirty="0"/>
              </a:br>
              <a:r>
                <a:rPr lang="en-US" sz="1400" dirty="0"/>
                <a:t># of </a:t>
              </a:r>
              <a:r>
                <a:rPr lang="en-US" sz="1300" dirty="0"/>
                <a:t>pixels per patch: 6x6</a:t>
              </a:r>
            </a:p>
            <a:p>
              <a:r>
                <a:rPr lang="en-US" sz="1300" dirty="0"/>
                <a:t># of patches per image: 12x12</a:t>
              </a:r>
            </a:p>
            <a:p>
              <a:r>
                <a:rPr lang="en-US" sz="1300" dirty="0"/>
                <a:t>Patch elements, </a:t>
              </a:r>
              <a:r>
                <a:rPr lang="en-US" sz="1300" i="1" dirty="0"/>
                <a:t>l</a:t>
              </a:r>
              <a:r>
                <a:rPr lang="en-US" sz="1300" dirty="0"/>
                <a:t>:3x36=108</a:t>
              </a:r>
            </a:p>
            <a:p>
              <a:r>
                <a:rPr lang="en-US" sz="1300" dirty="0"/>
                <a:t>Projection dimension, </a:t>
              </a:r>
              <a:r>
                <a:rPr lang="en-US" sz="1300" i="1" dirty="0"/>
                <a:t>d: </a:t>
              </a:r>
              <a:r>
                <a:rPr lang="en-US" sz="1300" dirty="0"/>
                <a:t>32</a:t>
              </a:r>
            </a:p>
            <a:p>
              <a:r>
                <a:rPr lang="en-US" sz="1300" dirty="0"/>
                <a:t># of Transformer encoders: 8</a:t>
              </a:r>
            </a:p>
            <a:p>
              <a:r>
                <a:rPr lang="en-US" sz="1300" dirty="0"/>
                <a:t># of MLP hidden units: 256 </a:t>
              </a:r>
              <a:br>
                <a:rPr lang="en-US" sz="1300" dirty="0"/>
              </a:br>
              <a:r>
                <a:rPr lang="en-US" sz="1300" dirty="0"/>
                <a:t>MLP activation function: </a:t>
              </a:r>
              <a:r>
                <a:rPr lang="en-US" sz="1300" i="1" dirty="0" err="1"/>
                <a:t>gelu</a:t>
              </a:r>
              <a:endParaRPr lang="en-CH" sz="130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7B4C9E5-0FBD-1BF3-1605-1DF2285AB65C}"/>
                </a:ext>
              </a:extLst>
            </p:cNvPr>
            <p:cNvSpPr txBox="1"/>
            <p:nvPr/>
          </p:nvSpPr>
          <p:spPr>
            <a:xfrm>
              <a:off x="3123058" y="5372417"/>
              <a:ext cx="21643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VGG:</a:t>
              </a:r>
              <a:br>
                <a:rPr lang="en-US" sz="1400" dirty="0"/>
              </a:br>
              <a:r>
                <a:rPr lang="en-US" sz="1300" dirty="0"/>
                <a:t># of trainable layers: 11</a:t>
              </a:r>
            </a:p>
            <a:p>
              <a:r>
                <a:rPr lang="en-US" sz="1300" dirty="0"/>
                <a:t>5 Conv2D layer</a:t>
              </a:r>
            </a:p>
            <a:p>
              <a:r>
                <a:rPr lang="en-US" sz="1300" dirty="0"/>
                <a:t>3 Fully-connected layer</a:t>
              </a:r>
            </a:p>
            <a:p>
              <a:r>
                <a:rPr lang="en-US" sz="1300" dirty="0"/>
                <a:t>Activation function: </a:t>
              </a:r>
              <a:r>
                <a:rPr lang="en-US" sz="1300" dirty="0" err="1"/>
                <a:t>relu</a:t>
              </a:r>
              <a:endParaRPr lang="en-CH" sz="1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5B8D9-40FB-5BE4-6A37-EEC2F52FCE95}"/>
                </a:ext>
              </a:extLst>
            </p:cNvPr>
            <p:cNvSpPr txBox="1"/>
            <p:nvPr/>
          </p:nvSpPr>
          <p:spPr>
            <a:xfrm>
              <a:off x="5371208" y="3835720"/>
              <a:ext cx="2059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100 epochs</a:t>
              </a:r>
            </a:p>
            <a:p>
              <a:pPr algn="ctr"/>
              <a:r>
                <a:rPr lang="en-US" sz="1600" b="1" dirty="0"/>
                <a:t>Test accuracy</a:t>
              </a:r>
              <a:r>
                <a:rPr lang="en-US" sz="1600" b="1"/>
                <a:t>: 57.8</a:t>
              </a:r>
              <a:r>
                <a:rPr lang="en-US" sz="1600" b="1" dirty="0"/>
                <a:t>%</a:t>
              </a:r>
            </a:p>
            <a:p>
              <a:pPr algn="ctr"/>
              <a:r>
                <a:rPr lang="en-US" sz="1600" b="1" dirty="0"/>
                <a:t>Train accuracy: 78.9%</a:t>
              </a:r>
              <a:endParaRPr lang="en-CH" sz="1600" b="1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51248EF-AB51-2448-F7A5-0E8C1A8ACA3F}"/>
                </a:ext>
              </a:extLst>
            </p:cNvPr>
            <p:cNvSpPr txBox="1"/>
            <p:nvPr/>
          </p:nvSpPr>
          <p:spPr>
            <a:xfrm>
              <a:off x="5371208" y="5557082"/>
              <a:ext cx="2059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100 epochs</a:t>
              </a:r>
            </a:p>
            <a:p>
              <a:pPr algn="ctr"/>
              <a:r>
                <a:rPr lang="en-US" sz="1600" b="1" dirty="0"/>
                <a:t>Test accuracy: 29.4%</a:t>
              </a:r>
            </a:p>
            <a:p>
              <a:pPr algn="ctr"/>
              <a:r>
                <a:rPr lang="en-US" sz="1600" b="1" dirty="0"/>
                <a:t>Train accuracy: 68.1%</a:t>
              </a:r>
              <a:endParaRPr lang="en-CH" sz="1600" b="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0A4311D-6FF5-3293-D45D-FA528BC7F0C4}"/>
                </a:ext>
              </a:extLst>
            </p:cNvPr>
            <p:cNvGrpSpPr/>
            <p:nvPr/>
          </p:nvGrpSpPr>
          <p:grpSpPr>
            <a:xfrm>
              <a:off x="3165142" y="3280823"/>
              <a:ext cx="4266063" cy="3372460"/>
              <a:chOff x="3165142" y="3280823"/>
              <a:chExt cx="4266063" cy="337246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6D88B8-8876-DECE-B6E3-2D785BDD1645}"/>
                  </a:ext>
                </a:extLst>
              </p:cNvPr>
              <p:cNvSpPr/>
              <p:nvPr/>
            </p:nvSpPr>
            <p:spPr>
              <a:xfrm>
                <a:off x="3173104" y="3280823"/>
                <a:ext cx="4258101" cy="33724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6010B10-5A46-7A10-2D7C-788AE118F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142" y="5372417"/>
                <a:ext cx="425810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614D9B-0318-F653-E33F-2B7772F0937D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5302155" y="3280823"/>
              <a:ext cx="0" cy="33724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23090-68A4-5EEE-6BBB-1E82EB75551D}"/>
              </a:ext>
            </a:extLst>
          </p:cNvPr>
          <p:cNvGrpSpPr/>
          <p:nvPr/>
        </p:nvGrpSpPr>
        <p:grpSpPr>
          <a:xfrm>
            <a:off x="885968" y="2910623"/>
            <a:ext cx="1329864" cy="2609118"/>
            <a:chOff x="838200" y="2910623"/>
            <a:chExt cx="1371601" cy="2691004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5A41533-C822-E59C-879B-F885D347E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2910623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3B8A8B1B-E9EF-E9A1-9258-DFDA3042D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264751"/>
              <a:ext cx="1371600" cy="1336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EB43A8-DB78-057E-6E5F-D2D8884E367C}"/>
              </a:ext>
            </a:extLst>
          </p:cNvPr>
          <p:cNvGrpSpPr/>
          <p:nvPr/>
        </p:nvGrpSpPr>
        <p:grpSpPr>
          <a:xfrm>
            <a:off x="7770341" y="3280446"/>
            <a:ext cx="4258102" cy="3133843"/>
            <a:chOff x="7770341" y="3280446"/>
            <a:chExt cx="4258102" cy="31338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B57595-3B03-70CC-A9CE-4889DF0CC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70341" y="3575554"/>
              <a:ext cx="4258102" cy="28387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44AB4-A006-64DB-58B3-98010781B559}"/>
                </a:ext>
              </a:extLst>
            </p:cNvPr>
            <p:cNvSpPr txBox="1"/>
            <p:nvPr/>
          </p:nvSpPr>
          <p:spPr>
            <a:xfrm>
              <a:off x="8505371" y="3280446"/>
              <a:ext cx="2968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Categorical Accuracy</a:t>
              </a:r>
              <a:endParaRPr lang="en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75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Transformers for text and language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38107"/>
            <a:ext cx="10515600" cy="453885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Recurrent neural networks (RNNs) with feedback connection are used for sequence-based data.</a:t>
            </a:r>
          </a:p>
          <a:p>
            <a:endParaRPr lang="en-US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Transformers use positional encoding for each word</a:t>
            </a:r>
            <a:b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instead of getting them sequentially.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77863" y="4264977"/>
            <a:ext cx="2405361" cy="369332"/>
            <a:chOff x="3372732" y="5886094"/>
            <a:chExt cx="240536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736774" y="5886094"/>
              <a:ext cx="42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39845" y="5886094"/>
              <a:ext cx="42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7802" y="5886094"/>
              <a:ext cx="42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372732" y="5992297"/>
              <a:ext cx="275034" cy="18466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11137" y="3429000"/>
            <a:ext cx="108000" cy="486170"/>
            <a:chOff x="2476500" y="3406419"/>
            <a:chExt cx="108000" cy="486170"/>
          </a:xfrm>
        </p:grpSpPr>
        <p:sp>
          <p:nvSpPr>
            <p:cNvPr id="3" name="Rectangle 2"/>
            <p:cNvSpPr/>
            <p:nvPr/>
          </p:nvSpPr>
          <p:spPr>
            <a:xfrm>
              <a:off x="2476500" y="3406419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6500" y="3512622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6500" y="3618825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6500" y="3786386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6500" y="3697288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338926" y="3429000"/>
            <a:ext cx="108000" cy="486170"/>
            <a:chOff x="2476500" y="3406419"/>
            <a:chExt cx="108000" cy="486170"/>
          </a:xfrm>
        </p:grpSpPr>
        <p:sp>
          <p:nvSpPr>
            <p:cNvPr id="31" name="Rectangle 30"/>
            <p:cNvSpPr/>
            <p:nvPr/>
          </p:nvSpPr>
          <p:spPr>
            <a:xfrm>
              <a:off x="2476500" y="3406419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76500" y="3512622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76500" y="3618825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76500" y="3786386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76500" y="3697288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66716" y="3429000"/>
            <a:ext cx="108000" cy="486170"/>
            <a:chOff x="2476500" y="3406419"/>
            <a:chExt cx="108000" cy="486170"/>
          </a:xfrm>
        </p:grpSpPr>
        <p:sp>
          <p:nvSpPr>
            <p:cNvPr id="37" name="Rectangle 36"/>
            <p:cNvSpPr/>
            <p:nvPr/>
          </p:nvSpPr>
          <p:spPr>
            <a:xfrm>
              <a:off x="2476500" y="3406419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76500" y="3512622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6500" y="3618825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76500" y="3786386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76500" y="3697288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643543" y="3429000"/>
            <a:ext cx="108000" cy="486170"/>
            <a:chOff x="2476500" y="3406419"/>
            <a:chExt cx="108000" cy="486170"/>
          </a:xfrm>
        </p:grpSpPr>
        <p:sp>
          <p:nvSpPr>
            <p:cNvPr id="43" name="Rectangle 42"/>
            <p:cNvSpPr/>
            <p:nvPr/>
          </p:nvSpPr>
          <p:spPr>
            <a:xfrm>
              <a:off x="2476500" y="3406419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76500" y="3512622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76500" y="3618825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76500" y="3786386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76500" y="3697288"/>
              <a:ext cx="108000" cy="10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27086" y="312132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086" y="3121322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22222" t="-46667" r="-68889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254875" y="312132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75" y="3121322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21739" t="-46667" r="-67391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675653" y="312132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653" y="3121322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21739" t="-46667" r="-67391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559492" y="3121322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492" y="3121322"/>
                <a:ext cx="314189" cy="276999"/>
              </a:xfrm>
              <a:prstGeom prst="rect">
                <a:avLst/>
              </a:prstGeom>
              <a:blipFill>
                <a:blip r:embed="rId5"/>
                <a:stretch>
                  <a:fillRect l="-19231" t="-46667" r="-57692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8035690" y="4153894"/>
            <a:ext cx="3561348" cy="684318"/>
            <a:chOff x="1843004" y="3387492"/>
            <a:chExt cx="3561348" cy="684318"/>
          </a:xfrm>
        </p:grpSpPr>
        <p:sp>
          <p:nvSpPr>
            <p:cNvPr id="11" name="Rounded Rectangle 10"/>
            <p:cNvSpPr/>
            <p:nvPr/>
          </p:nvSpPr>
          <p:spPr>
            <a:xfrm>
              <a:off x="1843004" y="3387492"/>
              <a:ext cx="3561348" cy="68431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44057" y="3553936"/>
                  <a:ext cx="27592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Embedding Layer: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057" y="3553936"/>
                  <a:ext cx="275924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Down Arrow 51"/>
          <p:cNvSpPr/>
          <p:nvPr/>
        </p:nvSpPr>
        <p:spPr>
          <a:xfrm>
            <a:off x="9684186" y="3971505"/>
            <a:ext cx="163764" cy="138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8825510" y="4919879"/>
            <a:ext cx="2031975" cy="940662"/>
            <a:chOff x="2390874" y="4266616"/>
            <a:chExt cx="2031975" cy="940662"/>
          </a:xfrm>
        </p:grpSpPr>
        <p:sp>
          <p:nvSpPr>
            <p:cNvPr id="53" name="Down Arrow 52"/>
            <p:cNvSpPr/>
            <p:nvPr/>
          </p:nvSpPr>
          <p:spPr>
            <a:xfrm>
              <a:off x="3249550" y="4266616"/>
              <a:ext cx="163764" cy="1385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2474925" y="4721108"/>
              <a:ext cx="108000" cy="486170"/>
              <a:chOff x="2476500" y="3406419"/>
              <a:chExt cx="108000" cy="48617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76500" y="3406419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76500" y="3512622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476500" y="3618825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76500" y="3786386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476500" y="3697288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902714" y="4721108"/>
              <a:ext cx="108000" cy="486170"/>
              <a:chOff x="2476500" y="3406419"/>
              <a:chExt cx="108000" cy="48617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76500" y="3406419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476500" y="3512622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476500" y="3618825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476500" y="3786386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476500" y="3697288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330504" y="4721108"/>
              <a:ext cx="108000" cy="486170"/>
              <a:chOff x="2476500" y="3406419"/>
              <a:chExt cx="108000" cy="48617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76500" y="3406419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476500" y="3512622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476500" y="3618825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476500" y="3786386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476500" y="3697288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207331" y="4721108"/>
              <a:ext cx="108000" cy="486170"/>
              <a:chOff x="2476500" y="3406419"/>
              <a:chExt cx="108000" cy="48617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476500" y="3406419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476500" y="3512622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476500" y="3618825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476500" y="3786386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476500" y="3697288"/>
                <a:ext cx="108000" cy="106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390874" y="4413430"/>
                  <a:ext cx="2614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874" y="4413430"/>
                  <a:ext cx="26148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256" t="-48889" r="-7209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818663" y="4413430"/>
                  <a:ext cx="2668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663" y="4413430"/>
                  <a:ext cx="26680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455" t="-48889" r="-7272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39441" y="4413430"/>
                  <a:ext cx="2668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441" y="4413430"/>
                  <a:ext cx="26680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455" t="-48889" r="-7272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4123280" y="4413430"/>
                  <a:ext cx="2995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280" y="4413430"/>
                  <a:ext cx="29956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t="-48889" r="-600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8963561" y="5656264"/>
            <a:ext cx="2101501" cy="807291"/>
            <a:chOff x="2521615" y="5253117"/>
            <a:chExt cx="2101501" cy="80729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13"/>
            <a:srcRect l="18600" r="20185"/>
            <a:stretch/>
          </p:blipFill>
          <p:spPr>
            <a:xfrm>
              <a:off x="2521615" y="5253117"/>
              <a:ext cx="160421" cy="585082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60950" y="5305245"/>
              <a:ext cx="152416" cy="510006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22829" y="5295850"/>
              <a:ext cx="136800" cy="499615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255999" y="5305245"/>
              <a:ext cx="133402" cy="51541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637998" y="5777449"/>
                  <a:ext cx="2758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998" y="5777449"/>
                  <a:ext cx="27584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2222" t="-48889" r="-711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050022" y="5783409"/>
                  <a:ext cx="2811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022" y="5783409"/>
                  <a:ext cx="281166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9565" t="-48889" r="-739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484165" y="5774599"/>
                  <a:ext cx="281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165" y="5774599"/>
                  <a:ext cx="28116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9565" t="-45652" r="-7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4309184" y="5783409"/>
                  <a:ext cx="313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184" y="5783409"/>
                  <a:ext cx="31393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9608" t="-48889" r="-6274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 rot="21127267">
            <a:off x="5883224" y="4449643"/>
            <a:ext cx="2895179" cy="1569020"/>
            <a:chOff x="8472230" y="1163860"/>
            <a:chExt cx="2895179" cy="1569020"/>
          </a:xfrm>
        </p:grpSpPr>
        <p:cxnSp>
          <p:nvCxnSpPr>
            <p:cNvPr id="83" name="Straight Arrow Connector 82"/>
            <p:cNvCxnSpPr>
              <a:cxnSpLocks/>
              <a:stCxn id="21" idx="3"/>
            </p:cNvCxnSpPr>
            <p:nvPr/>
          </p:nvCxnSpPr>
          <p:spPr>
            <a:xfrm rot="472733">
              <a:off x="8472230" y="1163860"/>
              <a:ext cx="2895179" cy="1569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2163729">
              <a:off x="8858410" y="1588774"/>
              <a:ext cx="213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Positional Encoding</a:t>
              </a:r>
            </a:p>
          </p:txBody>
        </p:sp>
      </p:grpSp>
      <p:pic>
        <p:nvPicPr>
          <p:cNvPr id="95" name="Picture 2" descr="https://upload.wikimedia.org/wikipedia/commons/thumb/b/b5/Recurrent_neural_network_unfold.svg/1920px-Recurrent_neural_network_unfold.svg.png">
            <a:extLst>
              <a:ext uri="{FF2B5EF4-FFF2-40B4-BE49-F238E27FC236}">
                <a16:creationId xmlns:a16="http://schemas.microsoft.com/office/drawing/2014/main" id="{EFE56665-DD02-77F1-4284-98EEE031A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t="8289" r="6510" b="15474"/>
          <a:stretch/>
        </p:blipFill>
        <p:spPr bwMode="auto">
          <a:xfrm>
            <a:off x="1092335" y="2449320"/>
            <a:ext cx="5338702" cy="14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08BBADD-40FA-5DFC-BA89-5D42EA01DE19}"/>
              </a:ext>
            </a:extLst>
          </p:cNvPr>
          <p:cNvSpPr txBox="1"/>
          <p:nvPr/>
        </p:nvSpPr>
        <p:spPr>
          <a:xfrm>
            <a:off x="3759267" y="4015394"/>
            <a:ext cx="63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Hello,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3C988A-FC8D-3239-2FC0-6860B7941BAE}"/>
              </a:ext>
            </a:extLst>
          </p:cNvPr>
          <p:cNvSpPr txBox="1"/>
          <p:nvPr/>
        </p:nvSpPr>
        <p:spPr>
          <a:xfrm>
            <a:off x="4568888" y="4015394"/>
            <a:ext cx="62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What’s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948902-DEEF-418F-0E3B-667CECDD60C5}"/>
              </a:ext>
            </a:extLst>
          </p:cNvPr>
          <p:cNvSpPr txBox="1"/>
          <p:nvPr/>
        </p:nvSpPr>
        <p:spPr>
          <a:xfrm>
            <a:off x="5415419" y="4015394"/>
            <a:ext cx="538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E3E78-D940-E616-122C-2DDF06212EA8}"/>
              </a:ext>
            </a:extLst>
          </p:cNvPr>
          <p:cNvSpPr txBox="1"/>
          <p:nvPr/>
        </p:nvSpPr>
        <p:spPr>
          <a:xfrm>
            <a:off x="2438400" y="2024743"/>
            <a:ext cx="108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e.g. Voice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235E11-8228-4C1D-C49B-B110E0E99C8F}"/>
              </a:ext>
            </a:extLst>
          </p:cNvPr>
          <p:cNvSpPr txBox="1"/>
          <p:nvPr/>
        </p:nvSpPr>
        <p:spPr>
          <a:xfrm>
            <a:off x="9017561" y="2158298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e.g.  Text</a:t>
            </a:r>
          </a:p>
        </p:txBody>
      </p:sp>
    </p:spTree>
    <p:extLst>
      <p:ext uri="{BB962C8B-B14F-4D97-AF65-F5344CB8AC3E}">
        <p14:creationId xmlns:p14="http://schemas.microsoft.com/office/powerpoint/2010/main" val="204775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708</Words>
  <Application>Microsoft Macintosh PowerPoint</Application>
  <PresentationFormat>Widescreen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Lecture 10b</vt:lpstr>
      <vt:lpstr>Vision Transformers</vt:lpstr>
      <vt:lpstr>PowerPoint Presentation</vt:lpstr>
      <vt:lpstr>Number of Letters Dataset</vt:lpstr>
      <vt:lpstr>Counting Letters using Images</vt:lpstr>
      <vt:lpstr>Applying Self-Attention without Linear Mappings</vt:lpstr>
      <vt:lpstr>Counting Letters using Attention Processed Images</vt:lpstr>
      <vt:lpstr>ViT vs. VGG11</vt:lpstr>
      <vt:lpstr>Transformers for text and language processing</vt:lpstr>
      <vt:lpstr>Vision Transformers (ViT)</vt:lpstr>
      <vt:lpstr>Vision Transformers (ViT)</vt:lpstr>
      <vt:lpstr>Self-Attention Layer</vt:lpstr>
      <vt:lpstr>Self-Attention Layer</vt:lpstr>
      <vt:lpstr>ViT vs. VGG11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11a</dc:title>
  <dc:creator>Psaltis Demetri</dc:creator>
  <cp:lastModifiedBy>Prof. Demetri Psaltis</cp:lastModifiedBy>
  <cp:revision>9</cp:revision>
  <dcterms:created xsi:type="dcterms:W3CDTF">2023-04-14T11:57:02Z</dcterms:created>
  <dcterms:modified xsi:type="dcterms:W3CDTF">2023-05-02T05:19:57Z</dcterms:modified>
</cp:coreProperties>
</file>