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1" r:id="rId3"/>
    <p:sldId id="261" r:id="rId4"/>
    <p:sldId id="270" r:id="rId5"/>
    <p:sldId id="269" r:id="rId6"/>
    <p:sldId id="264" r:id="rId7"/>
    <p:sldId id="267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7323C-00CF-10A7-E394-B697910D3F2A}" v="555" dt="2022-09-22T10:03:46.645"/>
    <p1510:client id="{1DD6D553-4F6E-D8CE-B20A-AA241DFE7ABE}" v="136" dt="2022-09-21T15:04:36.673"/>
    <p1510:client id="{2344F450-BA50-4C90-C50F-DE2288D74576}" v="80" dt="2022-09-21T14:57:27.696"/>
    <p1510:client id="{25068110-ADF6-AF3C-E829-027BFA30DF93}" v="2" dt="2022-09-22T09:00:02.147"/>
    <p1510:client id="{2B04D1B6-E816-97EE-920C-4799216C9926}" v="36" dt="2022-09-21T10:52:48.473"/>
    <p1510:client id="{2BB5EF35-CB51-D75C-C7C4-E42C0E76BEBE}" v="4" dt="2022-09-21T10:00:32.224"/>
    <p1510:client id="{3F33D5C7-41E1-D54A-837A-5C1A14245D9A}" v="12" dt="2022-09-22T08:54:13.241"/>
    <p1510:client id="{4F23034E-2D06-BFBE-6156-02D34AD5E37A}" v="1" dt="2022-09-22T08:57:56.863"/>
    <p1510:client id="{6FDC72C6-6095-5ACF-B622-E2DF81617F74}" v="1" dt="2022-09-21T23:27:24.104"/>
    <p1510:client id="{71AC5B2D-D494-6EFE-E10C-1EF09640F36E}" v="37" dt="2022-09-22T08:15:04.844"/>
    <p1510:client id="{742DCAAF-72B8-4664-8C79-F8113B76ABF6}" v="10" dt="2022-09-21T08:25:55.010"/>
    <p1510:client id="{832832E5-5603-A822-79F0-4C77971F775C}" v="824" dt="2022-09-22T13:08:00.697"/>
    <p1510:client id="{83362DFF-A4CB-8EBE-575D-8AFABC1FCCBD}" v="303" dt="2022-09-22T10:59:34.430"/>
    <p1510:client id="{86570CED-62AF-D6E9-0897-1606FCCD80BD}" v="9" dt="2022-09-22T09:05:38.726"/>
    <p1510:client id="{8F6C5623-0250-0C5D-0DF4-B58734B0040E}" v="195" dt="2022-09-22T13:05:13.573"/>
    <p1510:client id="{A1C8E229-4A04-49B0-9D45-5DE75370E73B}" v="35" dt="2022-09-21T10:06:55.128"/>
    <p1510:client id="{B097FDB7-35F1-11E2-0D1F-C4A43E837CA3}" v="12" dt="2022-09-22T08:33:55.310"/>
    <p1510:client id="{B8415261-909E-3E76-B392-169D5E7B427F}" v="99" dt="2022-09-22T13:04:41.028"/>
    <p1510:client id="{B9DDF216-66AB-7EC6-8A56-B0218CCCF97E}" v="6" dt="2022-09-21T23:25:09.314"/>
    <p1510:client id="{BC82C8C0-3272-7C26-9A63-A75CA826F7D7}" v="7" dt="2022-09-21T14:32:47.541"/>
    <p1510:client id="{CC4605B1-9271-D8BB-2369-E4357E51F1B9}" v="26" dt="2022-09-21T14:35:50.097"/>
    <p1510:client id="{F13BF4D2-2799-5C5C-74BE-2CF86E5845D2}" v="4" dt="2022-09-22T09:45:3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9:00:0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16810 14146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9:00:03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16810 14146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8:57:5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33108 13123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D27EF91-D1EA-3555-AC96-B7B50068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L'insécurité en France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E488EE-EED0-0372-113A-D2D0FD4F2DB2}"/>
                  </a:ext>
                </a:extLst>
              </p14:cNvPr>
              <p14:cNvContentPartPr/>
              <p14:nvPr/>
            </p14:nvContentPartPr>
            <p14:xfrm>
              <a:off x="2865873" y="3295021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E488EE-EED0-0372-113A-D2D0FD4F2D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9623" y="281877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7C92DF-5F58-F953-7786-6F747BAD78F7}"/>
                  </a:ext>
                </a:extLst>
              </p14:cNvPr>
              <p14:cNvContentPartPr/>
              <p14:nvPr/>
            </p14:nvContentPartPr>
            <p14:xfrm>
              <a:off x="2865873" y="3295021"/>
              <a:ext cx="9525" cy="95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7C92DF-5F58-F953-7786-6F747BAD78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9623" y="2818771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4" descr="Logo&#10;&#10;Description automatically generated">
            <a:extLst>
              <a:ext uri="{FF2B5EF4-FFF2-40B4-BE49-F238E27FC236}">
                <a16:creationId xmlns:a16="http://schemas.microsoft.com/office/drawing/2014/main" id="{E5C04BE1-637C-7610-BEA4-DC10F041B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8004" y="5559715"/>
            <a:ext cx="1548714" cy="11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05162" cy="1189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35BF-B18F-8C01-1206-5564A4C618BD}"/>
              </a:ext>
            </a:extLst>
          </p:cNvPr>
          <p:cNvSpPr txBox="1"/>
          <p:nvPr/>
        </p:nvSpPr>
        <p:spPr>
          <a:xfrm>
            <a:off x="542794" y="2705319"/>
            <a:ext cx="11085534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FR" sz="2800">
                <a:cs typeface="Calibri" panose="020F0502020204030204"/>
              </a:rPr>
              <a:t>Contexte</a:t>
            </a:r>
          </a:p>
          <a:p>
            <a:pPr marL="457200" indent="-457200">
              <a:buFont typeface="Arial"/>
              <a:buChar char="•"/>
            </a:pPr>
            <a:endParaRPr lang="fr-FR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fr-FR" sz="2800">
                <a:ea typeface="+mn-lt"/>
                <a:cs typeface="+mn-lt"/>
              </a:rPr>
              <a:t>Le sentiment d'insécurité est-il fondé ?</a:t>
            </a:r>
            <a:br>
              <a:rPr lang="fr-FR" sz="2800">
                <a:cs typeface="Calibri" panose="020F0502020204030204"/>
              </a:rPr>
            </a:br>
            <a:endParaRPr lang="fr-FR" sz="280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fr-FR" sz="2800">
                <a:cs typeface="Calibri" panose="020F0502020204030204"/>
              </a:rPr>
              <a:t>Analyse des données avec visualisation</a:t>
            </a:r>
            <a:br>
              <a:rPr lang="fr-FR" sz="2800">
                <a:cs typeface="Calibri" panose="020F0502020204030204"/>
              </a:rPr>
            </a:br>
            <a:endParaRPr lang="fr-FR" sz="280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fr-FR" sz="2800">
                <a:cs typeface="Calibri" panose="020F0502020204030204"/>
              </a:rPr>
              <a:t>Synthèse et bilan avec préconisations à prendre</a:t>
            </a:r>
          </a:p>
          <a:p>
            <a:pPr marL="342900" indent="-342900">
              <a:buAutoNum type="arabicPeriod"/>
            </a:pPr>
            <a:endParaRPr lang="fr-FR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52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05162" cy="1189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Le </a:t>
            </a:r>
            <a:r>
              <a:rPr lang="fr-FR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13E8-D21A-58EB-34C2-18B7D9AAC188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/>
              <a:t>Depuis des années, les Français ont le sentiment que l'insécurité ne cesse de s'aggraver ! </a:t>
            </a:r>
            <a:endParaRPr lang="fr-FR" sz="2200">
              <a:cs typeface="Calibri"/>
            </a:endParaRPr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91B080D-A2D2-8BE9-08D0-650688D0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64281"/>
            <a:ext cx="6463977" cy="4398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BF381-B496-3AB0-10BE-44D4708F8987}"/>
              </a:ext>
            </a:extLst>
          </p:cNvPr>
          <p:cNvSpPr txBox="1"/>
          <p:nvPr/>
        </p:nvSpPr>
        <p:spPr>
          <a:xfrm>
            <a:off x="786493" y="2153556"/>
            <a:ext cx="62266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>
                <a:ea typeface="+mn-lt"/>
                <a:cs typeface="+mn-lt"/>
              </a:rPr>
              <a:t>Évolution</a:t>
            </a:r>
            <a:r>
              <a:rPr lang="en-US" sz="1600">
                <a:ea typeface="+mn-lt"/>
                <a:cs typeface="+mn-lt"/>
              </a:rPr>
              <a:t> du sentiment </a:t>
            </a:r>
            <a:r>
              <a:rPr lang="en-US" sz="1600" err="1">
                <a:ea typeface="+mn-lt"/>
                <a:cs typeface="+mn-lt"/>
              </a:rPr>
              <a:t>d’insécurité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en</a:t>
            </a:r>
            <a:r>
              <a:rPr lang="en-US" sz="1600">
                <a:ea typeface="+mn-lt"/>
                <a:cs typeface="+mn-lt"/>
              </a:rPr>
              <a:t> France</a:t>
            </a:r>
            <a:endParaRPr lang="en-US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304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55" y="835737"/>
            <a:ext cx="10515600" cy="10750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Le sentiment d'insécurité est-il fondé ?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pPr algn="ctr"/>
            <a:endParaRPr lang="fr-FR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5A7A-B779-1FD6-9CD2-7C096301F6EF}"/>
              </a:ext>
            </a:extLst>
          </p:cNvPr>
          <p:cNvSpPr txBox="1"/>
          <p:nvPr/>
        </p:nvSpPr>
        <p:spPr>
          <a:xfrm>
            <a:off x="542794" y="2494766"/>
            <a:ext cx="11095560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fr-FR" sz="2000" dirty="0">
                <a:cs typeface="Calibri" panose="020F0502020204030204"/>
              </a:rPr>
              <a:t>Quelles sont les proportions des victimes de délinquances durant ces dernières années ?  </a:t>
            </a:r>
            <a:endParaRPr lang="en-US" sz="2000" dirty="0">
              <a:cs typeface="Calibri"/>
            </a:endParaRPr>
          </a:p>
          <a:p>
            <a:pPr marL="914400" lvl="1" indent="-457200">
              <a:buAutoNum type="alphaLcParenR"/>
            </a:pPr>
            <a:r>
              <a:rPr lang="fr-FR" sz="2000" dirty="0">
                <a:cs typeface="Calibri" panose="020F0502020204030204"/>
              </a:rPr>
              <a:t>Hausse des violences =&gt; Hausse des postes de polices</a:t>
            </a:r>
            <a:br>
              <a:rPr lang="fr-FR" sz="2000" dirty="0">
                <a:cs typeface="Calibri" panose="020F0502020204030204"/>
              </a:rPr>
            </a:br>
            <a:endParaRPr lang="fr-FR" sz="200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fr-FR" sz="2000" dirty="0">
                <a:cs typeface="Calibri" panose="020F0502020204030204"/>
              </a:rPr>
              <a:t>La hausse de l'insécurité est-elle liée à la pauvreté?( Voir avec Yannis les deux graphes)</a:t>
            </a:r>
          </a:p>
          <a:p>
            <a:pPr marL="914400" lvl="1" indent="-457200">
              <a:buAutoNum type="alphaLcParenR"/>
            </a:pPr>
            <a:r>
              <a:rPr lang="fr-FR" sz="2000" dirty="0">
                <a:cs typeface="Calibri" panose="020F0502020204030204"/>
              </a:rPr>
              <a:t>Aucun lien car –18ans les plus pauvre </a:t>
            </a:r>
            <a:br>
              <a:rPr lang="fr-FR" sz="2000" dirty="0">
                <a:cs typeface="Calibri" panose="020F0502020204030204"/>
              </a:rPr>
            </a:br>
            <a:endParaRPr lang="fr-FR" sz="200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fr-FR" sz="2000" dirty="0">
                <a:cs typeface="Calibri" panose="020F0502020204030204"/>
              </a:rPr>
              <a:t>Quelles sont les départements les plus confrontés à l'insécurité ?</a:t>
            </a:r>
          </a:p>
          <a:p>
            <a:pPr marL="914400" lvl="1" indent="-457200">
              <a:buAutoNum type="alphaLcParenR"/>
            </a:pPr>
            <a:r>
              <a:rPr lang="fr-FR" sz="2000" dirty="0">
                <a:cs typeface="Calibri" panose="020F0502020204030204"/>
              </a:rPr>
              <a:t>Hausse des postes de polices , caméra de </a:t>
            </a:r>
            <a:r>
              <a:rPr lang="fr-FR" sz="2000">
                <a:cs typeface="Calibri" panose="020F0502020204030204"/>
              </a:rPr>
              <a:t>surveillance</a:t>
            </a:r>
          </a:p>
          <a:p>
            <a:pPr marL="342900" indent="-342900">
              <a:buAutoNum type="arabicPeriod"/>
            </a:pPr>
            <a:endParaRPr lang="fr-FR">
              <a:cs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2DAA42-1C34-B1B8-D608-E18621B3CAF9}"/>
                  </a:ext>
                </a:extLst>
              </p14:cNvPr>
              <p14:cNvContentPartPr/>
              <p14:nvPr/>
            </p14:nvContentPartPr>
            <p14:xfrm>
              <a:off x="6734488" y="3052186"/>
              <a:ext cx="9525" cy="95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2DAA42-1C34-B1B8-D608-E18621B3C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8238" y="2575936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Indicateurs annuels de la victimation et du sentiment d'insécurité</a:t>
            </a:r>
            <a:endParaRPr lang="fr-FR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BB945-5784-9D71-72AB-64D1F32A76D6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D8BE20A-F417-19E7-333C-7B7BF53F5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05" y="2149214"/>
            <a:ext cx="6618454" cy="4706241"/>
          </a:xfrm>
        </p:spPr>
      </p:pic>
      <p:pic>
        <p:nvPicPr>
          <p:cNvPr id="6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8BE01F97-DC02-703D-B140-E68E25CD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852" y="4348764"/>
            <a:ext cx="3557391" cy="2471515"/>
          </a:xfrm>
          <a:prstGeom prst="rect">
            <a:avLst/>
          </a:prstGeom>
        </p:spPr>
      </p:pic>
      <p:pic>
        <p:nvPicPr>
          <p:cNvPr id="8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3FED581-55CA-ED0D-CBE2-B1CDDC8B4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97" y="2196846"/>
            <a:ext cx="3275556" cy="21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1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Les « victimations » des ménages et des individus entre 2010 et 2018</a:t>
            </a:r>
            <a:endParaRPr lang="fr-FR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DA8C77F-D856-748C-2F0A-2B3331A7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30" y="2219423"/>
            <a:ext cx="4771767" cy="4241776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A122CE9F-BD70-FF97-852D-A149DEE7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0" y="2224501"/>
            <a:ext cx="4555524" cy="3253373"/>
          </a:xfrm>
          <a:prstGeom prst="rect">
            <a:avLst/>
          </a:prstGeom>
        </p:spPr>
      </p:pic>
      <p:pic>
        <p:nvPicPr>
          <p:cNvPr id="13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BEEE5872-0D02-DC98-1A39-4DA70175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02" y="2224501"/>
            <a:ext cx="4812957" cy="34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Chiffres accidents de la route en 2020</a:t>
            </a:r>
            <a:endParaRPr lang="fr-FR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8A143C9-9D15-D901-6A12-4C69F49D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64" y="2305238"/>
            <a:ext cx="4156910" cy="4202658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AC3DF87-9CEF-2CFC-ACAF-5DB65450A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21" b="290"/>
          <a:stretch/>
        </p:blipFill>
        <p:spPr>
          <a:xfrm>
            <a:off x="6047604" y="2941019"/>
            <a:ext cx="5179151" cy="3567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0D120-F2CE-1589-D06C-697911A321EA}"/>
              </a:ext>
            </a:extLst>
          </p:cNvPr>
          <p:cNvSpPr txBox="1"/>
          <p:nvPr/>
        </p:nvSpPr>
        <p:spPr>
          <a:xfrm>
            <a:off x="6966121" y="2549612"/>
            <a:ext cx="361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Les causes des accidents de la route</a:t>
            </a:r>
          </a:p>
        </p:txBody>
      </p:sp>
    </p:spTree>
    <p:extLst>
      <p:ext uri="{BB962C8B-B14F-4D97-AF65-F5344CB8AC3E}">
        <p14:creationId xmlns:p14="http://schemas.microsoft.com/office/powerpoint/2010/main" val="206545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Évolution vente de faux documents</a:t>
            </a:r>
            <a:endParaRPr lang="fr-FR" dirty="0">
              <a:ea typeface="+mj-lt"/>
              <a:cs typeface="+mj-lt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24B3345-9EED-04B0-C0B6-720A5A16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98" y="2809606"/>
            <a:ext cx="4862185" cy="3058361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D928061-251E-AC0C-C93C-F17C2D65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0" y="2185506"/>
            <a:ext cx="6412830" cy="45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6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5739-B1A8-652F-1B76-DC65278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Homicides</a:t>
            </a:r>
            <a:endParaRPr lang="en-US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D928061-251E-AC0C-C93C-F17C2D65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0" y="2185506"/>
            <a:ext cx="6412830" cy="4582485"/>
          </a:xfrm>
          <a:prstGeom prst="rect">
            <a:avLst/>
          </a:prstGeom>
        </p:spPr>
      </p:pic>
      <p:pic>
        <p:nvPicPr>
          <p:cNvPr id="3" name="Picture 3" descr="Chart, timeline&#10;&#10;Description automatically generated">
            <a:extLst>
              <a:ext uri="{FF2B5EF4-FFF2-40B4-BE49-F238E27FC236}">
                <a16:creationId xmlns:a16="http://schemas.microsoft.com/office/drawing/2014/main" id="{E492E028-57AC-1714-8AC3-6DAAA793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852" y="2853467"/>
            <a:ext cx="2743200" cy="16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L'insécurité en France</vt:lpstr>
      <vt:lpstr>Sommaire</vt:lpstr>
      <vt:lpstr>Le contexte</vt:lpstr>
      <vt:lpstr>Le sentiment d'insécurité est-il fondé ? </vt:lpstr>
      <vt:lpstr>Indicateurs annuels de la victimation et du sentiment d'insécurité</vt:lpstr>
      <vt:lpstr>Les « victimations » des ménages et des individus entre 2010 et 2018</vt:lpstr>
      <vt:lpstr>Chiffres accidents de la route en 2020</vt:lpstr>
      <vt:lpstr>Évolution vente de faux documents</vt:lpstr>
      <vt:lpstr>Homicides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106</cp:revision>
  <dcterms:created xsi:type="dcterms:W3CDTF">2022-09-21T07:51:25Z</dcterms:created>
  <dcterms:modified xsi:type="dcterms:W3CDTF">2022-09-22T13:08:05Z</dcterms:modified>
</cp:coreProperties>
</file>