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3" r:id="rId7"/>
    <p:sldId id="264" r:id="rId8"/>
    <p:sldId id="265"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91690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7113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71280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026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544587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45226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14057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584232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14213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09522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31438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00974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4C1A002-2540-48EF-9E7D-CE5F1C1BD169}" type="datetimeFigureOut">
              <a:rPr lang="fr-FR" smtClean="0"/>
              <a:t>18/11/2022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34906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148691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277652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67901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C1A002-2540-48EF-9E7D-CE5F1C1BD169}" type="datetimeFigureOut">
              <a:rPr lang="fr-FR" smtClean="0"/>
              <a:t>18/11/2022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13A4C2-1345-4C86-8F63-7EEB59BE9FC3}" type="slidenum">
              <a:rPr lang="fr-FR" smtClean="0"/>
              <a:t>‹N°›</a:t>
            </a:fld>
            <a:endParaRPr lang="fr-FR"/>
          </a:p>
        </p:txBody>
      </p:sp>
    </p:spTree>
    <p:extLst>
      <p:ext uri="{BB962C8B-B14F-4D97-AF65-F5344CB8AC3E}">
        <p14:creationId xmlns:p14="http://schemas.microsoft.com/office/powerpoint/2010/main" val="6372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C1A002-2540-48EF-9E7D-CE5F1C1BD169}" type="datetimeFigureOut">
              <a:rPr lang="fr-FR" smtClean="0"/>
              <a:t>18/11/2022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13A4C2-1345-4C86-8F63-7EEB59BE9FC3}" type="slidenum">
              <a:rPr lang="fr-FR" smtClean="0"/>
              <a:t>‹N°›</a:t>
            </a:fld>
            <a:endParaRPr lang="fr-FR"/>
          </a:p>
        </p:txBody>
      </p:sp>
    </p:spTree>
    <p:extLst>
      <p:ext uri="{BB962C8B-B14F-4D97-AF65-F5344CB8AC3E}">
        <p14:creationId xmlns:p14="http://schemas.microsoft.com/office/powerpoint/2010/main" val="39833629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2D17F9-4B89-D816-0212-5552C7B21C07}"/>
              </a:ext>
            </a:extLst>
          </p:cNvPr>
          <p:cNvPicPr>
            <a:picLocks noChangeAspect="1"/>
          </p:cNvPicPr>
          <p:nvPr/>
        </p:nvPicPr>
        <p:blipFill rotWithShape="1">
          <a:blip r:embed="rId2">
            <a:extLst>
              <a:ext uri="{28A0092B-C50C-407E-A947-70E740481C1C}">
                <a14:useLocalDpi xmlns:a14="http://schemas.microsoft.com/office/drawing/2010/main" val="0"/>
              </a:ext>
            </a:extLst>
          </a:blip>
          <a:srcRect l="26931" r="24722" b="17902"/>
          <a:stretch/>
        </p:blipFill>
        <p:spPr>
          <a:xfrm>
            <a:off x="3252764" y="3918692"/>
            <a:ext cx="2334740" cy="2628246"/>
          </a:xfrm>
          <a:prstGeom prst="rect">
            <a:avLst/>
          </a:prstGeom>
        </p:spPr>
      </p:pic>
      <p:pic>
        <p:nvPicPr>
          <p:cNvPr id="7" name="Image 6">
            <a:extLst>
              <a:ext uri="{FF2B5EF4-FFF2-40B4-BE49-F238E27FC236}">
                <a16:creationId xmlns:a16="http://schemas.microsoft.com/office/drawing/2014/main" id="{9064F974-5572-EC78-55BB-706FFD3C0EBB}"/>
              </a:ext>
            </a:extLst>
          </p:cNvPr>
          <p:cNvPicPr>
            <a:picLocks noChangeAspect="1"/>
          </p:cNvPicPr>
          <p:nvPr/>
        </p:nvPicPr>
        <p:blipFill rotWithShape="1">
          <a:blip r:embed="rId3">
            <a:extLst>
              <a:ext uri="{28A0092B-C50C-407E-A947-70E740481C1C}">
                <a14:useLocalDpi xmlns:a14="http://schemas.microsoft.com/office/drawing/2010/main" val="0"/>
              </a:ext>
            </a:extLst>
          </a:blip>
          <a:srcRect l="27971" r="25218" b="20511"/>
          <a:stretch/>
        </p:blipFill>
        <p:spPr>
          <a:xfrm>
            <a:off x="6253019" y="3918163"/>
            <a:ext cx="2334740" cy="2628246"/>
          </a:xfrm>
          <a:prstGeom prst="rect">
            <a:avLst/>
          </a:prstGeom>
        </p:spPr>
      </p:pic>
      <p:pic>
        <p:nvPicPr>
          <p:cNvPr id="9" name="Image 8">
            <a:extLst>
              <a:ext uri="{FF2B5EF4-FFF2-40B4-BE49-F238E27FC236}">
                <a16:creationId xmlns:a16="http://schemas.microsoft.com/office/drawing/2014/main" id="{25144CB7-C43E-1A85-1877-7290DE7CEC5D}"/>
              </a:ext>
            </a:extLst>
          </p:cNvPr>
          <p:cNvPicPr>
            <a:picLocks noChangeAspect="1"/>
          </p:cNvPicPr>
          <p:nvPr/>
        </p:nvPicPr>
        <p:blipFill rotWithShape="1">
          <a:blip r:embed="rId4">
            <a:extLst>
              <a:ext uri="{28A0092B-C50C-407E-A947-70E740481C1C}">
                <a14:useLocalDpi xmlns:a14="http://schemas.microsoft.com/office/drawing/2010/main" val="0"/>
              </a:ext>
            </a:extLst>
          </a:blip>
          <a:srcRect l="27770" t="16364" r="23848" b="23451"/>
          <a:stretch/>
        </p:blipFill>
        <p:spPr>
          <a:xfrm>
            <a:off x="4420134" y="843588"/>
            <a:ext cx="2588738" cy="2134792"/>
          </a:xfrm>
          <a:prstGeom prst="rect">
            <a:avLst/>
          </a:prstGeom>
        </p:spPr>
      </p:pic>
      <p:sp>
        <p:nvSpPr>
          <p:cNvPr id="10" name="ZoneTexte 9">
            <a:extLst>
              <a:ext uri="{FF2B5EF4-FFF2-40B4-BE49-F238E27FC236}">
                <a16:creationId xmlns:a16="http://schemas.microsoft.com/office/drawing/2014/main" id="{F7B4297F-14F8-518E-FE68-97A88C957DDB}"/>
              </a:ext>
            </a:extLst>
          </p:cNvPr>
          <p:cNvSpPr txBox="1"/>
          <p:nvPr/>
        </p:nvSpPr>
        <p:spPr>
          <a:xfrm>
            <a:off x="3252764" y="279462"/>
            <a:ext cx="5237018" cy="400110"/>
          </a:xfrm>
          <a:prstGeom prst="rect">
            <a:avLst/>
          </a:prstGeom>
          <a:noFill/>
        </p:spPr>
        <p:txBody>
          <a:bodyPr wrap="square" rtlCol="0">
            <a:spAutoFit/>
          </a:bodyPr>
          <a:lstStyle/>
          <a:p>
            <a:pPr algn="ctr"/>
            <a:r>
              <a:rPr lang="fr-FR" sz="2000" dirty="0"/>
              <a:t>Pie Chart Genre sans corrélation</a:t>
            </a:r>
          </a:p>
        </p:txBody>
      </p:sp>
      <p:sp>
        <p:nvSpPr>
          <p:cNvPr id="11" name="ZoneTexte 10">
            <a:extLst>
              <a:ext uri="{FF2B5EF4-FFF2-40B4-BE49-F238E27FC236}">
                <a16:creationId xmlns:a16="http://schemas.microsoft.com/office/drawing/2014/main" id="{250BD691-07F5-3C75-ED93-9F1A59E25436}"/>
              </a:ext>
            </a:extLst>
          </p:cNvPr>
          <p:cNvSpPr txBox="1"/>
          <p:nvPr/>
        </p:nvSpPr>
        <p:spPr>
          <a:xfrm>
            <a:off x="1753485" y="3429000"/>
            <a:ext cx="8599055" cy="400110"/>
          </a:xfrm>
          <a:prstGeom prst="rect">
            <a:avLst/>
          </a:prstGeom>
          <a:noFill/>
        </p:spPr>
        <p:txBody>
          <a:bodyPr wrap="square" rtlCol="0">
            <a:spAutoFit/>
          </a:bodyPr>
          <a:lstStyle/>
          <a:p>
            <a:pPr algn="ctr"/>
            <a:r>
              <a:rPr lang="fr-FR" sz="2000" dirty="0"/>
              <a:t>Pie Chart Genre avec corrélation de la cible (DEFAULT_PAYMENT) </a:t>
            </a:r>
          </a:p>
        </p:txBody>
      </p:sp>
      <p:sp>
        <p:nvSpPr>
          <p:cNvPr id="3" name="Espace réservé du numéro de diapositive 3">
            <a:extLst>
              <a:ext uri="{FF2B5EF4-FFF2-40B4-BE49-F238E27FC236}">
                <a16:creationId xmlns:a16="http://schemas.microsoft.com/office/drawing/2014/main" id="{910D945D-D167-F877-AAD2-C574AB191D17}"/>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1</a:t>
            </a:fld>
            <a:endParaRPr lang="fr-FR" b="1" dirty="0">
              <a:solidFill>
                <a:schemeClr val="bg1"/>
              </a:solidFill>
            </a:endParaRPr>
          </a:p>
        </p:txBody>
      </p:sp>
    </p:spTree>
    <p:extLst>
      <p:ext uri="{BB962C8B-B14F-4D97-AF65-F5344CB8AC3E}">
        <p14:creationId xmlns:p14="http://schemas.microsoft.com/office/powerpoint/2010/main" val="116113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E42898-04D7-FC29-3D9F-AFE4D93C58F3}"/>
              </a:ext>
            </a:extLst>
          </p:cNvPr>
          <p:cNvSpPr>
            <a:spLocks noGrp="1"/>
          </p:cNvSpPr>
          <p:nvPr>
            <p:ph idx="1"/>
          </p:nvPr>
        </p:nvSpPr>
        <p:spPr>
          <a:xfrm>
            <a:off x="200890" y="1302327"/>
            <a:ext cx="11790219" cy="2854037"/>
          </a:xfrm>
        </p:spPr>
        <p:txBody>
          <a:bodyPr>
            <a:normAutofit/>
          </a:bodyPr>
          <a:lstStyle/>
          <a:p>
            <a:r>
              <a:rPr lang="fr-FR" sz="1800" dirty="0"/>
              <a:t>Partie B :</a:t>
            </a:r>
          </a:p>
          <a:p>
            <a:pPr lvl="1"/>
            <a:r>
              <a:rPr lang="fr-FR" dirty="0"/>
              <a:t>Un arbre de décision est un schéma représentant les résultats possibles d'une série de choix interconnectés et les probabilités associées à chaque résultat</a:t>
            </a:r>
          </a:p>
          <a:p>
            <a:pPr lvl="1"/>
            <a:r>
              <a:rPr lang="fr-FR" dirty="0"/>
              <a:t>Les paramètres à varier pour améliorer la précision de l'arbre de décision sont le nombre de nœuds, la profondeur de l'arbre, le nombre de variables à prendre en compte pour la construction de l'arbre</a:t>
            </a:r>
          </a:p>
          <a:p>
            <a:pPr lvl="1"/>
            <a:r>
              <a:rPr lang="fr-FR" dirty="0"/>
              <a:t>Une forêt aléatoire est un ensemble d'arbres de décision. Chaque arbre est construit à partir d'un échantillon aléatoire de données</a:t>
            </a:r>
          </a:p>
          <a:p>
            <a:pPr marL="457200" lvl="1" indent="0">
              <a:buNone/>
            </a:pPr>
            <a:endParaRPr lang="fr-FR" sz="1200" dirty="0"/>
          </a:p>
        </p:txBody>
      </p:sp>
      <p:sp>
        <p:nvSpPr>
          <p:cNvPr id="5" name="Espace réservé du numéro de diapositive 3">
            <a:extLst>
              <a:ext uri="{FF2B5EF4-FFF2-40B4-BE49-F238E27FC236}">
                <a16:creationId xmlns:a16="http://schemas.microsoft.com/office/drawing/2014/main" id="{B505BADD-B193-9E2C-80D0-F4B4EE2E89E7}"/>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10</a:t>
            </a:fld>
            <a:endParaRPr lang="fr-FR" b="1" dirty="0">
              <a:solidFill>
                <a:schemeClr val="bg1"/>
              </a:solidFill>
            </a:endParaRPr>
          </a:p>
        </p:txBody>
      </p:sp>
      <p:sp>
        <p:nvSpPr>
          <p:cNvPr id="6" name="Titre 1">
            <a:extLst>
              <a:ext uri="{FF2B5EF4-FFF2-40B4-BE49-F238E27FC236}">
                <a16:creationId xmlns:a16="http://schemas.microsoft.com/office/drawing/2014/main" id="{A7BB5B11-B546-195C-0606-F31C0FB11E31}"/>
              </a:ext>
            </a:extLst>
          </p:cNvPr>
          <p:cNvSpPr>
            <a:spLocks noGrp="1"/>
          </p:cNvSpPr>
          <p:nvPr>
            <p:ph type="title"/>
          </p:nvPr>
        </p:nvSpPr>
        <p:spPr>
          <a:xfrm>
            <a:off x="672491" y="9236"/>
            <a:ext cx="9404723" cy="803399"/>
          </a:xfrm>
        </p:spPr>
        <p:txBody>
          <a:bodyPr/>
          <a:lstStyle/>
          <a:p>
            <a:pPr algn="ctr"/>
            <a:r>
              <a:rPr lang="fr-FR" dirty="0"/>
              <a:t>Notes (2)</a:t>
            </a:r>
          </a:p>
        </p:txBody>
      </p:sp>
    </p:spTree>
    <p:extLst>
      <p:ext uri="{BB962C8B-B14F-4D97-AF65-F5344CB8AC3E}">
        <p14:creationId xmlns:p14="http://schemas.microsoft.com/office/powerpoint/2010/main" val="82128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3477488" y="283301"/>
            <a:ext cx="5237018" cy="400110"/>
          </a:xfrm>
          <a:prstGeom prst="rect">
            <a:avLst/>
          </a:prstGeom>
          <a:noFill/>
        </p:spPr>
        <p:txBody>
          <a:bodyPr wrap="square" rtlCol="0">
            <a:spAutoFit/>
          </a:bodyPr>
          <a:lstStyle/>
          <a:p>
            <a:pPr algn="ctr"/>
            <a:r>
              <a:rPr lang="fr-FR" sz="2000" dirty="0"/>
              <a:t>Pie Chart Education sans corrélation</a:t>
            </a:r>
          </a:p>
        </p:txBody>
      </p:sp>
      <p:sp>
        <p:nvSpPr>
          <p:cNvPr id="11" name="ZoneTexte 10">
            <a:extLst>
              <a:ext uri="{FF2B5EF4-FFF2-40B4-BE49-F238E27FC236}">
                <a16:creationId xmlns:a16="http://schemas.microsoft.com/office/drawing/2014/main" id="{250BD691-07F5-3C75-ED93-9F1A59E25436}"/>
              </a:ext>
            </a:extLst>
          </p:cNvPr>
          <p:cNvSpPr txBox="1"/>
          <p:nvPr/>
        </p:nvSpPr>
        <p:spPr>
          <a:xfrm>
            <a:off x="1708725" y="3456421"/>
            <a:ext cx="8774544" cy="400110"/>
          </a:xfrm>
          <a:prstGeom prst="rect">
            <a:avLst/>
          </a:prstGeom>
          <a:noFill/>
        </p:spPr>
        <p:txBody>
          <a:bodyPr wrap="square" rtlCol="0">
            <a:spAutoFit/>
          </a:bodyPr>
          <a:lstStyle/>
          <a:p>
            <a:pPr algn="ctr"/>
            <a:r>
              <a:rPr lang="fr-FR" sz="2000" dirty="0"/>
              <a:t>Pie Chart Education avec corrélation de la cible (DEFAULT_PAYMENT) </a:t>
            </a:r>
          </a:p>
        </p:txBody>
      </p:sp>
      <p:pic>
        <p:nvPicPr>
          <p:cNvPr id="3" name="Image 2">
            <a:extLst>
              <a:ext uri="{FF2B5EF4-FFF2-40B4-BE49-F238E27FC236}">
                <a16:creationId xmlns:a16="http://schemas.microsoft.com/office/drawing/2014/main" id="{F6C9B60A-2296-20D2-45CB-D7E90BB108B7}"/>
              </a:ext>
            </a:extLst>
          </p:cNvPr>
          <p:cNvPicPr>
            <a:picLocks noChangeAspect="1"/>
          </p:cNvPicPr>
          <p:nvPr/>
        </p:nvPicPr>
        <p:blipFill rotWithShape="1">
          <a:blip r:embed="rId2">
            <a:extLst>
              <a:ext uri="{28A0092B-C50C-407E-A947-70E740481C1C}">
                <a14:useLocalDpi xmlns:a14="http://schemas.microsoft.com/office/drawing/2010/main" val="0"/>
              </a:ext>
            </a:extLst>
          </a:blip>
          <a:srcRect l="19798" t="19490" r="8850" b="22218"/>
          <a:stretch/>
        </p:blipFill>
        <p:spPr>
          <a:xfrm>
            <a:off x="3895176" y="812645"/>
            <a:ext cx="4161479" cy="2253814"/>
          </a:xfrm>
          <a:prstGeom prst="rect">
            <a:avLst/>
          </a:prstGeom>
        </p:spPr>
      </p:pic>
      <p:pic>
        <p:nvPicPr>
          <p:cNvPr id="6" name="Image 5">
            <a:extLst>
              <a:ext uri="{FF2B5EF4-FFF2-40B4-BE49-F238E27FC236}">
                <a16:creationId xmlns:a16="http://schemas.microsoft.com/office/drawing/2014/main" id="{39F9067B-92B1-8673-DC3A-5AE8A6FD7BF8}"/>
              </a:ext>
            </a:extLst>
          </p:cNvPr>
          <p:cNvPicPr>
            <a:picLocks noChangeAspect="1"/>
          </p:cNvPicPr>
          <p:nvPr/>
        </p:nvPicPr>
        <p:blipFill rotWithShape="1">
          <a:blip r:embed="rId3">
            <a:extLst>
              <a:ext uri="{28A0092B-C50C-407E-A947-70E740481C1C}">
                <a14:useLocalDpi xmlns:a14="http://schemas.microsoft.com/office/drawing/2010/main" val="0"/>
              </a:ext>
            </a:extLst>
          </a:blip>
          <a:srcRect l="17277" t="4336" r="10697" b="24783"/>
          <a:stretch/>
        </p:blipFill>
        <p:spPr>
          <a:xfrm>
            <a:off x="2192151" y="4113030"/>
            <a:ext cx="3575959" cy="2332925"/>
          </a:xfrm>
          <a:prstGeom prst="rect">
            <a:avLst/>
          </a:prstGeom>
        </p:spPr>
      </p:pic>
      <p:pic>
        <p:nvPicPr>
          <p:cNvPr id="12" name="Image 11">
            <a:extLst>
              <a:ext uri="{FF2B5EF4-FFF2-40B4-BE49-F238E27FC236}">
                <a16:creationId xmlns:a16="http://schemas.microsoft.com/office/drawing/2014/main" id="{7DF8AB81-2919-EF3A-597A-6C7322CBB9B9}"/>
              </a:ext>
            </a:extLst>
          </p:cNvPr>
          <p:cNvPicPr>
            <a:picLocks noChangeAspect="1"/>
          </p:cNvPicPr>
          <p:nvPr/>
        </p:nvPicPr>
        <p:blipFill rotWithShape="1">
          <a:blip r:embed="rId4">
            <a:extLst>
              <a:ext uri="{28A0092B-C50C-407E-A947-70E740481C1C}">
                <a14:useLocalDpi xmlns:a14="http://schemas.microsoft.com/office/drawing/2010/main" val="0"/>
              </a:ext>
            </a:extLst>
          </a:blip>
          <a:srcRect l="17951" t="4789" r="12148" b="26962"/>
          <a:stretch/>
        </p:blipFill>
        <p:spPr>
          <a:xfrm>
            <a:off x="6303819" y="4113030"/>
            <a:ext cx="3505671" cy="2269104"/>
          </a:xfrm>
          <a:prstGeom prst="rect">
            <a:avLst/>
          </a:prstGeom>
        </p:spPr>
      </p:pic>
      <p:sp>
        <p:nvSpPr>
          <p:cNvPr id="2" name="Espace réservé du numéro de diapositive 3">
            <a:extLst>
              <a:ext uri="{FF2B5EF4-FFF2-40B4-BE49-F238E27FC236}">
                <a16:creationId xmlns:a16="http://schemas.microsoft.com/office/drawing/2014/main" id="{6A0F17C3-D2AD-3393-E74E-AB605CECAD4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2</a:t>
            </a:fld>
            <a:endParaRPr lang="fr-FR" b="1" dirty="0">
              <a:solidFill>
                <a:schemeClr val="bg1"/>
              </a:solidFill>
            </a:endParaRPr>
          </a:p>
        </p:txBody>
      </p:sp>
    </p:spTree>
    <p:extLst>
      <p:ext uri="{BB962C8B-B14F-4D97-AF65-F5344CB8AC3E}">
        <p14:creationId xmlns:p14="http://schemas.microsoft.com/office/powerpoint/2010/main" val="248765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3595007" y="210509"/>
            <a:ext cx="5237018" cy="400110"/>
          </a:xfrm>
          <a:prstGeom prst="rect">
            <a:avLst/>
          </a:prstGeom>
          <a:noFill/>
        </p:spPr>
        <p:txBody>
          <a:bodyPr wrap="square" rtlCol="0">
            <a:spAutoFit/>
          </a:bodyPr>
          <a:lstStyle/>
          <a:p>
            <a:pPr algn="ctr"/>
            <a:r>
              <a:rPr lang="fr-FR" sz="2000" dirty="0"/>
              <a:t>Pie Chart Mariage sans corrélation</a:t>
            </a:r>
          </a:p>
        </p:txBody>
      </p:sp>
      <p:sp>
        <p:nvSpPr>
          <p:cNvPr id="11" name="ZoneTexte 10">
            <a:extLst>
              <a:ext uri="{FF2B5EF4-FFF2-40B4-BE49-F238E27FC236}">
                <a16:creationId xmlns:a16="http://schemas.microsoft.com/office/drawing/2014/main" id="{250BD691-07F5-3C75-ED93-9F1A59E25436}"/>
              </a:ext>
            </a:extLst>
          </p:cNvPr>
          <p:cNvSpPr txBox="1"/>
          <p:nvPr/>
        </p:nvSpPr>
        <p:spPr>
          <a:xfrm>
            <a:off x="1995054" y="3581586"/>
            <a:ext cx="8977746" cy="400110"/>
          </a:xfrm>
          <a:prstGeom prst="rect">
            <a:avLst/>
          </a:prstGeom>
          <a:noFill/>
        </p:spPr>
        <p:txBody>
          <a:bodyPr wrap="square" rtlCol="0">
            <a:spAutoFit/>
          </a:bodyPr>
          <a:lstStyle/>
          <a:p>
            <a:pPr algn="ctr"/>
            <a:r>
              <a:rPr lang="fr-FR" sz="2000" dirty="0"/>
              <a:t>Pie Chart Mariage avec corrélation de la cible (DEFAULT_PAYMENT) </a:t>
            </a:r>
          </a:p>
        </p:txBody>
      </p:sp>
      <p:pic>
        <p:nvPicPr>
          <p:cNvPr id="3" name="Image 2">
            <a:extLst>
              <a:ext uri="{FF2B5EF4-FFF2-40B4-BE49-F238E27FC236}">
                <a16:creationId xmlns:a16="http://schemas.microsoft.com/office/drawing/2014/main" id="{E8A01F8F-2973-6256-CF88-F6ECB581A235}"/>
              </a:ext>
            </a:extLst>
          </p:cNvPr>
          <p:cNvPicPr>
            <a:picLocks noChangeAspect="1"/>
          </p:cNvPicPr>
          <p:nvPr/>
        </p:nvPicPr>
        <p:blipFill rotWithShape="1">
          <a:blip r:embed="rId2">
            <a:extLst>
              <a:ext uri="{28A0092B-C50C-407E-A947-70E740481C1C}">
                <a14:useLocalDpi xmlns:a14="http://schemas.microsoft.com/office/drawing/2010/main" val="0"/>
              </a:ext>
            </a:extLst>
          </a:blip>
          <a:srcRect l="32972" t="17567" r="15327" b="19964"/>
          <a:stretch/>
        </p:blipFill>
        <p:spPr>
          <a:xfrm>
            <a:off x="4618182" y="789214"/>
            <a:ext cx="2955636" cy="2367525"/>
          </a:xfrm>
          <a:prstGeom prst="rect">
            <a:avLst/>
          </a:prstGeom>
        </p:spPr>
      </p:pic>
      <p:pic>
        <p:nvPicPr>
          <p:cNvPr id="6" name="Image 5">
            <a:extLst>
              <a:ext uri="{FF2B5EF4-FFF2-40B4-BE49-F238E27FC236}">
                <a16:creationId xmlns:a16="http://schemas.microsoft.com/office/drawing/2014/main" id="{BB0C06EF-2194-72F4-57C6-A91A2D8CE371}"/>
              </a:ext>
            </a:extLst>
          </p:cNvPr>
          <p:cNvPicPr>
            <a:picLocks noChangeAspect="1"/>
          </p:cNvPicPr>
          <p:nvPr/>
        </p:nvPicPr>
        <p:blipFill rotWithShape="1">
          <a:blip r:embed="rId3">
            <a:extLst>
              <a:ext uri="{28A0092B-C50C-407E-A947-70E740481C1C}">
                <a14:useLocalDpi xmlns:a14="http://schemas.microsoft.com/office/drawing/2010/main" val="0"/>
              </a:ext>
            </a:extLst>
          </a:blip>
          <a:srcRect l="29202" t="3878" r="14555" b="22725"/>
          <a:stretch/>
        </p:blipFill>
        <p:spPr>
          <a:xfrm>
            <a:off x="3190668" y="4165737"/>
            <a:ext cx="2690339" cy="2327429"/>
          </a:xfrm>
          <a:prstGeom prst="rect">
            <a:avLst/>
          </a:prstGeom>
        </p:spPr>
      </p:pic>
      <p:pic>
        <p:nvPicPr>
          <p:cNvPr id="12" name="Image 11">
            <a:extLst>
              <a:ext uri="{FF2B5EF4-FFF2-40B4-BE49-F238E27FC236}">
                <a16:creationId xmlns:a16="http://schemas.microsoft.com/office/drawing/2014/main" id="{C95653E5-2604-9C85-871E-7D6C2A9414D0}"/>
              </a:ext>
            </a:extLst>
          </p:cNvPr>
          <p:cNvPicPr>
            <a:picLocks noChangeAspect="1"/>
          </p:cNvPicPr>
          <p:nvPr/>
        </p:nvPicPr>
        <p:blipFill rotWithShape="1">
          <a:blip r:embed="rId4">
            <a:extLst>
              <a:ext uri="{28A0092B-C50C-407E-A947-70E740481C1C}">
                <a14:useLocalDpi xmlns:a14="http://schemas.microsoft.com/office/drawing/2010/main" val="0"/>
              </a:ext>
            </a:extLst>
          </a:blip>
          <a:srcRect l="34042" t="4108" r="15444" b="21288"/>
          <a:stretch/>
        </p:blipFill>
        <p:spPr>
          <a:xfrm>
            <a:off x="6721516" y="4160291"/>
            <a:ext cx="2310690" cy="2262425"/>
          </a:xfrm>
          <a:prstGeom prst="rect">
            <a:avLst/>
          </a:prstGeom>
        </p:spPr>
      </p:pic>
      <p:sp>
        <p:nvSpPr>
          <p:cNvPr id="2" name="Espace réservé du numéro de diapositive 3">
            <a:extLst>
              <a:ext uri="{FF2B5EF4-FFF2-40B4-BE49-F238E27FC236}">
                <a16:creationId xmlns:a16="http://schemas.microsoft.com/office/drawing/2014/main" id="{938FC349-C036-B9F9-EA83-FFB9FD22802E}"/>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3</a:t>
            </a:fld>
            <a:endParaRPr lang="fr-FR" b="1" dirty="0">
              <a:solidFill>
                <a:schemeClr val="bg1"/>
              </a:solidFill>
            </a:endParaRPr>
          </a:p>
        </p:txBody>
      </p:sp>
    </p:spTree>
    <p:extLst>
      <p:ext uri="{BB962C8B-B14F-4D97-AF65-F5344CB8AC3E}">
        <p14:creationId xmlns:p14="http://schemas.microsoft.com/office/powerpoint/2010/main" val="34913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2401454" y="1510144"/>
            <a:ext cx="6699456" cy="400110"/>
          </a:xfrm>
          <a:prstGeom prst="rect">
            <a:avLst/>
          </a:prstGeom>
          <a:noFill/>
        </p:spPr>
        <p:txBody>
          <a:bodyPr wrap="square" rtlCol="0">
            <a:spAutoFit/>
          </a:bodyPr>
          <a:lstStyle/>
          <a:p>
            <a:pPr algn="ctr"/>
            <a:r>
              <a:rPr lang="fr-FR" sz="2000" dirty="0"/>
              <a:t>Pie Chart Cible (DEFAULT_PAYMENT) sans corrélation</a:t>
            </a:r>
          </a:p>
        </p:txBody>
      </p:sp>
      <p:pic>
        <p:nvPicPr>
          <p:cNvPr id="4" name="Image 3">
            <a:extLst>
              <a:ext uri="{FF2B5EF4-FFF2-40B4-BE49-F238E27FC236}">
                <a16:creationId xmlns:a16="http://schemas.microsoft.com/office/drawing/2014/main" id="{1889F008-2CF2-48EF-92F4-B77DFB582097}"/>
              </a:ext>
            </a:extLst>
          </p:cNvPr>
          <p:cNvPicPr>
            <a:picLocks noChangeAspect="1"/>
          </p:cNvPicPr>
          <p:nvPr/>
        </p:nvPicPr>
        <p:blipFill rotWithShape="1">
          <a:blip r:embed="rId2">
            <a:extLst>
              <a:ext uri="{28A0092B-C50C-407E-A947-70E740481C1C}">
                <a14:useLocalDpi xmlns:a14="http://schemas.microsoft.com/office/drawing/2010/main" val="0"/>
              </a:ext>
            </a:extLst>
          </a:blip>
          <a:srcRect l="17556" t="22695" r="9246" b="24585"/>
          <a:stretch/>
        </p:blipFill>
        <p:spPr>
          <a:xfrm>
            <a:off x="3317916" y="2299855"/>
            <a:ext cx="5126182" cy="2447636"/>
          </a:xfrm>
          <a:prstGeom prst="rect">
            <a:avLst/>
          </a:prstGeom>
        </p:spPr>
      </p:pic>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4</a:t>
            </a:fld>
            <a:endParaRPr lang="fr-FR" b="1" dirty="0">
              <a:solidFill>
                <a:schemeClr val="bg1"/>
              </a:solidFill>
            </a:endParaRPr>
          </a:p>
        </p:txBody>
      </p:sp>
    </p:spTree>
    <p:extLst>
      <p:ext uri="{BB962C8B-B14F-4D97-AF65-F5344CB8AC3E}">
        <p14:creationId xmlns:p14="http://schemas.microsoft.com/office/powerpoint/2010/main" val="262234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852777" y="331126"/>
            <a:ext cx="8303490" cy="400110"/>
          </a:xfrm>
          <a:prstGeom prst="rect">
            <a:avLst/>
          </a:prstGeom>
          <a:noFill/>
        </p:spPr>
        <p:txBody>
          <a:bodyPr wrap="square" rtlCol="0">
            <a:spAutoFit/>
          </a:bodyPr>
          <a:lstStyle/>
          <a:p>
            <a:pPr algn="ctr"/>
            <a:r>
              <a:rPr lang="fr-FR" sz="2000" dirty="0"/>
              <a:t>Tableau Genre avec corrélation de la cible (DEFAULT_PAYMENT) </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5</a:t>
            </a:fld>
            <a:endParaRPr lang="fr-FR" b="1" dirty="0">
              <a:solidFill>
                <a:schemeClr val="bg1"/>
              </a:solidFill>
            </a:endParaRPr>
          </a:p>
        </p:txBody>
      </p:sp>
      <p:pic>
        <p:nvPicPr>
          <p:cNvPr id="3" name="Image 2" descr="Une image contenant texte&#10;&#10;Description générée automatiquement">
            <a:extLst>
              <a:ext uri="{FF2B5EF4-FFF2-40B4-BE49-F238E27FC236}">
                <a16:creationId xmlns:a16="http://schemas.microsoft.com/office/drawing/2014/main" id="{1CC2762C-7FD2-F905-BDC1-F192AA0EF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359" y="847365"/>
            <a:ext cx="3018540" cy="1177636"/>
          </a:xfrm>
          <a:prstGeom prst="rect">
            <a:avLst/>
          </a:prstGeom>
        </p:spPr>
      </p:pic>
      <p:pic>
        <p:nvPicPr>
          <p:cNvPr id="6" name="Image 5" descr="Une image contenant texte, route&#10;&#10;Description générée automatiquement">
            <a:extLst>
              <a:ext uri="{FF2B5EF4-FFF2-40B4-BE49-F238E27FC236}">
                <a16:creationId xmlns:a16="http://schemas.microsoft.com/office/drawing/2014/main" id="{230EC72A-03C7-2BA8-12F4-B6781D48D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709" y="2636777"/>
            <a:ext cx="2255367" cy="2122138"/>
          </a:xfrm>
          <a:prstGeom prst="rect">
            <a:avLst/>
          </a:prstGeom>
        </p:spPr>
      </p:pic>
      <p:sp>
        <p:nvSpPr>
          <p:cNvPr id="7" name="ZoneTexte 6">
            <a:extLst>
              <a:ext uri="{FF2B5EF4-FFF2-40B4-BE49-F238E27FC236}">
                <a16:creationId xmlns:a16="http://schemas.microsoft.com/office/drawing/2014/main" id="{99A15445-25A7-BB22-8FD8-E7B5CB97D589}"/>
              </a:ext>
            </a:extLst>
          </p:cNvPr>
          <p:cNvSpPr txBox="1"/>
          <p:nvPr/>
        </p:nvSpPr>
        <p:spPr>
          <a:xfrm>
            <a:off x="1656504" y="2180576"/>
            <a:ext cx="8696036" cy="400110"/>
          </a:xfrm>
          <a:prstGeom prst="rect">
            <a:avLst/>
          </a:prstGeom>
          <a:noFill/>
        </p:spPr>
        <p:txBody>
          <a:bodyPr wrap="square" rtlCol="0">
            <a:spAutoFit/>
          </a:bodyPr>
          <a:lstStyle/>
          <a:p>
            <a:pPr algn="ctr"/>
            <a:r>
              <a:rPr lang="fr-FR" sz="2000" dirty="0"/>
              <a:t>Tableau Education avec corrélation de la cible (DEFAULT_PAYMENT) </a:t>
            </a:r>
          </a:p>
        </p:txBody>
      </p:sp>
      <p:sp>
        <p:nvSpPr>
          <p:cNvPr id="8" name="ZoneTexte 7">
            <a:extLst>
              <a:ext uri="{FF2B5EF4-FFF2-40B4-BE49-F238E27FC236}">
                <a16:creationId xmlns:a16="http://schemas.microsoft.com/office/drawing/2014/main" id="{289EE2F4-EAF0-0D50-287D-577295C888B8}"/>
              </a:ext>
            </a:extLst>
          </p:cNvPr>
          <p:cNvSpPr txBox="1"/>
          <p:nvPr/>
        </p:nvSpPr>
        <p:spPr>
          <a:xfrm>
            <a:off x="1852777" y="4860423"/>
            <a:ext cx="8594436" cy="400110"/>
          </a:xfrm>
          <a:prstGeom prst="rect">
            <a:avLst/>
          </a:prstGeom>
          <a:noFill/>
        </p:spPr>
        <p:txBody>
          <a:bodyPr wrap="square" rtlCol="0">
            <a:spAutoFit/>
          </a:bodyPr>
          <a:lstStyle/>
          <a:p>
            <a:pPr algn="ctr"/>
            <a:r>
              <a:rPr lang="fr-FR" sz="2000" dirty="0"/>
              <a:t>Tableau Mariage avec corrélation de la cible (DEFAULT_PAYMENT) </a:t>
            </a:r>
          </a:p>
        </p:txBody>
      </p:sp>
      <p:pic>
        <p:nvPicPr>
          <p:cNvPr id="11" name="Image 10" descr="Une image contenant texte&#10;&#10;Description générée automatiquement">
            <a:extLst>
              <a:ext uri="{FF2B5EF4-FFF2-40B4-BE49-F238E27FC236}">
                <a16:creationId xmlns:a16="http://schemas.microsoft.com/office/drawing/2014/main" id="{7A9A340A-26AE-73E0-53D8-2787AB6A2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709" y="5362042"/>
            <a:ext cx="2705190" cy="1361988"/>
          </a:xfrm>
          <a:prstGeom prst="rect">
            <a:avLst/>
          </a:prstGeom>
        </p:spPr>
      </p:pic>
      <p:sp>
        <p:nvSpPr>
          <p:cNvPr id="12" name="ZoneTexte 11">
            <a:extLst>
              <a:ext uri="{FF2B5EF4-FFF2-40B4-BE49-F238E27FC236}">
                <a16:creationId xmlns:a16="http://schemas.microsoft.com/office/drawing/2014/main" id="{31F25449-1320-9824-3EC2-DFEEF935CFED}"/>
              </a:ext>
            </a:extLst>
          </p:cNvPr>
          <p:cNvSpPr txBox="1"/>
          <p:nvPr/>
        </p:nvSpPr>
        <p:spPr>
          <a:xfrm>
            <a:off x="7135899" y="5858370"/>
            <a:ext cx="4156364" cy="369332"/>
          </a:xfrm>
          <a:prstGeom prst="rect">
            <a:avLst/>
          </a:prstGeom>
          <a:noFill/>
        </p:spPr>
        <p:txBody>
          <a:bodyPr wrap="square" rtlCol="0">
            <a:spAutoFit/>
          </a:bodyPr>
          <a:lstStyle/>
          <a:p>
            <a:pPr algn="ctr"/>
            <a:r>
              <a:rPr lang="en-US" dirty="0"/>
              <a:t>1 = Married, 2 = Single, 3 = Others </a:t>
            </a:r>
            <a:endParaRPr lang="fr-FR" dirty="0"/>
          </a:p>
        </p:txBody>
      </p:sp>
      <p:sp>
        <p:nvSpPr>
          <p:cNvPr id="13" name="ZoneTexte 12">
            <a:extLst>
              <a:ext uri="{FF2B5EF4-FFF2-40B4-BE49-F238E27FC236}">
                <a16:creationId xmlns:a16="http://schemas.microsoft.com/office/drawing/2014/main" id="{0BF6D0B6-E8D5-C82A-B6A2-5841322CB58E}"/>
              </a:ext>
            </a:extLst>
          </p:cNvPr>
          <p:cNvSpPr txBox="1"/>
          <p:nvPr/>
        </p:nvSpPr>
        <p:spPr>
          <a:xfrm>
            <a:off x="6794702" y="3397389"/>
            <a:ext cx="4497561" cy="646331"/>
          </a:xfrm>
          <a:prstGeom prst="rect">
            <a:avLst/>
          </a:prstGeom>
          <a:noFill/>
        </p:spPr>
        <p:txBody>
          <a:bodyPr wrap="square" rtlCol="0">
            <a:spAutoFit/>
          </a:bodyPr>
          <a:lstStyle/>
          <a:p>
            <a:pPr algn="ctr"/>
            <a:r>
              <a:rPr lang="en-US" dirty="0"/>
              <a:t>1 = Graduate School, 2 = University, </a:t>
            </a:r>
            <a:br>
              <a:rPr lang="en-US" dirty="0"/>
            </a:br>
            <a:r>
              <a:rPr lang="en-US" dirty="0"/>
              <a:t>3 = High School, 4 = Others</a:t>
            </a:r>
            <a:endParaRPr lang="fr-FR" dirty="0"/>
          </a:p>
        </p:txBody>
      </p:sp>
      <p:sp>
        <p:nvSpPr>
          <p:cNvPr id="14" name="ZoneTexte 13">
            <a:extLst>
              <a:ext uri="{FF2B5EF4-FFF2-40B4-BE49-F238E27FC236}">
                <a16:creationId xmlns:a16="http://schemas.microsoft.com/office/drawing/2014/main" id="{38C1E8BE-9765-7DBE-3B60-42BE8014CE38}"/>
              </a:ext>
            </a:extLst>
          </p:cNvPr>
          <p:cNvSpPr txBox="1"/>
          <p:nvPr/>
        </p:nvSpPr>
        <p:spPr>
          <a:xfrm>
            <a:off x="7334000" y="1300726"/>
            <a:ext cx="3018540" cy="369332"/>
          </a:xfrm>
          <a:prstGeom prst="rect">
            <a:avLst/>
          </a:prstGeom>
          <a:noFill/>
        </p:spPr>
        <p:txBody>
          <a:bodyPr wrap="square" rtlCol="0">
            <a:spAutoFit/>
          </a:bodyPr>
          <a:lstStyle/>
          <a:p>
            <a:pPr algn="ctr"/>
            <a:r>
              <a:rPr lang="en-US" dirty="0"/>
              <a:t>1 = Male, 2 = Female </a:t>
            </a:r>
            <a:endParaRPr lang="fr-FR" dirty="0"/>
          </a:p>
        </p:txBody>
      </p:sp>
      <p:sp>
        <p:nvSpPr>
          <p:cNvPr id="17" name="ZoneTexte 16">
            <a:extLst>
              <a:ext uri="{FF2B5EF4-FFF2-40B4-BE49-F238E27FC236}">
                <a16:creationId xmlns:a16="http://schemas.microsoft.com/office/drawing/2014/main" id="{C39B03FB-3843-89D6-F797-2BD842E25434}"/>
              </a:ext>
            </a:extLst>
          </p:cNvPr>
          <p:cNvSpPr txBox="1"/>
          <p:nvPr/>
        </p:nvSpPr>
        <p:spPr>
          <a:xfrm>
            <a:off x="0" y="954921"/>
            <a:ext cx="2786342" cy="369332"/>
          </a:xfrm>
          <a:prstGeom prst="rect">
            <a:avLst/>
          </a:prstGeom>
          <a:noFill/>
        </p:spPr>
        <p:txBody>
          <a:bodyPr wrap="square" rtlCol="0">
            <a:spAutoFit/>
          </a:bodyPr>
          <a:lstStyle/>
          <a:p>
            <a:pPr algn="ctr"/>
            <a:r>
              <a:rPr lang="fr-FR" dirty="0"/>
              <a:t>1 = Défaut Paiement</a:t>
            </a:r>
          </a:p>
        </p:txBody>
      </p:sp>
      <p:sp>
        <p:nvSpPr>
          <p:cNvPr id="20" name="ZoneTexte 19">
            <a:extLst>
              <a:ext uri="{FF2B5EF4-FFF2-40B4-BE49-F238E27FC236}">
                <a16:creationId xmlns:a16="http://schemas.microsoft.com/office/drawing/2014/main" id="{62982628-E50A-2873-12A8-EEE5B52FB5CB}"/>
              </a:ext>
            </a:extLst>
          </p:cNvPr>
          <p:cNvSpPr txBox="1"/>
          <p:nvPr/>
        </p:nvSpPr>
        <p:spPr>
          <a:xfrm>
            <a:off x="90957" y="1271240"/>
            <a:ext cx="3812068" cy="369332"/>
          </a:xfrm>
          <a:prstGeom prst="rect">
            <a:avLst/>
          </a:prstGeom>
          <a:noFill/>
        </p:spPr>
        <p:txBody>
          <a:bodyPr wrap="square" rtlCol="0">
            <a:spAutoFit/>
          </a:bodyPr>
          <a:lstStyle/>
          <a:p>
            <a:pPr algn="ctr"/>
            <a:r>
              <a:rPr lang="fr-FR" dirty="0"/>
              <a:t>0 = Pas de défaut de paiement</a:t>
            </a:r>
          </a:p>
        </p:txBody>
      </p:sp>
    </p:spTree>
    <p:extLst>
      <p:ext uri="{BB962C8B-B14F-4D97-AF65-F5344CB8AC3E}">
        <p14:creationId xmlns:p14="http://schemas.microsoft.com/office/powerpoint/2010/main" val="235369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571727" y="1454726"/>
            <a:ext cx="8358909" cy="400110"/>
          </a:xfrm>
          <a:prstGeom prst="rect">
            <a:avLst/>
          </a:prstGeom>
          <a:noFill/>
        </p:spPr>
        <p:txBody>
          <a:bodyPr wrap="square" rtlCol="0">
            <a:spAutoFit/>
          </a:bodyPr>
          <a:lstStyle/>
          <a:p>
            <a:pPr algn="ctr"/>
            <a:r>
              <a:rPr lang="fr-FR" sz="2000" dirty="0"/>
              <a:t>Corrplot Cible avec corrélation de la cible (DEFAULT_PAYMENT)</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6</a:t>
            </a:fld>
            <a:endParaRPr lang="fr-FR" b="1" dirty="0">
              <a:solidFill>
                <a:schemeClr val="bg1"/>
              </a:solidFill>
            </a:endParaRPr>
          </a:p>
        </p:txBody>
      </p:sp>
      <p:pic>
        <p:nvPicPr>
          <p:cNvPr id="5" name="Image 4">
            <a:extLst>
              <a:ext uri="{FF2B5EF4-FFF2-40B4-BE49-F238E27FC236}">
                <a16:creationId xmlns:a16="http://schemas.microsoft.com/office/drawing/2014/main" id="{EAA473F2-8649-2C42-E843-8C1520547E1E}"/>
              </a:ext>
            </a:extLst>
          </p:cNvPr>
          <p:cNvPicPr>
            <a:picLocks noChangeAspect="1"/>
          </p:cNvPicPr>
          <p:nvPr/>
        </p:nvPicPr>
        <p:blipFill rotWithShape="1">
          <a:blip r:embed="rId2">
            <a:extLst>
              <a:ext uri="{28A0092B-C50C-407E-A947-70E740481C1C}">
                <a14:useLocalDpi xmlns:a14="http://schemas.microsoft.com/office/drawing/2010/main" val="0"/>
              </a:ext>
            </a:extLst>
          </a:blip>
          <a:srcRect l="2219" t="8135" r="13797" b="11509"/>
          <a:stretch/>
        </p:blipFill>
        <p:spPr>
          <a:xfrm>
            <a:off x="3325090" y="2098033"/>
            <a:ext cx="4840534" cy="4332786"/>
          </a:xfrm>
          <a:prstGeom prst="rect">
            <a:avLst/>
          </a:prstGeom>
        </p:spPr>
      </p:pic>
    </p:spTree>
    <p:extLst>
      <p:ext uri="{BB962C8B-B14F-4D97-AF65-F5344CB8AC3E}">
        <p14:creationId xmlns:p14="http://schemas.microsoft.com/office/powerpoint/2010/main" val="166963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800327" y="1273751"/>
            <a:ext cx="8358909" cy="400110"/>
          </a:xfrm>
          <a:prstGeom prst="rect">
            <a:avLst/>
          </a:prstGeom>
          <a:noFill/>
        </p:spPr>
        <p:txBody>
          <a:bodyPr wrap="square" rtlCol="0">
            <a:spAutoFit/>
          </a:bodyPr>
          <a:lstStyle/>
          <a:p>
            <a:pPr algn="ctr"/>
            <a:r>
              <a:rPr lang="fr-FR" sz="2000" dirty="0"/>
              <a:t>Corrplot Cible avec corrélation de la cible (DEFAULT_PAYMENT)</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7</a:t>
            </a:fld>
            <a:endParaRPr lang="fr-FR" b="1" dirty="0">
              <a:solidFill>
                <a:schemeClr val="bg1"/>
              </a:solidFill>
            </a:endParaRPr>
          </a:p>
        </p:txBody>
      </p:sp>
      <p:pic>
        <p:nvPicPr>
          <p:cNvPr id="4" name="Image 3">
            <a:extLst>
              <a:ext uri="{FF2B5EF4-FFF2-40B4-BE49-F238E27FC236}">
                <a16:creationId xmlns:a16="http://schemas.microsoft.com/office/drawing/2014/main" id="{1902A856-A49E-6A08-F894-2326E4123717}"/>
              </a:ext>
            </a:extLst>
          </p:cNvPr>
          <p:cNvPicPr>
            <a:picLocks noChangeAspect="1"/>
          </p:cNvPicPr>
          <p:nvPr/>
        </p:nvPicPr>
        <p:blipFill rotWithShape="1">
          <a:blip r:embed="rId2">
            <a:extLst>
              <a:ext uri="{28A0092B-C50C-407E-A947-70E740481C1C}">
                <a14:useLocalDpi xmlns:a14="http://schemas.microsoft.com/office/drawing/2010/main" val="0"/>
              </a:ext>
            </a:extLst>
          </a:blip>
          <a:srcRect l="538" t="1111" r="1753" b="2666"/>
          <a:stretch/>
        </p:blipFill>
        <p:spPr>
          <a:xfrm>
            <a:off x="3209925" y="1854836"/>
            <a:ext cx="5019675" cy="4624510"/>
          </a:xfrm>
          <a:prstGeom prst="rect">
            <a:avLst/>
          </a:prstGeom>
        </p:spPr>
      </p:pic>
    </p:spTree>
    <p:extLst>
      <p:ext uri="{BB962C8B-B14F-4D97-AF65-F5344CB8AC3E}">
        <p14:creationId xmlns:p14="http://schemas.microsoft.com/office/powerpoint/2010/main" val="247941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7B4297F-14F8-518E-FE68-97A88C957DDB}"/>
              </a:ext>
            </a:extLst>
          </p:cNvPr>
          <p:cNvSpPr txBox="1"/>
          <p:nvPr/>
        </p:nvSpPr>
        <p:spPr>
          <a:xfrm>
            <a:off x="1366981" y="1319932"/>
            <a:ext cx="10095346" cy="400110"/>
          </a:xfrm>
          <a:prstGeom prst="rect">
            <a:avLst/>
          </a:prstGeom>
          <a:noFill/>
        </p:spPr>
        <p:txBody>
          <a:bodyPr wrap="square" rtlCol="0">
            <a:spAutoFit/>
          </a:bodyPr>
          <a:lstStyle/>
          <a:p>
            <a:pPr algn="ctr"/>
            <a:r>
              <a:rPr lang="fr-FR" sz="2000" dirty="0"/>
              <a:t>Jeu de données  avec un échantillon d’apprentissage et un échantillon de test</a:t>
            </a:r>
          </a:p>
        </p:txBody>
      </p:sp>
      <p:sp>
        <p:nvSpPr>
          <p:cNvPr id="2" name="Espace réservé du numéro de diapositive 3">
            <a:extLst>
              <a:ext uri="{FF2B5EF4-FFF2-40B4-BE49-F238E27FC236}">
                <a16:creationId xmlns:a16="http://schemas.microsoft.com/office/drawing/2014/main" id="{B2A89CF8-EF06-5ACA-32E4-36F06435590D}"/>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8</a:t>
            </a:fld>
            <a:endParaRPr lang="fr-FR" b="1" dirty="0">
              <a:solidFill>
                <a:schemeClr val="bg1"/>
              </a:solidFill>
            </a:endParaRPr>
          </a:p>
        </p:txBody>
      </p:sp>
      <p:pic>
        <p:nvPicPr>
          <p:cNvPr id="5" name="Image 4">
            <a:extLst>
              <a:ext uri="{FF2B5EF4-FFF2-40B4-BE49-F238E27FC236}">
                <a16:creationId xmlns:a16="http://schemas.microsoft.com/office/drawing/2014/main" id="{4B32CE0A-1784-DCC1-E885-719A12E37B66}"/>
              </a:ext>
            </a:extLst>
          </p:cNvPr>
          <p:cNvPicPr>
            <a:picLocks noChangeAspect="1"/>
          </p:cNvPicPr>
          <p:nvPr/>
        </p:nvPicPr>
        <p:blipFill rotWithShape="1">
          <a:blip r:embed="rId2">
            <a:extLst>
              <a:ext uri="{28A0092B-C50C-407E-A947-70E740481C1C}">
                <a14:useLocalDpi xmlns:a14="http://schemas.microsoft.com/office/drawing/2010/main" val="0"/>
              </a:ext>
            </a:extLst>
          </a:blip>
          <a:srcRect t="5714" r="3796"/>
          <a:stretch/>
        </p:blipFill>
        <p:spPr>
          <a:xfrm>
            <a:off x="980641" y="1976558"/>
            <a:ext cx="4876800" cy="4471397"/>
          </a:xfrm>
          <a:prstGeom prst="rect">
            <a:avLst/>
          </a:prstGeom>
        </p:spPr>
      </p:pic>
      <p:pic>
        <p:nvPicPr>
          <p:cNvPr id="7" name="Image 6">
            <a:extLst>
              <a:ext uri="{FF2B5EF4-FFF2-40B4-BE49-F238E27FC236}">
                <a16:creationId xmlns:a16="http://schemas.microsoft.com/office/drawing/2014/main" id="{74EC3B31-D0E1-87D4-FAB8-CFD9E34B12B6}"/>
              </a:ext>
            </a:extLst>
          </p:cNvPr>
          <p:cNvPicPr>
            <a:picLocks noChangeAspect="1"/>
          </p:cNvPicPr>
          <p:nvPr/>
        </p:nvPicPr>
        <p:blipFill rotWithShape="1">
          <a:blip r:embed="rId3">
            <a:extLst>
              <a:ext uri="{28A0092B-C50C-407E-A947-70E740481C1C}">
                <a14:useLocalDpi xmlns:a14="http://schemas.microsoft.com/office/drawing/2010/main" val="0"/>
              </a:ext>
            </a:extLst>
          </a:blip>
          <a:srcRect l="3354" t="7500" r="3094" b="10277"/>
          <a:stretch/>
        </p:blipFill>
        <p:spPr>
          <a:xfrm>
            <a:off x="6334561" y="1976557"/>
            <a:ext cx="5438187" cy="4471397"/>
          </a:xfrm>
          <a:prstGeom prst="rect">
            <a:avLst/>
          </a:prstGeom>
        </p:spPr>
      </p:pic>
    </p:spTree>
    <p:extLst>
      <p:ext uri="{BB962C8B-B14F-4D97-AF65-F5344CB8AC3E}">
        <p14:creationId xmlns:p14="http://schemas.microsoft.com/office/powerpoint/2010/main" val="348330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E42898-04D7-FC29-3D9F-AFE4D93C58F3}"/>
              </a:ext>
            </a:extLst>
          </p:cNvPr>
          <p:cNvSpPr>
            <a:spLocks noGrp="1"/>
          </p:cNvSpPr>
          <p:nvPr>
            <p:ph idx="1"/>
          </p:nvPr>
        </p:nvSpPr>
        <p:spPr>
          <a:xfrm>
            <a:off x="124690" y="1154546"/>
            <a:ext cx="11799455" cy="5310909"/>
          </a:xfrm>
        </p:spPr>
        <p:txBody>
          <a:bodyPr>
            <a:normAutofit/>
          </a:bodyPr>
          <a:lstStyle/>
          <a:p>
            <a:r>
              <a:rPr lang="fr-FR" sz="1800" dirty="0"/>
              <a:t>Q5 :</a:t>
            </a:r>
          </a:p>
          <a:p>
            <a:pPr lvl="1"/>
            <a:r>
              <a:rPr lang="fr-FR" dirty="0"/>
              <a:t>Colonne MARRIAGE possède des données où la valeur est 0, =&gt; donnée non reconnu</a:t>
            </a:r>
          </a:p>
          <a:p>
            <a:pPr lvl="1"/>
            <a:r>
              <a:rPr lang="fr-FR" dirty="0"/>
              <a:t>Colonne EDUCATION possède des données où la valeur est 0, 5, 6 =&gt; donnée non reconnu</a:t>
            </a:r>
          </a:p>
          <a:p>
            <a:r>
              <a:rPr lang="fr-FR" sz="1800" dirty="0"/>
              <a:t>Q7 :</a:t>
            </a:r>
          </a:p>
          <a:p>
            <a:pPr lvl="1"/>
            <a:r>
              <a:rPr lang="fr-FR" dirty="0"/>
              <a:t>Les variables BILL_AMT1 jusqu’à BILL_AMT6 sont fortement corrélées entre elles</a:t>
            </a:r>
          </a:p>
          <a:p>
            <a:pPr lvl="1"/>
            <a:r>
              <a:rPr lang="fr-FR" dirty="0"/>
              <a:t>Les variables PAY_1, jusqu’à PAY_6 sont fortement corrélées entre elles</a:t>
            </a:r>
          </a:p>
          <a:p>
            <a:r>
              <a:rPr lang="fr-FR" sz="1800" dirty="0"/>
              <a:t>Q11 :</a:t>
            </a:r>
          </a:p>
          <a:p>
            <a:pPr lvl="1"/>
            <a:r>
              <a:rPr lang="fr-FR" dirty="0"/>
              <a:t>Quand on sépare les données en Train et Test, on peut travailler sur les données de Train et ensuite on teste ces données sur Test afin de juger la précision de notre modèle</a:t>
            </a:r>
          </a:p>
          <a:p>
            <a:r>
              <a:rPr lang="fr-FR" sz="1800" dirty="0"/>
              <a:t>Q13 :</a:t>
            </a:r>
          </a:p>
          <a:p>
            <a:pPr lvl="1"/>
            <a:r>
              <a:rPr lang="fr-FR" dirty="0"/>
              <a:t>L'indice de Gini permet de mesurer la qualité d'un modèle de classification où tous les salaires, revenus sont supérieurs à 0</a:t>
            </a:r>
          </a:p>
          <a:p>
            <a:pPr lvl="1"/>
            <a:r>
              <a:rPr lang="fr-FR" dirty="0"/>
              <a:t>On voit que les indices de Gini ont une valeur proche de 0.4, ce qui indique que les inégalités de salaire, revenus et niveaux sont à peu près égales entre elles</a:t>
            </a:r>
          </a:p>
        </p:txBody>
      </p:sp>
      <p:sp>
        <p:nvSpPr>
          <p:cNvPr id="5" name="Espace réservé du numéro de diapositive 3">
            <a:extLst>
              <a:ext uri="{FF2B5EF4-FFF2-40B4-BE49-F238E27FC236}">
                <a16:creationId xmlns:a16="http://schemas.microsoft.com/office/drawing/2014/main" id="{B505BADD-B193-9E2C-80D0-F4B4EE2E89E7}"/>
              </a:ext>
            </a:extLst>
          </p:cNvPr>
          <p:cNvSpPr>
            <a:spLocks noGrp="1"/>
          </p:cNvSpPr>
          <p:nvPr>
            <p:ph type="sldNum" sz="quarter" idx="12"/>
          </p:nvPr>
        </p:nvSpPr>
        <p:spPr>
          <a:xfrm>
            <a:off x="10352540" y="295729"/>
            <a:ext cx="838199" cy="767687"/>
          </a:xfrm>
        </p:spPr>
        <p:txBody>
          <a:bodyPr/>
          <a:lstStyle/>
          <a:p>
            <a:fld id="{756A6F2F-FAD6-4D10-A9E2-51EFC692D845}" type="slidenum">
              <a:rPr lang="fr-FR" b="1" smtClean="0">
                <a:solidFill>
                  <a:schemeClr val="bg1"/>
                </a:solidFill>
              </a:rPr>
              <a:t>9</a:t>
            </a:fld>
            <a:endParaRPr lang="fr-FR" b="1" dirty="0">
              <a:solidFill>
                <a:schemeClr val="bg1"/>
              </a:solidFill>
            </a:endParaRPr>
          </a:p>
        </p:txBody>
      </p:sp>
      <p:sp>
        <p:nvSpPr>
          <p:cNvPr id="6" name="Titre 1">
            <a:extLst>
              <a:ext uri="{FF2B5EF4-FFF2-40B4-BE49-F238E27FC236}">
                <a16:creationId xmlns:a16="http://schemas.microsoft.com/office/drawing/2014/main" id="{A7BB5B11-B546-195C-0606-F31C0FB11E31}"/>
              </a:ext>
            </a:extLst>
          </p:cNvPr>
          <p:cNvSpPr>
            <a:spLocks noGrp="1"/>
          </p:cNvSpPr>
          <p:nvPr>
            <p:ph type="title"/>
          </p:nvPr>
        </p:nvSpPr>
        <p:spPr>
          <a:xfrm>
            <a:off x="672491" y="9236"/>
            <a:ext cx="9404723" cy="803399"/>
          </a:xfrm>
        </p:spPr>
        <p:txBody>
          <a:bodyPr/>
          <a:lstStyle/>
          <a:p>
            <a:pPr algn="ctr"/>
            <a:r>
              <a:rPr lang="fr-FR" dirty="0"/>
              <a:t>Notes (1)</a:t>
            </a:r>
          </a:p>
        </p:txBody>
      </p:sp>
    </p:spTree>
    <p:extLst>
      <p:ext uri="{BB962C8B-B14F-4D97-AF65-F5344CB8AC3E}">
        <p14:creationId xmlns:p14="http://schemas.microsoft.com/office/powerpoint/2010/main" val="2811765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105</TotalTime>
  <Words>443</Words>
  <Application>Microsoft Office PowerPoint</Application>
  <PresentationFormat>Grand écran</PresentationFormat>
  <Paragraphs>45</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Century Gothic</vt:lpstr>
      <vt:lpstr>Wingdings 3</vt:lpstr>
      <vt:lpstr>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Notes (1)</vt:lpstr>
      <vt:lpstr>Notes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fief</dc:creator>
  <cp:lastModifiedBy>hugo fief</cp:lastModifiedBy>
  <cp:revision>38</cp:revision>
  <dcterms:created xsi:type="dcterms:W3CDTF">2022-11-17T15:38:32Z</dcterms:created>
  <dcterms:modified xsi:type="dcterms:W3CDTF">2022-11-18T10:15:27Z</dcterms:modified>
</cp:coreProperties>
</file>