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84" r:id="rId4"/>
    <p:sldId id="281" r:id="rId5"/>
    <p:sldId id="282" r:id="rId6"/>
    <p:sldId id="280" r:id="rId7"/>
    <p:sldId id="285" r:id="rId8"/>
    <p:sldId id="286" r:id="rId9"/>
    <p:sldId id="29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BF5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60" d="100"/>
          <a:sy n="60" d="100"/>
        </p:scale>
        <p:origin x="-1782" y="-204"/>
      </p:cViewPr>
      <p:guideLst>
        <p:guide orient="horz" pos="2188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2BA64-A2B8-4DF2-BA73-57866173DF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5C081-6B8D-4947-B1F6-6B41C4DBDE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184482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3132" y="3717032"/>
            <a:ext cx="4235092" cy="108012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-11256"/>
            <a:ext cx="914400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1575" y="6309320"/>
            <a:ext cx="9155575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1575" y="3354434"/>
            <a:ext cx="9144000" cy="0"/>
          </a:xfrm>
          <a:prstGeom prst="line">
            <a:avLst/>
          </a:prstGeom>
          <a:ln w="57150">
            <a:solidFill>
              <a:srgbClr val="C9600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C:\Users\join\Desktop\智行者标志源文件透明（1）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9290"/>
            <a:ext cx="3347864" cy="935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58218"/>
            <a:ext cx="8712968" cy="542311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2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214" y="202630"/>
            <a:ext cx="7848872" cy="6340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Clr>
                <a:srgbClr val="FF0000"/>
              </a:buClr>
              <a:buFontTx/>
              <a:buNone/>
              <a:defRPr lang="zh-CN" altLang="en-US" sz="24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512" y="188640"/>
            <a:ext cx="8229600" cy="63408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zh-CN" altLang="en-US" sz="32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6256" y="6494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6505598"/>
            <a:ext cx="3129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Copyright</a:t>
            </a:r>
            <a:r>
              <a:rPr lang="en-US" altLang="zh-CN" sz="1400" b="1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©</a:t>
            </a:r>
            <a:r>
              <a:rPr lang="zh-CN" altLang="en-US" sz="1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北京智行者科技有限公司</a:t>
            </a:r>
            <a:endParaRPr lang="en-US" altLang="zh-CN" sz="1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0" y="-2"/>
            <a:ext cx="6936733" cy="673200"/>
          </a:xfrm>
          <a:prstGeom prst="rect">
            <a:avLst/>
          </a:prstGeom>
          <a:gradFill flip="none" rotWithShape="1">
            <a:gsLst>
              <a:gs pos="68500">
                <a:srgbClr val="32BA79"/>
              </a:gs>
              <a:gs pos="53000">
                <a:srgbClr val="64C4A1"/>
              </a:gs>
              <a:gs pos="22000">
                <a:schemeClr val="accent1">
                  <a:tint val="66000"/>
                  <a:satMod val="160000"/>
                  <a:alpha val="94000"/>
                  <a:lumMod val="54000"/>
                  <a:lumOff val="46000"/>
                </a:schemeClr>
              </a:gs>
              <a:gs pos="95000">
                <a:srgbClr val="00B050">
                  <a:alpha val="59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0" y="0"/>
            <a:ext cx="6948000" cy="684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9000">
                <a:srgbClr val="92D050">
                  <a:tint val="23500"/>
                  <a:satMod val="160000"/>
                  <a:alpha val="46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11575" y="727421"/>
            <a:ext cx="9144000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2346" y="6499636"/>
            <a:ext cx="9144000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C:\Users\join\Desktop\智行者标志源文件透明（1）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48264" y="61700"/>
            <a:ext cx="2160240" cy="60361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0"/>
        </a:spcBef>
        <a:buClr>
          <a:srgbClr val="FF0000"/>
        </a:buClr>
        <a:buFont typeface="Wingdings" panose="05000000000000000000" pitchFamily="2" charset="2"/>
        <a:buChar char="p"/>
        <a:defRPr lang="zh-CN" altLang="en-US" sz="2800" b="1" kern="1200" baseline="0" dirty="0" smtClean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ERP</a:t>
            </a:r>
            <a:r>
              <a:rPr lang="zh-CN" altLang="zh-CN"/>
              <a:t>需求说明</a:t>
            </a:r>
            <a:endParaRPr lang="zh-CN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V1.0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69540" y="3776897"/>
            <a:ext cx="4227830" cy="6467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EFFFF"/>
                </a:solidFill>
                <a:sym typeface="Arial" panose="020B0604020202020204" pitchFamily="34" charset="0"/>
              </a:rPr>
              <a:t>性能要求</a:t>
            </a:r>
            <a:endParaRPr lang="zh-CN" altLang="en-US" b="1" dirty="0">
              <a:solidFill>
                <a:srgbClr val="FEFFFF"/>
              </a:solidFill>
              <a:sym typeface="Arial" panose="020B0604020202020204" pitchFamily="34" charset="0"/>
            </a:endParaRPr>
          </a:p>
        </p:txBody>
      </p:sp>
      <p:sp>
        <p:nvSpPr>
          <p:cNvPr id="5" name="等腰三角形 2"/>
          <p:cNvSpPr/>
          <p:nvPr>
            <p:custDataLst>
              <p:tags r:id="rId2"/>
            </p:custDataLst>
          </p:nvPr>
        </p:nvSpPr>
        <p:spPr>
          <a:xfrm rot="13189915" flipH="1">
            <a:off x="3140152" y="3574194"/>
            <a:ext cx="356033" cy="405408"/>
          </a:xfrm>
          <a:custGeom>
            <a:avLst/>
            <a:gdLst>
              <a:gd name="connsiteX0" fmla="*/ 0 w 287867"/>
              <a:gd name="connsiteY0" fmla="*/ 355600 h 355600"/>
              <a:gd name="connsiteX1" fmla="*/ 143934 w 287867"/>
              <a:gd name="connsiteY1" fmla="*/ 0 h 355600"/>
              <a:gd name="connsiteX2" fmla="*/ 287867 w 287867"/>
              <a:gd name="connsiteY2" fmla="*/ 355600 h 355600"/>
              <a:gd name="connsiteX3" fmla="*/ 0 w 287867"/>
              <a:gd name="connsiteY3" fmla="*/ 355600 h 355600"/>
              <a:gd name="connsiteX0-1" fmla="*/ 24424 w 312291"/>
              <a:gd name="connsiteY0-2" fmla="*/ 355600 h 355600"/>
              <a:gd name="connsiteX1-3" fmla="*/ 168358 w 312291"/>
              <a:gd name="connsiteY1-4" fmla="*/ 0 h 355600"/>
              <a:gd name="connsiteX2-5" fmla="*/ 312291 w 312291"/>
              <a:gd name="connsiteY2-6" fmla="*/ 355600 h 355600"/>
              <a:gd name="connsiteX3-7" fmla="*/ 24424 w 312291"/>
              <a:gd name="connsiteY3-8" fmla="*/ 355600 h 355600"/>
              <a:gd name="connsiteX0-9" fmla="*/ 24424 w 312291"/>
              <a:gd name="connsiteY0-10" fmla="*/ 355600 h 355600"/>
              <a:gd name="connsiteX1-11" fmla="*/ 168358 w 312291"/>
              <a:gd name="connsiteY1-12" fmla="*/ 0 h 355600"/>
              <a:gd name="connsiteX2-13" fmla="*/ 312291 w 312291"/>
              <a:gd name="connsiteY2-14" fmla="*/ 355600 h 355600"/>
              <a:gd name="connsiteX3-15" fmla="*/ 24424 w 312291"/>
              <a:gd name="connsiteY3-16" fmla="*/ 355600 h 3556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312291" h="355600">
                <a:moveTo>
                  <a:pt x="24424" y="355600"/>
                </a:moveTo>
                <a:cubicBezTo>
                  <a:pt x="-66033" y="185110"/>
                  <a:pt x="120380" y="118533"/>
                  <a:pt x="168358" y="0"/>
                </a:cubicBezTo>
                <a:cubicBezTo>
                  <a:pt x="216336" y="118533"/>
                  <a:pt x="64759" y="215506"/>
                  <a:pt x="312291" y="355600"/>
                </a:cubicBezTo>
                <a:lnTo>
                  <a:pt x="24424" y="355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2669540" y="3089660"/>
            <a:ext cx="4227830" cy="6467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68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zh-CN" b="1" dirty="0">
                <a:solidFill>
                  <a:srgbClr val="FEFFFF"/>
                </a:solidFill>
                <a:sym typeface="Arial" panose="020B0604020202020204" pitchFamily="34" charset="0"/>
              </a:rPr>
              <a:t>系统功能</a:t>
            </a:r>
            <a:endParaRPr lang="zh-CN" altLang="zh-CN" b="1" dirty="0">
              <a:solidFill>
                <a:srgbClr val="FEFFFF"/>
              </a:solidFill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4"/>
            </p:custDataLst>
          </p:nvPr>
        </p:nvSpPr>
        <p:spPr>
          <a:xfrm rot="8410085">
            <a:off x="6064894" y="2886955"/>
            <a:ext cx="356033" cy="405408"/>
          </a:xfrm>
          <a:custGeom>
            <a:avLst/>
            <a:gdLst>
              <a:gd name="connsiteX0" fmla="*/ 0 w 287867"/>
              <a:gd name="connsiteY0" fmla="*/ 355600 h 355600"/>
              <a:gd name="connsiteX1" fmla="*/ 143934 w 287867"/>
              <a:gd name="connsiteY1" fmla="*/ 0 h 355600"/>
              <a:gd name="connsiteX2" fmla="*/ 287867 w 287867"/>
              <a:gd name="connsiteY2" fmla="*/ 355600 h 355600"/>
              <a:gd name="connsiteX3" fmla="*/ 0 w 287867"/>
              <a:gd name="connsiteY3" fmla="*/ 355600 h 355600"/>
              <a:gd name="connsiteX0-1" fmla="*/ 24424 w 312291"/>
              <a:gd name="connsiteY0-2" fmla="*/ 355600 h 355600"/>
              <a:gd name="connsiteX1-3" fmla="*/ 168358 w 312291"/>
              <a:gd name="connsiteY1-4" fmla="*/ 0 h 355600"/>
              <a:gd name="connsiteX2-5" fmla="*/ 312291 w 312291"/>
              <a:gd name="connsiteY2-6" fmla="*/ 355600 h 355600"/>
              <a:gd name="connsiteX3-7" fmla="*/ 24424 w 312291"/>
              <a:gd name="connsiteY3-8" fmla="*/ 355600 h 355600"/>
              <a:gd name="connsiteX0-9" fmla="*/ 24424 w 312291"/>
              <a:gd name="connsiteY0-10" fmla="*/ 355600 h 355600"/>
              <a:gd name="connsiteX1-11" fmla="*/ 168358 w 312291"/>
              <a:gd name="connsiteY1-12" fmla="*/ 0 h 355600"/>
              <a:gd name="connsiteX2-13" fmla="*/ 312291 w 312291"/>
              <a:gd name="connsiteY2-14" fmla="*/ 355600 h 355600"/>
              <a:gd name="connsiteX3-15" fmla="*/ 24424 w 312291"/>
              <a:gd name="connsiteY3-16" fmla="*/ 355600 h 3556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312291" h="355600">
                <a:moveTo>
                  <a:pt x="24424" y="355600"/>
                </a:moveTo>
                <a:cubicBezTo>
                  <a:pt x="-66033" y="185110"/>
                  <a:pt x="120380" y="118533"/>
                  <a:pt x="168358" y="0"/>
                </a:cubicBezTo>
                <a:cubicBezTo>
                  <a:pt x="216336" y="118533"/>
                  <a:pt x="64759" y="215506"/>
                  <a:pt x="312291" y="355600"/>
                </a:cubicBezTo>
                <a:lnTo>
                  <a:pt x="2442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>
            <p:custDataLst>
              <p:tags r:id="rId5"/>
            </p:custDataLst>
          </p:nvPr>
        </p:nvSpPr>
        <p:spPr>
          <a:xfrm>
            <a:off x="2669540" y="2402421"/>
            <a:ext cx="4227830" cy="6467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b="1" dirty="0">
                <a:solidFill>
                  <a:srgbClr val="FEFFFF"/>
                </a:solidFill>
                <a:sym typeface="Arial" panose="020B0604020202020204" pitchFamily="34" charset="0"/>
              </a:rPr>
              <a:t>目的</a:t>
            </a:r>
            <a:endParaRPr lang="zh-CN" altLang="zh-CN" b="1" dirty="0">
              <a:solidFill>
                <a:srgbClr val="FEFFFF"/>
              </a:solidFill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2727452" y="2479641"/>
            <a:ext cx="492282" cy="492282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2500"/>
          </a:bodyPr>
          <a:lstStyle/>
          <a:p>
            <a:pPr algn="ctr"/>
            <a:r>
              <a:rPr lang="en-US" altLang="zh-CN" b="1" dirty="0">
                <a:solidFill>
                  <a:srgbClr val="3F4041"/>
                </a:solidFill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rgbClr val="3F4041"/>
              </a:solidFill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2727452" y="3854117"/>
            <a:ext cx="492282" cy="492282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2500"/>
          </a:bodyPr>
          <a:lstStyle/>
          <a:p>
            <a:pPr algn="ctr"/>
            <a:r>
              <a:rPr lang="en-US" altLang="zh-CN" b="1" dirty="0">
                <a:solidFill>
                  <a:srgbClr val="3F4041"/>
                </a:solidFill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rgbClr val="3F4041"/>
              </a:solidFill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6337330" y="3165861"/>
            <a:ext cx="492282" cy="492282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2500"/>
          </a:bodyPr>
          <a:lstStyle/>
          <a:p>
            <a:pPr algn="ctr"/>
            <a:r>
              <a:rPr lang="en-US" altLang="zh-CN" b="1" dirty="0">
                <a:solidFill>
                  <a:srgbClr val="3F4041"/>
                </a:solidFill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rgbClr val="3F4041"/>
              </a:solidFill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公司的发展和壮大需要更多、更频繁地采购物料，现有ERP（Enterprise resource planning）系统已无法满足物料采购供应链管理、仓储管理等方面的要求。为降低物料运维成本，提升管理效能，提高工作效率，保证项目开发进度，急需搭建公司的内部ERP系统。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目的</a:t>
            </a:r>
            <a:endParaRPr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业务流程图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540" y="1250950"/>
            <a:ext cx="8077835" cy="507111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业务流程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系统结构</a:t>
            </a:r>
            <a:endParaRPr lang="zh-CN" altLang="en-US"/>
          </a:p>
        </p:txBody>
      </p:sp>
      <p:pic>
        <p:nvPicPr>
          <p:cNvPr id="9" name="内容占位符 8" descr="系统结构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790" y="1829435"/>
            <a:ext cx="8185785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系统权限控制</a:t>
            </a:r>
            <a:endParaRPr lang="zh-CN" altLang="en-US"/>
          </a:p>
        </p:txBody>
      </p:sp>
      <p:pic>
        <p:nvPicPr>
          <p:cNvPr id="7" name="内容占位符 6" descr="普通用户权限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8805" y="1873885"/>
            <a:ext cx="7733030" cy="3583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系统功能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254635" y="1192530"/>
            <a:ext cx="2409825" cy="51873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400"/>
              <a:t>权限说明：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1:物料基本信息，所有人可见；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2:权限控制信息，管理员添加用户时给指定用户设置的指定权限。</a:t>
            </a:r>
            <a:endParaRPr lang="zh-CN" altLang="en-US" sz="1400"/>
          </a:p>
        </p:txBody>
      </p:sp>
      <p:graphicFrame>
        <p:nvGraphicFramePr>
          <p:cNvPr id="0" name="表格 -1"/>
          <p:cNvGraphicFramePr/>
          <p:nvPr/>
        </p:nvGraphicFramePr>
        <p:xfrm>
          <a:off x="2724150" y="1192530"/>
          <a:ext cx="6188075" cy="5174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555"/>
                <a:gridCol w="908050"/>
                <a:gridCol w="1102995"/>
                <a:gridCol w="739140"/>
                <a:gridCol w="638810"/>
                <a:gridCol w="1660525"/>
              </a:tblGrid>
              <a:tr h="150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7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是否固定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是否可修改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录入人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权限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物料编码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排他性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型号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品牌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厂家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规格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</a:t>
                      </a:r>
                      <a:r>
                        <a:rPr lang="zh-CN" altLang="en-US" sz="7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</a:t>
                      </a:r>
                      <a:endParaRPr lang="zh-CN" altLang="en-US" sz="7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排他性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申请人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采购申请单号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申请日期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项目编号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合同号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采购订单号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质检单号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质检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到货日期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应关联收料单号日期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领料人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领料单号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领料项目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领料日期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应关联领料单号日期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退料单号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退库日期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应关联退库单号日期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供应商编号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供应商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金额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税率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固定公式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发票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库存量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自动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自动核算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库存位置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库管填写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信息权限控制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3365" y="1146810"/>
            <a:ext cx="8710930" cy="5234305"/>
          </a:xfrm>
        </p:spPr>
        <p:txBody>
          <a:bodyPr/>
          <a:lstStyle/>
          <a:p>
            <a:r>
              <a:rPr lang="zh-CN" altLang="en-US"/>
              <a:t>1. 开单日期，填单日期精确到日；</a:t>
            </a:r>
            <a:endParaRPr lang="zh-CN" altLang="en-US"/>
          </a:p>
          <a:p>
            <a:r>
              <a:rPr lang="zh-CN" altLang="en-US"/>
              <a:t>2. 单价，货款精确到小数点后三位；</a:t>
            </a:r>
            <a:endParaRPr lang="zh-CN" altLang="en-US"/>
          </a:p>
          <a:p>
            <a:r>
              <a:rPr lang="zh-CN" altLang="en-US"/>
              <a:t>3. 物料编码，供应商编号，项目编号，编号长度为最长8位；</a:t>
            </a:r>
            <a:endParaRPr lang="zh-CN" altLang="en-US"/>
          </a:p>
          <a:p>
            <a:r>
              <a:rPr lang="zh-CN" altLang="en-US"/>
              <a:t>4. 登录名不含特殊字符，密码长度为6-16。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603-D0F1-4423-BD35-E92FB0F2979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性能要求</a:t>
            </a:r>
            <a:endParaRPr sz="1800"/>
          </a:p>
        </p:txBody>
      </p:sp>
      <p:sp>
        <p:nvSpPr>
          <p:cNvPr id="5" name="文本框 4"/>
          <p:cNvSpPr txBox="1"/>
          <p:nvPr/>
        </p:nvSpPr>
        <p:spPr>
          <a:xfrm>
            <a:off x="254635" y="824865"/>
            <a:ext cx="467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数据精确度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6"/>
  <p:tag name="KSO_WM_UNI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" val="LOREM IPSUM"/>
  <p:tag name="KSO_WM_BEAUTIFY_FLAG" val="#wm#"/>
  <p:tag name="KSO_WM_DIAGRAM_GROUP_CODE" val="m1-1"/>
  <p:tag name="KSO_WM_UNIT_FILL_FORE_SCHEMECOLOR_INDEX" val="5"/>
  <p:tag name="KSO_WM_UNI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580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  <p:tag name="KSO_WM_UNIT_USESOURCEFORMAT_APPLY" val="0"/>
</p:tagLst>
</file>

<file path=ppt/tags/tag9.xml><?xml version="1.0" encoding="utf-8"?>
<p:tagLst xmlns:p="http://schemas.openxmlformats.org/presentationml/2006/main">
  <p:tag name="KSO_WM_SLIDE_ID" val="150995202"/>
  <p:tag name="KSO_WM_SLIDE_INDEX" val="3"/>
  <p:tag name="KSO_WM_SLIDE_ITEM_CNT" val="3"/>
  <p:tag name="KSO_WM_SLIDE_LAYOUT" val="m_a"/>
  <p:tag name="KSO_WM_SLIDE_LAYOUT_CNT" val="1_1"/>
  <p:tag name="KSO_WM_SLIDE_TYPE" val="contents"/>
  <p:tag name="KSO_WM_BEAUTIFY_FLAG" val="#wm#"/>
  <p:tag name="KSO_WM_TEMPLATE_CATEGORY" val="diagram"/>
  <p:tag name="KSO_WM_TEMPLATE_INDEX" val="580"/>
  <p:tag name="KSO_WM_DIAGRAM_GROUP_CODE" val="m1-1"/>
  <p:tag name="KSO_WM_TAG_VERSION" val="1.0"/>
</p:tagLst>
</file>

<file path=ppt/theme/theme1.xml><?xml version="1.0" encoding="utf-8"?>
<a:theme xmlns:a="http://schemas.openxmlformats.org/drawingml/2006/main" name="idriverplus 新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idriverplus 新模板</Template>
  <TotalTime>0</TotalTime>
  <Words>690</Words>
  <Application>WPS 演示</Application>
  <PresentationFormat>全屏显示(4:3)</PresentationFormat>
  <Paragraphs>435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黑体</vt:lpstr>
      <vt:lpstr>微软雅黑</vt:lpstr>
      <vt:lpstr>Calibri</vt:lpstr>
      <vt:lpstr>Segoe UI</vt:lpstr>
      <vt:lpstr>Arial Unicode MS</vt:lpstr>
      <vt:lpstr>MT Extra</vt:lpstr>
      <vt:lpstr>idriverplus 新模板</vt:lpstr>
      <vt:lpstr>ERP需求说明</vt:lpstr>
      <vt:lpstr>PowerPoint 演示文稿</vt:lpstr>
      <vt:lpstr>目的</vt:lpstr>
      <vt:lpstr>系统功能</vt:lpstr>
      <vt:lpstr>系统功能</vt:lpstr>
      <vt:lpstr>系统功能</vt:lpstr>
      <vt:lpstr>系统功能</vt:lpstr>
      <vt:lpstr>性能要求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joker</dc:creator>
  <cp:lastModifiedBy>Administrator</cp:lastModifiedBy>
  <cp:revision>168</cp:revision>
  <dcterms:created xsi:type="dcterms:W3CDTF">2015-08-16T12:35:00Z</dcterms:created>
  <dcterms:modified xsi:type="dcterms:W3CDTF">2017-09-04T03:45:12Z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