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5"/>
  </p:sldMasterIdLst>
  <p:notesMasterIdLst>
    <p:notesMasterId r:id="rId23"/>
  </p:notesMasterIdLst>
  <p:handoutMasterIdLst>
    <p:handoutMasterId r:id="rId24"/>
  </p:handoutMasterIdLst>
  <p:sldIdLst>
    <p:sldId id="256" r:id="rId6"/>
    <p:sldId id="318" r:id="rId7"/>
    <p:sldId id="309" r:id="rId8"/>
    <p:sldId id="326" r:id="rId9"/>
    <p:sldId id="310" r:id="rId10"/>
    <p:sldId id="324" r:id="rId11"/>
    <p:sldId id="325" r:id="rId12"/>
    <p:sldId id="321" r:id="rId13"/>
    <p:sldId id="311" r:id="rId14"/>
    <p:sldId id="316" r:id="rId15"/>
    <p:sldId id="312" r:id="rId16"/>
    <p:sldId id="298" r:id="rId17"/>
    <p:sldId id="323" r:id="rId18"/>
    <p:sldId id="304" r:id="rId19"/>
    <p:sldId id="313" r:id="rId20"/>
    <p:sldId id="315" r:id="rId21"/>
    <p:sldId id="314" r:id="rId22"/>
  </p:sldIdLst>
  <p:sldSz cx="12192000" cy="6858000"/>
  <p:notesSz cx="6797675" cy="9874250"/>
  <p:custDataLst>
    <p:tags r:id="rId2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1B38"/>
    <a:srgbClr val="0F1E45"/>
    <a:srgbClr val="B9C21F"/>
    <a:srgbClr val="F04E23"/>
    <a:srgbClr val="FF3300"/>
    <a:srgbClr val="E03030"/>
    <a:srgbClr val="E64415"/>
    <a:srgbClr val="ED6F00"/>
    <a:srgbClr val="2A5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2209" autoAdjust="0"/>
  </p:normalViewPr>
  <p:slideViewPr>
    <p:cSldViewPr>
      <p:cViewPr varScale="1">
        <p:scale>
          <a:sx n="106" d="100"/>
          <a:sy n="106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2A5787-F6F4-408B-86D0-77E220E193F6}" type="datetimeFigureOut">
              <a:rPr lang="de-DE"/>
              <a:pPr>
                <a:defRPr/>
              </a:pPr>
              <a:t>06.02.2020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6FBBB7-E42F-4706-BA76-74F716FB50E1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80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ED3D9E-74BE-4A88-A827-E93BA447E9C4}" type="datetimeFigureOut">
              <a:rPr lang="de-DE"/>
              <a:pPr>
                <a:defRPr/>
              </a:pPr>
              <a:t>06.02.2020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A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97AEB3-6807-4191-883E-5F243352D7BF}" type="slidenum">
              <a:rPr lang="de-AT"/>
              <a:pPr>
                <a:defRPr/>
              </a:pPr>
              <a:t>‹N°›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4648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962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325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1033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81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7300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8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889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670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58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141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144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424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429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55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3787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7AEB3-6807-4191-883E-5F243352D7BF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166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facebook.com/COPADATAHeadquarters" TargetMode="External"/><Relationship Id="rId7" Type="http://schemas.openxmlformats.org/officeDocument/2006/relationships/hyperlink" Target="https://twitter.com/copadata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hyperlink" Target="https://www.youtube.com/user/copadatavideos?sub_confirmation=1" TargetMode="External"/><Relationship Id="rId5" Type="http://schemas.openxmlformats.org/officeDocument/2006/relationships/hyperlink" Target="https://www.linkedin.com/company/copa-data-headquarters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www.xing.com/companies/copa-data/updates" TargetMode="Externa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facebook.com/COPADATAHeadquarters" TargetMode="External"/><Relationship Id="rId7" Type="http://schemas.openxmlformats.org/officeDocument/2006/relationships/hyperlink" Target="https://twitter.com/copadata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hyperlink" Target="https://www.youtube.com/user/copadatavideos?sub_confirmation=1" TargetMode="External"/><Relationship Id="rId5" Type="http://schemas.openxmlformats.org/officeDocument/2006/relationships/hyperlink" Target="https://www.linkedin.com/company/copa-data-headquarters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www.xing.com/companies/copa-data/updates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80055" y="3284984"/>
            <a:ext cx="9008533" cy="2376487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altLang="ko-KR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12" y="3501008"/>
            <a:ext cx="7820042" cy="1341912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942954" y="4687860"/>
            <a:ext cx="5380800" cy="341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1.2.2012</a:t>
            </a:r>
          </a:p>
        </p:txBody>
      </p:sp>
    </p:spTree>
    <p:extLst>
      <p:ext uri="{BB962C8B-B14F-4D97-AF65-F5344CB8AC3E}">
        <p14:creationId xmlns:p14="http://schemas.microsoft.com/office/powerpoint/2010/main" val="394247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320" cy="39848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601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/C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54800" y="2780928"/>
            <a:ext cx="4753168" cy="324036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Verdana" panose="020B0604030504040204" pitchFamily="34" charset="0"/>
              <a:buChar char="+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6096000" y="2780928"/>
            <a:ext cx="4960050" cy="32403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mbol" panose="05050102010706020507" pitchFamily="18" charset="2"/>
              <a:buChar char="-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320" cy="39848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" y="2026174"/>
            <a:ext cx="608232" cy="608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95" y="2026174"/>
            <a:ext cx="608232" cy="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054800" y="2564904"/>
            <a:ext cx="10001320" cy="18573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  <a:lvl2pPr marL="0" indent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320" cy="39848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2697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055440" y="1988840"/>
            <a:ext cx="10001251" cy="432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054800" y="1051200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054800" y="2714129"/>
            <a:ext cx="10000611" cy="28908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2614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054800" y="1051200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054800" y="1916832"/>
            <a:ext cx="10000611" cy="36881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5101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_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4"/>
          </p:nvPr>
        </p:nvSpPr>
        <p:spPr>
          <a:xfrm>
            <a:off x="1055439" y="1484784"/>
            <a:ext cx="10001251" cy="4536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1864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202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06356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Subtitle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55440" y="1988840"/>
            <a:ext cx="4387847" cy="4320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baseline="0"/>
            </a:lvl1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Bulletbox</a:t>
            </a:r>
            <a:r>
              <a:rPr lang="en-US" dirty="0"/>
              <a:t> 1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988840"/>
            <a:ext cx="4387847" cy="4320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Bulletbox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53437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1988840"/>
            <a:ext cx="4387847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55440" y="1412776"/>
            <a:ext cx="4387847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Bulletbox</a:t>
            </a:r>
            <a:r>
              <a:rPr lang="en-US" dirty="0"/>
              <a:t> 1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412776"/>
            <a:ext cx="4387847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Bulletbox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673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15883"/>
          <a:stretch/>
        </p:blipFill>
        <p:spPr>
          <a:xfrm>
            <a:off x="-24680" y="-27383"/>
            <a:ext cx="12235985" cy="6908442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59896" y="620688"/>
            <a:ext cx="7032104" cy="2376487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altLang="ko-KR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064" y="837157"/>
            <a:ext cx="5044056" cy="1341912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356352" y="2024009"/>
            <a:ext cx="5380800" cy="34168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1.2.2012</a:t>
            </a:r>
          </a:p>
        </p:txBody>
      </p:sp>
    </p:spTree>
    <p:extLst>
      <p:ext uri="{BB962C8B-B14F-4D97-AF65-F5344CB8AC3E}">
        <p14:creationId xmlns:p14="http://schemas.microsoft.com/office/powerpoint/2010/main" val="3144272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4"/>
          </p:nvPr>
        </p:nvSpPr>
        <p:spPr>
          <a:xfrm>
            <a:off x="1055440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Subtitle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55440" y="1988840"/>
            <a:ext cx="4387847" cy="43204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Bulletbox</a:t>
            </a:r>
            <a:r>
              <a:rPr lang="en-US" dirty="0"/>
              <a:t> 1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988840"/>
            <a:ext cx="4387847" cy="43204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Bulletbox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7344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1" y="548680"/>
            <a:ext cx="7920880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054800" y="1052736"/>
            <a:ext cx="7921521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Subtitle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988840"/>
            <a:ext cx="4387847" cy="43204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Bulletbox</a:t>
            </a:r>
            <a:r>
              <a:rPr lang="en-US" dirty="0"/>
              <a:t> 2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1054800" y="1989138"/>
            <a:ext cx="5041200" cy="373985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Reference Picture</a:t>
            </a:r>
            <a:endParaRPr lang="de-AT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336359" y="260946"/>
            <a:ext cx="2558191" cy="1007814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Reference Logo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9410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ferences_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1" y="548680"/>
            <a:ext cx="7560840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668844" y="2564904"/>
            <a:ext cx="4387847" cy="31640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68203" y="1988840"/>
            <a:ext cx="4387847" cy="43204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</a:t>
            </a:r>
            <a:r>
              <a:rPr lang="en-US" dirty="0" err="1"/>
              <a:t>Bulletbox</a:t>
            </a:r>
            <a:r>
              <a:rPr lang="en-US" dirty="0"/>
              <a:t> 2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1055439" y="1989138"/>
            <a:ext cx="2451193" cy="17278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Screenshot 1</a:t>
            </a:r>
            <a:endParaRPr lang="de-AT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1055439" y="4001096"/>
            <a:ext cx="5257924" cy="17278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Quote</a:t>
            </a:r>
            <a:endParaRPr lang="de-AT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3862170" y="1988840"/>
            <a:ext cx="2451193" cy="17278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Screenshot 2</a:t>
            </a:r>
            <a:endParaRPr lang="de-AT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336359" y="260946"/>
            <a:ext cx="2558191" cy="1007814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Reference Logo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1286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055440" y="2000240"/>
            <a:ext cx="10001251" cy="4286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054800" y="2780928"/>
            <a:ext cx="10001320" cy="18573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  <a:lvl2pPr marL="0" indent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737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39" y="1268760"/>
            <a:ext cx="10001251" cy="278608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1055439" y="4376460"/>
            <a:ext cx="10081121" cy="1788844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2417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548680"/>
            <a:ext cx="10001251" cy="3984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055440" y="1988840"/>
            <a:ext cx="10001251" cy="35283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Cliquez sur l'icône pour ajouter une image</a:t>
            </a:r>
            <a:endParaRPr lang="de-AT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054800" y="1052736"/>
            <a:ext cx="10001250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55895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Full Scre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54800" y="1124744"/>
            <a:ext cx="10001251" cy="489689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474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Gallery with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AT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700808"/>
            <a:ext cx="5951984" cy="39592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0" y="1700808"/>
            <a:ext cx="6096000" cy="39592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260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Gallery with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4016" y="2285621"/>
            <a:ext cx="3863087" cy="27368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Cliquez sur l'icône pour ajouter une image</a:t>
            </a:r>
            <a:endParaRPr lang="de-AT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151784" y="2285621"/>
            <a:ext cx="3863087" cy="27368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Cliquez sur l'icône pour ajouter une image</a:t>
            </a:r>
            <a:endParaRPr lang="de-AT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75785" y="2285621"/>
            <a:ext cx="3863087" cy="27368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Cliquez sur l'icône pour ajouter une image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78114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allery wit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5360" y="1340768"/>
            <a:ext cx="2750258" cy="46799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287688" y="1346159"/>
            <a:ext cx="2750258" cy="46799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26062" y="1340768"/>
            <a:ext cx="2750258" cy="46799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78390" y="1347626"/>
            <a:ext cx="2750258" cy="46799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317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_Starter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626926" y="1817440"/>
            <a:ext cx="6301722" cy="3960440"/>
          </a:xfrm>
          <a:prstGeom prst="rect">
            <a:avLst/>
          </a:prstGeom>
        </p:spPr>
        <p:txBody>
          <a:bodyPr/>
          <a:lstStyle>
            <a:lvl1pPr algn="l"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 style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722" y="615639"/>
            <a:ext cx="1874520" cy="3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505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049965" y="1196753"/>
            <a:ext cx="7540556" cy="4896544"/>
          </a:xfrm>
          <a:prstGeom prst="rect">
            <a:avLst/>
          </a:prstGeo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953659" y="0"/>
            <a:ext cx="3238341" cy="6858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9423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051200" y="1195200"/>
            <a:ext cx="7540556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953658" y="1168478"/>
            <a:ext cx="2101379" cy="230403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953657" y="3760989"/>
            <a:ext cx="2101379" cy="230403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58938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57170" y="3429000"/>
            <a:ext cx="4966822" cy="259238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40016" y="3438592"/>
            <a:ext cx="4816034" cy="259238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1051199" y="1195200"/>
            <a:ext cx="10004851" cy="20177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7400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251" cy="3984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 hasCustomPrompt="1"/>
          </p:nvPr>
        </p:nvSpPr>
        <p:spPr>
          <a:xfrm>
            <a:off x="1054801" y="1268760"/>
            <a:ext cx="10001250" cy="46805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Click at the icon </a:t>
            </a:r>
          </a:p>
        </p:txBody>
      </p:sp>
    </p:spTree>
    <p:extLst>
      <p:ext uri="{BB962C8B-B14F-4D97-AF65-F5344CB8AC3E}">
        <p14:creationId xmlns:p14="http://schemas.microsoft.com/office/powerpoint/2010/main" val="2227197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_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4067" y="1268413"/>
            <a:ext cx="2879725" cy="360045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de-A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75275" y="1988839"/>
            <a:ext cx="5545138" cy="28800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5375275" y="1268413"/>
            <a:ext cx="5545138" cy="5762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E6441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</a:t>
            </a:r>
          </a:p>
        </p:txBody>
      </p:sp>
    </p:spTree>
    <p:extLst>
      <p:ext uri="{BB962C8B-B14F-4D97-AF65-F5344CB8AC3E}">
        <p14:creationId xmlns:p14="http://schemas.microsoft.com/office/powerpoint/2010/main" val="34827468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389" cy="6862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6148" y="3501008"/>
            <a:ext cx="5044056" cy="46166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“place your call to action here”</a:t>
            </a:r>
            <a:endParaRPr lang="de-AT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148" y="4687860"/>
            <a:ext cx="5380800" cy="3416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xx.xx.xxxx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6148" y="6237312"/>
            <a:ext cx="2262628" cy="360451"/>
            <a:chOff x="9621264" y="6390000"/>
            <a:chExt cx="2262628" cy="360451"/>
          </a:xfrm>
        </p:grpSpPr>
        <p:sp>
          <p:nvSpPr>
            <p:cNvPr id="6" name="Rectangle 5"/>
            <p:cNvSpPr/>
            <p:nvPr userDrawn="1"/>
          </p:nvSpPr>
          <p:spPr>
            <a:xfrm>
              <a:off x="9655722" y="6425984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131341" y="6425984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0606998" y="6430900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1082655" y="6422832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1558312" y="6430900"/>
              <a:ext cx="29116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29" name="Gruppieren 2"/>
            <p:cNvGrpSpPr/>
            <p:nvPr userDrawn="1"/>
          </p:nvGrpSpPr>
          <p:grpSpPr>
            <a:xfrm>
              <a:off x="9621264" y="6390000"/>
              <a:ext cx="2262628" cy="360451"/>
              <a:chOff x="9474524" y="6102937"/>
              <a:chExt cx="2262628" cy="360451"/>
            </a:xfrm>
          </p:grpSpPr>
          <p:pic>
            <p:nvPicPr>
              <p:cNvPr id="30" name="Grafik 20">
                <a:hlinkClick r:id="rId3"/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4524" y="6102937"/>
                <a:ext cx="360000" cy="360451"/>
              </a:xfrm>
              <a:prstGeom prst="rect">
                <a:avLst/>
              </a:prstGeom>
            </p:spPr>
          </p:pic>
          <p:pic>
            <p:nvPicPr>
              <p:cNvPr id="31" name="Grafik 23">
                <a:hlinkClick r:id="rId5"/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0181" y="610293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Grafik 24">
                <a:hlinkClick r:id="rId7"/>
              </p:cNvPr>
              <p:cNvPicPr>
                <a:picLocks noChangeAspect="1"/>
              </p:cNvPicPr>
              <p:nvPr userDrawn="1"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5838" y="610293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Grafik 25">
                <a:hlinkClick r:id="rId9"/>
              </p:cNvPr>
              <p:cNvPicPr>
                <a:picLocks noChangeAspect="1"/>
              </p:cNvPicPr>
              <p:nvPr userDrawn="1"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1495" y="610293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4" name="Grafik 26">
                <a:hlinkClick r:id="rId11"/>
              </p:cNvPr>
              <p:cNvPicPr>
                <a:picLocks noChangeAspect="1"/>
              </p:cNvPicPr>
              <p:nvPr userDrawn="1"/>
            </p:nvPicPr>
            <p:blipFill>
              <a:blip r:embed="rId1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77152" y="6102937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46865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15883"/>
          <a:stretch/>
        </p:blipFill>
        <p:spPr>
          <a:xfrm>
            <a:off x="-24680" y="-27383"/>
            <a:ext cx="12235985" cy="6908442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9480376" y="6093296"/>
            <a:ext cx="2262628" cy="360451"/>
            <a:chOff x="6816080" y="3066387"/>
            <a:chExt cx="2262628" cy="360451"/>
          </a:xfrm>
        </p:grpSpPr>
        <p:sp>
          <p:nvSpPr>
            <p:cNvPr id="2" name="Rectangle 1"/>
            <p:cNvSpPr/>
            <p:nvPr userDrawn="1"/>
          </p:nvSpPr>
          <p:spPr>
            <a:xfrm>
              <a:off x="6891290" y="3110895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320136" y="3109881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803378" y="3109881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8279035" y="3109881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8754692" y="3102371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25" name="Gruppieren 2"/>
            <p:cNvGrpSpPr/>
            <p:nvPr userDrawn="1"/>
          </p:nvGrpSpPr>
          <p:grpSpPr>
            <a:xfrm>
              <a:off x="6816080" y="3066387"/>
              <a:ext cx="2262628" cy="360451"/>
              <a:chOff x="9620767" y="6389927"/>
              <a:chExt cx="2262628" cy="360451"/>
            </a:xfrm>
          </p:grpSpPr>
          <p:pic>
            <p:nvPicPr>
              <p:cNvPr id="26" name="Grafik 3">
                <a:hlinkClick r:id="rId3"/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0767" y="6389927"/>
                <a:ext cx="360000" cy="360451"/>
              </a:xfrm>
              <a:prstGeom prst="rect">
                <a:avLst/>
              </a:prstGeom>
            </p:spPr>
          </p:pic>
          <p:pic>
            <p:nvPicPr>
              <p:cNvPr id="27" name="Grafik 19">
                <a:hlinkClick r:id="rId5"/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6424" y="638992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8" name="Grafik 20">
                <a:hlinkClick r:id="rId7"/>
              </p:cNvPr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2081" y="638992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9" name="Grafik 22">
                <a:hlinkClick r:id="rId9"/>
              </p:cNvPr>
              <p:cNvPicPr>
                <a:picLocks noChangeAspect="1"/>
              </p:cNvPicPr>
              <p:nvPr userDrawn="1"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47738" y="638992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0" name="Grafik 23">
                <a:hlinkClick r:id="rId11"/>
              </p:cNvPr>
              <p:cNvPicPr>
                <a:picLocks noChangeAspect="1"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3395" y="6389927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1" name="Rectangle 5"/>
          <p:cNvSpPr>
            <a:spLocks noChangeArrowheads="1"/>
          </p:cNvSpPr>
          <p:nvPr userDrawn="1"/>
        </p:nvSpPr>
        <p:spPr bwMode="auto">
          <a:xfrm>
            <a:off x="5159896" y="620688"/>
            <a:ext cx="7032104" cy="2376487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 altLang="ko-KR">
              <a:solidFill>
                <a:srgbClr val="000000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5572331" y="1124744"/>
            <a:ext cx="5044056" cy="46166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“place your call to action here”</a:t>
            </a:r>
            <a:endParaRPr lang="de-AT" dirty="0"/>
          </a:p>
        </p:txBody>
      </p:sp>
      <p:sp>
        <p:nvSpPr>
          <p:cNvPr id="3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72331" y="2311596"/>
            <a:ext cx="5380800" cy="3416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xx.xx.xxxx</a:t>
            </a:r>
          </a:p>
        </p:txBody>
      </p:sp>
    </p:spTree>
    <p:extLst>
      <p:ext uri="{BB962C8B-B14F-4D97-AF65-F5344CB8AC3E}">
        <p14:creationId xmlns:p14="http://schemas.microsoft.com/office/powerpoint/2010/main" val="16868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s Overview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446867" y="1341438"/>
            <a:ext cx="9745133" cy="4032250"/>
          </a:xfrm>
          <a:prstGeom prst="rect">
            <a:avLst/>
          </a:prstGeom>
          <a:solidFill>
            <a:schemeClr val="accent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A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00327" y="1772816"/>
            <a:ext cx="7105700" cy="328972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SzPct val="100000"/>
              <a:buFont typeface="+mj-lt"/>
              <a:buAutoNum type="arabicPeriod"/>
              <a:defRPr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Clr>
                <a:schemeClr val="bg1"/>
              </a:buClr>
              <a:buSzPct val="90000"/>
              <a:buFont typeface="+mj-lt"/>
              <a:buAutoNum type="arabicPeriod"/>
              <a:defRPr sz="16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Clr>
                <a:schemeClr val="bg1"/>
              </a:buClr>
              <a:buSzPct val="80000"/>
              <a:buFont typeface="+mj-lt"/>
              <a:buAutoNum type="arabicPeriod"/>
              <a:defRPr sz="14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bg1"/>
              </a:buClr>
              <a:buFont typeface="+mj-lt"/>
              <a:buAutoNum type="arabicPeriod"/>
              <a:defRPr sz="12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chemeClr val="bg1"/>
              </a:buClr>
              <a:buFont typeface="+mj-lt"/>
              <a:buAutoNum type="arabicPeriod"/>
              <a:defRPr sz="12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500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446867" y="1341438"/>
            <a:ext cx="9745133" cy="1720850"/>
          </a:xfrm>
          <a:prstGeom prst="rect">
            <a:avLst/>
          </a:prstGeom>
          <a:solidFill>
            <a:schemeClr val="accent1">
              <a:alpha val="8196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AT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800327" y="2002751"/>
            <a:ext cx="7105700" cy="398224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523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799856" y="2276872"/>
            <a:ext cx="7128792" cy="3096344"/>
          </a:xfrm>
          <a:prstGeom prst="rect">
            <a:avLst/>
          </a:prstGeom>
        </p:spPr>
        <p:txBody>
          <a:bodyPr anchor="t" anchorCtr="0"/>
          <a:lstStyle>
            <a:lvl1pPr algn="l">
              <a:defRPr sz="4000" i="1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This should be Quote.</a:t>
            </a:r>
            <a:br>
              <a:rPr lang="en-US" dirty="0"/>
            </a:br>
            <a:r>
              <a:rPr lang="en-US" dirty="0"/>
              <a:t>Please replace placeholder text here.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23" y="1700808"/>
            <a:ext cx="936104" cy="93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20536" y="4077072"/>
            <a:ext cx="936104" cy="93610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00600" y="5516563"/>
            <a:ext cx="7127875" cy="57626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AT" sz="1800" dirty="0">
                <a:solidFill>
                  <a:schemeClr val="accent3"/>
                </a:solidFill>
                <a:latin typeface="Verdana" pitchFamily="34" charset="0"/>
              </a:rPr>
              <a:t>Firstname</a:t>
            </a:r>
            <a:r>
              <a:rPr lang="de-AT" sz="1800" baseline="0" dirty="0">
                <a:solidFill>
                  <a:schemeClr val="accent3"/>
                </a:solidFill>
                <a:latin typeface="Verdana" pitchFamily="34" charset="0"/>
              </a:rPr>
              <a:t> Name, Position, Company</a:t>
            </a:r>
            <a:endParaRPr lang="de-AT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Slide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979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31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_Headline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54800" y="547200"/>
            <a:ext cx="10001320" cy="39848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2800" b="0" kern="1200" noProof="0" dirty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4837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5" descr="CopaData_Logo_grey40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</a:blip>
          <a:srcRect b="20721"/>
          <a:stretch>
            <a:fillRect/>
          </a:stretch>
        </p:blipFill>
        <p:spPr bwMode="auto">
          <a:xfrm>
            <a:off x="865717" y="6246248"/>
            <a:ext cx="1654233" cy="30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itle Placeholder 17"/>
          <p:cNvSpPr>
            <a:spLocks noGrp="1"/>
          </p:cNvSpPr>
          <p:nvPr>
            <p:ph type="title"/>
          </p:nvPr>
        </p:nvSpPr>
        <p:spPr bwMode="auto">
          <a:xfrm>
            <a:off x="859700" y="620688"/>
            <a:ext cx="10001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/>
              <a:t>Modifiez le style du titre</a:t>
            </a:r>
            <a:endParaRPr lang="de-A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79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  <p:sldLayoutId id="2147484201" r:id="rId14"/>
    <p:sldLayoutId id="2147484202" r:id="rId15"/>
    <p:sldLayoutId id="2147484203" r:id="rId16"/>
    <p:sldLayoutId id="2147484204" r:id="rId17"/>
    <p:sldLayoutId id="2147484205" r:id="rId18"/>
    <p:sldLayoutId id="2147484206" r:id="rId19"/>
    <p:sldLayoutId id="2147484207" r:id="rId20"/>
    <p:sldLayoutId id="2147484208" r:id="rId21"/>
    <p:sldLayoutId id="2147484209" r:id="rId22"/>
    <p:sldLayoutId id="2147484210" r:id="rId23"/>
    <p:sldLayoutId id="2147484211" r:id="rId24"/>
    <p:sldLayoutId id="2147484212" r:id="rId25"/>
    <p:sldLayoutId id="2147484213" r:id="rId26"/>
    <p:sldLayoutId id="2147484214" r:id="rId27"/>
    <p:sldLayoutId id="2147484215" r:id="rId28"/>
    <p:sldLayoutId id="2147484216" r:id="rId29"/>
    <p:sldLayoutId id="2147484217" r:id="rId30"/>
    <p:sldLayoutId id="2147484218" r:id="rId31"/>
    <p:sldLayoutId id="2147484219" r:id="rId32"/>
    <p:sldLayoutId id="2147484220" r:id="rId33"/>
    <p:sldLayoutId id="2147484221" r:id="rId34"/>
    <p:sldLayoutId id="2147484222" r:id="rId35"/>
    <p:sldLayoutId id="2147484223" r:id="rId3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AT" sz="2800" b="0" kern="1200" noProof="0" dirty="0" smtClean="0">
          <a:solidFill>
            <a:srgbClr val="F04E23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500"/>
        </a:spcAft>
        <a:buClr>
          <a:schemeClr val="accent1"/>
        </a:buClr>
        <a:buSzPct val="10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15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410.png"/><Relationship Id="rId5" Type="http://schemas.openxmlformats.org/officeDocument/2006/relationships/image" Target="../media/image49.png"/><Relationship Id="rId10" Type="http://schemas.openxmlformats.org/officeDocument/2006/relationships/image" Target="../media/image400.png"/><Relationship Id="rId4" Type="http://schemas.openxmlformats.org/officeDocument/2006/relationships/image" Target="../media/image21.png"/><Relationship Id="rId9" Type="http://schemas.openxmlformats.org/officeDocument/2006/relationships/image" Target="../media/image3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5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80.png"/><Relationship Id="rId5" Type="http://schemas.openxmlformats.org/officeDocument/2006/relationships/image" Target="../media/image52.png"/><Relationship Id="rId10" Type="http://schemas.openxmlformats.org/officeDocument/2006/relationships/image" Target="../media/image470.png"/><Relationship Id="rId4" Type="http://schemas.openxmlformats.org/officeDocument/2006/relationships/image" Target="../media/image21.png"/><Relationship Id="rId9" Type="http://schemas.openxmlformats.org/officeDocument/2006/relationships/image" Target="../media/image4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15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5" Type="http://schemas.openxmlformats.org/officeDocument/2006/relationships/image" Target="../media/image56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1.pn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87689" y="5157192"/>
            <a:ext cx="8797404" cy="338554"/>
          </a:xfrm>
        </p:spPr>
        <p:txBody>
          <a:bodyPr/>
          <a:lstStyle/>
          <a:p>
            <a:r>
              <a:rPr lang="fr-FR" sz="1600" b="1" dirty="0">
                <a:cs typeface="Arial" pitchFamily="34" charset="0"/>
              </a:rPr>
              <a:t>Hélène EHRHARDT - </a:t>
            </a:r>
            <a:r>
              <a:rPr lang="fr-FR" sz="1600" b="1" dirty="0">
                <a:ea typeface="+mn-ea"/>
                <a:cs typeface="Arial" pitchFamily="34" charset="0"/>
              </a:rPr>
              <a:t>Justin THOMAS - </a:t>
            </a:r>
            <a:r>
              <a:rPr lang="fr-FR" sz="1600" b="1" dirty="0">
                <a:cs typeface="Arial" pitchFamily="34" charset="0"/>
              </a:rPr>
              <a:t>Thomas PEROTTO - Hugo CONSTANT</a:t>
            </a:r>
            <a:r>
              <a:rPr lang="fr-FR" sz="1600" b="1" dirty="0">
                <a:ea typeface="+mn-ea"/>
                <a:cs typeface="Arial" pitchFamily="34" charset="0"/>
              </a:rPr>
              <a:t>  </a:t>
            </a:r>
            <a:endParaRPr lang="en-GB" sz="16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718084" y="3951414"/>
            <a:ext cx="5380800" cy="341682"/>
          </a:xfrm>
        </p:spPr>
        <p:txBody>
          <a:bodyPr>
            <a:normAutofit lnSpcReduction="10000"/>
          </a:bodyPr>
          <a:lstStyle/>
          <a:p>
            <a:r>
              <a:rPr lang="de-AT" dirty="0"/>
              <a:t>Année 2019/2020</a:t>
            </a:r>
          </a:p>
        </p:txBody>
      </p:sp>
      <p:pic>
        <p:nvPicPr>
          <p:cNvPr id="11" name="Picture 4"/>
          <p:cNvPicPr/>
          <p:nvPr/>
        </p:nvPicPr>
        <p:blipFill>
          <a:blip r:embed="rId3"/>
          <a:stretch/>
        </p:blipFill>
        <p:spPr>
          <a:xfrm>
            <a:off x="4991444" y="5823669"/>
            <a:ext cx="3137372" cy="957267"/>
          </a:xfrm>
          <a:prstGeom prst="rect">
            <a:avLst/>
          </a:prstGeom>
          <a:ln>
            <a:noFill/>
          </a:ln>
        </p:spPr>
      </p:pic>
      <p:pic>
        <p:nvPicPr>
          <p:cNvPr id="13" name="Image 12" descr="IMT_Ecole_associ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38" y="5902291"/>
            <a:ext cx="1879419" cy="800022"/>
          </a:xfrm>
          <a:prstGeom prst="rect">
            <a:avLst/>
          </a:prstGeom>
        </p:spPr>
      </p:pic>
      <p:sp>
        <p:nvSpPr>
          <p:cNvPr id="15" name="CustomShape 7"/>
          <p:cNvSpPr/>
          <p:nvPr/>
        </p:nvSpPr>
        <p:spPr>
          <a:xfrm>
            <a:off x="3791744" y="3369299"/>
            <a:ext cx="83071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OCR sur pneu</a:t>
            </a:r>
            <a:endParaRPr lang="de-AT" sz="3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5819924"/>
            <a:ext cx="1440434" cy="96475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879" y="5941575"/>
            <a:ext cx="1406226" cy="7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3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25" name="Organigramme : Alternative 24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ZoneTexte 1"/>
          <p:cNvSpPr txBox="1"/>
          <p:nvPr/>
        </p:nvSpPr>
        <p:spPr bwMode="auto">
          <a:xfrm>
            <a:off x="119336" y="723094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</a:rPr>
              <a:t>Méthode</a:t>
            </a:r>
            <a:r>
              <a:rPr lang="fr-FR" sz="2400" b="1" dirty="0">
                <a:solidFill>
                  <a:srgbClr val="001B38"/>
                </a:solidFill>
                <a:latin typeface="Verdana" pitchFamily="34" charset="0"/>
              </a:rPr>
              <a:t>s d’OCR</a:t>
            </a:r>
          </a:p>
        </p:txBody>
      </p:sp>
      <p:sp>
        <p:nvSpPr>
          <p:cNvPr id="21" name="Espace réservé du texte 3"/>
          <p:cNvSpPr txBox="1">
            <a:spLocks/>
          </p:cNvSpPr>
          <p:nvPr/>
        </p:nvSpPr>
        <p:spPr>
          <a:xfrm>
            <a:off x="4701568" y="3383183"/>
            <a:ext cx="3240000" cy="346731"/>
          </a:xfrm>
          <a:prstGeom prst="rect">
            <a:avLst/>
          </a:prstGeom>
          <a:solidFill>
            <a:schemeClr val="tx2"/>
          </a:solidFill>
        </p:spPr>
        <p:txBody>
          <a:bodyPr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Arborescence</a:t>
            </a:r>
          </a:p>
        </p:txBody>
      </p:sp>
      <p:sp>
        <p:nvSpPr>
          <p:cNvPr id="26" name="ZoneTexte 25"/>
          <p:cNvSpPr txBox="1"/>
          <p:nvPr/>
        </p:nvSpPr>
        <p:spPr bwMode="auto">
          <a:xfrm>
            <a:off x="2567608" y="5626376"/>
            <a:ext cx="84251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777777"/>
                </a:solidFill>
                <a:latin typeface="Verdana" pitchFamily="34" charset="0"/>
              </a:rPr>
              <a:t>Axe d’amélioration : </a:t>
            </a:r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Mise en place d’un syst</a:t>
            </a:r>
            <a:r>
              <a:rPr lang="fr-FR" dirty="0">
                <a:solidFill>
                  <a:srgbClr val="777777"/>
                </a:solidFill>
              </a:rPr>
              <a:t>ème de coefficients sur les signatures afin d’améliorer la précision de l’OCR</a:t>
            </a:r>
            <a:endParaRPr lang="fr-FR" sz="1800" dirty="0">
              <a:solidFill>
                <a:srgbClr val="777777"/>
              </a:solidFill>
              <a:latin typeface="Verdana" pitchFamily="34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76757" y="5835241"/>
            <a:ext cx="5760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79827"/>
              </p:ext>
            </p:extLst>
          </p:nvPr>
        </p:nvGraphicFramePr>
        <p:xfrm>
          <a:off x="3928031" y="790750"/>
          <a:ext cx="8027073" cy="2236712"/>
        </p:xfrm>
        <a:graphic>
          <a:graphicData uri="http://schemas.openxmlformats.org/drawingml/2006/table">
            <a:tbl>
              <a:tblPr firstRow="1" firstCol="1" bandRow="1"/>
              <a:tblGrid>
                <a:gridCol w="1473456">
                  <a:extLst>
                    <a:ext uri="{9D8B030D-6E8A-4147-A177-3AD203B41FA5}">
                      <a16:colId xmlns:a16="http://schemas.microsoft.com/office/drawing/2014/main" val="2740694926"/>
                    </a:ext>
                  </a:extLst>
                </a:gridCol>
                <a:gridCol w="936231">
                  <a:extLst>
                    <a:ext uri="{9D8B030D-6E8A-4147-A177-3AD203B41FA5}">
                      <a16:colId xmlns:a16="http://schemas.microsoft.com/office/drawing/2014/main" val="3646958674"/>
                    </a:ext>
                  </a:extLst>
                </a:gridCol>
                <a:gridCol w="936231">
                  <a:extLst>
                    <a:ext uri="{9D8B030D-6E8A-4147-A177-3AD203B41FA5}">
                      <a16:colId xmlns:a16="http://schemas.microsoft.com/office/drawing/2014/main" val="2103068248"/>
                    </a:ext>
                  </a:extLst>
                </a:gridCol>
                <a:gridCol w="936231">
                  <a:extLst>
                    <a:ext uri="{9D8B030D-6E8A-4147-A177-3AD203B41FA5}">
                      <a16:colId xmlns:a16="http://schemas.microsoft.com/office/drawing/2014/main" val="3790471251"/>
                    </a:ext>
                  </a:extLst>
                </a:gridCol>
                <a:gridCol w="936231">
                  <a:extLst>
                    <a:ext uri="{9D8B030D-6E8A-4147-A177-3AD203B41FA5}">
                      <a16:colId xmlns:a16="http://schemas.microsoft.com/office/drawing/2014/main" val="1643820406"/>
                    </a:ext>
                  </a:extLst>
                </a:gridCol>
                <a:gridCol w="936231">
                  <a:extLst>
                    <a:ext uri="{9D8B030D-6E8A-4147-A177-3AD203B41FA5}">
                      <a16:colId xmlns:a16="http://schemas.microsoft.com/office/drawing/2014/main" val="1533221621"/>
                    </a:ext>
                  </a:extLst>
                </a:gridCol>
                <a:gridCol w="936231">
                  <a:extLst>
                    <a:ext uri="{9D8B030D-6E8A-4147-A177-3AD203B41FA5}">
                      <a16:colId xmlns:a16="http://schemas.microsoft.com/office/drawing/2014/main" val="2754796801"/>
                    </a:ext>
                  </a:extLst>
                </a:gridCol>
                <a:gridCol w="936231">
                  <a:extLst>
                    <a:ext uri="{9D8B030D-6E8A-4147-A177-3AD203B41FA5}">
                      <a16:colId xmlns:a16="http://schemas.microsoft.com/office/drawing/2014/main" val="2192158501"/>
                    </a:ext>
                  </a:extLst>
                </a:gridCol>
              </a:tblGrid>
              <a:tr h="311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cap="all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Sig1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Sig2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Sig3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Sig4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Sig5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Sig6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Sig7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37766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65352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62474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9,6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7077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998382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0,48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10855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0,932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189995"/>
                  </a:ext>
                </a:extLst>
              </a:tr>
              <a:tr h="275008">
                <a:tc gridSpan="8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cap="all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20011"/>
                  </a:ext>
                </a:extLst>
              </a:tr>
            </a:tbl>
          </a:graphicData>
        </a:graphic>
      </p:graphicFrame>
      <p:sp>
        <p:nvSpPr>
          <p:cNvPr id="28" name="Espace réservé du texte 3"/>
          <p:cNvSpPr txBox="1">
            <a:spLocks/>
          </p:cNvSpPr>
          <p:nvPr/>
        </p:nvSpPr>
        <p:spPr>
          <a:xfrm>
            <a:off x="8706101" y="3393713"/>
            <a:ext cx="3240000" cy="346731"/>
          </a:xfrm>
          <a:prstGeom prst="rect">
            <a:avLst/>
          </a:prstGeom>
          <a:solidFill>
            <a:schemeClr val="tx2"/>
          </a:solidFill>
        </p:spPr>
        <p:txBody>
          <a:bodyPr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29" name="Espace réservé du texte 3"/>
          <p:cNvSpPr txBox="1">
            <a:spLocks/>
          </p:cNvSpPr>
          <p:nvPr/>
        </p:nvSpPr>
        <p:spPr>
          <a:xfrm>
            <a:off x="515492" y="3398059"/>
            <a:ext cx="3240000" cy="346731"/>
          </a:xfrm>
          <a:prstGeom prst="rect">
            <a:avLst/>
          </a:prstGeom>
          <a:solidFill>
            <a:schemeClr val="tx2"/>
          </a:solidFill>
        </p:spPr>
        <p:txBody>
          <a:bodyPr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Probabilités</a:t>
            </a:r>
          </a:p>
        </p:txBody>
      </p:sp>
      <p:sp>
        <p:nvSpPr>
          <p:cNvPr id="30" name="ZoneTexte 29"/>
          <p:cNvSpPr txBox="1"/>
          <p:nvPr/>
        </p:nvSpPr>
        <p:spPr bwMode="auto">
          <a:xfrm>
            <a:off x="514930" y="3761720"/>
            <a:ext cx="324056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Souple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Solution la plus lourde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Problème en cas de  probabilités égales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4701006" y="3743111"/>
            <a:ext cx="324056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Représentation visuelle 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Long a mettre à jour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Strict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 bwMode="auto">
          <a:xfrm>
            <a:off x="8706101" y="3729914"/>
            <a:ext cx="324056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Strict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Rapide à mettre à jour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Limité</a:t>
            </a: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99007" y="3191160"/>
            <a:ext cx="3672408" cy="2232248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 bwMode="auto">
          <a:xfrm>
            <a:off x="527951" y="6219944"/>
            <a:ext cx="14488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9/12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9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25" name="Organigramme : Alternative 24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ZoneTexte 13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</a:rPr>
              <a:t>Démonstration technique</a:t>
            </a:r>
            <a:endParaRPr lang="fr-FR" sz="2400" b="1" dirty="0">
              <a:solidFill>
                <a:srgbClr val="001B38"/>
              </a:solidFill>
              <a:latin typeface="Verdan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 bwMode="auto">
          <a:xfrm>
            <a:off x="527950" y="6219944"/>
            <a:ext cx="14635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10/12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931" y="1227800"/>
            <a:ext cx="7255565" cy="49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2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 bwMode="auto">
          <a:xfrm>
            <a:off x="2355492" y="6035277"/>
            <a:ext cx="838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rgbClr val="777777"/>
                </a:solidFill>
                <a:latin typeface="Verdana" pitchFamily="34" charset="0"/>
              </a:rPr>
              <a:t>Perspectives : Trouver d’autres outils de traitement d’image</a:t>
            </a:r>
            <a:endParaRPr lang="fr-FR" sz="1800" dirty="0">
              <a:solidFill>
                <a:srgbClr val="777777"/>
              </a:solidFill>
              <a:latin typeface="Verdana" pitchFamily="34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1718823" y="6219944"/>
            <a:ext cx="5760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58" name="Image 5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60" name="Organigramme : Alternative 5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61" name="Organigramme : Alternative 60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62" name="Organigramme : Alternative 61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63" name="Organigramme : Alternative 62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64" name="Organigramme : Alternative 63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0" name="Flèche droite 69"/>
          <p:cNvSpPr/>
          <p:nvPr/>
        </p:nvSpPr>
        <p:spPr>
          <a:xfrm>
            <a:off x="543503" y="1691226"/>
            <a:ext cx="11029241" cy="67583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avec flèche 74"/>
          <p:cNvCxnSpPr/>
          <p:nvPr/>
        </p:nvCxnSpPr>
        <p:spPr>
          <a:xfrm flipV="1">
            <a:off x="2294887" y="2830073"/>
            <a:ext cx="0" cy="360040"/>
          </a:xfrm>
          <a:prstGeom prst="straightConnector1">
            <a:avLst/>
          </a:prstGeom>
          <a:ln w="38100">
            <a:solidFill>
              <a:srgbClr val="F04E2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275837" y="3190113"/>
            <a:ext cx="7380000" cy="0"/>
          </a:xfrm>
          <a:prstGeom prst="line">
            <a:avLst/>
          </a:prstGeom>
          <a:ln w="38100">
            <a:solidFill>
              <a:srgbClr val="F04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9635877" y="2830073"/>
            <a:ext cx="0" cy="360040"/>
          </a:xfrm>
          <a:prstGeom prst="line">
            <a:avLst/>
          </a:prstGeom>
          <a:ln w="38100">
            <a:solidFill>
              <a:srgbClr val="F04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space réservé du contenu 2"/>
          <p:cNvSpPr txBox="1">
            <a:spLocks/>
          </p:cNvSpPr>
          <p:nvPr/>
        </p:nvSpPr>
        <p:spPr>
          <a:xfrm>
            <a:off x="5456328" y="2864692"/>
            <a:ext cx="1575209" cy="3712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600" i="1" dirty="0">
                <a:solidFill>
                  <a:srgbClr val="F04E23"/>
                </a:solidFill>
              </a:rPr>
              <a:t>Verdict</a:t>
            </a:r>
          </a:p>
        </p:txBody>
      </p:sp>
      <p:sp>
        <p:nvSpPr>
          <p:cNvPr id="79" name="ZoneTexte 78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</a:rPr>
              <a:t>Conclusion technique</a:t>
            </a:r>
            <a:endParaRPr lang="fr-FR" sz="2400" b="1" dirty="0">
              <a:solidFill>
                <a:srgbClr val="001B38"/>
              </a:solidFill>
              <a:latin typeface="Verdan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595420" y="2331312"/>
            <a:ext cx="144016" cy="38071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81" name="Rectangle 80"/>
          <p:cNvSpPr/>
          <p:nvPr/>
        </p:nvSpPr>
        <p:spPr>
          <a:xfrm>
            <a:off x="7508601" y="2331311"/>
            <a:ext cx="684772" cy="38071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86" name="Rectangle 85"/>
          <p:cNvSpPr/>
          <p:nvPr/>
        </p:nvSpPr>
        <p:spPr>
          <a:xfrm>
            <a:off x="1262015" y="1942444"/>
            <a:ext cx="2104489" cy="3807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IHM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88864" y="1942444"/>
            <a:ext cx="2122076" cy="3807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Wrapper</a:t>
            </a:r>
            <a:r>
              <a:rPr lang="fr-FR" sz="1600" dirty="0"/>
              <a:t> C# /C++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08446" y="1942444"/>
            <a:ext cx="2284926" cy="3807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Traitement images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469530" y="1942444"/>
            <a:ext cx="2269906" cy="3807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OCR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262014" y="2350767"/>
            <a:ext cx="2104489" cy="38071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100%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85863" y="2342684"/>
            <a:ext cx="2121781" cy="38071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100%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08446" y="2333177"/>
            <a:ext cx="1590629" cy="38071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70%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469529" y="2332451"/>
            <a:ext cx="2125889" cy="38071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85%</a:t>
            </a:r>
          </a:p>
        </p:txBody>
      </p:sp>
      <p:pic>
        <p:nvPicPr>
          <p:cNvPr id="94" name="Imag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3" y="3944272"/>
            <a:ext cx="288000" cy="288000"/>
          </a:xfrm>
          <a:prstGeom prst="rect">
            <a:avLst/>
          </a:prstGeom>
        </p:spPr>
      </p:pic>
      <p:sp>
        <p:nvSpPr>
          <p:cNvPr id="95" name="ZoneTexte 94"/>
          <p:cNvSpPr txBox="1"/>
          <p:nvPr/>
        </p:nvSpPr>
        <p:spPr bwMode="auto">
          <a:xfrm>
            <a:off x="1044533" y="3900069"/>
            <a:ext cx="5738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IHM et OCR fonctionnels</a:t>
            </a:r>
          </a:p>
        </p:txBody>
      </p:sp>
      <p:sp>
        <p:nvSpPr>
          <p:cNvPr id="101" name="ZoneTexte 100"/>
          <p:cNvSpPr txBox="1"/>
          <p:nvPr/>
        </p:nvSpPr>
        <p:spPr bwMode="auto">
          <a:xfrm>
            <a:off x="5992025" y="3964754"/>
            <a:ext cx="4433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Difficultés sur le traitement d’image</a:t>
            </a:r>
          </a:p>
        </p:txBody>
      </p:sp>
      <p:sp>
        <p:nvSpPr>
          <p:cNvPr id="106" name="Espace réservé du texte 3"/>
          <p:cNvSpPr txBox="1">
            <a:spLocks/>
          </p:cNvSpPr>
          <p:nvPr/>
        </p:nvSpPr>
        <p:spPr>
          <a:xfrm flipH="1">
            <a:off x="5386524" y="3683353"/>
            <a:ext cx="57966" cy="2072371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7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44" y="3968270"/>
            <a:ext cx="288000" cy="287280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4557023"/>
            <a:ext cx="288000" cy="288000"/>
          </a:xfrm>
          <a:prstGeom prst="rect">
            <a:avLst/>
          </a:prstGeom>
        </p:spPr>
      </p:pic>
      <p:sp>
        <p:nvSpPr>
          <p:cNvPr id="110" name="ZoneTexte 109"/>
          <p:cNvSpPr txBox="1"/>
          <p:nvPr/>
        </p:nvSpPr>
        <p:spPr bwMode="auto">
          <a:xfrm>
            <a:off x="1038878" y="4512820"/>
            <a:ext cx="5738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Démonstrateur fonctionnel</a:t>
            </a:r>
          </a:p>
        </p:txBody>
      </p:sp>
      <p:pic>
        <p:nvPicPr>
          <p:cNvPr id="111" name="Imag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8" y="5163560"/>
            <a:ext cx="288000" cy="288000"/>
          </a:xfrm>
          <a:prstGeom prst="rect">
            <a:avLst/>
          </a:prstGeom>
        </p:spPr>
      </p:pic>
      <p:sp>
        <p:nvSpPr>
          <p:cNvPr id="112" name="ZoneTexte 111"/>
          <p:cNvSpPr txBox="1"/>
          <p:nvPr/>
        </p:nvSpPr>
        <p:spPr bwMode="auto">
          <a:xfrm>
            <a:off x="1038878" y="5119357"/>
            <a:ext cx="5738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Lecture pneu et verdict OK</a:t>
            </a:r>
          </a:p>
        </p:txBody>
      </p:sp>
      <p:sp>
        <p:nvSpPr>
          <p:cNvPr id="41" name="ZoneTexte 100">
            <a:extLst>
              <a:ext uri="{FF2B5EF4-FFF2-40B4-BE49-F238E27FC236}">
                <a16:creationId xmlns:a16="http://schemas.microsoft.com/office/drawing/2014/main" id="{AED46A30-D4DD-4669-B103-56EDE7A4CABB}"/>
              </a:ext>
            </a:extLst>
          </p:cNvPr>
          <p:cNvSpPr txBox="1"/>
          <p:nvPr/>
        </p:nvSpPr>
        <p:spPr bwMode="auto">
          <a:xfrm>
            <a:off x="5992025" y="4602042"/>
            <a:ext cx="4433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Robustesse de l’OCR</a:t>
            </a:r>
          </a:p>
        </p:txBody>
      </p:sp>
      <p:pic>
        <p:nvPicPr>
          <p:cNvPr id="42" name="Image 18">
            <a:extLst>
              <a:ext uri="{FF2B5EF4-FFF2-40B4-BE49-F238E27FC236}">
                <a16:creationId xmlns:a16="http://schemas.microsoft.com/office/drawing/2014/main" id="{6ED706D1-9BF7-4EB6-B1CC-DD147587C6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44" y="4605558"/>
            <a:ext cx="288000" cy="287280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 bwMode="auto">
          <a:xfrm>
            <a:off x="527950" y="6219944"/>
            <a:ext cx="15356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11/12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8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" name="Groupe 51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58" name="Image 57"/>
            <p:cNvPicPr>
              <a:picLocks noChangeAspect="1"/>
            </p:cNvPicPr>
            <p:nvPr/>
          </p:nvPicPr>
          <p:blipFill rotWithShape="1">
            <a:blip r:embed="rId3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60" name="Organigramme : Alternative 5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61" name="Organigramme : Alternative 60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62" name="Organigramme : Alternative 61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63" name="Organigramme : Alternative 62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64" name="Organigramme : Alternative 63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9" name="ZoneTexte 78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</a:rPr>
              <a:t>Conclusion personnelle</a:t>
            </a:r>
            <a:endParaRPr lang="fr-FR" sz="2400" b="1" dirty="0">
              <a:solidFill>
                <a:srgbClr val="001B38"/>
              </a:solidFill>
              <a:latin typeface="Verdana" pitchFamily="34" charset="0"/>
            </a:endParaRPr>
          </a:p>
        </p:txBody>
      </p:sp>
      <p:sp>
        <p:nvSpPr>
          <p:cNvPr id="106" name="Espace réservé du texte 3"/>
          <p:cNvSpPr txBox="1">
            <a:spLocks/>
          </p:cNvSpPr>
          <p:nvPr/>
        </p:nvSpPr>
        <p:spPr>
          <a:xfrm flipH="1">
            <a:off x="5591944" y="3499165"/>
            <a:ext cx="57966" cy="2072371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 bwMode="auto">
          <a:xfrm>
            <a:off x="429679" y="3723847"/>
            <a:ext cx="2410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Hélène :</a:t>
            </a:r>
          </a:p>
        </p:txBody>
      </p:sp>
      <p:sp>
        <p:nvSpPr>
          <p:cNvPr id="55" name="ZoneTexte 54"/>
          <p:cNvSpPr txBox="1"/>
          <p:nvPr/>
        </p:nvSpPr>
        <p:spPr bwMode="auto">
          <a:xfrm>
            <a:off x="6086400" y="3617588"/>
            <a:ext cx="1136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Justin :</a:t>
            </a:r>
          </a:p>
        </p:txBody>
      </p:sp>
      <p:sp>
        <p:nvSpPr>
          <p:cNvPr id="67" name="ZoneTexte 66"/>
          <p:cNvSpPr txBox="1"/>
          <p:nvPr/>
        </p:nvSpPr>
        <p:spPr bwMode="auto">
          <a:xfrm>
            <a:off x="5961545" y="5103351"/>
            <a:ext cx="2410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Thomas :</a:t>
            </a:r>
          </a:p>
        </p:txBody>
      </p:sp>
      <p:sp>
        <p:nvSpPr>
          <p:cNvPr id="73" name="ZoneTexte 72"/>
          <p:cNvSpPr txBox="1"/>
          <p:nvPr/>
        </p:nvSpPr>
        <p:spPr bwMode="auto">
          <a:xfrm>
            <a:off x="527951" y="5029846"/>
            <a:ext cx="2410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Hugo :</a:t>
            </a:r>
          </a:p>
        </p:txBody>
      </p:sp>
      <p:pic>
        <p:nvPicPr>
          <p:cNvPr id="25" name="Image 24"/>
          <p:cNvPicPr/>
          <p:nvPr/>
        </p:nvPicPr>
        <p:blipFill>
          <a:blip r:embed="rId4"/>
          <a:stretch>
            <a:fillRect/>
          </a:stretch>
        </p:blipFill>
        <p:spPr>
          <a:xfrm>
            <a:off x="9364707" y="3427425"/>
            <a:ext cx="735965" cy="933450"/>
          </a:xfrm>
          <a:prstGeom prst="rect">
            <a:avLst/>
          </a:prstGeom>
        </p:spPr>
      </p:pic>
      <p:pic>
        <p:nvPicPr>
          <p:cNvPr id="26" name="Image 25"/>
          <p:cNvPicPr/>
          <p:nvPr/>
        </p:nvPicPr>
        <p:blipFill>
          <a:blip r:embed="rId5"/>
          <a:stretch>
            <a:fillRect/>
          </a:stretch>
        </p:blipFill>
        <p:spPr>
          <a:xfrm>
            <a:off x="8412207" y="3427425"/>
            <a:ext cx="711835" cy="89535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>
          <a:blip r:embed="rId6"/>
          <a:stretch>
            <a:fillRect/>
          </a:stretch>
        </p:blipFill>
        <p:spPr>
          <a:xfrm>
            <a:off x="7464152" y="3427425"/>
            <a:ext cx="762000" cy="876300"/>
          </a:xfrm>
          <a:prstGeom prst="rect">
            <a:avLst/>
          </a:prstGeom>
        </p:spPr>
      </p:pic>
      <p:pic>
        <p:nvPicPr>
          <p:cNvPr id="28" name="Image 2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4854312"/>
            <a:ext cx="669925" cy="81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2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818" y="4854312"/>
            <a:ext cx="695325" cy="79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 2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518" y="4854312"/>
            <a:ext cx="657225" cy="86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 30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47" y="3482200"/>
            <a:ext cx="723900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 31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72" y="3482835"/>
            <a:ext cx="695325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 32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47" y="3487915"/>
            <a:ext cx="800100" cy="87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8" y="4797152"/>
            <a:ext cx="694017" cy="88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8" y="4797152"/>
            <a:ext cx="715273" cy="90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Image 35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14" y="4790650"/>
            <a:ext cx="735694" cy="8477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ZoneTexte 36"/>
          <p:cNvSpPr txBox="1"/>
          <p:nvPr/>
        </p:nvSpPr>
        <p:spPr bwMode="auto">
          <a:xfrm>
            <a:off x="527950" y="6219944"/>
            <a:ext cx="16076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12/12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65" y="1808034"/>
            <a:ext cx="288000" cy="288000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 bwMode="auto">
          <a:xfrm>
            <a:off x="3066974" y="1726702"/>
            <a:ext cx="8123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Progression en informatique pour l’ensemble du groupe </a:t>
            </a: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43" y="2380522"/>
            <a:ext cx="288000" cy="288000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 bwMode="auto">
          <a:xfrm>
            <a:off x="3066652" y="2299190"/>
            <a:ext cx="8123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Evolution des compétences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99043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55640" y="1916832"/>
            <a:ext cx="7105700" cy="634161"/>
          </a:xfrm>
        </p:spPr>
        <p:txBody>
          <a:bodyPr/>
          <a:lstStyle/>
          <a:p>
            <a:pPr algn="l"/>
            <a:r>
              <a:rPr lang="fr-FR" sz="3200" dirty="0"/>
              <a:t>A vos questions !</a:t>
            </a:r>
          </a:p>
        </p:txBody>
      </p:sp>
    </p:spTree>
    <p:extLst>
      <p:ext uri="{BB962C8B-B14F-4D97-AF65-F5344CB8AC3E}">
        <p14:creationId xmlns:p14="http://schemas.microsoft.com/office/powerpoint/2010/main" val="4226000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Bonus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383" y="1482958"/>
            <a:ext cx="4101654" cy="167817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59" y="4275330"/>
            <a:ext cx="4643047" cy="1800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9158" y="4130785"/>
            <a:ext cx="4431645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87705" y="1376678"/>
                <a:ext cx="2919967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𝑎𝑠𝑝𝑒𝑐𝑡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h𝑎𝑢𝑡𝑒𝑢𝑟</m:t>
                          </m:r>
                        </m:num>
                        <m:den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𝑙𝑎𝑟𝑔𝑒𝑢𝑟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05" y="1376678"/>
                <a:ext cx="2919967" cy="6668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968208" y="854990"/>
                <a:ext cx="2687980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𝑙𝑜𝑛𝑔𝑎𝑡𝑖𝑜𝑛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𝑙𝑎𝑟𝑔𝑒𝑢𝑟</m:t>
                          </m:r>
                        </m:num>
                        <m:den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𝑙𝑜𝑛𝑔𝑢𝑒𝑢𝑟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854990"/>
                <a:ext cx="2687980" cy="6668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705100" y="3471607"/>
                <a:ext cx="3323217" cy="666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𝐶𝑜𝑛𝑣𝑒𝑥𝑖𝑡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é=</m:t>
                      </m:r>
                      <m:f>
                        <m:fPr>
                          <m:ctrlP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𝑟𝑖𝑚</m:t>
                              </m:r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𝑡𝑟𝑒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𝑐𝑜𝑛𝑣𝑒𝑥</m:t>
                              </m:r>
                              <m: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𝑟𝑖𝑚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𝑡𝑟𝑒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00" y="3471607"/>
                <a:ext cx="3323217" cy="6662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834037" y="3474964"/>
                <a:ext cx="2472022" cy="655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𝑆𝑜𝑙𝑖𝑑𝑖𝑡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é=</m:t>
                      </m:r>
                      <m:f>
                        <m:fPr>
                          <m:ctrlP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𝑎𝑖𝑟𝑒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𝑎𝑖𝑟𝑒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𝑐𝑜𝑛𝑣𝑒𝑥𝑒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037" y="3474964"/>
                <a:ext cx="2472022" cy="655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00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Bonus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08" y="4434977"/>
            <a:ext cx="4952980" cy="18000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64" y="1629000"/>
            <a:ext cx="3276676" cy="180000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9805" y="1597144"/>
            <a:ext cx="4230001" cy="180000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1892" y="4431104"/>
            <a:ext cx="3408850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244114" y="3786825"/>
                <a:ext cx="2800767" cy="644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𝐶𝑜𝑚𝑝𝑎𝑐𝑖𝑡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é=</m:t>
                      </m:r>
                      <m:f>
                        <m:fPr>
                          <m:ctrlP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𝑟𝑖𝑚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𝑡𝑟𝑒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chemeClr val="accent3"/>
                              </a:solidFill>
                            </a:rPr>
                            <m:t>π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𝑎𝑖𝑟𝑒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114" y="3786825"/>
                <a:ext cx="2800767" cy="6442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615314" y="3772590"/>
                <a:ext cx="3435428" cy="65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𝐶𝑖𝑟𝑐𝑢𝑙𝑎𝑟𝑖𝑡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é=</m:t>
                      </m:r>
                      <m:f>
                        <m:fPr>
                          <m:ctrlP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chemeClr val="accent3"/>
                              </a:solidFill>
                            </a:rPr>
                            <m:t>π</m:t>
                          </m:r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𝑎𝑖𝑟𝑒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𝑟𝑖𝑚</m:t>
                              </m:r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𝑡𝑟𝑒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𝑐𝑜𝑛𝑣𝑒𝑥𝑒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14" y="3772590"/>
                <a:ext cx="3435428" cy="6585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416341" y="915795"/>
                <a:ext cx="3359318" cy="696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𝑙𝑙𝑖𝑝𝑡𝑖𝑐𝑖𝑡</m:t>
                      </m:r>
                      <m:r>
                        <a:rPr lang="fr-FR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é=</m:t>
                      </m:r>
                      <m:f>
                        <m:fPr>
                          <m:ctrlP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𝑙𝑜𝑛𝑔𝑒𝑢𝑟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𝐴𝑥𝑒</m:t>
                              </m:r>
                              <m: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𝑚𝑖𝑛𝑒𝑢𝑟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𝑙𝑜𝑛𝑔𝑒𝑢𝑟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𝐴𝑥𝑒</m:t>
                              </m:r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𝑚𝑎𝑗𝑒𝑢𝑟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41" y="915795"/>
                <a:ext cx="3359318" cy="696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89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Bonus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ZoneTexte 1"/>
          <p:cNvSpPr txBox="1"/>
          <p:nvPr/>
        </p:nvSpPr>
        <p:spPr bwMode="auto">
          <a:xfrm>
            <a:off x="119336" y="723094"/>
            <a:ext cx="9649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3"/>
                </a:solidFill>
                <a:latin typeface="Verdana" pitchFamily="34" charset="0"/>
              </a:rPr>
              <a:t>Signatures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05" y="2158247"/>
            <a:ext cx="4661464" cy="3043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516125" y="2219700"/>
                <a:ext cx="2835007" cy="696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𝐵𝑜𝑢𝑐𝑙𝑒</m:t>
                      </m:r>
                      <m:r>
                        <a:rPr lang="fr-FR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𝑙𝑜𝑛𝑔𝑢𝑒𝑢𝑟</m:t>
                          </m:r>
                        </m:num>
                        <m:den>
                          <m:sSub>
                            <m:sSubPr>
                              <m:ctrlPr>
                                <a:rPr lang="fr-FR" i="1" dirty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𝑙𝑜𝑛𝑔𝑢𝑒𝑢𝑟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𝑓𝑖𝑏𝑟𝑒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chemeClr val="accent3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125" y="2219700"/>
                <a:ext cx="2835007" cy="6963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519936" y="3333644"/>
                <a:ext cx="5895075" cy="692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𝑙𝑜𝑛𝑔𝑢𝑒𝑢𝑟</m:t>
                          </m:r>
                        </m:e>
                        <m:sub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𝑓𝑖𝑏𝑟𝑒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𝑝𝑒𝑟𝑖𝑚𝑒𝑡𝑟𝑒</m:t>
                          </m:r>
                          <m: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𝑝𝑒𝑟𝑖𝑚𝑒𝑡𝑟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−16∗</m:t>
                              </m:r>
                              <m: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𝑎𝑖𝑟𝑒</m:t>
                              </m:r>
                            </m:e>
                          </m:rad>
                        </m:num>
                        <m:den>
                          <m:r>
                            <a:rPr lang="fr-F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333644"/>
                <a:ext cx="5895075" cy="692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519936" y="4443486"/>
                <a:ext cx="3221395" cy="687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𝑎𝑟𝑔𝑒𝑢𝑟</m:t>
                          </m:r>
                        </m:e>
                        <m:sub>
                          <m:r>
                            <a:rPr lang="fr-FR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𝑓𝑖𝑏𝑟𝑒</m:t>
                          </m:r>
                        </m:sub>
                      </m:sSub>
                      <m:r>
                        <a:rPr lang="fr-FR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𝑎𝑖𝑟𝑒</m:t>
                          </m:r>
                        </m:num>
                        <m:den>
                          <m:sSub>
                            <m:sSubPr>
                              <m:ctrlP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𝑙𝑜𝑛𝑔𝑢𝑒𝑢𝑟</m:t>
                              </m:r>
                            </m:e>
                            <m:sub>
                              <m:r>
                                <a:rPr lang="fr-FR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𝑓𝑖𝑏𝑟𝑒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4443486"/>
                <a:ext cx="3221395" cy="687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7238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81" y="273945"/>
            <a:ext cx="5343525" cy="24574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06240" y="2667681"/>
            <a:ext cx="5498472" cy="2862322"/>
          </a:xfrm>
        </p:spPr>
        <p:txBody>
          <a:bodyPr/>
          <a:lstStyle/>
          <a:p>
            <a:pPr lvl="0"/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>Contexte</a:t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/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>Traitement des images</a:t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/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>Reconnaissance de caractères</a:t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/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>Interface et démonstration</a:t>
            </a:r>
            <a:b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dirty="0">
                <a:solidFill>
                  <a:schemeClr val="tx1"/>
                </a:solidFill>
                <a:ea typeface="+mn-ea"/>
                <a:cs typeface="Arial" pitchFamily="34" charset="0"/>
              </a:rPr>
              <a:t/>
            </a:r>
            <a:br>
              <a:rPr lang="fr-FR" sz="2000" dirty="0">
                <a:solidFill>
                  <a:schemeClr val="tx1"/>
                </a:solidFill>
                <a:ea typeface="+mn-ea"/>
                <a:cs typeface="Arial" pitchFamily="34" charset="0"/>
              </a:rPr>
            </a:br>
            <a:r>
              <a:rPr lang="fr-FR" sz="2000" b="1" dirty="0">
                <a:solidFill>
                  <a:schemeClr val="tx1"/>
                </a:solidFill>
                <a:ea typeface="+mn-ea"/>
                <a:cs typeface="Arial" pitchFamily="34" charset="0"/>
              </a:rPr>
              <a:t>Conclusion</a:t>
            </a:r>
            <a:endParaRPr lang="fr-FR" sz="8000" b="1" dirty="0">
              <a:solidFill>
                <a:schemeClr val="tx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5853544" y="1153583"/>
            <a:ext cx="51857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AT" sz="7200" b="0" kern="1200" noProof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dirty="0">
                <a:solidFill>
                  <a:schemeClr val="accent1"/>
                </a:solidFill>
              </a:rPr>
              <a:t>Sommaire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412776"/>
            <a:ext cx="4824536" cy="3901843"/>
          </a:xfrm>
          <a:prstGeom prst="rect">
            <a:avLst/>
          </a:prstGeom>
        </p:spPr>
      </p:pic>
      <p:sp>
        <p:nvSpPr>
          <p:cNvPr id="4" name="Larme 3"/>
          <p:cNvSpPr/>
          <p:nvPr/>
        </p:nvSpPr>
        <p:spPr>
          <a:xfrm>
            <a:off x="6646200" y="2730456"/>
            <a:ext cx="360040" cy="36004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Larme 5"/>
          <p:cNvSpPr/>
          <p:nvPr/>
        </p:nvSpPr>
        <p:spPr>
          <a:xfrm>
            <a:off x="6646200" y="3322526"/>
            <a:ext cx="360040" cy="360040"/>
          </a:xfrm>
          <a:prstGeom prst="teardrop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arme 6"/>
          <p:cNvSpPr/>
          <p:nvPr/>
        </p:nvSpPr>
        <p:spPr>
          <a:xfrm>
            <a:off x="6651673" y="3918822"/>
            <a:ext cx="360040" cy="36004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arme 7"/>
          <p:cNvSpPr/>
          <p:nvPr/>
        </p:nvSpPr>
        <p:spPr>
          <a:xfrm>
            <a:off x="6646200" y="5100615"/>
            <a:ext cx="360040" cy="360040"/>
          </a:xfrm>
          <a:prstGeom prst="teardrop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arme 8"/>
          <p:cNvSpPr/>
          <p:nvPr/>
        </p:nvSpPr>
        <p:spPr>
          <a:xfrm>
            <a:off x="6646200" y="4509718"/>
            <a:ext cx="360040" cy="360040"/>
          </a:xfrm>
          <a:prstGeom prst="teardrop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515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25" name="Organigramme : Alternative 24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  <a:latin typeface="Verdana" pitchFamily="34" charset="0"/>
              </a:rPr>
              <a:t>Sujet</a:t>
            </a:r>
          </a:p>
        </p:txBody>
      </p:sp>
      <p:sp>
        <p:nvSpPr>
          <p:cNvPr id="2" name="AutoShape 2" descr="Résultat de recherche d'images pour &quot;dot pneu&quot;&quot;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 bwMode="auto">
          <a:xfrm>
            <a:off x="527950" y="6219944"/>
            <a:ext cx="20396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2/12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 bwMode="auto">
          <a:xfrm>
            <a:off x="1465829" y="1828532"/>
            <a:ext cx="9670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1B38"/>
                </a:solidFill>
                <a:latin typeface="Verdana" pitchFamily="34" charset="0"/>
              </a:rPr>
              <a:t>Développement d’un outil capable de détecter si un pneu peut être </a:t>
            </a:r>
            <a:r>
              <a:rPr lang="fr-FR" dirty="0" smtClean="0">
                <a:solidFill>
                  <a:srgbClr val="001B38"/>
                </a:solidFill>
              </a:rPr>
              <a:t>mis en vente</a:t>
            </a:r>
            <a:endParaRPr lang="fr-FR" sz="1800" dirty="0">
              <a:solidFill>
                <a:srgbClr val="001B38"/>
              </a:solidFill>
              <a:latin typeface="Verdana" pitchFamily="34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910125" y="1828532"/>
            <a:ext cx="552147" cy="36032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 bwMode="auto">
          <a:xfrm>
            <a:off x="1465829" y="2606795"/>
            <a:ext cx="7962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1B38"/>
                </a:solidFill>
                <a:latin typeface="Verdana" pitchFamily="34" charset="0"/>
              </a:rPr>
              <a:t>Utilisation </a:t>
            </a:r>
            <a:r>
              <a:rPr lang="fr-FR" sz="1800" dirty="0" smtClean="0">
                <a:solidFill>
                  <a:srgbClr val="001B38"/>
                </a:solidFill>
                <a:latin typeface="Verdana" pitchFamily="34" charset="0"/>
              </a:rPr>
              <a:t>d’un critère donné par le client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1B38"/>
                </a:solidFill>
              </a:rPr>
              <a:t>Le DOT </a:t>
            </a:r>
            <a:r>
              <a:rPr lang="fr-FR" sz="1800" dirty="0" smtClean="0">
                <a:solidFill>
                  <a:srgbClr val="001B38"/>
                </a:solidFill>
                <a:latin typeface="Verdana" pitchFamily="34" charset="0"/>
              </a:rPr>
              <a:t>(</a:t>
            </a:r>
            <a:r>
              <a:rPr lang="fr-FR" sz="1800" dirty="0" err="1" smtClean="0">
                <a:solidFill>
                  <a:srgbClr val="001B38"/>
                </a:solidFill>
                <a:latin typeface="Verdana" pitchFamily="34" charset="0"/>
              </a:rPr>
              <a:t>Department</a:t>
            </a:r>
            <a:r>
              <a:rPr lang="fr-FR" sz="1800" dirty="0" smtClean="0">
                <a:solidFill>
                  <a:srgbClr val="001B38"/>
                </a:solidFill>
                <a:latin typeface="Verdana" pitchFamily="34" charset="0"/>
              </a:rPr>
              <a:t> </a:t>
            </a:r>
            <a:r>
              <a:rPr lang="fr-FR" sz="1800" dirty="0">
                <a:solidFill>
                  <a:srgbClr val="001B38"/>
                </a:solidFill>
                <a:latin typeface="Verdana" pitchFamily="34" charset="0"/>
              </a:rPr>
              <a:t>Of Transportation) du </a:t>
            </a:r>
            <a:r>
              <a:rPr lang="fr-FR" sz="1800" dirty="0" smtClean="0">
                <a:solidFill>
                  <a:srgbClr val="001B38"/>
                </a:solidFill>
                <a:latin typeface="Verdana" pitchFamily="34" charset="0"/>
              </a:rPr>
              <a:t>pneu</a:t>
            </a:r>
            <a:endParaRPr lang="fr-FR" sz="1800" dirty="0">
              <a:solidFill>
                <a:srgbClr val="001B38"/>
              </a:solidFill>
              <a:latin typeface="Verdana" pitchFamily="34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83" y="3594047"/>
            <a:ext cx="3381375" cy="1466850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 bwMode="auto">
          <a:xfrm>
            <a:off x="4378017" y="3554183"/>
            <a:ext cx="6830551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fr-FR" dirty="0">
                <a:solidFill>
                  <a:srgbClr val="777777"/>
                </a:solidFill>
              </a:rPr>
              <a:t>B9 : Code de l’usine où le pneu a été conçut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4W : Code du manufacturier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fr-FR" dirty="0">
                <a:solidFill>
                  <a:srgbClr val="777777"/>
                </a:solidFill>
              </a:rPr>
              <a:t>HWNX : Code optionnel (propre au manufacturier)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fr-FR" sz="1800" dirty="0">
                <a:solidFill>
                  <a:srgbClr val="777777"/>
                </a:solidFill>
                <a:latin typeface="Verdana" pitchFamily="34" charset="0"/>
              </a:rPr>
              <a:t>3903 : Date de fabrication du pneu (N° semaine, année) </a:t>
            </a:r>
          </a:p>
        </p:txBody>
      </p:sp>
    </p:spTree>
    <p:extLst>
      <p:ext uri="{BB962C8B-B14F-4D97-AF65-F5344CB8AC3E}">
        <p14:creationId xmlns:p14="http://schemas.microsoft.com/office/powerpoint/2010/main" val="33319577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25" name="Organigramme : Alternative 24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8" name="ZoneTexte 17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  <a:latin typeface="Verdana" pitchFamily="34" charset="0"/>
              </a:rPr>
              <a:t>Organisation du travail</a:t>
            </a:r>
          </a:p>
        </p:txBody>
      </p:sp>
      <p:sp>
        <p:nvSpPr>
          <p:cNvPr id="2" name="AutoShape 2" descr="Résultat de recherche d'images pour &quot;couronne princesse&quot;&quot;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617854" y="4380500"/>
            <a:ext cx="11029241" cy="67583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316994" y="4774235"/>
            <a:ext cx="2104489" cy="3807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IHM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43843" y="4774235"/>
            <a:ext cx="2122076" cy="3807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Wrapper</a:t>
            </a:r>
            <a:r>
              <a:rPr lang="fr-FR" sz="1600" dirty="0"/>
              <a:t> C# /C++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63425" y="4774235"/>
            <a:ext cx="2284926" cy="3807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Traitement images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524509" y="4774235"/>
            <a:ext cx="2269906" cy="3807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OCR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369238" y="5229816"/>
            <a:ext cx="0" cy="360040"/>
          </a:xfrm>
          <a:prstGeom prst="straightConnector1">
            <a:avLst/>
          </a:prstGeom>
          <a:ln w="38100">
            <a:solidFill>
              <a:srgbClr val="F04E2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350188" y="5589856"/>
            <a:ext cx="7380000" cy="0"/>
          </a:xfrm>
          <a:prstGeom prst="line">
            <a:avLst/>
          </a:prstGeom>
          <a:ln w="38100">
            <a:solidFill>
              <a:srgbClr val="F04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V="1">
            <a:off x="9710228" y="5229816"/>
            <a:ext cx="0" cy="360040"/>
          </a:xfrm>
          <a:prstGeom prst="line">
            <a:avLst/>
          </a:prstGeom>
          <a:ln w="38100">
            <a:solidFill>
              <a:srgbClr val="F04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530679" y="5264435"/>
            <a:ext cx="1575209" cy="3712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fr-FR" sz="1600" i="1" dirty="0">
                <a:solidFill>
                  <a:srgbClr val="F04E23"/>
                </a:solidFill>
              </a:rPr>
              <a:t>Verdict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02726" y="1596321"/>
            <a:ext cx="2106000" cy="560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Hélène </a:t>
            </a:r>
            <a:r>
              <a:rPr lang="fr-FR" dirty="0" err="1"/>
              <a:t>Ehrhardt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1295506" y="2159504"/>
            <a:ext cx="2106000" cy="1595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Cheffe </a:t>
            </a:r>
            <a:r>
              <a:rPr lang="fr-FR" sz="1600" dirty="0"/>
              <a:t>de projet</a:t>
            </a:r>
            <a:br>
              <a:rPr lang="fr-FR" sz="1600" dirty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Développement de l’IHM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30468" y="2526977"/>
            <a:ext cx="72008" cy="54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6146605" y="1597136"/>
            <a:ext cx="2137188" cy="560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Hugo Constant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32475" y="2156547"/>
            <a:ext cx="2137188" cy="15951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Développement de l’OCR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59410" y="1593364"/>
            <a:ext cx="2174701" cy="560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Justin Thomas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52109" y="2156547"/>
            <a:ext cx="2174701" cy="15951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Traitement d’image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502930" y="1586351"/>
            <a:ext cx="2106000" cy="560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Thomas </a:t>
            </a:r>
            <a:r>
              <a:rPr lang="fr-FR" dirty="0" err="1"/>
              <a:t>Perotto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8490907" y="2149534"/>
            <a:ext cx="2106000" cy="15951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Architecture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527950" y="6219944"/>
            <a:ext cx="16076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3/12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207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25" name="Organigramme : Alternative 24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ZoneTexte 13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1B38"/>
                </a:solidFill>
                <a:latin typeface="Verdana" pitchFamily="34" charset="0"/>
              </a:rPr>
              <a:t>Detection</a:t>
            </a:r>
            <a:r>
              <a:rPr lang="fr-FR" sz="2400" b="1" dirty="0">
                <a:solidFill>
                  <a:srgbClr val="001B38"/>
                </a:solidFill>
                <a:latin typeface="Verdana" pitchFamily="34" charset="0"/>
              </a:rPr>
              <a:t> du DOT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/>
          <a:srcRect t="15675"/>
          <a:stretch/>
        </p:blipFill>
        <p:spPr>
          <a:xfrm>
            <a:off x="2755834" y="4346297"/>
            <a:ext cx="6912768" cy="2050124"/>
          </a:xfrm>
          <a:prstGeom prst="rect">
            <a:avLst/>
          </a:prstGeom>
        </p:spPr>
      </p:pic>
      <p:sp>
        <p:nvSpPr>
          <p:cNvPr id="17" name="Flèche droite 16"/>
          <p:cNvSpPr/>
          <p:nvPr/>
        </p:nvSpPr>
        <p:spPr>
          <a:xfrm rot="5400000">
            <a:off x="5680313" y="3641441"/>
            <a:ext cx="830112" cy="48638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/>
          <a:srcRect r="19777"/>
          <a:stretch/>
        </p:blipFill>
        <p:spPr>
          <a:xfrm>
            <a:off x="2755834" y="1484784"/>
            <a:ext cx="6898994" cy="1903900"/>
          </a:xfrm>
          <a:prstGeom prst="rect">
            <a:avLst/>
          </a:prstGeom>
        </p:spPr>
      </p:pic>
      <p:sp>
        <p:nvSpPr>
          <p:cNvPr id="20" name="Flèche droite 19"/>
          <p:cNvSpPr/>
          <p:nvPr/>
        </p:nvSpPr>
        <p:spPr>
          <a:xfrm rot="5400000">
            <a:off x="8416617" y="3624299"/>
            <a:ext cx="830112" cy="48638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 rot="5400000">
            <a:off x="3304049" y="3664746"/>
            <a:ext cx="830112" cy="48638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 bwMode="auto">
          <a:xfrm>
            <a:off x="504759" y="2067402"/>
            <a:ext cx="1893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1B38"/>
                </a:solidFill>
                <a:latin typeface="Verdana" pitchFamily="34" charset="0"/>
              </a:rPr>
              <a:t>Image initiale</a:t>
            </a:r>
          </a:p>
        </p:txBody>
      </p:sp>
      <p:sp>
        <p:nvSpPr>
          <p:cNvPr id="24" name="ZoneTexte 23"/>
          <p:cNvSpPr txBox="1"/>
          <p:nvPr/>
        </p:nvSpPr>
        <p:spPr bwMode="auto">
          <a:xfrm>
            <a:off x="491174" y="5023953"/>
            <a:ext cx="18938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rgbClr val="001B38"/>
                </a:solidFill>
                <a:latin typeface="Verdana" pitchFamily="34" charset="0"/>
              </a:rPr>
              <a:t>Image traitée (exemple)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5641" y="5085184"/>
            <a:ext cx="936103" cy="585100"/>
          </a:xfrm>
          <a:prstGeom prst="rect">
            <a:avLst/>
          </a:prstGeom>
          <a:noFill/>
          <a:ln w="38100">
            <a:solidFill>
              <a:srgbClr val="B9C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891551" y="5085184"/>
            <a:ext cx="936103" cy="585100"/>
          </a:xfrm>
          <a:prstGeom prst="rect">
            <a:avLst/>
          </a:prstGeom>
          <a:noFill/>
          <a:ln w="38100">
            <a:solidFill>
              <a:srgbClr val="B9C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067111" y="5085184"/>
            <a:ext cx="2397041" cy="585100"/>
          </a:xfrm>
          <a:prstGeom prst="rect">
            <a:avLst/>
          </a:prstGeom>
          <a:noFill/>
          <a:ln w="38100">
            <a:solidFill>
              <a:srgbClr val="B9C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607809" y="5075659"/>
            <a:ext cx="1728551" cy="585100"/>
          </a:xfrm>
          <a:prstGeom prst="rect">
            <a:avLst/>
          </a:prstGeom>
          <a:noFill/>
          <a:ln w="38100">
            <a:solidFill>
              <a:srgbClr val="B9C2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 bwMode="auto">
          <a:xfrm>
            <a:off x="527950" y="6219944"/>
            <a:ext cx="14635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4/12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304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25" name="Organigramme : Alternative 24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  <a:latin typeface="Verdana" pitchFamily="34" charset="0"/>
              </a:rPr>
              <a:t>Traitement des images</a:t>
            </a:r>
          </a:p>
        </p:txBody>
      </p:sp>
      <p:pic>
        <p:nvPicPr>
          <p:cNvPr id="23" name="Image 22" descr="exemple pneu gradient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4448140"/>
            <a:ext cx="5753100" cy="150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 descr="C:\Users\Utilisateur\AppData\Local\Microsoft\Windows\INetCache\Content.Word\exemple pneu de base.b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453719"/>
            <a:ext cx="5008850" cy="14955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Connecteur droit avec flèche 8"/>
          <p:cNvCxnSpPr/>
          <p:nvPr/>
        </p:nvCxnSpPr>
        <p:spPr>
          <a:xfrm>
            <a:off x="5447928" y="5301208"/>
            <a:ext cx="504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 bwMode="auto">
          <a:xfrm>
            <a:off x="275923" y="1492747"/>
            <a:ext cx="582007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001B38"/>
                </a:solidFill>
                <a:latin typeface="Verdana" pitchFamily="34" charset="0"/>
              </a:rPr>
              <a:t>Utilisation de Matlab pour tester les fonctions de traitements : </a:t>
            </a:r>
          </a:p>
          <a:p>
            <a:endParaRPr lang="fr-FR" dirty="0">
              <a:solidFill>
                <a:srgbClr val="777777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Expansion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777777"/>
                </a:solidFill>
              </a:rPr>
              <a:t>Egalisation</a:t>
            </a:r>
            <a:endParaRPr lang="fr-FR" sz="1800" dirty="0" smtClean="0">
              <a:solidFill>
                <a:srgbClr val="777777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777777"/>
                </a:solidFill>
              </a:rPr>
              <a:t>Filtres (gaussien, médian, moyenne)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777777"/>
                </a:solidFill>
              </a:rPr>
              <a:t>Erosion, Dilatation, Ouverture, Fermeture</a:t>
            </a:r>
          </a:p>
          <a:p>
            <a:pPr marL="285750" indent="-285750">
              <a:buFontTx/>
              <a:buChar char="-"/>
            </a:pPr>
            <a:r>
              <a:rPr lang="fr-FR" b="1" dirty="0" smtClean="0">
                <a:solidFill>
                  <a:srgbClr val="777777"/>
                </a:solidFill>
              </a:rPr>
              <a:t>Gradient</a:t>
            </a:r>
          </a:p>
          <a:p>
            <a:pPr marL="285750" indent="-285750">
              <a:buFontTx/>
              <a:buChar char="-"/>
            </a:pPr>
            <a:endParaRPr lang="fr-FR" sz="1800" dirty="0" smtClean="0">
              <a:solidFill>
                <a:schemeClr val="accent3"/>
              </a:solidFill>
              <a:latin typeface="Verdana" pitchFamily="34" charset="0"/>
            </a:endParaRPr>
          </a:p>
        </p:txBody>
      </p:sp>
      <p:sp>
        <p:nvSpPr>
          <p:cNvPr id="14" name="Accolade fermante 13"/>
          <p:cNvSpPr/>
          <p:nvPr/>
        </p:nvSpPr>
        <p:spPr>
          <a:xfrm>
            <a:off x="5663952" y="2209344"/>
            <a:ext cx="360040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 bwMode="auto">
          <a:xfrm>
            <a:off x="6168008" y="2480712"/>
            <a:ext cx="38884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Peu efficace et peu d’impact sur la segmentation de l’image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527950" y="6219944"/>
            <a:ext cx="13195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5/12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27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4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5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25" name="Organigramme : Alternative 24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  <a:latin typeface="Verdana" pitchFamily="34" charset="0"/>
              </a:rPr>
              <a:t>Traitement des images</a:t>
            </a:r>
          </a:p>
        </p:txBody>
      </p:sp>
      <p:graphicFrame>
        <p:nvGraphicFramePr>
          <p:cNvPr id="17" name="Obje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36524"/>
              </p:ext>
            </p:extLst>
          </p:nvPr>
        </p:nvGraphicFramePr>
        <p:xfrm>
          <a:off x="550331" y="3289532"/>
          <a:ext cx="4188351" cy="73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Image bitmap" r:id="rId6" imgW="8573243" imgH="1501270" progId="Paint.Picture">
                  <p:embed/>
                </p:oleObj>
              </mc:Choice>
              <mc:Fallback>
                <p:oleObj name="Image bitmap" r:id="rId6" imgW="8573243" imgH="150127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31" y="3289532"/>
                        <a:ext cx="4188351" cy="7301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541139"/>
              </p:ext>
            </p:extLst>
          </p:nvPr>
        </p:nvGraphicFramePr>
        <p:xfrm>
          <a:off x="6118260" y="3289379"/>
          <a:ext cx="4189229" cy="73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Image bitmap" r:id="rId8" imgW="8573243" imgH="1501270" progId="Paint.Picture">
                  <p:embed/>
                </p:oleObj>
              </mc:Choice>
              <mc:Fallback>
                <p:oleObj name="Image bitmap" r:id="rId8" imgW="8573243" imgH="150127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60" y="3289379"/>
                        <a:ext cx="4189229" cy="7303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114866"/>
              </p:ext>
            </p:extLst>
          </p:nvPr>
        </p:nvGraphicFramePr>
        <p:xfrm>
          <a:off x="3375693" y="5569644"/>
          <a:ext cx="4189229" cy="73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Image bitmap" r:id="rId10" imgW="8573243" imgH="1501270" progId="Paint.Picture">
                  <p:embed/>
                </p:oleObj>
              </mc:Choice>
              <mc:Fallback>
                <p:oleObj name="Image bitmap" r:id="rId10" imgW="8573243" imgH="150127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693" y="5569644"/>
                        <a:ext cx="4189229" cy="7346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ZoneTexte 1"/>
          <p:cNvSpPr txBox="1"/>
          <p:nvPr/>
        </p:nvSpPr>
        <p:spPr bwMode="auto">
          <a:xfrm>
            <a:off x="119336" y="1344303"/>
            <a:ext cx="61206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77777"/>
                </a:solidFill>
              </a:rPr>
              <a:t>Utilisation de librairie C++ pour la segmentation : </a:t>
            </a:r>
          </a:p>
          <a:p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-ImageDouble</a:t>
            </a:r>
          </a:p>
          <a:p>
            <a:r>
              <a:rPr lang="fr-FR" dirty="0" smtClean="0">
                <a:solidFill>
                  <a:srgbClr val="777777"/>
                </a:solidFill>
              </a:rPr>
              <a:t>-ImageNdg</a:t>
            </a:r>
          </a:p>
          <a:p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-ImageClasse</a:t>
            </a:r>
          </a:p>
        </p:txBody>
      </p:sp>
      <p:sp>
        <p:nvSpPr>
          <p:cNvPr id="5" name="ZoneTexte 4"/>
          <p:cNvSpPr txBox="1"/>
          <p:nvPr/>
        </p:nvSpPr>
        <p:spPr bwMode="auto">
          <a:xfrm>
            <a:off x="1193182" y="2923378"/>
            <a:ext cx="4896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1</a:t>
            </a:r>
            <a:r>
              <a:rPr lang="fr-FR" sz="1800" baseline="30000" dirty="0" smtClean="0">
                <a:solidFill>
                  <a:srgbClr val="777777"/>
                </a:solidFill>
                <a:latin typeface="Verdana" pitchFamily="34" charset="0"/>
              </a:rPr>
              <a:t>ère</a:t>
            </a: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 étape : gradient </a:t>
            </a:r>
          </a:p>
        </p:txBody>
      </p:sp>
      <p:sp>
        <p:nvSpPr>
          <p:cNvPr id="20" name="ZoneTexte 19"/>
          <p:cNvSpPr txBox="1"/>
          <p:nvPr/>
        </p:nvSpPr>
        <p:spPr bwMode="auto">
          <a:xfrm>
            <a:off x="6127253" y="2906684"/>
            <a:ext cx="4896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77777"/>
                </a:solidFill>
              </a:rPr>
              <a:t>2</a:t>
            </a:r>
            <a:r>
              <a:rPr lang="fr-FR" baseline="30000" dirty="0" smtClean="0">
                <a:solidFill>
                  <a:srgbClr val="777777"/>
                </a:solidFill>
              </a:rPr>
              <a:t>ème</a:t>
            </a:r>
            <a:r>
              <a:rPr lang="fr-FR" dirty="0" smtClean="0">
                <a:solidFill>
                  <a:srgbClr val="777777"/>
                </a:solidFill>
              </a:rPr>
              <a:t> </a:t>
            </a: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étape : filtrage et/ou seuillage  </a:t>
            </a:r>
          </a:p>
        </p:txBody>
      </p:sp>
      <p:sp>
        <p:nvSpPr>
          <p:cNvPr id="21" name="ZoneTexte 20"/>
          <p:cNvSpPr txBox="1"/>
          <p:nvPr/>
        </p:nvSpPr>
        <p:spPr bwMode="auto">
          <a:xfrm>
            <a:off x="2878020" y="5152288"/>
            <a:ext cx="54292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77777"/>
                </a:solidFill>
              </a:rPr>
              <a:t>3</a:t>
            </a:r>
            <a:r>
              <a:rPr lang="fr-FR" baseline="30000" dirty="0" smtClean="0">
                <a:solidFill>
                  <a:srgbClr val="777777"/>
                </a:solidFill>
              </a:rPr>
              <a:t>ème</a:t>
            </a:r>
            <a:r>
              <a:rPr lang="fr-FR" dirty="0" smtClean="0">
                <a:solidFill>
                  <a:srgbClr val="777777"/>
                </a:solidFill>
              </a:rPr>
              <a:t> </a:t>
            </a: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étape : morphologie (érosion/dilatation)</a:t>
            </a:r>
          </a:p>
        </p:txBody>
      </p:sp>
      <p:sp>
        <p:nvSpPr>
          <p:cNvPr id="8" name="Flèche courbée vers le haut 7"/>
          <p:cNvSpPr/>
          <p:nvPr/>
        </p:nvSpPr>
        <p:spPr>
          <a:xfrm>
            <a:off x="4534204" y="4203920"/>
            <a:ext cx="1872208" cy="432048"/>
          </a:xfrm>
          <a:prstGeom prst="curvedUpArrow">
            <a:avLst/>
          </a:prstGeom>
          <a:ln>
            <a:solidFill>
              <a:srgbClr val="001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 courbée vers la gauche 8"/>
          <p:cNvSpPr/>
          <p:nvPr/>
        </p:nvSpPr>
        <p:spPr>
          <a:xfrm>
            <a:off x="8710668" y="4285772"/>
            <a:ext cx="576064" cy="1733031"/>
          </a:xfrm>
          <a:prstGeom prst="curvedLeftArrow">
            <a:avLst/>
          </a:prstGeom>
          <a:ln>
            <a:solidFill>
              <a:srgbClr val="0F1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Accolade fermante 23"/>
          <p:cNvSpPr/>
          <p:nvPr/>
        </p:nvSpPr>
        <p:spPr>
          <a:xfrm>
            <a:off x="6440571" y="1442305"/>
            <a:ext cx="360040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 bwMode="auto">
          <a:xfrm>
            <a:off x="7001166" y="1702549"/>
            <a:ext cx="42794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77777"/>
                </a:solidFill>
              </a:rPr>
              <a:t>1</a:t>
            </a:r>
            <a:r>
              <a:rPr lang="fr-FR" baseline="30000" dirty="0" smtClean="0">
                <a:solidFill>
                  <a:srgbClr val="777777"/>
                </a:solidFill>
              </a:rPr>
              <a:t>ère</a:t>
            </a: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 approche : utilisation du gradient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527950" y="6219944"/>
            <a:ext cx="11035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6/12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72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4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5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25" name="Organigramme : Alternative 24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  <a:latin typeface="Verdana" pitchFamily="34" charset="0"/>
              </a:rPr>
              <a:t>Traitement des images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9844" y="18079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36" y="34726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9336" y="46714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1" name="Image 20" descr="C:\Users\Utilisateur\Desktop\P50_B_Res_modif.bmp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3" y="2553098"/>
            <a:ext cx="4392247" cy="3982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127448" y="12037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7" name="Obje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908846"/>
              </p:ext>
            </p:extLst>
          </p:nvPr>
        </p:nvGraphicFramePr>
        <p:xfrm>
          <a:off x="6347977" y="2575117"/>
          <a:ext cx="4392350" cy="37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Image bitmap" r:id="rId7" imgW="8093141" imgH="693333" progId="Paint.Picture">
                  <p:embed/>
                </p:oleObj>
              </mc:Choice>
              <mc:Fallback>
                <p:oleObj name="Image bitmap" r:id="rId7" imgW="8093141" imgH="693333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977" y="2575117"/>
                        <a:ext cx="4392350" cy="3762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524886"/>
              </p:ext>
            </p:extLst>
          </p:nvPr>
        </p:nvGraphicFramePr>
        <p:xfrm>
          <a:off x="6348080" y="4858597"/>
          <a:ext cx="4392247" cy="3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Image bitmap" r:id="rId9" imgW="8093141" imgH="693333" progId="Paint.Picture">
                  <p:embed/>
                </p:oleObj>
              </mc:Choice>
              <mc:Fallback>
                <p:oleObj name="Image bitmap" r:id="rId9" imgW="8093141" imgH="693333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080" y="4858597"/>
                        <a:ext cx="4392247" cy="3762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-787714" y="2658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3" name="Obje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55106"/>
              </p:ext>
            </p:extLst>
          </p:nvPr>
        </p:nvGraphicFramePr>
        <p:xfrm>
          <a:off x="623633" y="4858460"/>
          <a:ext cx="4392247" cy="3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Image bitmap" r:id="rId11" imgW="8093141" imgH="693333" progId="Paint.Picture">
                  <p:embed/>
                </p:oleObj>
              </mc:Choice>
              <mc:Fallback>
                <p:oleObj name="Image bitmap" r:id="rId11" imgW="8093141" imgH="693333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633" y="4858460"/>
                        <a:ext cx="4392247" cy="3762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ZoneTexte 28"/>
          <p:cNvSpPr txBox="1"/>
          <p:nvPr/>
        </p:nvSpPr>
        <p:spPr bwMode="auto">
          <a:xfrm>
            <a:off x="3517739" y="1294047"/>
            <a:ext cx="6120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77777"/>
                </a:solidFill>
              </a:rPr>
              <a:t>2</a:t>
            </a:r>
            <a:r>
              <a:rPr lang="fr-FR" baseline="30000" dirty="0" smtClean="0">
                <a:solidFill>
                  <a:srgbClr val="777777"/>
                </a:solidFill>
              </a:rPr>
              <a:t>ème</a:t>
            </a: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 approche : Image fournie </a:t>
            </a:r>
          </a:p>
        </p:txBody>
      </p:sp>
      <p:sp>
        <p:nvSpPr>
          <p:cNvPr id="3" name="Flèche courbée vers le haut 2"/>
          <p:cNvSpPr/>
          <p:nvPr/>
        </p:nvSpPr>
        <p:spPr>
          <a:xfrm>
            <a:off x="4583832" y="3284984"/>
            <a:ext cx="1994247" cy="432048"/>
          </a:xfrm>
          <a:prstGeom prst="curvedUpArrow">
            <a:avLst/>
          </a:prstGeom>
          <a:ln>
            <a:solidFill>
              <a:srgbClr val="0F1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courbée vers la gauche 7"/>
          <p:cNvSpPr/>
          <p:nvPr/>
        </p:nvSpPr>
        <p:spPr>
          <a:xfrm>
            <a:off x="10992424" y="3212976"/>
            <a:ext cx="504176" cy="1645484"/>
          </a:xfrm>
          <a:prstGeom prst="curvedLeftArrow">
            <a:avLst/>
          </a:prstGeom>
          <a:ln>
            <a:solidFill>
              <a:srgbClr val="0F1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Flèche courbée vers le haut 26"/>
          <p:cNvSpPr/>
          <p:nvPr/>
        </p:nvSpPr>
        <p:spPr>
          <a:xfrm flipH="1">
            <a:off x="4583832" y="5760464"/>
            <a:ext cx="1825095" cy="378863"/>
          </a:xfrm>
          <a:prstGeom prst="curvedUpArrow">
            <a:avLst/>
          </a:prstGeom>
          <a:ln>
            <a:solidFill>
              <a:srgbClr val="0F1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 bwMode="auto">
          <a:xfrm>
            <a:off x="1343472" y="2166159"/>
            <a:ext cx="6120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1</a:t>
            </a:r>
            <a:r>
              <a:rPr lang="fr-FR" sz="1800" baseline="30000" dirty="0" smtClean="0">
                <a:solidFill>
                  <a:srgbClr val="777777"/>
                </a:solidFill>
                <a:latin typeface="Verdana" pitchFamily="34" charset="0"/>
              </a:rPr>
              <a:t>ère</a:t>
            </a: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 étape : ROI DOT</a:t>
            </a:r>
          </a:p>
        </p:txBody>
      </p:sp>
      <p:sp>
        <p:nvSpPr>
          <p:cNvPr id="30" name="ZoneTexte 29"/>
          <p:cNvSpPr txBox="1"/>
          <p:nvPr/>
        </p:nvSpPr>
        <p:spPr bwMode="auto">
          <a:xfrm>
            <a:off x="6408927" y="2163667"/>
            <a:ext cx="6120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77777"/>
                </a:solidFill>
              </a:rPr>
              <a:t>2</a:t>
            </a:r>
            <a:r>
              <a:rPr lang="fr-FR" baseline="30000" dirty="0" smtClean="0">
                <a:solidFill>
                  <a:srgbClr val="777777"/>
                </a:solidFill>
              </a:rPr>
              <a:t>ème</a:t>
            </a:r>
            <a:r>
              <a:rPr lang="fr-FR" dirty="0" smtClean="0">
                <a:solidFill>
                  <a:srgbClr val="777777"/>
                </a:solidFill>
              </a:rPr>
              <a:t> </a:t>
            </a: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étape : filtrage et/ou seuillage </a:t>
            </a:r>
          </a:p>
        </p:txBody>
      </p:sp>
      <p:sp>
        <p:nvSpPr>
          <p:cNvPr id="31" name="ZoneTexte 30"/>
          <p:cNvSpPr txBox="1"/>
          <p:nvPr/>
        </p:nvSpPr>
        <p:spPr bwMode="auto">
          <a:xfrm>
            <a:off x="6960096" y="4486773"/>
            <a:ext cx="6120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77777"/>
                </a:solidFill>
              </a:rPr>
              <a:t>3</a:t>
            </a:r>
            <a:r>
              <a:rPr lang="fr-FR" baseline="30000" dirty="0" smtClean="0">
                <a:solidFill>
                  <a:srgbClr val="777777"/>
                </a:solidFill>
              </a:rPr>
              <a:t>ème</a:t>
            </a:r>
            <a:r>
              <a:rPr lang="fr-FR" dirty="0" smtClean="0">
                <a:solidFill>
                  <a:srgbClr val="777777"/>
                </a:solidFill>
              </a:rPr>
              <a:t> </a:t>
            </a: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étape : morphologie  </a:t>
            </a: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533408" y="4457845"/>
            <a:ext cx="6120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77777"/>
                </a:solidFill>
              </a:rPr>
              <a:t>4</a:t>
            </a:r>
            <a:r>
              <a:rPr lang="fr-FR" baseline="30000" dirty="0" smtClean="0">
                <a:solidFill>
                  <a:srgbClr val="777777"/>
                </a:solidFill>
              </a:rPr>
              <a:t>ème</a:t>
            </a:r>
            <a:r>
              <a:rPr lang="fr-FR" dirty="0" smtClean="0">
                <a:solidFill>
                  <a:srgbClr val="777777"/>
                </a:solidFill>
              </a:rPr>
              <a:t> </a:t>
            </a:r>
            <a:r>
              <a:rPr lang="fr-FR" sz="1800" dirty="0" smtClean="0">
                <a:solidFill>
                  <a:srgbClr val="777777"/>
                </a:solidFill>
                <a:latin typeface="Verdana" pitchFamily="34" charset="0"/>
              </a:rPr>
              <a:t>étape :filtrage par taille (min/max)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527950" y="6219944"/>
            <a:ext cx="11035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7/12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80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408" y="6219944"/>
            <a:ext cx="1748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4"/>
          <p:cNvPicPr/>
          <p:nvPr/>
        </p:nvPicPr>
        <p:blipFill>
          <a:blip r:embed="rId3"/>
          <a:stretch/>
        </p:blipFill>
        <p:spPr>
          <a:xfrm>
            <a:off x="10533021" y="6291682"/>
            <a:ext cx="1642864" cy="538172"/>
          </a:xfrm>
          <a:prstGeom prst="rect">
            <a:avLst/>
          </a:prstGeom>
          <a:ln>
            <a:noFill/>
          </a:ln>
        </p:spPr>
      </p:pic>
      <p:grpSp>
        <p:nvGrpSpPr>
          <p:cNvPr id="7" name="Groupe 6"/>
          <p:cNvGrpSpPr/>
          <p:nvPr/>
        </p:nvGrpSpPr>
        <p:grpSpPr>
          <a:xfrm>
            <a:off x="-96688" y="-50718"/>
            <a:ext cx="12385376" cy="773812"/>
            <a:chOff x="-96688" y="-50718"/>
            <a:chExt cx="12385376" cy="77381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/>
            <a:srcRect t="73945"/>
            <a:stretch/>
          </p:blipFill>
          <p:spPr>
            <a:xfrm>
              <a:off x="-96688" y="-50718"/>
              <a:ext cx="12385376" cy="672558"/>
            </a:xfrm>
            <a:prstGeom prst="rect">
              <a:avLst/>
            </a:prstGeom>
          </p:spPr>
        </p:pic>
        <p:sp>
          <p:nvSpPr>
            <p:cNvPr id="10" name="Organigramme : Alternative 9"/>
            <p:cNvSpPr/>
            <p:nvPr/>
          </p:nvSpPr>
          <p:spPr>
            <a:xfrm>
              <a:off x="119336" y="213338"/>
              <a:ext cx="2160000" cy="490782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Introduction</a:t>
              </a:r>
            </a:p>
          </p:txBody>
        </p:sp>
        <p:sp>
          <p:nvSpPr>
            <p:cNvPr id="255" name="Organigramme : Alternative 254"/>
            <p:cNvSpPr/>
            <p:nvPr/>
          </p:nvSpPr>
          <p:spPr>
            <a:xfrm>
              <a:off x="2567608" y="213338"/>
              <a:ext cx="2160000" cy="490781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/>
              <a:r>
                <a:rPr lang="fr-FR" sz="1600" dirty="0"/>
                <a:t>Image</a:t>
              </a:r>
            </a:p>
          </p:txBody>
        </p:sp>
        <p:sp>
          <p:nvSpPr>
            <p:cNvPr id="256" name="Organigramme : Alternative 255"/>
            <p:cNvSpPr/>
            <p:nvPr/>
          </p:nvSpPr>
          <p:spPr>
            <a:xfrm>
              <a:off x="5015880" y="213338"/>
              <a:ext cx="2160000" cy="484220"/>
            </a:xfrm>
            <a:prstGeom prst="flowChartAlternateProcess">
              <a:avLst/>
            </a:prstGeom>
            <a:solidFill>
              <a:srgbClr val="001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OCR</a:t>
              </a:r>
            </a:p>
          </p:txBody>
        </p:sp>
        <p:sp>
          <p:nvSpPr>
            <p:cNvPr id="257" name="Organigramme : Alternative 256"/>
            <p:cNvSpPr/>
            <p:nvPr/>
          </p:nvSpPr>
          <p:spPr>
            <a:xfrm>
              <a:off x="9912424" y="213338"/>
              <a:ext cx="2160000" cy="490847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Conclusion</a:t>
              </a:r>
              <a:endParaRPr lang="fr-FR" dirty="0"/>
            </a:p>
          </p:txBody>
        </p:sp>
        <p:sp>
          <p:nvSpPr>
            <p:cNvPr id="25" name="Organigramme : Alternative 24"/>
            <p:cNvSpPr/>
            <p:nvPr/>
          </p:nvSpPr>
          <p:spPr>
            <a:xfrm>
              <a:off x="7464152" y="213338"/>
              <a:ext cx="2160000" cy="466715"/>
            </a:xfrm>
            <a:prstGeom prst="flowChartAlternateProcess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"/>
                </a:spcBef>
              </a:pPr>
              <a:r>
                <a:rPr lang="fr-FR" sz="1600" dirty="0"/>
                <a:t>IHM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21840"/>
              <a:ext cx="12192000" cy="101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ZoneTexte 1"/>
          <p:cNvSpPr txBox="1"/>
          <p:nvPr/>
        </p:nvSpPr>
        <p:spPr bwMode="auto">
          <a:xfrm>
            <a:off x="119336" y="723094"/>
            <a:ext cx="964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1B38"/>
                </a:solidFill>
                <a:latin typeface="Verdana" pitchFamily="34" charset="0"/>
              </a:rPr>
              <a:t>Signatures</a:t>
            </a:r>
          </a:p>
        </p:txBody>
      </p:sp>
      <p:sp>
        <p:nvSpPr>
          <p:cNvPr id="3" name="ZoneTexte 2"/>
          <p:cNvSpPr txBox="1"/>
          <p:nvPr/>
        </p:nvSpPr>
        <p:spPr bwMode="auto">
          <a:xfrm>
            <a:off x="7706202" y="2160951"/>
            <a:ext cx="221061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Élongation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Compacité </a:t>
            </a:r>
          </a:p>
          <a:p>
            <a:r>
              <a:rPr lang="fr-FR" sz="1800" dirty="0" err="1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Éllipticité</a:t>
            </a:r>
            <a:endParaRPr lang="fr-FR" sz="1800" dirty="0">
              <a:solidFill>
                <a:schemeClr val="bg1">
                  <a:lumMod val="50000"/>
                </a:schemeClr>
              </a:solidFill>
              <a:latin typeface="Verdana" pitchFamily="34" charset="0"/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Circularité</a:t>
            </a:r>
          </a:p>
          <a:p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Convexité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Ratio d’aspect</a:t>
            </a:r>
          </a:p>
          <a:p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Boucle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Solidité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 bwMode="auto">
          <a:xfrm>
            <a:off x="1487488" y="1674809"/>
            <a:ext cx="410445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Surface / Aire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Coordonnées des coins opposées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Code de Freeman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Périmètre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Largeur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Hauteur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Aire convexe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Périmètre convexe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Longueur de fibre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Longueur de l’axe majeure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Longueur de l’axe mineur</a:t>
            </a:r>
          </a:p>
        </p:txBody>
      </p:sp>
      <p:sp>
        <p:nvSpPr>
          <p:cNvPr id="21" name="Espace réservé du texte 3"/>
          <p:cNvSpPr txBox="1">
            <a:spLocks/>
          </p:cNvSpPr>
          <p:nvPr/>
        </p:nvSpPr>
        <p:spPr>
          <a:xfrm>
            <a:off x="1488613" y="1333638"/>
            <a:ext cx="4103331" cy="346731"/>
          </a:xfrm>
          <a:prstGeom prst="rect">
            <a:avLst/>
          </a:prstGeom>
          <a:solidFill>
            <a:schemeClr val="tx2"/>
          </a:solidFill>
        </p:spPr>
        <p:txBody>
          <a:bodyPr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Non robustes</a:t>
            </a:r>
          </a:p>
        </p:txBody>
      </p:sp>
      <p:sp>
        <p:nvSpPr>
          <p:cNvPr id="23" name="Espace réservé du texte 3"/>
          <p:cNvSpPr txBox="1">
            <a:spLocks/>
          </p:cNvSpPr>
          <p:nvPr/>
        </p:nvSpPr>
        <p:spPr>
          <a:xfrm>
            <a:off x="7706202" y="1814220"/>
            <a:ext cx="2210613" cy="346731"/>
          </a:xfrm>
          <a:prstGeom prst="rect">
            <a:avLst/>
          </a:prstGeom>
          <a:solidFill>
            <a:schemeClr val="tx2"/>
          </a:solidFill>
        </p:spPr>
        <p:txBody>
          <a:bodyPr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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Robustes</a:t>
            </a:r>
          </a:p>
        </p:txBody>
      </p:sp>
      <p:sp>
        <p:nvSpPr>
          <p:cNvPr id="9" name="Pentagone 8"/>
          <p:cNvSpPr/>
          <p:nvPr/>
        </p:nvSpPr>
        <p:spPr>
          <a:xfrm>
            <a:off x="5964997" y="3105958"/>
            <a:ext cx="1368152" cy="2880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695004" y="5290769"/>
            <a:ext cx="9017349" cy="1200329"/>
            <a:chOff x="1695004" y="5290769"/>
            <a:chExt cx="9017349" cy="1200329"/>
          </a:xfrm>
        </p:grpSpPr>
        <p:sp>
          <p:nvSpPr>
            <p:cNvPr id="26" name="ZoneTexte 25"/>
            <p:cNvSpPr txBox="1"/>
            <p:nvPr/>
          </p:nvSpPr>
          <p:spPr bwMode="auto">
            <a:xfrm>
              <a:off x="2287177" y="5290769"/>
              <a:ext cx="842517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FR" sz="1800" b="1" dirty="0">
                  <a:solidFill>
                    <a:srgbClr val="777777"/>
                  </a:solidFill>
                  <a:latin typeface="Verdana" pitchFamily="34" charset="0"/>
                </a:rPr>
                <a:t>Axe d’amélioration : </a:t>
              </a:r>
              <a:r>
                <a:rPr lang="fr-FR" sz="1800" dirty="0">
                  <a:solidFill>
                    <a:srgbClr val="777777"/>
                  </a:solidFill>
                  <a:latin typeface="Verdana" pitchFamily="34" charset="0"/>
                </a:rPr>
                <a:t>Ajout de plus de signatures robustes :</a:t>
              </a:r>
            </a:p>
            <a:p>
              <a:pPr lvl="8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>
                  <a:solidFill>
                    <a:schemeClr val="accent3"/>
                  </a:solidFill>
                </a:rPr>
                <a:t>	</a:t>
              </a:r>
              <a:r>
                <a:rPr lang="fr-FR" dirty="0">
                  <a:solidFill>
                    <a:schemeClr val="bg1">
                      <a:lumMod val="50000"/>
                    </a:schemeClr>
                  </a:solidFill>
                </a:rPr>
                <a:t>Angle de l’axe majeur</a:t>
              </a:r>
            </a:p>
            <a:p>
              <a:pPr lvl="8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>
                  <a:solidFill>
                    <a:schemeClr val="bg1">
                      <a:lumMod val="50000"/>
                    </a:schemeClr>
                  </a:solidFill>
                </a:rPr>
                <a:t>	Nombre d’Euler</a:t>
              </a:r>
            </a:p>
            <a:p>
              <a:pPr lvl="8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>
                  <a:solidFill>
                    <a:schemeClr val="bg1">
                      <a:lumMod val="50000"/>
                    </a:schemeClr>
                  </a:solidFill>
                </a:rPr>
                <a:t>	…</a:t>
              </a: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1695004" y="5483324"/>
              <a:ext cx="5760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/>
          <p:cNvSpPr txBox="1"/>
          <p:nvPr/>
        </p:nvSpPr>
        <p:spPr bwMode="auto">
          <a:xfrm>
            <a:off x="527951" y="6219944"/>
            <a:ext cx="17592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8/12</a:t>
            </a:r>
            <a:endParaRPr lang="fr-FR" dirty="0">
              <a:solidFill>
                <a:schemeClr val="accent3"/>
              </a:solidFill>
            </a:endParaRPr>
          </a:p>
          <a:p>
            <a:endParaRPr lang="fr-FR" sz="1800" dirty="0">
              <a:solidFill>
                <a:schemeClr val="accent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3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ଢ଼୶ୋ୴୩୻୻ୱ୮ୱ୭୬"/>
  <p:tag name="DATETIME" val="ହଷ଺ୁଷ଺ସ଺ସନନହାୂହି୘୕ନର୏୕ଡ଼ଳହୂସ଱"/>
  <p:tag name="DONEBY" val="୛ଡ଼୤୼୰୷୵୩୻ନ୸୭୺୷୼୼୷"/>
  <p:tag name="IPADDRESS" val="୏ୖ୊ୋୟ୔ହସଽି"/>
  <p:tag name="APPVER" val="଻ଶସ"/>
  <p:tag name="RANDOM" val="8"/>
  <p:tag name="CHECKSUM" val="ଽସଽୁ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PA-DATA">
  <a:themeElements>
    <a:clrScheme name="COPA-DAT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1B38"/>
      </a:accent1>
      <a:accent2>
        <a:srgbClr val="E64415"/>
      </a:accent2>
      <a:accent3>
        <a:srgbClr val="A0A0A0"/>
      </a:accent3>
      <a:accent4>
        <a:srgbClr val="44546A"/>
      </a:accent4>
      <a:accent5>
        <a:srgbClr val="6D8FC5"/>
      </a:accent5>
      <a:accent6>
        <a:srgbClr val="E7E6E6"/>
      </a:accent6>
      <a:hlink>
        <a:srgbClr val="E64415"/>
      </a:hlink>
      <a:folHlink>
        <a:srgbClr val="E64415"/>
      </a:folHlink>
    </a:clrScheme>
    <a:fontScheme name="COPA-DATA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 rtlCol="0">
        <a:spAutoFit/>
      </a:bodyPr>
      <a:lstStyle>
        <a:defPPr>
          <a:defRPr sz="1800" dirty="0" smtClean="0">
            <a:solidFill>
              <a:schemeClr val="accent3"/>
            </a:solidFill>
            <a:latin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 to 9 Corporate Presentation" id="{889F968C-7094-4149-980E-5DDC22DC4D63}" vid="{3C43063B-D035-4368-B208-5B33FB1FD2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6B0CF6BFA31996489B2BA20B7D8735DE006AF3A0BEB28F7144B97EBAAA09E6CD12" ma:contentTypeVersion="1" ma:contentTypeDescription="" ma:contentTypeScope="" ma:versionID="8a1d0bb3a0b54948ab0036eb91522489">
  <xsd:schema xmlns:xsd="http://www.w3.org/2001/XMLSchema" xmlns:xs="http://www.w3.org/2001/XMLSchema" xmlns:p="http://schemas.microsoft.com/office/2006/metadata/properties" xmlns:ns2="ecf6c811-9aec-4426-a63a-0ad6b17f0265" targetNamespace="http://schemas.microsoft.com/office/2006/metadata/properties" ma:root="true" ma:fieldsID="df5b516833ce38df64bc29bab171bbf2" ns2:_="">
    <xsd:import namespace="ecf6c811-9aec-4426-a63a-0ad6b17f0265"/>
    <xsd:element name="properties">
      <xsd:complexType>
        <xsd:sequence>
          <xsd:element name="documentManagement">
            <xsd:complexType>
              <xsd:all>
                <xsd:element ref="ns2:ApplicationTaxHTField0" minOccurs="0"/>
                <xsd:element ref="ns2:TaxCatchAll" minOccurs="0"/>
                <xsd:element ref="ns2:TaxCatchAllLabel" minOccurs="0"/>
                <xsd:element ref="ns2:Topic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6c811-9aec-4426-a63a-0ad6b17f0265" elementFormDefault="qualified">
    <xsd:import namespace="http://schemas.microsoft.com/office/2006/documentManagement/types"/>
    <xsd:import namespace="http://schemas.microsoft.com/office/infopath/2007/PartnerControls"/>
    <xsd:element name="ApplicationTaxHTField0" ma:index="8" nillable="true" ma:taxonomy="true" ma:internalName="ApplicationTaxHTField0" ma:taxonomyFieldName="Application" ma:displayName="Application" ma:default="" ma:fieldId="{3fff451c-ca00-49df-aee6-7da525133754}" ma:sspId="f4be127d-e685-44af-82c5-d3336212c14f" ma:termSetId="01ce3b61-2ae5-49b3-b71e-011ee8490eb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96ba5c81-340b-4d31-a856-a491138936bb}" ma:internalName="TaxCatchAll" ma:showField="CatchAllData" ma:web="5bf7a797-595e-471e-87aa-b3f0f90b02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96ba5c81-340b-4d31-a856-a491138936bb}" ma:internalName="TaxCatchAllLabel" ma:readOnly="true" ma:showField="CatchAllDataLabel" ma:web="5bf7a797-595e-471e-87aa-b3f0f90b02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opicTaxHTField0" ma:index="12" nillable="true" ma:taxonomy="true" ma:internalName="TopicTaxHTField0" ma:taxonomyFieldName="Topic" ma:displayName="Topic" ma:indexed="true" ma:fieldId="{27b6a88b-5ea9-4a0f-8b5f-39fbd36ae97f}" ma:sspId="f4be127d-e685-44af-82c5-d3336212c14f" ma:termSetId="631f7e77-623e-4352-8158-abd7596a52f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f4be127d-e685-44af-82c5-d3336212c14f" ContentTypeId="0x0101006B0CF6BFA31996489B2BA20B7D8735DE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TaxHTField0 xmlns="ecf6c811-9aec-4426-a63a-0ad6b17f0265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</TermName>
          <TermId xmlns="http://schemas.microsoft.com/office/infopath/2007/PartnerControls">bd6d346c-e375-4426-a70d-59cbf02319c6</TermId>
        </TermInfo>
      </Terms>
    </TopicTaxHTField0>
    <TaxCatchAll xmlns="ecf6c811-9aec-4426-a63a-0ad6b17f0265">
      <Value>4</Value>
    </TaxCatchAll>
    <ApplicationTaxHTField0 xmlns="ecf6c811-9aec-4426-a63a-0ad6b17f0265">
      <Terms xmlns="http://schemas.microsoft.com/office/infopath/2007/PartnerControls"/>
    </ApplicationTaxHTField0>
  </documentManagement>
</p:properties>
</file>

<file path=customXml/itemProps1.xml><?xml version="1.0" encoding="utf-8"?>
<ds:datastoreItem xmlns:ds="http://schemas.openxmlformats.org/officeDocument/2006/customXml" ds:itemID="{063CAA57-D3D0-4703-A191-BDB9CE69D1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D2C7B0-CE82-4A66-8DAF-565D2CBFF7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f6c811-9aec-4426-a63a-0ad6b17f0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3A5B25-CCB6-4751-80B5-02F68A0E9E63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524CD308-D015-424B-9368-48D74F3E0B8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cf6c811-9aec-4426-a63a-0ad6b17f026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 to 9 Corporate Presentation</Template>
  <TotalTime>3286</TotalTime>
  <Words>603</Words>
  <Application>Microsoft Office PowerPoint</Application>
  <PresentationFormat>Grand écran</PresentationFormat>
  <Paragraphs>272</Paragraphs>
  <Slides>17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Wingdings 3</vt:lpstr>
      <vt:lpstr>1_COPA-DATA</vt:lpstr>
      <vt:lpstr>Image bitmap</vt:lpstr>
      <vt:lpstr>Hélène EHRHARDT - Justin THOMAS - Thomas PEROTTO - Hugo CONSTANT  </vt:lpstr>
      <vt:lpstr>Contexte  Traitement des images  Reconnaissance de caractères  Interface et démonstration  Conclusion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 vos questions !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FAQ web straton</dc:title>
  <dc:creator>Elsa Magalhaes</dc:creator>
  <cp:lastModifiedBy>Hugo CONSTANT</cp:lastModifiedBy>
  <cp:revision>595</cp:revision>
  <dcterms:created xsi:type="dcterms:W3CDTF">2017-02-15T13:13:02Z</dcterms:created>
  <dcterms:modified xsi:type="dcterms:W3CDTF">2020-02-06T14:28:27Z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0x0101006B0CF6BFA31996489B2BA20B7D8735DE006AF3A0BEB28F7144B97EBAAA09E6CD12</vt:lpwstr>
  </property>
  <property fmtid="{D5CDD505-2E9C-101B-9397-08002B2CF9AE}" pid="3" name="_dlc_DocIdItemGuid">
    <vt:lpwstr>d0f8d727-d8ee-4cad-846e-b280effe621c</vt:lpwstr>
  </property>
  <property fmtid="{D5CDD505-2E9C-101B-9397-08002B2CF9AE}" pid="4" name="Topic">
    <vt:lpwstr>4;#General|bd6d346c-e375-4426-a70d-59cbf02319c6</vt:lpwstr>
  </property>
  <property fmtid="{D5CDD505-2E9C-101B-9397-08002B2CF9AE}" pid="5" name="Application">
    <vt:lpwstr/>
  </property>
  <property fmtid="{D5CDD505-2E9C-101B-9397-08002B2CF9AE}" pid="6" name="_dlc_DocId">
    <vt:lpwstr>AZDQEJASED4H-3-37</vt:lpwstr>
  </property>
  <property fmtid="{D5CDD505-2E9C-101B-9397-08002B2CF9AE}" pid="7" name="_dlc_DocIdUrl">
    <vt:lpwstr>http://corporate.copa-data.internal/_layouts/15/DocIdRedir.aspx?ID=AZDQEJASED4H-3-37, AZDQEJASED4H-3-37</vt:lpwstr>
  </property>
  <property fmtid="{D5CDD505-2E9C-101B-9397-08002B2CF9AE}" pid="8" name="Order">
    <vt:r8>3700</vt:r8>
  </property>
  <property fmtid="{D5CDD505-2E9C-101B-9397-08002B2CF9AE}" pid="9" name="Archived">
    <vt:bool>false</vt:bool>
  </property>
  <property fmtid="{D5CDD505-2E9C-101B-9397-08002B2CF9AE}" pid="10" name="archive">
    <vt:bool>false</vt:bool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DocumentSetDescription">
    <vt:lpwstr/>
  </property>
  <property fmtid="{D5CDD505-2E9C-101B-9397-08002B2CF9AE}" pid="14" name="_dlc_DocIdPersistId">
    <vt:bool>false</vt:bool>
  </property>
  <property fmtid="{D5CDD505-2E9C-101B-9397-08002B2CF9AE}" pid="15" name="TemplateUrl">
    <vt:lpwstr/>
  </property>
</Properties>
</file>