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5"/>
  </p:sldMasterIdLst>
  <p:notesMasterIdLst>
    <p:notesMasterId r:id="rId22"/>
  </p:notesMasterIdLst>
  <p:handoutMasterIdLst>
    <p:handoutMasterId r:id="rId23"/>
  </p:handoutMasterIdLst>
  <p:sldIdLst>
    <p:sldId id="256" r:id="rId6"/>
    <p:sldId id="266" r:id="rId7"/>
    <p:sldId id="307" r:id="rId8"/>
    <p:sldId id="301" r:id="rId9"/>
    <p:sldId id="308" r:id="rId10"/>
    <p:sldId id="315" r:id="rId11"/>
    <p:sldId id="310" r:id="rId12"/>
    <p:sldId id="306" r:id="rId13"/>
    <p:sldId id="316" r:id="rId14"/>
    <p:sldId id="312" r:id="rId15"/>
    <p:sldId id="317" r:id="rId16"/>
    <p:sldId id="314" r:id="rId17"/>
    <p:sldId id="299" r:id="rId18"/>
    <p:sldId id="318" r:id="rId19"/>
    <p:sldId id="303" r:id="rId20"/>
    <p:sldId id="278" r:id="rId21"/>
  </p:sldIdLst>
  <p:sldSz cx="12192000" cy="6858000"/>
  <p:notesSz cx="6797675" cy="98742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21F"/>
    <a:srgbClr val="FF3300"/>
    <a:srgbClr val="777777"/>
    <a:srgbClr val="E03030"/>
    <a:srgbClr val="F04E23"/>
    <a:srgbClr val="E64415"/>
    <a:srgbClr val="ED6F00"/>
    <a:srgbClr val="2A5282"/>
    <a:srgbClr val="001B38"/>
    <a:srgbClr val="0F1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79884" autoAdjust="0"/>
  </p:normalViewPr>
  <p:slideViewPr>
    <p:cSldViewPr>
      <p:cViewPr varScale="1">
        <p:scale>
          <a:sx n="92" d="100"/>
          <a:sy n="92" d="100"/>
        </p:scale>
        <p:origin x="131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Feuille_de_calcul_Microsoft_Excel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Feuil1!$A$2:$C$25</cx:f>
        <cx:lvl ptCount="24">
          <cx:pt idx="0">IHM</cx:pt>
          <cx:pt idx="1">Classe Statistiques</cx:pt>
          <cx:pt idx="2">Enregistrement CSV</cx:pt>
          <cx:pt idx="3">Intégration DLL</cx:pt>
          <cx:pt idx="4">Test &amp; Validation</cx:pt>
          <cx:pt idx="5">Plannification</cx:pt>
          <cx:pt idx="6">Documentation</cx:pt>
          <cx:pt idx="9">Plannification</cx:pt>
          <cx:pt idx="10">Documentation</cx:pt>
          <cx:pt idx="11">Interface C++/C#</cx:pt>
          <cx:pt idx="12">Traitement d'images</cx:pt>
          <cx:pt idx="13">Architecture compilateur</cx:pt>
          <cx:pt idx="14">Renvoie des verdicts</cx:pt>
          <cx:pt idx="15">Vérification mémoires</cx:pt>
          <cx:pt idx="19">Plannifcation</cx:pt>
          <cx:pt idx="20">Tests de robustesse</cx:pt>
          <cx:pt idx="21">Tests &amp; Validation</cx:pt>
          <cx:pt idx="22">Traitement d'image</cx:pt>
          <cx:pt idx="23">Documentation</cx:pt>
        </cx:lvl>
        <cx:lvl ptCount="24">
          <cx:pt idx="0">Programmation</cx:pt>
          <cx:pt idx="1">Programmation</cx:pt>
          <cx:pt idx="2">Programmation</cx:pt>
          <cx:pt idx="3">Programmation</cx:pt>
          <cx:pt idx="4">Debugage</cx:pt>
          <cx:pt idx="5">Autre</cx:pt>
          <cx:pt idx="6">Autre</cx:pt>
          <cx:pt idx="9">Autre</cx:pt>
          <cx:pt idx="10">Autre</cx:pt>
          <cx:pt idx="11">Programmation</cx:pt>
          <cx:pt idx="12">Programmation</cx:pt>
          <cx:pt idx="13">Programmation</cx:pt>
          <cx:pt idx="14">Debugage</cx:pt>
          <cx:pt idx="15">Debugage</cx:pt>
          <cx:pt idx="19">Ressource 6</cx:pt>
          <cx:pt idx="20">Ressource 5</cx:pt>
          <cx:pt idx="21">Ressource 6</cx:pt>
          <cx:pt idx="22">Ressource 6</cx:pt>
          <cx:pt idx="23">Ressource 6</cx:pt>
        </cx:lvl>
        <cx:lvl ptCount="24">
          <cx:pt idx="0">Hugo</cx:pt>
          <cx:pt idx="1">Hugo</cx:pt>
          <cx:pt idx="2">Hugo</cx:pt>
          <cx:pt idx="3">Hugo</cx:pt>
          <cx:pt idx="4">Hugo</cx:pt>
          <cx:pt idx="5">Hugo</cx:pt>
          <cx:pt idx="6">Hugo</cx:pt>
          <cx:pt idx="9">Thomas</cx:pt>
          <cx:pt idx="10">Thomas</cx:pt>
          <cx:pt idx="11">Thomas</cx:pt>
          <cx:pt idx="12">Thomas</cx:pt>
          <cx:pt idx="13">Thomas</cx:pt>
          <cx:pt idx="14">Thomas</cx:pt>
          <cx:pt idx="15">Thomas</cx:pt>
          <cx:pt idx="19">Emma</cx:pt>
          <cx:pt idx="20">Emma</cx:pt>
          <cx:pt idx="21">Emma</cx:pt>
          <cx:pt idx="22">Emma</cx:pt>
          <cx:pt idx="23">Emma</cx:pt>
        </cx:lvl>
      </cx:strDim>
      <cx:numDim type="size">
        <cx:f>Feuil1!$D$2:$D$25</cx:f>
        <cx:lvl ptCount="24" formatCode="Standard">
          <cx:pt idx="0">4</cx:pt>
          <cx:pt idx="1">3</cx:pt>
          <cx:pt idx="2">2</cx:pt>
          <cx:pt idx="3">2</cx:pt>
          <cx:pt idx="4">5</cx:pt>
          <cx:pt idx="5">2</cx:pt>
          <cx:pt idx="6">2</cx:pt>
          <cx:pt idx="9">2</cx:pt>
          <cx:pt idx="10">2</cx:pt>
          <cx:pt idx="11">5</cx:pt>
          <cx:pt idx="12">6</cx:pt>
          <cx:pt idx="13">2</cx:pt>
          <cx:pt idx="14">1</cx:pt>
          <cx:pt idx="15">2</cx:pt>
          <cx:pt idx="19">2</cx:pt>
          <cx:pt idx="20">5</cx:pt>
          <cx:pt idx="21">5</cx:pt>
          <cx:pt idx="22">4</cx:pt>
          <cx:pt idx="23">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fr-FR" dirty="0" smtClean="0"/>
              <a:t>Répartition du temps de travail</a:t>
            </a:r>
            <a:endParaRPr lang="fr-FR" dirty="0"/>
          </a:p>
        </cx:rich>
      </cx:tx>
    </cx:title>
    <cx:plotArea>
      <cx:plotAreaRegion>
        <cx:series layoutId="treemap" uniqueId="{3D52D35A-A639-4C99-895A-D6673AB00F6B}">
          <cx:tx>
            <cx:txData>
              <cx:f>Feuil1!$D$1</cx:f>
              <cx:v>Série 1</cx:v>
            </cx:txData>
          </cx:tx>
          <cx:spPr>
            <a:effectLst/>
          </cx:spPr>
          <cx:dataLabels pos="inEnd">
            <cx:numFmt formatCode="Standard" sourceLinked="0"/>
            <cx:visibility seriesName="0" categoryName="1" value="1"/>
            <cx:separator>
</cx:separator>
            <cx:dataLabel idx="0" pos="inEnd">
              <cx:visibility seriesName="0" categoryName="1" value="1"/>
              <cx:separator>
</cx:separator>
            </cx:dataLabel>
            <cx:dataLabel idx="7" pos="inEnd">
              <cx:txPr>
                <a:bodyPr spcFirstLastPara="1" vertOverflow="ellipsis" wrap="square" lIns="0" tIns="0" rIns="0" bIns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fr-FR"/>
                    <a:t>Test &amp; Validation
5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bg1"/>
    </cs:fontRef>
    <cs:defRPr sz="1197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2A5787-F6F4-408B-86D0-77E220E193F6}" type="datetimeFigureOut">
              <a:rPr lang="de-DE"/>
              <a:pPr>
                <a:defRPr/>
              </a:pPr>
              <a:t>26.05.2020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6FBBB7-E42F-4706-BA76-74F716FB50E1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8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ED3D9E-74BE-4A88-A827-E93BA447E9C4}" type="datetimeFigureOut">
              <a:rPr lang="de-DE"/>
              <a:pPr>
                <a:defRPr/>
              </a:pPr>
              <a:t>26.05.2020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A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97AEB3-6807-4191-883E-5F243352D7BF}" type="slidenum">
              <a:rPr lang="de-AT"/>
              <a:pPr>
                <a:defRPr/>
              </a:pPr>
              <a:t>‹N°›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46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962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94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805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224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163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979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85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670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032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022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98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04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49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652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Étape 1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Initialiser la nouvelle correction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Charger et enregistrer une référence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Initialiser une nouvelle série statistique (Rentrer un nom de classe, un seuil et charger une lib d’images)</a:t>
            </a:r>
          </a:p>
          <a:p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Étape 2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Démarrer la correction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Mise à jour en temps réel de la série statistique (on/off)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Choix entre mode manu/auto pour la correction, possibilité de changer en cours de correction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Retour sur les copies sans impact sur la série statistique</a:t>
            </a: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Étape 3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Fin de la correction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Possibilité d’effectuer une relecture des copies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Possibilité de faire une mise à jour de la série statistique (utile si Maj temps réel off)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Enregistrement de la série statistique et des résultats dans un fichier CSV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181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448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facebook.com/COPADATAHeadquarters" TargetMode="External"/><Relationship Id="rId7" Type="http://schemas.openxmlformats.org/officeDocument/2006/relationships/hyperlink" Target="https://twitter.com/copadata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hyperlink" Target="https://www.youtube.com/user/copadatavideos?sub_confirmation=1" TargetMode="External"/><Relationship Id="rId5" Type="http://schemas.openxmlformats.org/officeDocument/2006/relationships/hyperlink" Target="https://www.linkedin.com/company/copa-data-headquarters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www.xing.com/companies/copa-data/updates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facebook.com/COPADATAHeadquarters" TargetMode="External"/><Relationship Id="rId7" Type="http://schemas.openxmlformats.org/officeDocument/2006/relationships/hyperlink" Target="https://twitter.com/copadata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hyperlink" Target="https://www.youtube.com/user/copadatavideos?sub_confirmation=1" TargetMode="External"/><Relationship Id="rId5" Type="http://schemas.openxmlformats.org/officeDocument/2006/relationships/hyperlink" Target="https://www.linkedin.com/company/copa-data-headquarters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www.xing.com/companies/copa-data/updates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80055" y="3284984"/>
            <a:ext cx="9008533" cy="2376487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altLang="ko-KR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12" y="3501008"/>
            <a:ext cx="7820042" cy="1341912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942954" y="4687860"/>
            <a:ext cx="5380800" cy="341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1.2.2012</a:t>
            </a:r>
          </a:p>
        </p:txBody>
      </p:sp>
    </p:spTree>
    <p:extLst>
      <p:ext uri="{BB962C8B-B14F-4D97-AF65-F5344CB8AC3E}">
        <p14:creationId xmlns:p14="http://schemas.microsoft.com/office/powerpoint/2010/main" val="394247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320" cy="39848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60181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/C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54800" y="2780928"/>
            <a:ext cx="4753168" cy="324036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Verdana" panose="020B0604030504040204" pitchFamily="34" charset="0"/>
              <a:buChar char="+"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6096000" y="2780928"/>
            <a:ext cx="4960050" cy="32403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mbol" panose="05050102010706020507" pitchFamily="18" charset="2"/>
              <a:buChar char="-"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320" cy="39848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" y="2026174"/>
            <a:ext cx="608232" cy="60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95" y="2026174"/>
            <a:ext cx="608232" cy="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054800" y="2564904"/>
            <a:ext cx="10001320" cy="18573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320" cy="39848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269719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055440" y="1988840"/>
            <a:ext cx="10001251" cy="432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054800" y="1051200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054800" y="2714129"/>
            <a:ext cx="10000611" cy="28908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2614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054800" y="1051200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054800" y="1916832"/>
            <a:ext cx="10000611" cy="36881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51019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_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4"/>
          </p:nvPr>
        </p:nvSpPr>
        <p:spPr>
          <a:xfrm>
            <a:off x="1055439" y="1484784"/>
            <a:ext cx="10001251" cy="4536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186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202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0635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55440" y="1988840"/>
            <a:ext cx="4387847" cy="4320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baseline="0"/>
            </a:lvl1pPr>
          </a:lstStyle>
          <a:p>
            <a:pPr lvl="0"/>
            <a:r>
              <a:rPr lang="en-US" dirty="0" smtClean="0"/>
              <a:t>Headline </a:t>
            </a:r>
            <a:r>
              <a:rPr lang="en-US" dirty="0" err="1" smtClean="0"/>
              <a:t>Bulletbox</a:t>
            </a:r>
            <a:r>
              <a:rPr lang="en-US" dirty="0" smtClean="0"/>
              <a:t> 1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988840"/>
            <a:ext cx="4387847" cy="4320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smtClean="0"/>
              <a:t>Headline </a:t>
            </a:r>
            <a:r>
              <a:rPr lang="en-US" dirty="0" err="1" smtClean="0"/>
              <a:t>Bulletbox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5343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55440" y="1412776"/>
            <a:ext cx="4387847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Headline </a:t>
            </a:r>
            <a:r>
              <a:rPr lang="en-US" dirty="0" err="1" smtClean="0"/>
              <a:t>Bulletbox</a:t>
            </a:r>
            <a:r>
              <a:rPr lang="en-US" dirty="0" smtClean="0"/>
              <a:t> 1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412776"/>
            <a:ext cx="4387847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Headline </a:t>
            </a:r>
            <a:r>
              <a:rPr lang="en-US" dirty="0" err="1" smtClean="0"/>
              <a:t>Bulletbox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673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15883"/>
          <a:stretch/>
        </p:blipFill>
        <p:spPr>
          <a:xfrm>
            <a:off x="-24680" y="-27383"/>
            <a:ext cx="12235985" cy="6908442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59896" y="620688"/>
            <a:ext cx="7032104" cy="2376487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altLang="ko-KR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064" y="837157"/>
            <a:ext cx="5044056" cy="1341912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356352" y="2024009"/>
            <a:ext cx="5380800" cy="341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1.2.2012</a:t>
            </a:r>
          </a:p>
        </p:txBody>
      </p:sp>
    </p:spTree>
    <p:extLst>
      <p:ext uri="{BB962C8B-B14F-4D97-AF65-F5344CB8AC3E}">
        <p14:creationId xmlns:p14="http://schemas.microsoft.com/office/powerpoint/2010/main" val="314427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55440" y="1988840"/>
            <a:ext cx="4387847" cy="4320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Headline </a:t>
            </a:r>
            <a:r>
              <a:rPr lang="en-US" dirty="0" err="1" smtClean="0"/>
              <a:t>Bulletbox</a:t>
            </a:r>
            <a:r>
              <a:rPr lang="en-US" dirty="0" smtClean="0"/>
              <a:t> 1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988840"/>
            <a:ext cx="4387847" cy="4320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Headline </a:t>
            </a:r>
            <a:r>
              <a:rPr lang="en-US" dirty="0" err="1" smtClean="0"/>
              <a:t>Bulletbox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7344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1" y="548680"/>
            <a:ext cx="7920880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054800" y="1052736"/>
            <a:ext cx="7921521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988840"/>
            <a:ext cx="4387847" cy="4320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Headline </a:t>
            </a:r>
            <a:r>
              <a:rPr lang="en-US" dirty="0" err="1" smtClean="0"/>
              <a:t>Bulletbox</a:t>
            </a:r>
            <a:r>
              <a:rPr lang="en-US" dirty="0" smtClean="0"/>
              <a:t> 2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1054800" y="1989138"/>
            <a:ext cx="5041200" cy="373985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Reference Picture</a:t>
            </a:r>
            <a:endParaRPr lang="de-AT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336359" y="260946"/>
            <a:ext cx="2558191" cy="1007814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Reference Logo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941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ces_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1" y="548680"/>
            <a:ext cx="7560840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988840"/>
            <a:ext cx="4387847" cy="4320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Headline </a:t>
            </a:r>
            <a:r>
              <a:rPr lang="en-US" dirty="0" err="1" smtClean="0"/>
              <a:t>Bulletbox</a:t>
            </a:r>
            <a:r>
              <a:rPr lang="en-US" dirty="0" smtClean="0"/>
              <a:t> 2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1055439" y="1989138"/>
            <a:ext cx="2451193" cy="17278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Screenshot 1</a:t>
            </a:r>
            <a:endParaRPr lang="de-AT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1055439" y="4001096"/>
            <a:ext cx="5257924" cy="17278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Quote</a:t>
            </a:r>
            <a:endParaRPr lang="de-AT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3862170" y="1988840"/>
            <a:ext cx="2451193" cy="17278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Screenshot 2</a:t>
            </a:r>
            <a:endParaRPr lang="de-AT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336359" y="260946"/>
            <a:ext cx="2558191" cy="1007814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Reference Logo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12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055440" y="2000240"/>
            <a:ext cx="10001251" cy="4286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054800" y="2780928"/>
            <a:ext cx="10001320" cy="18573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73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39" y="1268760"/>
            <a:ext cx="10001251" cy="278608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1055439" y="4376460"/>
            <a:ext cx="10081121" cy="178884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241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055440" y="1988840"/>
            <a:ext cx="10001251" cy="35283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Cliquez sur l'icône pour ajouter une image</a:t>
            </a:r>
            <a:endParaRPr lang="de-AT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5589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Full Scre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54800" y="1124744"/>
            <a:ext cx="10001251" cy="489689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474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Gallery with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AT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700808"/>
            <a:ext cx="5951984" cy="39592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0" y="1700808"/>
            <a:ext cx="6096000" cy="39592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260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Gallery with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4016" y="2285621"/>
            <a:ext cx="3863087" cy="27368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de-AT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151784" y="2285621"/>
            <a:ext cx="3863087" cy="27368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de-AT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75785" y="2285621"/>
            <a:ext cx="3863087" cy="27368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781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allery wit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5360" y="1340768"/>
            <a:ext cx="2750258" cy="46799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287688" y="1346159"/>
            <a:ext cx="2750258" cy="46799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26062" y="1340768"/>
            <a:ext cx="2750258" cy="46799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8390" y="1347626"/>
            <a:ext cx="2750258" cy="46799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317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_Starter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626926" y="1817440"/>
            <a:ext cx="6301722" cy="3960440"/>
          </a:xfrm>
          <a:prstGeom prst="rect">
            <a:avLst/>
          </a:prstGeom>
        </p:spPr>
        <p:txBody>
          <a:bodyPr/>
          <a:lstStyle>
            <a:lvl1pPr algn="l"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722" y="615639"/>
            <a:ext cx="1874520" cy="3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049965" y="1196753"/>
            <a:ext cx="7540556" cy="4896544"/>
          </a:xfrm>
          <a:prstGeom prst="rect">
            <a:avLst/>
          </a:prstGeo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953659" y="0"/>
            <a:ext cx="3238341" cy="6858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42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051200" y="1195200"/>
            <a:ext cx="7540556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953658" y="1168478"/>
            <a:ext cx="2101379" cy="230403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953657" y="3760989"/>
            <a:ext cx="2101379" cy="230403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589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57170" y="3429000"/>
            <a:ext cx="4966822" cy="259238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40016" y="3438592"/>
            <a:ext cx="4816034" cy="259238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1051199" y="1195200"/>
            <a:ext cx="10004851" cy="20177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7400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AT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 hasCustomPrompt="1"/>
          </p:nvPr>
        </p:nvSpPr>
        <p:spPr>
          <a:xfrm>
            <a:off x="1054801" y="1268760"/>
            <a:ext cx="10001250" cy="46805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 dirty="0" smtClean="0"/>
              <a:t>Click at the icon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719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_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4067" y="1268413"/>
            <a:ext cx="2879725" cy="360045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A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75275" y="1988839"/>
            <a:ext cx="5545138" cy="288002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5375275" y="1268413"/>
            <a:ext cx="5545138" cy="5762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E6441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 </a:t>
            </a:r>
          </a:p>
        </p:txBody>
      </p:sp>
    </p:spTree>
    <p:extLst>
      <p:ext uri="{BB962C8B-B14F-4D97-AF65-F5344CB8AC3E}">
        <p14:creationId xmlns:p14="http://schemas.microsoft.com/office/powerpoint/2010/main" val="34827468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389" cy="6862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6148" y="3501008"/>
            <a:ext cx="5044056" cy="46166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“place your call to action here”</a:t>
            </a:r>
            <a:endParaRPr lang="de-AT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148" y="4687860"/>
            <a:ext cx="5380800" cy="3416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xx.xx.xxxx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6148" y="6237312"/>
            <a:ext cx="2262628" cy="360451"/>
            <a:chOff x="9621264" y="6390000"/>
            <a:chExt cx="2262628" cy="360451"/>
          </a:xfrm>
        </p:grpSpPr>
        <p:sp>
          <p:nvSpPr>
            <p:cNvPr id="6" name="Rectangle 5"/>
            <p:cNvSpPr/>
            <p:nvPr userDrawn="1"/>
          </p:nvSpPr>
          <p:spPr>
            <a:xfrm>
              <a:off x="9655722" y="6425984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131341" y="6425984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0606998" y="6430900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1082655" y="6422832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1558312" y="6430900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29" name="Gruppieren 2"/>
            <p:cNvGrpSpPr/>
            <p:nvPr userDrawn="1"/>
          </p:nvGrpSpPr>
          <p:grpSpPr>
            <a:xfrm>
              <a:off x="9621264" y="6390000"/>
              <a:ext cx="2262628" cy="360451"/>
              <a:chOff x="9474524" y="6102937"/>
              <a:chExt cx="2262628" cy="360451"/>
            </a:xfrm>
          </p:grpSpPr>
          <p:pic>
            <p:nvPicPr>
              <p:cNvPr id="30" name="Grafik 20">
                <a:hlinkClick r:id="rId3"/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4524" y="6102937"/>
                <a:ext cx="360000" cy="360451"/>
              </a:xfrm>
              <a:prstGeom prst="rect">
                <a:avLst/>
              </a:prstGeom>
            </p:spPr>
          </p:pic>
          <p:pic>
            <p:nvPicPr>
              <p:cNvPr id="31" name="Grafik 23">
                <a:hlinkClick r:id="rId5"/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0181" y="610293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Grafik 24">
                <a:hlinkClick r:id="rId7"/>
              </p:cNvPr>
              <p:cNvPicPr>
                <a:picLocks noChangeAspect="1"/>
              </p:cNvPicPr>
              <p:nvPr userDrawn="1"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5838" y="610293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Grafik 25">
                <a:hlinkClick r:id="rId9"/>
              </p:cNvPr>
              <p:cNvPicPr>
                <a:picLocks noChangeAspect="1"/>
              </p:cNvPicPr>
              <p:nvPr userDrawn="1"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1495" y="610293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4" name="Grafik 26">
                <a:hlinkClick r:id="rId11"/>
              </p:cNvPr>
              <p:cNvPicPr>
                <a:picLocks noChangeAspect="1"/>
              </p:cNvPicPr>
              <p:nvPr userDrawn="1"/>
            </p:nvPicPr>
            <p:blipFill>
              <a:blip r:embed="rId1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7152" y="6102937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4686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15883"/>
          <a:stretch/>
        </p:blipFill>
        <p:spPr>
          <a:xfrm>
            <a:off x="-24680" y="-27383"/>
            <a:ext cx="12235985" cy="6908442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9480376" y="6093296"/>
            <a:ext cx="2262628" cy="360451"/>
            <a:chOff x="6816080" y="3066387"/>
            <a:chExt cx="2262628" cy="360451"/>
          </a:xfrm>
        </p:grpSpPr>
        <p:sp>
          <p:nvSpPr>
            <p:cNvPr id="2" name="Rectangle 1"/>
            <p:cNvSpPr/>
            <p:nvPr userDrawn="1"/>
          </p:nvSpPr>
          <p:spPr>
            <a:xfrm>
              <a:off x="6891290" y="3110895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320136" y="3109881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803378" y="3109881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8279035" y="3109881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8754692" y="3102371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25" name="Gruppieren 2"/>
            <p:cNvGrpSpPr/>
            <p:nvPr userDrawn="1"/>
          </p:nvGrpSpPr>
          <p:grpSpPr>
            <a:xfrm>
              <a:off x="6816080" y="3066387"/>
              <a:ext cx="2262628" cy="360451"/>
              <a:chOff x="9620767" y="6389927"/>
              <a:chExt cx="2262628" cy="360451"/>
            </a:xfrm>
          </p:grpSpPr>
          <p:pic>
            <p:nvPicPr>
              <p:cNvPr id="26" name="Grafik 3">
                <a:hlinkClick r:id="rId3"/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0767" y="6389927"/>
                <a:ext cx="360000" cy="360451"/>
              </a:xfrm>
              <a:prstGeom prst="rect">
                <a:avLst/>
              </a:prstGeom>
            </p:spPr>
          </p:pic>
          <p:pic>
            <p:nvPicPr>
              <p:cNvPr id="27" name="Grafik 19">
                <a:hlinkClick r:id="rId5"/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424" y="638992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Grafik 20">
                <a:hlinkClick r:id="rId7"/>
              </p:cNvPr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2081" y="638992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9" name="Grafik 22">
                <a:hlinkClick r:id="rId9"/>
              </p:cNvPr>
              <p:cNvPicPr>
                <a:picLocks noChangeAspect="1"/>
              </p:cNvPicPr>
              <p:nvPr userDrawn="1"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7738" y="638992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0" name="Grafik 23">
                <a:hlinkClick r:id="rId11"/>
              </p:cNvPr>
              <p:cNvPicPr>
                <a:picLocks noChangeAspect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3395" y="6389927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1" name="Rectangle 5"/>
          <p:cNvSpPr>
            <a:spLocks noChangeArrowheads="1"/>
          </p:cNvSpPr>
          <p:nvPr userDrawn="1"/>
        </p:nvSpPr>
        <p:spPr bwMode="auto">
          <a:xfrm>
            <a:off x="5159896" y="620688"/>
            <a:ext cx="7032104" cy="2376487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altLang="ko-KR">
              <a:solidFill>
                <a:srgbClr val="000000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5572331" y="1124744"/>
            <a:ext cx="5044056" cy="46166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“place your call to action here”</a:t>
            </a:r>
            <a:endParaRPr lang="de-AT" dirty="0"/>
          </a:p>
        </p:txBody>
      </p:sp>
      <p:sp>
        <p:nvSpPr>
          <p:cNvPr id="3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72331" y="2311596"/>
            <a:ext cx="5380800" cy="3416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xx.xx.xxxx</a:t>
            </a:r>
          </a:p>
        </p:txBody>
      </p:sp>
    </p:spTree>
    <p:extLst>
      <p:ext uri="{BB962C8B-B14F-4D97-AF65-F5344CB8AC3E}">
        <p14:creationId xmlns:p14="http://schemas.microsoft.com/office/powerpoint/2010/main" val="168681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s Overview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446867" y="1341438"/>
            <a:ext cx="9745133" cy="4032250"/>
          </a:xfrm>
          <a:prstGeom prst="rect">
            <a:avLst/>
          </a:prstGeom>
          <a:solidFill>
            <a:schemeClr val="accent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A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00327" y="1772816"/>
            <a:ext cx="7105700" cy="328972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SzPct val="100000"/>
              <a:buFont typeface="+mj-lt"/>
              <a:buAutoNum type="arabicPeriod"/>
              <a:defRPr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Clr>
                <a:schemeClr val="bg1"/>
              </a:buClr>
              <a:buSzPct val="90000"/>
              <a:buFont typeface="+mj-lt"/>
              <a:buAutoNum type="arabicPeriod"/>
              <a:defRPr sz="16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Clr>
                <a:schemeClr val="bg1"/>
              </a:buClr>
              <a:buSzPct val="80000"/>
              <a:buFont typeface="+mj-lt"/>
              <a:buAutoNum type="arabicPeriod"/>
              <a:defRPr sz="14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bg1"/>
              </a:buClr>
              <a:buFont typeface="+mj-lt"/>
              <a:buAutoNum type="arabicPeriod"/>
              <a:defRPr sz="12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chemeClr val="bg1"/>
              </a:buClr>
              <a:buFont typeface="+mj-lt"/>
              <a:buAutoNum type="arabicPeriod"/>
              <a:defRPr sz="12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500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446867" y="1341438"/>
            <a:ext cx="9745133" cy="1720850"/>
          </a:xfrm>
          <a:prstGeom prst="rect">
            <a:avLst/>
          </a:prstGeom>
          <a:solidFill>
            <a:schemeClr val="accent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AT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800327" y="2002751"/>
            <a:ext cx="7105700" cy="398224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523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799856" y="2276872"/>
            <a:ext cx="7128792" cy="3096344"/>
          </a:xfrm>
          <a:prstGeom prst="rect">
            <a:avLst/>
          </a:prstGeom>
        </p:spPr>
        <p:txBody>
          <a:bodyPr anchor="t" anchorCtr="0"/>
          <a:lstStyle>
            <a:lvl1pPr algn="l">
              <a:defRPr sz="4000" i="1"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This should be Quote.</a:t>
            </a:r>
            <a:br>
              <a:rPr lang="en-US" dirty="0" smtClean="0"/>
            </a:br>
            <a:r>
              <a:rPr lang="en-US" dirty="0" smtClean="0"/>
              <a:t>Please replace placeholder text here.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23" y="1700808"/>
            <a:ext cx="936104" cy="93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20536" y="4077072"/>
            <a:ext cx="936104" cy="93610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00600" y="5516563"/>
            <a:ext cx="7127875" cy="57626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AT" sz="1800" dirty="0" smtClean="0">
                <a:solidFill>
                  <a:schemeClr val="accent3"/>
                </a:solidFill>
                <a:latin typeface="Verdana" pitchFamily="34" charset="0"/>
              </a:rPr>
              <a:t>Firstname</a:t>
            </a:r>
            <a:r>
              <a:rPr lang="de-AT" sz="1800" baseline="0" dirty="0" smtClean="0">
                <a:solidFill>
                  <a:schemeClr val="accent3"/>
                </a:solidFill>
                <a:latin typeface="Verdana" pitchFamily="34" charset="0"/>
              </a:rPr>
              <a:t> Name, Position, Company</a:t>
            </a:r>
            <a:endParaRPr lang="de-AT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06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Slide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9797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310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_Headline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320" cy="39848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48377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CopaData_Logo_grey40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</a:blip>
          <a:srcRect b="20721"/>
          <a:stretch>
            <a:fillRect/>
          </a:stretch>
        </p:blipFill>
        <p:spPr bwMode="auto">
          <a:xfrm>
            <a:off x="865717" y="6246248"/>
            <a:ext cx="1654233" cy="30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itle Placeholder 17"/>
          <p:cNvSpPr>
            <a:spLocks noGrp="1"/>
          </p:cNvSpPr>
          <p:nvPr>
            <p:ph type="title"/>
          </p:nvPr>
        </p:nvSpPr>
        <p:spPr bwMode="auto">
          <a:xfrm>
            <a:off x="859700" y="620688"/>
            <a:ext cx="10001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Modifiez le style du titre</a:t>
            </a:r>
            <a:endParaRPr lang="de-AT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79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  <p:sldLayoutId id="2147484203" r:id="rId16"/>
    <p:sldLayoutId id="2147484204" r:id="rId17"/>
    <p:sldLayoutId id="2147484205" r:id="rId18"/>
    <p:sldLayoutId id="2147484206" r:id="rId19"/>
    <p:sldLayoutId id="2147484207" r:id="rId20"/>
    <p:sldLayoutId id="2147484208" r:id="rId21"/>
    <p:sldLayoutId id="2147484209" r:id="rId22"/>
    <p:sldLayoutId id="2147484210" r:id="rId23"/>
    <p:sldLayoutId id="2147484211" r:id="rId24"/>
    <p:sldLayoutId id="2147484212" r:id="rId25"/>
    <p:sldLayoutId id="2147484213" r:id="rId26"/>
    <p:sldLayoutId id="2147484214" r:id="rId27"/>
    <p:sldLayoutId id="2147484215" r:id="rId28"/>
    <p:sldLayoutId id="2147484216" r:id="rId29"/>
    <p:sldLayoutId id="2147484217" r:id="rId30"/>
    <p:sldLayoutId id="2147484218" r:id="rId31"/>
    <p:sldLayoutId id="2147484219" r:id="rId32"/>
    <p:sldLayoutId id="2147484220" r:id="rId33"/>
    <p:sldLayoutId id="2147484221" r:id="rId34"/>
    <p:sldLayoutId id="2147484222" r:id="rId35"/>
    <p:sldLayoutId id="2147484223" r:id="rId3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AT" sz="2800" b="0" kern="1200" noProof="0" dirty="0" smtClean="0">
          <a:solidFill>
            <a:srgbClr val="F04E23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500"/>
        </a:spcAft>
        <a:buClr>
          <a:schemeClr val="accent1"/>
        </a:buClr>
        <a:buSzPct val="10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87689" y="5157192"/>
            <a:ext cx="8797404" cy="400110"/>
          </a:xfrm>
        </p:spPr>
        <p:txBody>
          <a:bodyPr/>
          <a:lstStyle/>
          <a:p>
            <a:r>
              <a:rPr lang="fr-FR" sz="2000" b="1" dirty="0" smtClean="0">
                <a:ea typeface="+mn-ea"/>
                <a:cs typeface="Arial" pitchFamily="34" charset="0"/>
              </a:rPr>
              <a:t> LIOGIER Emma | PEROTTO Thomas | CONSTANT Hugo</a:t>
            </a:r>
            <a:endParaRPr lang="en-GB" sz="2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718084" y="4531246"/>
            <a:ext cx="5380800" cy="341682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28.05.2019</a:t>
            </a:r>
            <a:endParaRPr lang="de-AT" dirty="0"/>
          </a:p>
        </p:txBody>
      </p:sp>
      <p:pic>
        <p:nvPicPr>
          <p:cNvPr id="11" name="Picture 4"/>
          <p:cNvPicPr/>
          <p:nvPr/>
        </p:nvPicPr>
        <p:blipFill>
          <a:blip r:embed="rId3"/>
          <a:stretch/>
        </p:blipFill>
        <p:spPr>
          <a:xfrm>
            <a:off x="5375920" y="404664"/>
            <a:ext cx="6448012" cy="1967401"/>
          </a:xfrm>
          <a:prstGeom prst="rect">
            <a:avLst/>
          </a:prstGeom>
          <a:ln>
            <a:noFill/>
          </a:ln>
        </p:spPr>
      </p:pic>
      <p:pic>
        <p:nvPicPr>
          <p:cNvPr id="13" name="Image 12" descr="IMT_Ecole_associ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38" y="5902291"/>
            <a:ext cx="1879419" cy="800022"/>
          </a:xfrm>
          <a:prstGeom prst="rect">
            <a:avLst/>
          </a:prstGeom>
        </p:spPr>
      </p:pic>
      <p:sp>
        <p:nvSpPr>
          <p:cNvPr id="15" name="CustomShape 7"/>
          <p:cNvSpPr/>
          <p:nvPr/>
        </p:nvSpPr>
        <p:spPr>
          <a:xfrm>
            <a:off x="5647894" y="3369298"/>
            <a:ext cx="6450990" cy="8776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Présentation projet informatique</a:t>
            </a:r>
          </a:p>
          <a:p>
            <a:pPr algn="r">
              <a:lnSpc>
                <a:spcPct val="100000"/>
              </a:lnSpc>
            </a:pPr>
            <a:r>
              <a:rPr lang="de-A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Sujet : </a:t>
            </a:r>
            <a:r>
              <a:rPr lang="de-AT" sz="2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Correcteur</a:t>
            </a:r>
            <a:r>
              <a:rPr lang="de-A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QCM</a:t>
            </a:r>
            <a:endParaRPr lang="de-A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82" y="5819924"/>
            <a:ext cx="1440434" cy="96475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879" y="5941575"/>
            <a:ext cx="1406226" cy="7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 bwMode="auto">
          <a:xfrm>
            <a:off x="536924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8</a:t>
            </a: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sp>
        <p:nvSpPr>
          <p:cNvPr id="17" name="Titre 1"/>
          <p:cNvSpPr txBox="1">
            <a:spLocks/>
          </p:cNvSpPr>
          <p:nvPr/>
        </p:nvSpPr>
        <p:spPr bwMode="auto">
          <a:xfrm>
            <a:off x="195357" y="784492"/>
            <a:ext cx="10001320" cy="52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mtClean="0"/>
              <a:t>Passerelle C# / C++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01792" y="4890780"/>
            <a:ext cx="4416511" cy="10006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Encapsulation des méthodes</a:t>
            </a:r>
            <a:endParaRPr lang="fr-FR" sz="2000" dirty="0"/>
          </a:p>
        </p:txBody>
      </p:sp>
      <p:sp>
        <p:nvSpPr>
          <p:cNvPr id="18" name="Rectangle 17"/>
          <p:cNvSpPr/>
          <p:nvPr/>
        </p:nvSpPr>
        <p:spPr>
          <a:xfrm>
            <a:off x="402606" y="2187365"/>
            <a:ext cx="247129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LLD_Init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02605" y="2619413"/>
            <a:ext cx="2471299" cy="1457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Constructeur dynamique du QCM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 smtClean="0">
                <a:solidFill>
                  <a:srgbClr val="00B050"/>
                </a:solidFill>
              </a:rPr>
              <a:t>A utiliser lors de l’initialisation IHM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91999" y="2187365"/>
            <a:ext cx="274861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GetCandidatNumber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8892000" y="2619413"/>
            <a:ext cx="2748616" cy="1457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Récupère numéro du candidat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 smtClean="0">
                <a:solidFill>
                  <a:srgbClr val="00B050"/>
                </a:solidFill>
              </a:rPr>
              <a:t>Peut être utilisé n’importe quand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0240" y="2187365"/>
            <a:ext cx="274861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SetCalibrationSheet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990241" y="2619413"/>
            <a:ext cx="2748616" cy="1457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Enregistrement de la feuille de référence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 smtClean="0">
                <a:solidFill>
                  <a:srgbClr val="00B050"/>
                </a:solidFill>
              </a:rPr>
              <a:t>A utiliser avant la correction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1957" y="2169866"/>
            <a:ext cx="274861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AnalyseSheet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891958" y="2601914"/>
            <a:ext cx="2748616" cy="1457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Analyse feuille dans l’IHM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 smtClean="0">
                <a:solidFill>
                  <a:srgbClr val="00B050"/>
                </a:solidFill>
              </a:rPr>
              <a:t>A utiliser après référence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30" name="Accolade fermante 71"/>
          <p:cNvSpPr/>
          <p:nvPr/>
        </p:nvSpPr>
        <p:spPr>
          <a:xfrm rot="5400000">
            <a:off x="5749967" y="-1165507"/>
            <a:ext cx="520162" cy="11261138"/>
          </a:xfrm>
          <a:prstGeom prst="rightBrace">
            <a:avLst>
              <a:gd name="adj1" fmla="val 8333"/>
              <a:gd name="adj2" fmla="val 5029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4039821" y="1556793"/>
            <a:ext cx="6740787" cy="57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b="1" dirty="0"/>
              <a:t>4</a:t>
            </a:r>
            <a:r>
              <a:rPr lang="fr-FR" b="1" dirty="0" smtClean="0"/>
              <a:t> fonctions utilisables par l’IHM :</a:t>
            </a:r>
          </a:p>
          <a:p>
            <a:pPr marL="457200" lvl="1" indent="0">
              <a:spcBef>
                <a:spcPts val="50"/>
              </a:spcBef>
              <a:spcAft>
                <a:spcPts val="50"/>
              </a:spcAft>
              <a:buNone/>
            </a:pPr>
            <a:endParaRPr lang="fr-FR" sz="1200" dirty="0" smtClean="0"/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400" dirty="0"/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400" dirty="0" smtClean="0"/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255309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2"/>
          <p:cNvSpPr/>
          <p:nvPr/>
        </p:nvSpPr>
        <p:spPr>
          <a:xfrm>
            <a:off x="1717015" y="1772816"/>
            <a:ext cx="4320480" cy="400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6962355" y="4538389"/>
            <a:ext cx="4063412" cy="15965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400" b="1" dirty="0" smtClean="0"/>
              <a:t>Low-</a:t>
            </a:r>
            <a:r>
              <a:rPr lang="fr-FR" sz="1400" b="1" dirty="0" err="1" smtClean="0"/>
              <a:t>level</a:t>
            </a:r>
            <a:r>
              <a:rPr lang="fr-FR" sz="1400" b="1" dirty="0" smtClean="0"/>
              <a:t> driver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400" dirty="0" smtClean="0"/>
              <a:t>Bas-niveau, traitement des images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QCM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Classes </a:t>
            </a:r>
            <a:r>
              <a:rPr lang="fr-FR" sz="1200" dirty="0" err="1" smtClean="0"/>
              <a:t>CImageNdg</a:t>
            </a:r>
            <a:r>
              <a:rPr lang="fr-FR" sz="1200" dirty="0" smtClean="0"/>
              <a:t>, </a:t>
            </a:r>
            <a:r>
              <a:rPr lang="fr-FR" sz="1200" dirty="0" err="1" smtClean="0"/>
              <a:t>CImageClasse</a:t>
            </a:r>
            <a:r>
              <a:rPr lang="fr-FR" sz="1200" dirty="0" smtClean="0"/>
              <a:t>,…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 bwMode="auto">
          <a:xfrm>
            <a:off x="536924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9</a:t>
            </a: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1406930" y="2636912"/>
            <a:ext cx="4940652" cy="616148"/>
            <a:chOff x="1398487" y="753"/>
            <a:chExt cx="4940652" cy="616148"/>
          </a:xfrm>
        </p:grpSpPr>
        <p:sp>
          <p:nvSpPr>
            <p:cNvPr id="24" name="Rectangle 23"/>
            <p:cNvSpPr/>
            <p:nvPr/>
          </p:nvSpPr>
          <p:spPr>
            <a:xfrm rot="10800000">
              <a:off x="1398487" y="753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ZoneTexte 24"/>
            <p:cNvSpPr txBox="1"/>
            <p:nvPr/>
          </p:nvSpPr>
          <p:spPr>
            <a:xfrm rot="21600000">
              <a:off x="1398487" y="753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>
                  <a:solidFill>
                    <a:schemeClr val="accent1"/>
                  </a:solidFill>
                </a:rPr>
                <a:t>IHM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1406930" y="4538389"/>
            <a:ext cx="4940652" cy="618803"/>
            <a:chOff x="1398487" y="1600900"/>
            <a:chExt cx="4940652" cy="618803"/>
          </a:xfrm>
        </p:grpSpPr>
        <p:sp>
          <p:nvSpPr>
            <p:cNvPr id="40" name="Rectangle 39"/>
            <p:cNvSpPr/>
            <p:nvPr/>
          </p:nvSpPr>
          <p:spPr>
            <a:xfrm rot="10800000">
              <a:off x="1398487" y="1600900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ZoneTexte 42"/>
            <p:cNvSpPr txBox="1"/>
            <p:nvPr/>
          </p:nvSpPr>
          <p:spPr>
            <a:xfrm>
              <a:off x="1398487" y="1603555"/>
              <a:ext cx="4940652" cy="616148"/>
            </a:xfrm>
            <a:prstGeom prst="rect">
              <a:avLst/>
            </a:prstGeom>
            <a:solidFill>
              <a:srgbClr val="B9C21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>
                  <a:solidFill>
                    <a:schemeClr val="accent1"/>
                  </a:solidFill>
                </a:rPr>
                <a:t>Low </a:t>
              </a:r>
              <a:r>
                <a:rPr lang="fr-FR" sz="2000" kern="1200" dirty="0" err="1" smtClean="0">
                  <a:solidFill>
                    <a:schemeClr val="accent1"/>
                  </a:solidFill>
                </a:rPr>
                <a:t>Level</a:t>
              </a:r>
              <a:r>
                <a:rPr lang="fr-FR" sz="2000" kern="1200" dirty="0" smtClean="0">
                  <a:solidFill>
                    <a:schemeClr val="accent1"/>
                  </a:solidFill>
                </a:rPr>
                <a:t> Driver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357" y="784492"/>
            <a:ext cx="10001320" cy="526693"/>
          </a:xfrm>
        </p:spPr>
        <p:txBody>
          <a:bodyPr/>
          <a:lstStyle/>
          <a:p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Driver</a:t>
            </a:r>
          </a:p>
        </p:txBody>
      </p:sp>
      <p:grpSp>
        <p:nvGrpSpPr>
          <p:cNvPr id="30" name="Groupe 22"/>
          <p:cNvGrpSpPr/>
          <p:nvPr/>
        </p:nvGrpSpPr>
        <p:grpSpPr>
          <a:xfrm>
            <a:off x="1406930" y="3563971"/>
            <a:ext cx="4940652" cy="616148"/>
            <a:chOff x="1398487" y="753"/>
            <a:chExt cx="4940652" cy="616148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1398487" y="753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ZoneTexte 24"/>
            <p:cNvSpPr txBox="1"/>
            <p:nvPr/>
          </p:nvSpPr>
          <p:spPr>
            <a:xfrm rot="21600000">
              <a:off x="1398487" y="753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>
                  <a:solidFill>
                    <a:schemeClr val="accent1"/>
                  </a:solidFill>
                </a:rPr>
                <a:t>Passerelle C# / C++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32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 bwMode="auto">
          <a:xfrm>
            <a:off x="335360" y="6219944"/>
            <a:ext cx="648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10</a:t>
            </a: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95357" y="784492"/>
            <a:ext cx="10001320" cy="526693"/>
          </a:xfrm>
        </p:spPr>
        <p:txBody>
          <a:bodyPr/>
          <a:lstStyle/>
          <a:p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Driver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4381" y="1535885"/>
            <a:ext cx="247129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Traitement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44381" y="1967933"/>
            <a:ext cx="2471299" cy="1457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ROI, Classification, comptage Nb objets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 smtClean="0">
                <a:solidFill>
                  <a:srgbClr val="00B050"/>
                </a:solidFill>
              </a:rPr>
              <a:t>Robustesse à l’</a:t>
            </a:r>
            <a:r>
              <a:rPr lang="fr-FR" sz="1600" b="1" dirty="0">
                <a:solidFill>
                  <a:srgbClr val="00B050"/>
                </a:solidFill>
              </a:rPr>
              <a:t>é</a:t>
            </a:r>
            <a:r>
              <a:rPr lang="fr-FR" sz="1600" b="1" dirty="0" smtClean="0">
                <a:solidFill>
                  <a:srgbClr val="00B050"/>
                </a:solidFill>
              </a:rPr>
              <a:t>chelle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53802" y="1535885"/>
            <a:ext cx="247129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753802" y="1967933"/>
            <a:ext cx="2471299" cy="1457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Structure « QUESTION »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 smtClean="0">
                <a:solidFill>
                  <a:srgbClr val="00B050"/>
                </a:solidFill>
              </a:rPr>
              <a:t>Parcours par ligne de 4 éléments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09277" y="1539293"/>
            <a:ext cx="247129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Verdict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809277" y="1971341"/>
            <a:ext cx="2471299" cy="1457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Chaine de caractère « 0/1 »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 smtClean="0">
                <a:solidFill>
                  <a:srgbClr val="00B050"/>
                </a:solidFill>
              </a:rPr>
              <a:t>Renvoie de la chaine à l’IHM</a:t>
            </a:r>
            <a:endParaRPr lang="fr-FR" sz="1600" b="1" dirty="0">
              <a:solidFill>
                <a:srgbClr val="00B050"/>
              </a:solidFill>
            </a:endParaRPr>
          </a:p>
        </p:txBody>
      </p:sp>
      <p:pic>
        <p:nvPicPr>
          <p:cNvPr id="24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r="28748" b="51417"/>
          <a:stretch/>
        </p:blipFill>
        <p:spPr>
          <a:xfrm>
            <a:off x="1271463" y="3820377"/>
            <a:ext cx="1080121" cy="1833524"/>
          </a:xfrm>
          <a:prstGeom prst="rect">
            <a:avLst/>
          </a:prstGeom>
        </p:spPr>
      </p:pic>
      <p:pic>
        <p:nvPicPr>
          <p:cNvPr id="25" name="Picture 31"/>
          <p:cNvPicPr>
            <a:picLocks noChangeAspect="1"/>
          </p:cNvPicPr>
          <p:nvPr/>
        </p:nvPicPr>
        <p:blipFill rotWithShape="1">
          <a:blip r:embed="rId6"/>
          <a:srcRect b="7556"/>
          <a:stretch/>
        </p:blipFill>
        <p:spPr>
          <a:xfrm>
            <a:off x="4020745" y="3882082"/>
            <a:ext cx="6688124" cy="1710114"/>
          </a:xfrm>
          <a:prstGeom prst="rect">
            <a:avLst/>
          </a:prstGeom>
        </p:spPr>
      </p:pic>
      <p:sp>
        <p:nvSpPr>
          <p:cNvPr id="27" name="Flèche droite 5"/>
          <p:cNvSpPr/>
          <p:nvPr/>
        </p:nvSpPr>
        <p:spPr>
          <a:xfrm>
            <a:off x="3287688" y="2334820"/>
            <a:ext cx="1466114" cy="43204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5"/>
          <p:cNvSpPr/>
          <p:nvPr/>
        </p:nvSpPr>
        <p:spPr>
          <a:xfrm>
            <a:off x="7282252" y="2329022"/>
            <a:ext cx="1466114" cy="43204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5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pic>
        <p:nvPicPr>
          <p:cNvPr id="14" name="Picture 12"/>
          <p:cNvPicPr>
            <a:picLocks noChangeAspect="1"/>
          </p:cNvPicPr>
          <p:nvPr/>
        </p:nvPicPr>
        <p:blipFill rotWithShape="1">
          <a:blip r:embed="rId5"/>
          <a:srcRect l="699"/>
          <a:stretch/>
        </p:blipFill>
        <p:spPr>
          <a:xfrm>
            <a:off x="428080" y="1340768"/>
            <a:ext cx="11150896" cy="475841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195357" y="784492"/>
            <a:ext cx="10001320" cy="52669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 smtClean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 bwMode="auto">
          <a:xfrm>
            <a:off x="335360" y="6219944"/>
            <a:ext cx="648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11</a:t>
            </a: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44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5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195357" y="784492"/>
            <a:ext cx="10001320" cy="52669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 smtClean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 smtClean="0"/>
              <a:t>Tests de qualité</a:t>
            </a:r>
            <a:endParaRPr lang="fr-FR" dirty="0"/>
          </a:p>
        </p:txBody>
      </p:sp>
      <p:sp>
        <p:nvSpPr>
          <p:cNvPr id="16" name="ZoneTexte 20"/>
          <p:cNvSpPr txBox="1"/>
          <p:nvPr/>
        </p:nvSpPr>
        <p:spPr bwMode="auto">
          <a:xfrm>
            <a:off x="407368" y="6219944"/>
            <a:ext cx="576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accent3"/>
                </a:solidFill>
                <a:latin typeface="Verdana" pitchFamily="34" charset="0"/>
              </a:rPr>
              <a:t>12</a:t>
            </a:r>
          </a:p>
        </p:txBody>
      </p:sp>
      <p:pic>
        <p:nvPicPr>
          <p:cNvPr id="15" name="Picture 2" descr="C:\Users\EmmaPC\Desktop\Mémoir projet 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878915"/>
            <a:ext cx="6130784" cy="22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2"/>
          <p:cNvSpPr txBox="1">
            <a:spLocks/>
          </p:cNvSpPr>
          <p:nvPr/>
        </p:nvSpPr>
        <p:spPr>
          <a:xfrm>
            <a:off x="695400" y="2308562"/>
            <a:ext cx="4628883" cy="33469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600" b="1" dirty="0" smtClean="0"/>
              <a:t>Défilement des copies avec le mode manuel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600" dirty="0" smtClean="0"/>
              <a:t>Retour en arrière qui ne modifie pas les statistiques</a:t>
            </a:r>
            <a:endParaRPr lang="fr-FR" sz="1600" dirty="0"/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endParaRPr lang="fr-FR" sz="1600" b="1" dirty="0" smtClean="0"/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600" b="1" dirty="0" smtClean="0"/>
              <a:t>Défilement des copies avec le mode automatique</a:t>
            </a:r>
            <a:endParaRPr lang="fr-FR" sz="1600" b="1" dirty="0"/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600" dirty="0"/>
              <a:t>Pas de fuite de </a:t>
            </a:r>
            <a:r>
              <a:rPr lang="fr-FR" sz="1600" dirty="0" smtClean="0"/>
              <a:t>mémoire si l’on enchaine les traitements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600" dirty="0"/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600" b="1" dirty="0" smtClean="0"/>
              <a:t>Nom de l’élève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600" dirty="0" smtClean="0"/>
              <a:t>Correspond au bon numéro sur la liste</a:t>
            </a:r>
            <a:endParaRPr lang="fr-FR" sz="1600" dirty="0"/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endParaRPr lang="fr-FR" sz="1400" b="1" dirty="0"/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71912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graphicFrame>
        <p:nvGraphicFramePr>
          <p:cNvPr id="1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48616"/>
              </p:ext>
            </p:extLst>
          </p:nvPr>
        </p:nvGraphicFramePr>
        <p:xfrm>
          <a:off x="1919536" y="894576"/>
          <a:ext cx="8913122" cy="326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6561">
                  <a:extLst>
                    <a:ext uri="{9D8B030D-6E8A-4147-A177-3AD203B41FA5}">
                      <a16:colId xmlns:a16="http://schemas.microsoft.com/office/drawing/2014/main" val="3652376467"/>
                    </a:ext>
                  </a:extLst>
                </a:gridCol>
                <a:gridCol w="4456561">
                  <a:extLst>
                    <a:ext uri="{9D8B030D-6E8A-4147-A177-3AD203B41FA5}">
                      <a16:colId xmlns:a16="http://schemas.microsoft.com/office/drawing/2014/main" val="3952096521"/>
                    </a:ext>
                  </a:extLst>
                </a:gridCol>
              </a:tblGrid>
              <a:tr h="411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Verdict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815404"/>
                  </a:ext>
                </a:extLst>
              </a:tr>
              <a:tr h="475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IHM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Succès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607170"/>
                  </a:ext>
                </a:extLst>
              </a:tr>
              <a:tr h="475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DLL C++ </a:t>
                      </a:r>
                      <a:r>
                        <a:rPr lang="en-US" sz="1600" dirty="0" err="1" smtClean="0"/>
                        <a:t>Traitement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d’image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Succès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661465"/>
                  </a:ext>
                </a:extLst>
              </a:tr>
              <a:tr h="475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Robustesse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échelle</a:t>
                      </a:r>
                      <a:r>
                        <a:rPr lang="en-US" sz="1600" dirty="0" smtClean="0"/>
                        <a:t> / rotation</a:t>
                      </a:r>
                      <a:r>
                        <a:rPr lang="en-US" sz="1600" baseline="0" dirty="0" smtClean="0"/>
                        <a:t> / </a:t>
                      </a:r>
                      <a:r>
                        <a:rPr lang="en-US" sz="1600" baseline="0" dirty="0" err="1" smtClean="0"/>
                        <a:t>dérive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Echec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56585"/>
                  </a:ext>
                </a:extLst>
              </a:tr>
              <a:tr h="475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Calcul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moyenne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écart</a:t>
                      </a:r>
                      <a:r>
                        <a:rPr lang="en-US" sz="1600" dirty="0" smtClean="0"/>
                        <a:t>-type, </a:t>
                      </a:r>
                      <a:r>
                        <a:rPr lang="en-US" sz="1600" dirty="0" err="1" smtClean="0"/>
                        <a:t>médiane</a:t>
                      </a:r>
                      <a:r>
                        <a:rPr lang="en-US" sz="1600" dirty="0" smtClean="0"/>
                        <a:t>,…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Succès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432981"/>
                  </a:ext>
                </a:extLst>
              </a:tr>
              <a:tr h="475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Traitement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manuel</a:t>
                      </a:r>
                      <a:r>
                        <a:rPr lang="en-US" sz="1600" dirty="0" smtClean="0"/>
                        <a:t> et </a:t>
                      </a:r>
                      <a:r>
                        <a:rPr lang="en-US" sz="1600" dirty="0" err="1" smtClean="0"/>
                        <a:t>automatique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Succès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612025"/>
                  </a:ext>
                </a:extLst>
              </a:tr>
              <a:tr h="475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Sauvegarde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dans</a:t>
                      </a:r>
                      <a:r>
                        <a:rPr lang="en-US" sz="1600" baseline="0" dirty="0" smtClean="0"/>
                        <a:t> CSV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Succès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80011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39948" y="4483129"/>
            <a:ext cx="75205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Arial Narrow" panose="020B0606020202030204" pitchFamily="34" charset="0"/>
              </a:rPr>
              <a:t>Perspectives :</a:t>
            </a:r>
            <a:endParaRPr lang="fr-FR" sz="20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Mettre en place la robustesse à la rotation et aux dérives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Détection automatique de la référence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Threading pour augmenter vitesse de traitement</a:t>
            </a:r>
            <a:endParaRPr lang="fr-FR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Paramètres LLD dans IHM (utilisateur avancé)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Ajouter une fonctionnalité de personnalisation de la copie référence</a:t>
            </a: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335360" y="6219944"/>
            <a:ext cx="648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13</a:t>
            </a: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1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 smtClean="0"/>
              <a:t>A vos questions !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6749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81" y="273945"/>
            <a:ext cx="5343525" cy="24574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06240" y="2667681"/>
            <a:ext cx="3888432" cy="2862322"/>
          </a:xfrm>
        </p:spPr>
        <p:txBody>
          <a:bodyPr/>
          <a:lstStyle/>
          <a:p>
            <a:pPr lvl="0"/>
            <a: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Objectifs</a:t>
            </a:r>
            <a:b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/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Organisation</a:t>
            </a:r>
            <a:b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/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Présentation technique</a:t>
            </a:r>
            <a:b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/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Démonstration</a:t>
            </a:r>
            <a:b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dirty="0">
                <a:solidFill>
                  <a:schemeClr val="tx1"/>
                </a:solidFill>
                <a:ea typeface="+mn-ea"/>
                <a:cs typeface="Arial" pitchFamily="34" charset="0"/>
              </a:rPr>
              <a:t/>
            </a:r>
            <a:br>
              <a:rPr lang="fr-FR" sz="2000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Conclusion</a:t>
            </a:r>
            <a:endParaRPr lang="fr-FR" sz="8000" b="1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5853544" y="1153583"/>
            <a:ext cx="51857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7200" b="0" kern="1200" noProof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 smtClean="0">
                <a:solidFill>
                  <a:schemeClr val="accent1"/>
                </a:solidFill>
              </a:rPr>
              <a:t>Sommaire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412776"/>
            <a:ext cx="4824536" cy="3901843"/>
          </a:xfrm>
          <a:prstGeom prst="rect">
            <a:avLst/>
          </a:prstGeom>
        </p:spPr>
      </p:pic>
      <p:sp>
        <p:nvSpPr>
          <p:cNvPr id="4" name="Larme 3"/>
          <p:cNvSpPr/>
          <p:nvPr/>
        </p:nvSpPr>
        <p:spPr>
          <a:xfrm>
            <a:off x="6646200" y="2730456"/>
            <a:ext cx="360040" cy="36004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Larme 5"/>
          <p:cNvSpPr/>
          <p:nvPr/>
        </p:nvSpPr>
        <p:spPr>
          <a:xfrm>
            <a:off x="6646200" y="3322526"/>
            <a:ext cx="360040" cy="360040"/>
          </a:xfrm>
          <a:prstGeom prst="teardrop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arme 6"/>
          <p:cNvSpPr/>
          <p:nvPr/>
        </p:nvSpPr>
        <p:spPr>
          <a:xfrm>
            <a:off x="6651673" y="3918822"/>
            <a:ext cx="360040" cy="36004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arme 7"/>
          <p:cNvSpPr/>
          <p:nvPr/>
        </p:nvSpPr>
        <p:spPr>
          <a:xfrm>
            <a:off x="6646200" y="5100615"/>
            <a:ext cx="360040" cy="360040"/>
          </a:xfrm>
          <a:prstGeom prst="teardrop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arme 8"/>
          <p:cNvSpPr/>
          <p:nvPr/>
        </p:nvSpPr>
        <p:spPr>
          <a:xfrm>
            <a:off x="6646200" y="4509718"/>
            <a:ext cx="360040" cy="360040"/>
          </a:xfrm>
          <a:prstGeom prst="teardrop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257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 bwMode="auto">
          <a:xfrm>
            <a:off x="527951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accent3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264" name="Espace réservé du contenu 4"/>
          <p:cNvSpPr txBox="1">
            <a:spLocks/>
          </p:cNvSpPr>
          <p:nvPr/>
        </p:nvSpPr>
        <p:spPr>
          <a:xfrm>
            <a:off x="2111053" y="1792849"/>
            <a:ext cx="5052237" cy="9446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latin typeface="+mj-lt"/>
              </a:rPr>
              <a:t>Corriger automatiquement des feuilles de QCM</a:t>
            </a:r>
          </a:p>
          <a:p>
            <a:pPr marL="0" indent="0">
              <a:buNone/>
            </a:pPr>
            <a:endParaRPr lang="fr-FR" sz="2400" dirty="0">
              <a:latin typeface="Arial Narrow" panose="020B0606020202030204" pitchFamily="34" charset="0"/>
            </a:endParaRPr>
          </a:p>
          <a:p>
            <a:endParaRPr lang="fr-FR" dirty="0"/>
          </a:p>
        </p:txBody>
      </p:sp>
      <p:pic>
        <p:nvPicPr>
          <p:cNvPr id="26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26" y="1536548"/>
            <a:ext cx="3710961" cy="432945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" name="Groupe 1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14" name="Organigramme : Alternative 13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Picture 4"/>
          <p:cNvPicPr/>
          <p:nvPr/>
        </p:nvPicPr>
        <p:blipFill>
          <a:blip r:embed="rId5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RÃ©sultat de recherche d'images pour &quot;conclusi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1" y="1512143"/>
            <a:ext cx="1506064" cy="15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847528" y="3201048"/>
            <a:ext cx="59046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Arial Narrow" panose="020B0606020202030204" pitchFamily="34" charset="0"/>
              </a:rPr>
              <a:t>Objectifs :</a:t>
            </a:r>
          </a:p>
          <a:p>
            <a:endParaRPr lang="fr-FR" sz="20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IHM fonctionnelle et lisible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DLL </a:t>
            </a:r>
            <a:r>
              <a:rPr lang="fr-FR" sz="2000" dirty="0">
                <a:latin typeface="Arial Narrow" panose="020B0606020202030204" pitchFamily="34" charset="0"/>
              </a:rPr>
              <a:t>C++ de traitement </a:t>
            </a:r>
            <a:r>
              <a:rPr lang="fr-FR" sz="2000" dirty="0" smtClean="0">
                <a:latin typeface="Arial Narrow" panose="020B0606020202030204" pitchFamily="34" charset="0"/>
              </a:rPr>
              <a:t>d’images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Arial Narrow" panose="020B0606020202030204" pitchFamily="34" charset="0"/>
              </a:rPr>
              <a:t>Robustesse à </a:t>
            </a:r>
            <a:r>
              <a:rPr lang="fr-FR" sz="2000" dirty="0" smtClean="0">
                <a:latin typeface="Arial Narrow" panose="020B0606020202030204" pitchFamily="34" charset="0"/>
              </a:rPr>
              <a:t>l’échelle/rotation/dérive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Calculs statistiques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Traitement manuel et automatique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 Narrow" panose="020B0606020202030204" pitchFamily="34" charset="0"/>
              </a:rPr>
              <a:t>Sauvegarde des résultats dans fichier CSV</a:t>
            </a:r>
            <a:endParaRPr lang="fr-FR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41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 bwMode="auto">
          <a:xfrm>
            <a:off x="527951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accent3"/>
                </a:solidFill>
                <a:latin typeface="Verdana" pitchFamily="34" charset="0"/>
              </a:rPr>
              <a:t>2</a:t>
            </a:r>
          </a:p>
        </p:txBody>
      </p:sp>
      <p:pic>
        <p:nvPicPr>
          <p:cNvPr id="13" name="Picture 4"/>
          <p:cNvPicPr/>
          <p:nvPr/>
        </p:nvPicPr>
        <p:blipFill>
          <a:blip r:embed="rId3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Graphique 6"/>
              <p:cNvGraphicFramePr/>
              <p:nvPr>
                <p:extLst>
                  <p:ext uri="{D42A27DB-BD31-4B8C-83A1-F6EECF244321}">
                    <p14:modId xmlns:p14="http://schemas.microsoft.com/office/powerpoint/2010/main" val="2670040763"/>
                  </p:ext>
                </p:extLst>
              </p:nvPr>
            </p:nvGraphicFramePr>
            <p:xfrm>
              <a:off x="157970" y="892999"/>
              <a:ext cx="11863467" cy="50562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Graphique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970" y="892999"/>
                <a:ext cx="11863467" cy="50562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e 14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6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17" name="Organigramme : Alternative 16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18" name="Organigramme : Alternative 17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19" name="Organigramme : Alternative 18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20" name="Organigramme : Alternative 19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21" name="Organigramme : Alternative 20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83529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2"/>
          <p:cNvSpPr/>
          <p:nvPr/>
        </p:nvSpPr>
        <p:spPr>
          <a:xfrm>
            <a:off x="1717015" y="1772816"/>
            <a:ext cx="4320480" cy="400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2"/>
          <p:cNvSpPr txBox="1">
            <a:spLocks/>
          </p:cNvSpPr>
          <p:nvPr/>
        </p:nvSpPr>
        <p:spPr>
          <a:xfrm>
            <a:off x="6932403" y="3563971"/>
            <a:ext cx="4392488" cy="9715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400" b="1" dirty="0" smtClean="0"/>
              <a:t>Passerelle</a:t>
            </a:r>
            <a:endParaRPr lang="fr-FR" sz="1400" b="1" dirty="0"/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400" dirty="0" smtClean="0"/>
              <a:t>Conversion des fonctions C# en C++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</a:t>
            </a:r>
            <a:r>
              <a:rPr lang="fr-FR" sz="1200" dirty="0" err="1" smtClean="0"/>
              <a:t>LLD_connection.cs</a:t>
            </a:r>
            <a:endParaRPr lang="fr-FR" sz="1200" dirty="0"/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LLD_connection.cpp </a:t>
            </a:r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6962355" y="4538389"/>
            <a:ext cx="4063412" cy="15965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400" b="1" dirty="0" smtClean="0"/>
              <a:t>Low-</a:t>
            </a:r>
            <a:r>
              <a:rPr lang="fr-FR" sz="1400" b="1" dirty="0" err="1" smtClean="0"/>
              <a:t>level</a:t>
            </a:r>
            <a:r>
              <a:rPr lang="fr-FR" sz="1400" b="1" dirty="0" smtClean="0"/>
              <a:t> driver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400" dirty="0" smtClean="0"/>
              <a:t>Bas-niveau, traitement des images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QCM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Classes </a:t>
            </a:r>
            <a:r>
              <a:rPr lang="fr-FR" sz="1200" dirty="0" err="1" smtClean="0"/>
              <a:t>CImageNdg</a:t>
            </a:r>
            <a:r>
              <a:rPr lang="fr-FR" sz="1200" dirty="0" smtClean="0"/>
              <a:t>, </a:t>
            </a:r>
            <a:r>
              <a:rPr lang="fr-FR" sz="1200" dirty="0" err="1" smtClean="0"/>
              <a:t>CImageClasse</a:t>
            </a:r>
            <a:r>
              <a:rPr lang="fr-FR" sz="1200" dirty="0" smtClean="0"/>
              <a:t>,…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 bwMode="auto">
          <a:xfrm>
            <a:off x="536924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accent3"/>
                </a:solidFill>
                <a:latin typeface="Verdana" pitchFamily="34" charset="0"/>
              </a:rPr>
              <a:t>3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1406930" y="2636912"/>
            <a:ext cx="4940652" cy="616148"/>
            <a:chOff x="1398487" y="753"/>
            <a:chExt cx="4940652" cy="616148"/>
          </a:xfrm>
        </p:grpSpPr>
        <p:sp>
          <p:nvSpPr>
            <p:cNvPr id="24" name="Rectangle 23"/>
            <p:cNvSpPr/>
            <p:nvPr/>
          </p:nvSpPr>
          <p:spPr>
            <a:xfrm rot="10800000">
              <a:off x="1398487" y="753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ZoneTexte 24"/>
            <p:cNvSpPr txBox="1"/>
            <p:nvPr/>
          </p:nvSpPr>
          <p:spPr>
            <a:xfrm rot="21600000">
              <a:off x="1398487" y="753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>
                  <a:solidFill>
                    <a:schemeClr val="accent1"/>
                  </a:solidFill>
                </a:rPr>
                <a:t>IHM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1406930" y="4538389"/>
            <a:ext cx="4940652" cy="618803"/>
            <a:chOff x="1398487" y="1600900"/>
            <a:chExt cx="4940652" cy="618803"/>
          </a:xfrm>
        </p:grpSpPr>
        <p:sp>
          <p:nvSpPr>
            <p:cNvPr id="40" name="Rectangle 39"/>
            <p:cNvSpPr/>
            <p:nvPr/>
          </p:nvSpPr>
          <p:spPr>
            <a:xfrm rot="10800000">
              <a:off x="1398487" y="1600900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ZoneTexte 42"/>
            <p:cNvSpPr txBox="1"/>
            <p:nvPr/>
          </p:nvSpPr>
          <p:spPr>
            <a:xfrm>
              <a:off x="1398487" y="1603555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>
                  <a:solidFill>
                    <a:schemeClr val="accent1"/>
                  </a:solidFill>
                </a:rPr>
                <a:t>Low </a:t>
              </a:r>
              <a:r>
                <a:rPr lang="fr-FR" sz="2000" kern="1200" dirty="0" err="1" smtClean="0">
                  <a:solidFill>
                    <a:schemeClr val="accent1"/>
                  </a:solidFill>
                </a:rPr>
                <a:t>Level</a:t>
              </a:r>
              <a:r>
                <a:rPr lang="fr-FR" sz="2000" kern="1200" dirty="0" smtClean="0">
                  <a:solidFill>
                    <a:schemeClr val="accent1"/>
                  </a:solidFill>
                </a:rPr>
                <a:t> Driver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357" y="784492"/>
            <a:ext cx="10001320" cy="526693"/>
          </a:xfrm>
        </p:spPr>
        <p:txBody>
          <a:bodyPr/>
          <a:lstStyle/>
          <a:p>
            <a:r>
              <a:rPr lang="fr-FR" dirty="0" smtClean="0"/>
              <a:t>Architecture fonctionnelle</a:t>
            </a:r>
            <a:endParaRPr lang="fr-FR" dirty="0"/>
          </a:p>
        </p:txBody>
      </p:sp>
      <p:grpSp>
        <p:nvGrpSpPr>
          <p:cNvPr id="30" name="Groupe 22"/>
          <p:cNvGrpSpPr/>
          <p:nvPr/>
        </p:nvGrpSpPr>
        <p:grpSpPr>
          <a:xfrm>
            <a:off x="1406930" y="3563971"/>
            <a:ext cx="4940652" cy="616148"/>
            <a:chOff x="1398487" y="753"/>
            <a:chExt cx="4940652" cy="616148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1398487" y="753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ZoneTexte 24"/>
            <p:cNvSpPr txBox="1"/>
            <p:nvPr/>
          </p:nvSpPr>
          <p:spPr>
            <a:xfrm rot="21600000">
              <a:off x="1398487" y="753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>
                  <a:solidFill>
                    <a:schemeClr val="accent1"/>
                  </a:solidFill>
                </a:rPr>
                <a:t>Passerelle C# / C++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6932403" y="2636912"/>
            <a:ext cx="4465009" cy="9295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400" b="1" dirty="0" smtClean="0"/>
              <a:t>IHM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400" dirty="0" smtClean="0"/>
              <a:t>Partie visible par l’utilisateur final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principale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</a:t>
            </a:r>
            <a:r>
              <a:rPr lang="fr-FR" sz="1200" dirty="0" err="1" smtClean="0"/>
              <a:t>stats</a:t>
            </a:r>
            <a:r>
              <a:rPr lang="fr-FR" sz="1200" dirty="0" smtClean="0"/>
              <a:t> 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400" dirty="0" smtClean="0"/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97355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2"/>
          <p:cNvSpPr/>
          <p:nvPr/>
        </p:nvSpPr>
        <p:spPr>
          <a:xfrm>
            <a:off x="1717015" y="1772816"/>
            <a:ext cx="4320480" cy="400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2"/>
          <p:cNvSpPr txBox="1">
            <a:spLocks/>
          </p:cNvSpPr>
          <p:nvPr/>
        </p:nvSpPr>
        <p:spPr>
          <a:xfrm>
            <a:off x="6932403" y="3563971"/>
            <a:ext cx="4392488" cy="9715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400" b="1" dirty="0" smtClean="0"/>
              <a:t>Passerelle</a:t>
            </a:r>
            <a:endParaRPr lang="fr-FR" sz="1400" b="1" dirty="0"/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400" dirty="0" smtClean="0"/>
              <a:t>Conversion des fonctions C# en C++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</a:t>
            </a:r>
            <a:r>
              <a:rPr lang="fr-FR" sz="1200" dirty="0" err="1" smtClean="0"/>
              <a:t>LLD_connection.cs</a:t>
            </a:r>
            <a:endParaRPr lang="fr-FR" sz="1200" dirty="0"/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LLD_connection.cpp </a:t>
            </a:r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6962355" y="4538389"/>
            <a:ext cx="4063412" cy="15965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400" b="1" dirty="0" smtClean="0"/>
              <a:t>Low-</a:t>
            </a:r>
            <a:r>
              <a:rPr lang="fr-FR" sz="1400" b="1" dirty="0" err="1" smtClean="0"/>
              <a:t>level</a:t>
            </a:r>
            <a:r>
              <a:rPr lang="fr-FR" sz="1400" b="1" dirty="0" smtClean="0"/>
              <a:t> driver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400" dirty="0" smtClean="0"/>
              <a:t>Bas-niveau, traitement des images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QCM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Classes </a:t>
            </a:r>
            <a:r>
              <a:rPr lang="fr-FR" sz="1200" dirty="0" err="1" smtClean="0"/>
              <a:t>CImageNdg</a:t>
            </a:r>
            <a:r>
              <a:rPr lang="fr-FR" sz="1200" dirty="0" smtClean="0"/>
              <a:t>, </a:t>
            </a:r>
            <a:r>
              <a:rPr lang="fr-FR" sz="1200" dirty="0" err="1" smtClean="0"/>
              <a:t>CImageClasse</a:t>
            </a:r>
            <a:r>
              <a:rPr lang="fr-FR" sz="1200" dirty="0" smtClean="0"/>
              <a:t>,…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 bwMode="auto">
          <a:xfrm>
            <a:off x="536924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4</a:t>
            </a: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1406930" y="2636912"/>
            <a:ext cx="4940652" cy="616148"/>
            <a:chOff x="1398487" y="753"/>
            <a:chExt cx="4940652" cy="616148"/>
          </a:xfrm>
          <a:solidFill>
            <a:srgbClr val="B9C21F"/>
          </a:solidFill>
        </p:grpSpPr>
        <p:sp>
          <p:nvSpPr>
            <p:cNvPr id="24" name="Rectangle 23"/>
            <p:cNvSpPr/>
            <p:nvPr/>
          </p:nvSpPr>
          <p:spPr>
            <a:xfrm rot="10800000">
              <a:off x="1398487" y="753"/>
              <a:ext cx="4940652" cy="61614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ZoneTexte 24"/>
            <p:cNvSpPr txBox="1"/>
            <p:nvPr/>
          </p:nvSpPr>
          <p:spPr>
            <a:xfrm rot="21600000">
              <a:off x="1398487" y="753"/>
              <a:ext cx="4940652" cy="6161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>
                  <a:solidFill>
                    <a:schemeClr val="accent1"/>
                  </a:solidFill>
                </a:rPr>
                <a:t>IHM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1406930" y="4538389"/>
            <a:ext cx="4940652" cy="618803"/>
            <a:chOff x="1398487" y="1600900"/>
            <a:chExt cx="4940652" cy="618803"/>
          </a:xfrm>
        </p:grpSpPr>
        <p:sp>
          <p:nvSpPr>
            <p:cNvPr id="40" name="Rectangle 39"/>
            <p:cNvSpPr/>
            <p:nvPr/>
          </p:nvSpPr>
          <p:spPr>
            <a:xfrm rot="10800000">
              <a:off x="1398487" y="1600900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ZoneTexte 42"/>
            <p:cNvSpPr txBox="1"/>
            <p:nvPr/>
          </p:nvSpPr>
          <p:spPr>
            <a:xfrm>
              <a:off x="1398487" y="1603555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>
                  <a:solidFill>
                    <a:schemeClr val="accent1"/>
                  </a:solidFill>
                </a:rPr>
                <a:t>Low </a:t>
              </a:r>
              <a:r>
                <a:rPr lang="fr-FR" sz="2000" kern="1200" dirty="0" err="1" smtClean="0">
                  <a:solidFill>
                    <a:schemeClr val="accent1"/>
                  </a:solidFill>
                </a:rPr>
                <a:t>Level</a:t>
              </a:r>
              <a:r>
                <a:rPr lang="fr-FR" sz="2000" kern="1200" dirty="0" smtClean="0">
                  <a:solidFill>
                    <a:schemeClr val="accent1"/>
                  </a:solidFill>
                </a:rPr>
                <a:t> Driver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grpSp>
        <p:nvGrpSpPr>
          <p:cNvPr id="30" name="Groupe 22"/>
          <p:cNvGrpSpPr/>
          <p:nvPr/>
        </p:nvGrpSpPr>
        <p:grpSpPr>
          <a:xfrm>
            <a:off x="1406930" y="3563971"/>
            <a:ext cx="4940652" cy="616148"/>
            <a:chOff x="1398487" y="753"/>
            <a:chExt cx="4940652" cy="616148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1398487" y="753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ZoneTexte 24"/>
            <p:cNvSpPr txBox="1"/>
            <p:nvPr/>
          </p:nvSpPr>
          <p:spPr>
            <a:xfrm rot="21600000">
              <a:off x="1398487" y="753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>
                  <a:solidFill>
                    <a:schemeClr val="accent1"/>
                  </a:solidFill>
                </a:rPr>
                <a:t>Passerelle C# / C++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Titre 1"/>
          <p:cNvSpPr>
            <a:spLocks noGrp="1"/>
          </p:cNvSpPr>
          <p:nvPr>
            <p:ph type="title"/>
          </p:nvPr>
        </p:nvSpPr>
        <p:spPr>
          <a:xfrm>
            <a:off x="195357" y="784492"/>
            <a:ext cx="10001320" cy="526693"/>
          </a:xfrm>
        </p:spPr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6932403" y="2636912"/>
            <a:ext cx="4465009" cy="9295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400" b="1" dirty="0" smtClean="0"/>
              <a:t>IHM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400" dirty="0" smtClean="0"/>
              <a:t>Partie visible par l’utilisateur final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principale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</a:t>
            </a:r>
            <a:r>
              <a:rPr lang="fr-FR" sz="1200" dirty="0" err="1" smtClean="0"/>
              <a:t>stats</a:t>
            </a:r>
            <a:r>
              <a:rPr lang="fr-FR" sz="1200" dirty="0" smtClean="0"/>
              <a:t> 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400" dirty="0" smtClean="0"/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1773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 bwMode="auto">
          <a:xfrm>
            <a:off x="536924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5</a:t>
            </a: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699"/>
          <a:stretch/>
        </p:blipFill>
        <p:spPr>
          <a:xfrm>
            <a:off x="541991" y="1319654"/>
            <a:ext cx="11150896" cy="475841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/>
        </p:nvSpPr>
        <p:spPr bwMode="auto">
          <a:xfrm>
            <a:off x="195357" y="784492"/>
            <a:ext cx="10001320" cy="52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 smtClean="0"/>
              <a:t>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03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 bwMode="auto">
          <a:xfrm>
            <a:off x="536924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6</a:t>
            </a: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357" y="784492"/>
            <a:ext cx="10001320" cy="526693"/>
          </a:xfrm>
        </p:spPr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56859" y="2115616"/>
            <a:ext cx="223224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Statistiques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456859" y="2547664"/>
            <a:ext cx="2232248" cy="3581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Nom de la classe</a:t>
            </a:r>
          </a:p>
          <a:p>
            <a:pPr algn="ctr"/>
            <a:r>
              <a:rPr lang="fr-FR" sz="1600" dirty="0"/>
              <a:t>Seuil </a:t>
            </a:r>
            <a:r>
              <a:rPr lang="fr-FR" sz="1600" dirty="0" smtClean="0"/>
              <a:t>d’acceptation</a:t>
            </a:r>
          </a:p>
          <a:p>
            <a:pPr algn="ctr"/>
            <a:endParaRPr lang="fr-FR" sz="1600" dirty="0" smtClean="0"/>
          </a:p>
          <a:p>
            <a:pPr algn="ctr"/>
            <a:r>
              <a:rPr lang="fr-FR" sz="1600" dirty="0" smtClean="0"/>
              <a:t>Liste : Nom</a:t>
            </a:r>
          </a:p>
          <a:p>
            <a:pPr algn="ctr"/>
            <a:r>
              <a:rPr lang="fr-FR" sz="1600" dirty="0" smtClean="0"/>
              <a:t>Liste : Note</a:t>
            </a:r>
          </a:p>
          <a:p>
            <a:pPr algn="ctr"/>
            <a:r>
              <a:rPr lang="fr-FR" sz="1600" dirty="0"/>
              <a:t>Échecs</a:t>
            </a:r>
          </a:p>
          <a:p>
            <a:pPr algn="ctr"/>
            <a:r>
              <a:rPr lang="fr-FR" sz="1600" dirty="0"/>
              <a:t>Succès</a:t>
            </a:r>
          </a:p>
          <a:p>
            <a:pPr algn="ctr"/>
            <a:r>
              <a:rPr lang="fr-FR" sz="1600" dirty="0"/>
              <a:t>Nombre de </a:t>
            </a:r>
            <a:r>
              <a:rPr lang="fr-FR" sz="1600" dirty="0" smtClean="0"/>
              <a:t>copies</a:t>
            </a:r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r>
              <a:rPr lang="fr-FR" sz="1600" dirty="0" smtClean="0"/>
              <a:t>Moyenne</a:t>
            </a:r>
          </a:p>
          <a:p>
            <a:pPr algn="ctr"/>
            <a:r>
              <a:rPr lang="fr-FR" sz="1600" dirty="0" smtClean="0"/>
              <a:t>Ecart-type</a:t>
            </a:r>
          </a:p>
          <a:p>
            <a:pPr algn="ctr"/>
            <a:r>
              <a:rPr lang="fr-FR" sz="1600" dirty="0" smtClean="0"/>
              <a:t>Médiane</a:t>
            </a:r>
          </a:p>
          <a:p>
            <a:pPr algn="ctr"/>
            <a:r>
              <a:rPr lang="fr-FR" sz="1600" dirty="0" smtClean="0"/>
              <a:t>Note min</a:t>
            </a:r>
          </a:p>
          <a:p>
            <a:pPr algn="ctr"/>
            <a:r>
              <a:rPr lang="fr-FR" sz="1600" dirty="0" smtClean="0"/>
              <a:t>Note max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5156" y="4174994"/>
            <a:ext cx="223224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Copie référence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75156" y="4607042"/>
            <a:ext cx="2232248" cy="1457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Chargement d’une image unique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>
                <a:solidFill>
                  <a:srgbClr val="00B050"/>
                </a:solidFill>
              </a:rPr>
              <a:t>Enregistrement comme référence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15680" y="2834593"/>
            <a:ext cx="223224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Correction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215680" y="3266641"/>
            <a:ext cx="2232248" cy="2804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Chargement d’un dossier d’images</a:t>
            </a:r>
          </a:p>
          <a:p>
            <a:pPr algn="ctr"/>
            <a:endParaRPr lang="fr-FR" sz="1600" dirty="0" smtClean="0"/>
          </a:p>
          <a:p>
            <a:pPr algn="ctr"/>
            <a:r>
              <a:rPr lang="fr-FR" sz="1600" dirty="0" smtClean="0"/>
              <a:t>Parcourt des images une à une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 smtClean="0">
                <a:solidFill>
                  <a:srgbClr val="00B050"/>
                </a:solidFill>
              </a:rPr>
              <a:t>Correction de chaque copie</a:t>
            </a:r>
          </a:p>
          <a:p>
            <a:pPr algn="ctr"/>
            <a:endParaRPr lang="fr-FR" sz="1600" dirty="0"/>
          </a:p>
          <a:p>
            <a:pPr algn="ctr"/>
            <a:r>
              <a:rPr lang="fr-FR" sz="1600" dirty="0" smtClean="0"/>
              <a:t>Mise à jour des statistiques (on/off)</a:t>
            </a:r>
            <a:endParaRPr lang="fr-FR" sz="1600" dirty="0"/>
          </a:p>
        </p:txBody>
      </p:sp>
      <p:sp>
        <p:nvSpPr>
          <p:cNvPr id="23" name="Rectangle 22"/>
          <p:cNvSpPr/>
          <p:nvPr/>
        </p:nvSpPr>
        <p:spPr>
          <a:xfrm>
            <a:off x="9624392" y="4039624"/>
            <a:ext cx="223224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Enregistrement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9624392" y="4471672"/>
            <a:ext cx="2232248" cy="1587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Mise à jour des statistiques complètes</a:t>
            </a:r>
          </a:p>
          <a:p>
            <a:pPr algn="ctr"/>
            <a:endParaRPr lang="fr-FR" sz="1600" dirty="0"/>
          </a:p>
          <a:p>
            <a:pPr algn="ctr"/>
            <a:r>
              <a:rPr lang="fr-FR" sz="1600" dirty="0" smtClean="0"/>
              <a:t>Création et écriture d’un fichier CSV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513360" y="1267519"/>
            <a:ext cx="11175700" cy="43204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704284" y="1266604"/>
            <a:ext cx="223224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>
            <a:off x="9139529" y="2542842"/>
            <a:ext cx="466861" cy="3581055"/>
          </a:xfrm>
          <a:prstGeom prst="rightBrace">
            <a:avLst>
              <a:gd name="adj1" fmla="val 35536"/>
              <a:gd name="adj2" fmla="val 90368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en angle 54"/>
          <p:cNvCxnSpPr>
            <a:stCxn id="4" idx="2"/>
            <a:endCxn id="18" idx="0"/>
          </p:cNvCxnSpPr>
          <p:nvPr/>
        </p:nvCxnSpPr>
        <p:spPr>
          <a:xfrm rot="5400000">
            <a:off x="2417673" y="772259"/>
            <a:ext cx="2476342" cy="4329128"/>
          </a:xfrm>
          <a:prstGeom prst="bentConnector3">
            <a:avLst>
              <a:gd name="adj1" fmla="val 6536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4" idx="2"/>
            <a:endCxn id="20" idx="0"/>
          </p:cNvCxnSpPr>
          <p:nvPr/>
        </p:nvCxnSpPr>
        <p:spPr>
          <a:xfrm rot="5400000">
            <a:off x="4508136" y="1522320"/>
            <a:ext cx="1135941" cy="1488604"/>
          </a:xfrm>
          <a:prstGeom prst="bentConnector3">
            <a:avLst>
              <a:gd name="adj1" fmla="val 1436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4" idx="2"/>
            <a:endCxn id="23" idx="0"/>
          </p:cNvCxnSpPr>
          <p:nvPr/>
        </p:nvCxnSpPr>
        <p:spPr>
          <a:xfrm rot="16200000" flipH="1">
            <a:off x="7109976" y="409084"/>
            <a:ext cx="2340972" cy="4920108"/>
          </a:xfrm>
          <a:prstGeom prst="bentConnector3">
            <a:avLst>
              <a:gd name="adj1" fmla="val 69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ccolade fermante 71"/>
          <p:cNvSpPr/>
          <p:nvPr/>
        </p:nvSpPr>
        <p:spPr>
          <a:xfrm rot="10800000">
            <a:off x="5952689" y="2579718"/>
            <a:ext cx="520162" cy="569654"/>
          </a:xfrm>
          <a:prstGeom prst="rightBrace">
            <a:avLst>
              <a:gd name="adj1" fmla="val 8333"/>
              <a:gd name="adj2" fmla="val 5029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/>
          <p:nvPr/>
        </p:nvCxnSpPr>
        <p:spPr>
          <a:xfrm>
            <a:off x="5820408" y="1844824"/>
            <a:ext cx="0" cy="103172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805488" y="2862499"/>
            <a:ext cx="20695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ccolade fermante 97"/>
          <p:cNvSpPr/>
          <p:nvPr/>
        </p:nvSpPr>
        <p:spPr>
          <a:xfrm rot="10800000">
            <a:off x="5935134" y="3361719"/>
            <a:ext cx="520162" cy="1265395"/>
          </a:xfrm>
          <a:prstGeom prst="rightBrace">
            <a:avLst>
              <a:gd name="adj1" fmla="val 8333"/>
              <a:gd name="adj2" fmla="val 5029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ccolade fermante 98"/>
          <p:cNvSpPr/>
          <p:nvPr/>
        </p:nvSpPr>
        <p:spPr>
          <a:xfrm rot="10800000">
            <a:off x="5935916" y="4833606"/>
            <a:ext cx="520162" cy="1265395"/>
          </a:xfrm>
          <a:prstGeom prst="rightBrace">
            <a:avLst>
              <a:gd name="adj1" fmla="val 8333"/>
              <a:gd name="adj2" fmla="val 5029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ccolade fermante 105"/>
          <p:cNvSpPr/>
          <p:nvPr/>
        </p:nvSpPr>
        <p:spPr>
          <a:xfrm>
            <a:off x="8666661" y="4887721"/>
            <a:ext cx="381668" cy="1240998"/>
          </a:xfrm>
          <a:prstGeom prst="rightBrace">
            <a:avLst>
              <a:gd name="adj1" fmla="val 8333"/>
              <a:gd name="adj2" fmla="val 2129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/>
          <p:cNvCxnSpPr/>
          <p:nvPr/>
        </p:nvCxnSpPr>
        <p:spPr>
          <a:xfrm>
            <a:off x="5850731" y="3977241"/>
            <a:ext cx="0" cy="108382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5843601" y="3990771"/>
            <a:ext cx="20695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5805488" y="5448853"/>
            <a:ext cx="0" cy="33520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V="1">
            <a:off x="5798358" y="5462383"/>
            <a:ext cx="20695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5441950" y="5781675"/>
            <a:ext cx="37845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441236" y="5061068"/>
            <a:ext cx="423783" cy="14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9117806" y="4855369"/>
            <a:ext cx="0" cy="31127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8891719" y="5153719"/>
            <a:ext cx="22861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336360" y="4842102"/>
            <a:ext cx="72008" cy="54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/>
          <p:nvPr/>
        </p:nvCxnSpPr>
        <p:spPr>
          <a:xfrm>
            <a:off x="9120336" y="4869160"/>
            <a:ext cx="50405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06" idx="2"/>
          </p:cNvCxnSpPr>
          <p:nvPr/>
        </p:nvCxnSpPr>
        <p:spPr>
          <a:xfrm flipV="1">
            <a:off x="8666661" y="6123897"/>
            <a:ext cx="495976" cy="48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 flipV="1">
            <a:off x="8677707" y="2541774"/>
            <a:ext cx="495976" cy="48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8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2"/>
          <p:cNvSpPr/>
          <p:nvPr/>
        </p:nvSpPr>
        <p:spPr>
          <a:xfrm>
            <a:off x="1717015" y="1772816"/>
            <a:ext cx="4320480" cy="400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2"/>
          <p:cNvSpPr txBox="1">
            <a:spLocks/>
          </p:cNvSpPr>
          <p:nvPr/>
        </p:nvSpPr>
        <p:spPr>
          <a:xfrm>
            <a:off x="6932403" y="3563971"/>
            <a:ext cx="4392488" cy="9715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400" b="1" dirty="0" smtClean="0"/>
              <a:t>Passerelle</a:t>
            </a:r>
            <a:endParaRPr lang="fr-FR" sz="1400" b="1" dirty="0"/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fr-FR" sz="1400" dirty="0" smtClean="0"/>
              <a:t>Conversion des fonctions C# en C++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</a:t>
            </a:r>
            <a:r>
              <a:rPr lang="fr-FR" sz="1200" dirty="0" err="1" smtClean="0"/>
              <a:t>LLD_connection.cs</a:t>
            </a:r>
            <a:endParaRPr lang="fr-FR" sz="1200" dirty="0"/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fr-FR" sz="1200" dirty="0" smtClean="0"/>
              <a:t>Classe LLD_connection.cpp </a:t>
            </a:r>
          </a:p>
        </p:txBody>
      </p:sp>
      <p:sp>
        <p:nvSpPr>
          <p:cNvPr id="21" name="ZoneTexte 20"/>
          <p:cNvSpPr txBox="1"/>
          <p:nvPr/>
        </p:nvSpPr>
        <p:spPr bwMode="auto">
          <a:xfrm>
            <a:off x="536924" y="6219944"/>
            <a:ext cx="44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accent3"/>
                </a:solidFill>
                <a:latin typeface="Verdana" pitchFamily="34" charset="0"/>
              </a:rPr>
              <a:t>7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1406930" y="2636912"/>
            <a:ext cx="4940652" cy="616148"/>
            <a:chOff x="1398487" y="753"/>
            <a:chExt cx="4940652" cy="616148"/>
          </a:xfrm>
        </p:grpSpPr>
        <p:sp>
          <p:nvSpPr>
            <p:cNvPr id="24" name="Rectangle 23"/>
            <p:cNvSpPr/>
            <p:nvPr/>
          </p:nvSpPr>
          <p:spPr>
            <a:xfrm rot="10800000">
              <a:off x="1398487" y="753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ZoneTexte 24"/>
            <p:cNvSpPr txBox="1"/>
            <p:nvPr/>
          </p:nvSpPr>
          <p:spPr>
            <a:xfrm rot="21600000">
              <a:off x="1398487" y="753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>
                  <a:solidFill>
                    <a:schemeClr val="accent1"/>
                  </a:solidFill>
                </a:rPr>
                <a:t>IHM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1406930" y="4538389"/>
            <a:ext cx="4940652" cy="618803"/>
            <a:chOff x="1398487" y="1600900"/>
            <a:chExt cx="4940652" cy="618803"/>
          </a:xfrm>
        </p:grpSpPr>
        <p:sp>
          <p:nvSpPr>
            <p:cNvPr id="40" name="Rectangle 39"/>
            <p:cNvSpPr/>
            <p:nvPr/>
          </p:nvSpPr>
          <p:spPr>
            <a:xfrm rot="10800000">
              <a:off x="1398487" y="1600900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ZoneTexte 42"/>
            <p:cNvSpPr txBox="1"/>
            <p:nvPr/>
          </p:nvSpPr>
          <p:spPr>
            <a:xfrm>
              <a:off x="1398487" y="1603555"/>
              <a:ext cx="4940652" cy="616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>
                  <a:solidFill>
                    <a:schemeClr val="accent1"/>
                  </a:solidFill>
                </a:rPr>
                <a:t>Low </a:t>
              </a:r>
              <a:r>
                <a:rPr lang="fr-FR" sz="2000" kern="1200" dirty="0" err="1" smtClean="0">
                  <a:solidFill>
                    <a:schemeClr val="accent1"/>
                  </a:solidFill>
                </a:rPr>
                <a:t>Level</a:t>
              </a:r>
              <a:r>
                <a:rPr lang="fr-FR" sz="2000" kern="1200" dirty="0" smtClean="0">
                  <a:solidFill>
                    <a:schemeClr val="accent1"/>
                  </a:solidFill>
                </a:rPr>
                <a:t> Driver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-96688" y="-29500"/>
            <a:ext cx="12385376" cy="773812"/>
            <a:chOff x="-96688" y="-29500"/>
            <a:chExt cx="12385376" cy="773812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29500"/>
              <a:ext cx="12385376" cy="672558"/>
            </a:xfrm>
            <a:prstGeom prst="rect">
              <a:avLst/>
            </a:prstGeom>
          </p:spPr>
        </p:pic>
        <p:sp>
          <p:nvSpPr>
            <p:cNvPr id="49" name="Organigramme : Alternative 48"/>
            <p:cNvSpPr/>
            <p:nvPr/>
          </p:nvSpPr>
          <p:spPr>
            <a:xfrm>
              <a:off x="129680" y="190327"/>
              <a:ext cx="2160000" cy="490782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Objectifs</a:t>
              </a:r>
              <a:endParaRPr lang="fr-FR" sz="1600" dirty="0"/>
            </a:p>
          </p:txBody>
        </p:sp>
        <p:sp>
          <p:nvSpPr>
            <p:cNvPr id="50" name="Organigramme : Alternative 49"/>
            <p:cNvSpPr/>
            <p:nvPr/>
          </p:nvSpPr>
          <p:spPr>
            <a:xfrm>
              <a:off x="2477172" y="214753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 smtClean="0"/>
                <a:t>Organisation</a:t>
              </a:r>
              <a:endParaRPr lang="fr-FR" sz="1600" dirty="0"/>
            </a:p>
          </p:txBody>
        </p:sp>
        <p:sp>
          <p:nvSpPr>
            <p:cNvPr id="51" name="Organigramme : Alternative 50"/>
            <p:cNvSpPr/>
            <p:nvPr/>
          </p:nvSpPr>
          <p:spPr>
            <a:xfrm>
              <a:off x="7597707" y="197289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Démonstration</a:t>
              </a:r>
              <a:endParaRPr lang="fr-FR" sz="1600" dirty="0"/>
            </a:p>
          </p:txBody>
        </p:sp>
        <p:sp>
          <p:nvSpPr>
            <p:cNvPr id="52" name="Organigramme : Alternative 51"/>
            <p:cNvSpPr/>
            <p:nvPr/>
          </p:nvSpPr>
          <p:spPr>
            <a:xfrm>
              <a:off x="9945201" y="2028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 smtClean="0"/>
                <a:t>Conclusion</a:t>
              </a:r>
              <a:endParaRPr lang="fr-FR" dirty="0"/>
            </a:p>
          </p:txBody>
        </p:sp>
        <p:sp>
          <p:nvSpPr>
            <p:cNvPr id="53" name="Organigramme : Alternative 52"/>
            <p:cNvSpPr/>
            <p:nvPr/>
          </p:nvSpPr>
          <p:spPr>
            <a:xfrm>
              <a:off x="4824664" y="214753"/>
              <a:ext cx="2585551" cy="49078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Présentation technique</a:t>
              </a:r>
              <a:br>
                <a:rPr lang="fr-FR" sz="1600" dirty="0"/>
              </a:br>
              <a:r>
                <a:rPr lang="fr-FR" sz="1600" dirty="0"/>
                <a:t/>
              </a:r>
              <a:br>
                <a:rPr lang="fr-FR" sz="1600" dirty="0"/>
              </a:b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643058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Picture 4"/>
          <p:cNvPicPr/>
          <p:nvPr/>
        </p:nvPicPr>
        <p:blipFill>
          <a:blip r:embed="rId4"/>
          <a:stretch/>
        </p:blipFill>
        <p:spPr>
          <a:xfrm>
            <a:off x="839912" y="6134963"/>
            <a:ext cx="1767492" cy="539293"/>
          </a:xfrm>
          <a:prstGeom prst="rect">
            <a:avLst/>
          </a:prstGeom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357" y="784492"/>
            <a:ext cx="10001320" cy="526693"/>
          </a:xfrm>
        </p:spPr>
        <p:txBody>
          <a:bodyPr/>
          <a:lstStyle/>
          <a:p>
            <a:r>
              <a:rPr lang="fr-FR" dirty="0"/>
              <a:t>Passerelle C# / C++</a:t>
            </a:r>
          </a:p>
        </p:txBody>
      </p:sp>
      <p:grpSp>
        <p:nvGrpSpPr>
          <p:cNvPr id="30" name="Groupe 22"/>
          <p:cNvGrpSpPr/>
          <p:nvPr/>
        </p:nvGrpSpPr>
        <p:grpSpPr>
          <a:xfrm>
            <a:off x="1406930" y="3563971"/>
            <a:ext cx="4940652" cy="616148"/>
            <a:chOff x="1398487" y="753"/>
            <a:chExt cx="4940652" cy="616148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1398487" y="753"/>
              <a:ext cx="4940652" cy="61614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ZoneTexte 24"/>
            <p:cNvSpPr txBox="1"/>
            <p:nvPr/>
          </p:nvSpPr>
          <p:spPr>
            <a:xfrm rot="21600000">
              <a:off x="1398487" y="753"/>
              <a:ext cx="4940652" cy="616148"/>
            </a:xfrm>
            <a:prstGeom prst="rect">
              <a:avLst/>
            </a:prstGeom>
            <a:solidFill>
              <a:srgbClr val="B9C21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170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>
                  <a:solidFill>
                    <a:schemeClr val="accent1"/>
                  </a:solidFill>
                </a:rPr>
                <a:t>Passerelle C# / C++</a:t>
              </a:r>
              <a:endParaRPr lang="fr-FR" sz="2000" kern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24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PA-DATA">
  <a:themeElements>
    <a:clrScheme name="COPA-DAT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1B38"/>
      </a:accent1>
      <a:accent2>
        <a:srgbClr val="E64415"/>
      </a:accent2>
      <a:accent3>
        <a:srgbClr val="A0A0A0"/>
      </a:accent3>
      <a:accent4>
        <a:srgbClr val="44546A"/>
      </a:accent4>
      <a:accent5>
        <a:srgbClr val="6D8FC5"/>
      </a:accent5>
      <a:accent6>
        <a:srgbClr val="E7E6E6"/>
      </a:accent6>
      <a:hlink>
        <a:srgbClr val="E64415"/>
      </a:hlink>
      <a:folHlink>
        <a:srgbClr val="E64415"/>
      </a:folHlink>
    </a:clrScheme>
    <a:fontScheme name="COPA-DATA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 rtlCol="0">
        <a:spAutoFit/>
      </a:bodyPr>
      <a:lstStyle>
        <a:defPPr>
          <a:defRPr sz="1800" dirty="0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 to 9 Corporate Presentation" id="{889F968C-7094-4149-980E-5DDC22DC4D63}" vid="{3C43063B-D035-4368-B208-5B33FB1FD2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TaxHTField0 xmlns="ecf6c811-9aec-4426-a63a-0ad6b17f0265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</TermName>
          <TermId xmlns="http://schemas.microsoft.com/office/infopath/2007/PartnerControls">bd6d346c-e375-4426-a70d-59cbf02319c6</TermId>
        </TermInfo>
      </Terms>
    </TopicTaxHTField0>
    <TaxCatchAll xmlns="ecf6c811-9aec-4426-a63a-0ad6b17f0265">
      <Value>4</Value>
    </TaxCatchAll>
    <ApplicationTaxHTField0 xmlns="ecf6c811-9aec-4426-a63a-0ad6b17f0265">
      <Terms xmlns="http://schemas.microsoft.com/office/infopath/2007/PartnerControls"/>
    </ApplicationTaxHTField0>
  </documentManagement>
</p:properties>
</file>

<file path=customXml/item2.xml><?xml version="1.0" encoding="utf-8"?>
<?mso-contentType ?>
<SharedContentType xmlns="Microsoft.SharePoint.Taxonomy.ContentTypeSync" SourceId="f4be127d-e685-44af-82c5-d3336212c14f" ContentTypeId="0x0101006B0CF6BFA31996489B2BA20B7D8735DE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6B0CF6BFA31996489B2BA20B7D8735DE006AF3A0BEB28F7144B97EBAAA09E6CD12" ma:contentTypeVersion="1" ma:contentTypeDescription="" ma:contentTypeScope="" ma:versionID="8a1d0bb3a0b54948ab0036eb91522489">
  <xsd:schema xmlns:xsd="http://www.w3.org/2001/XMLSchema" xmlns:xs="http://www.w3.org/2001/XMLSchema" xmlns:p="http://schemas.microsoft.com/office/2006/metadata/properties" xmlns:ns2="ecf6c811-9aec-4426-a63a-0ad6b17f0265" targetNamespace="http://schemas.microsoft.com/office/2006/metadata/properties" ma:root="true" ma:fieldsID="df5b516833ce38df64bc29bab171bbf2" ns2:_="">
    <xsd:import namespace="ecf6c811-9aec-4426-a63a-0ad6b17f0265"/>
    <xsd:element name="properties">
      <xsd:complexType>
        <xsd:sequence>
          <xsd:element name="documentManagement">
            <xsd:complexType>
              <xsd:all>
                <xsd:element ref="ns2:ApplicationTaxHTField0" minOccurs="0"/>
                <xsd:element ref="ns2:TaxCatchAll" minOccurs="0"/>
                <xsd:element ref="ns2:TaxCatchAllLabel" minOccurs="0"/>
                <xsd:element ref="ns2:Topic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6c811-9aec-4426-a63a-0ad6b17f0265" elementFormDefault="qualified">
    <xsd:import namespace="http://schemas.microsoft.com/office/2006/documentManagement/types"/>
    <xsd:import namespace="http://schemas.microsoft.com/office/infopath/2007/PartnerControls"/>
    <xsd:element name="ApplicationTaxHTField0" ma:index="8" nillable="true" ma:taxonomy="true" ma:internalName="ApplicationTaxHTField0" ma:taxonomyFieldName="Application" ma:displayName="Application" ma:default="" ma:fieldId="{3fff451c-ca00-49df-aee6-7da525133754}" ma:sspId="f4be127d-e685-44af-82c5-d3336212c14f" ma:termSetId="01ce3b61-2ae5-49b3-b71e-011ee8490eb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96ba5c81-340b-4d31-a856-a491138936bb}" ma:internalName="TaxCatchAll" ma:showField="CatchAllData" ma:web="5bf7a797-595e-471e-87aa-b3f0f90b02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96ba5c81-340b-4d31-a856-a491138936bb}" ma:internalName="TaxCatchAllLabel" ma:readOnly="true" ma:showField="CatchAllDataLabel" ma:web="5bf7a797-595e-471e-87aa-b3f0f90b02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opicTaxHTField0" ma:index="12" nillable="true" ma:taxonomy="true" ma:internalName="TopicTaxHTField0" ma:taxonomyFieldName="Topic" ma:displayName="Topic" ma:indexed="true" ma:fieldId="{27b6a88b-5ea9-4a0f-8b5f-39fbd36ae97f}" ma:sspId="f4be127d-e685-44af-82c5-d3336212c14f" ma:termSetId="631f7e77-623e-4352-8158-abd7596a52f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4CD308-D015-424B-9368-48D74F3E0B8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ecf6c811-9aec-4426-a63a-0ad6b17f0265"/>
  </ds:schemaRefs>
</ds:datastoreItem>
</file>

<file path=customXml/itemProps2.xml><?xml version="1.0" encoding="utf-8"?>
<ds:datastoreItem xmlns:ds="http://schemas.openxmlformats.org/officeDocument/2006/customXml" ds:itemID="{DB3A5B25-CCB6-4751-80B5-02F68A0E9E6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9D2C7B0-CE82-4A66-8DAF-565D2CBFF7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f6c811-9aec-4426-a63a-0ad6b17f0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63CAA57-D3D0-4703-A191-BDB9CE69D1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 to 9 Corporate Presentation</Template>
  <TotalTime>2774</TotalTime>
  <Words>649</Words>
  <Application>Microsoft Office PowerPoint</Application>
  <PresentationFormat>Grand écran</PresentationFormat>
  <Paragraphs>269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Symbol</vt:lpstr>
      <vt:lpstr>Verdana</vt:lpstr>
      <vt:lpstr>Wingdings</vt:lpstr>
      <vt:lpstr>Wingdings 3</vt:lpstr>
      <vt:lpstr>1_COPA-DATA</vt:lpstr>
      <vt:lpstr> LIOGIER Emma | PEROTTO Thomas | CONSTANT Hugo</vt:lpstr>
      <vt:lpstr>Objectifs  Organisation  Présentation technique  Démonstration  Conclusion</vt:lpstr>
      <vt:lpstr>Présentation PowerPoint</vt:lpstr>
      <vt:lpstr>Présentation PowerPoint</vt:lpstr>
      <vt:lpstr>Architecture fonctionnelle</vt:lpstr>
      <vt:lpstr>IHM</vt:lpstr>
      <vt:lpstr>Présentation PowerPoint</vt:lpstr>
      <vt:lpstr>IHM</vt:lpstr>
      <vt:lpstr>Passerelle C# / C++</vt:lpstr>
      <vt:lpstr>Présentation PowerPoint</vt:lpstr>
      <vt:lpstr>Low Level Driver</vt:lpstr>
      <vt:lpstr>Low Level Driver</vt:lpstr>
      <vt:lpstr>Présentation PowerPoint</vt:lpstr>
      <vt:lpstr>Présentation PowerPoint</vt:lpstr>
      <vt:lpstr>Présentation PowerPoint</vt:lpstr>
      <vt:lpstr>A vos questions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FAQ web straton</dc:title>
  <dc:creator>Elsa Magalhaes</dc:creator>
  <cp:lastModifiedBy>Hugo CONSTANT</cp:lastModifiedBy>
  <cp:revision>328</cp:revision>
  <dcterms:created xsi:type="dcterms:W3CDTF">2017-02-15T13:13:02Z</dcterms:created>
  <dcterms:modified xsi:type="dcterms:W3CDTF">2020-05-26T08:53:17Z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0x0101006B0CF6BFA31996489B2BA20B7D8735DE006AF3A0BEB28F7144B97EBAAA09E6CD12</vt:lpwstr>
  </property>
  <property fmtid="{D5CDD505-2E9C-101B-9397-08002B2CF9AE}" pid="3" name="_dlc_DocIdItemGuid">
    <vt:lpwstr>d0f8d727-d8ee-4cad-846e-b280effe621c</vt:lpwstr>
  </property>
  <property fmtid="{D5CDD505-2E9C-101B-9397-08002B2CF9AE}" pid="4" name="Topic">
    <vt:lpwstr>4;#General|bd6d346c-e375-4426-a70d-59cbf02319c6</vt:lpwstr>
  </property>
  <property fmtid="{D5CDD505-2E9C-101B-9397-08002B2CF9AE}" pid="5" name="Application">
    <vt:lpwstr/>
  </property>
  <property fmtid="{D5CDD505-2E9C-101B-9397-08002B2CF9AE}" pid="6" name="_dlc_DocId">
    <vt:lpwstr>AZDQEJASED4H-3-37</vt:lpwstr>
  </property>
  <property fmtid="{D5CDD505-2E9C-101B-9397-08002B2CF9AE}" pid="7" name="_dlc_DocIdUrl">
    <vt:lpwstr>http://corporate.copa-data.internal/_layouts/15/DocIdRedir.aspx?ID=AZDQEJASED4H-3-37, AZDQEJASED4H-3-37</vt:lpwstr>
  </property>
  <property fmtid="{D5CDD505-2E9C-101B-9397-08002B2CF9AE}" pid="8" name="Order">
    <vt:r8>3700</vt:r8>
  </property>
  <property fmtid="{D5CDD505-2E9C-101B-9397-08002B2CF9AE}" pid="9" name="Archived">
    <vt:bool>false</vt:bool>
  </property>
  <property fmtid="{D5CDD505-2E9C-101B-9397-08002B2CF9AE}" pid="10" name="archive">
    <vt:bool>false</vt:bool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DocumentSetDescription">
    <vt:lpwstr/>
  </property>
  <property fmtid="{D5CDD505-2E9C-101B-9397-08002B2CF9AE}" pid="14" name="_dlc_DocIdPersistId">
    <vt:bool>false</vt:bool>
  </property>
  <property fmtid="{D5CDD505-2E9C-101B-9397-08002B2CF9AE}" pid="15" name="TemplateUrl">
    <vt:lpwstr/>
  </property>
</Properties>
</file>