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fr-FR" sz="5400" spc="-1" strike="noStrike">
                <a:solidFill>
                  <a:srgbClr val="90c226"/>
                </a:solidFill>
                <a:latin typeface="Trebuchet MS"/>
              </a:rPr>
              <a:t>Modifiez le style du titre</a:t>
            </a:r>
            <a:endParaRPr b="0" lang="fr-FR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33AF73-9901-4EE9-850D-D7F166DBEE0C}" type="datetime">
              <a:rPr b="0" lang="fr-FR" sz="900" spc="-1" strike="noStrike">
                <a:solidFill>
                  <a:srgbClr val="8b8b8b"/>
                </a:solidFill>
                <a:latin typeface="Trebuchet MS"/>
              </a:rPr>
              <a:t>15/02/2021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D8C4B62-9FC3-49B3-B55F-F9BFE87EFC30}" type="slidenum">
              <a:rPr b="0" lang="fr-FR" sz="900" spc="-1" strike="noStrike">
                <a:solidFill>
                  <a:srgbClr val="90c226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Cliquez pour éditer le format du plan de texte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404040"/>
                </a:solidFill>
                <a:latin typeface="Trebuchet MS"/>
              </a:rPr>
              <a:t>Second niveau de plan</a:t>
            </a:r>
            <a:endParaRPr b="0" lang="fr-FR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404040"/>
                </a:solidFill>
                <a:latin typeface="Trebuchet MS"/>
              </a:rPr>
              <a:t>Troisième niveau de plan</a:t>
            </a:r>
            <a:endParaRPr b="0" lang="fr-FR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404040"/>
                </a:solidFill>
                <a:latin typeface="Trebuchet MS"/>
              </a:rPr>
              <a:t>Quatrième niveau de plan</a:t>
            </a:r>
            <a:endParaRPr b="0" lang="fr-FR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Trebuchet MS"/>
              </a:rPr>
              <a:t>Cinquième niveau de plan</a:t>
            </a:r>
            <a:endParaRPr b="0" lang="fr-FR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Trebuchet MS"/>
              </a:rPr>
              <a:t>Sixième niveau de plan</a:t>
            </a:r>
            <a:endParaRPr b="0" lang="fr-FR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Trebuchet MS"/>
              </a:rPr>
              <a:t>Septième niveau de plan</a:t>
            </a:r>
            <a:endParaRPr b="0" lang="fr-FR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Modifiez le style du titre</a:t>
            </a:r>
            <a:endParaRPr b="0" lang="fr-FR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Modifiez les styles du texte du masque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Deuxième niveau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400" spc="-1" strike="noStrike">
                <a:solidFill>
                  <a:srgbClr val="404040"/>
                </a:solidFill>
                <a:latin typeface="Trebuchet MS"/>
              </a:rPr>
              <a:t>Troisième niveau</a:t>
            </a:r>
            <a:endParaRPr b="0" lang="fr-FR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200" spc="-1" strike="noStrike">
                <a:solidFill>
                  <a:srgbClr val="404040"/>
                </a:solidFill>
                <a:latin typeface="Trebuchet MS"/>
              </a:rPr>
              <a:t>Quatrième niveau</a:t>
            </a:r>
            <a:endParaRPr b="0" lang="fr-FR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200" spc="-1" strike="noStrike">
                <a:solidFill>
                  <a:srgbClr val="404040"/>
                </a:solidFill>
                <a:latin typeface="Trebuchet MS"/>
              </a:rPr>
              <a:t>Cinquième niveau</a:t>
            </a:r>
            <a:endParaRPr b="0" lang="fr-FR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63E400-E6A3-4F4A-A18E-3AF558F16E2B}" type="datetime">
              <a:rPr b="0" lang="fr-FR" sz="900" spc="-1" strike="noStrike">
                <a:solidFill>
                  <a:srgbClr val="8b8b8b"/>
                </a:solidFill>
                <a:latin typeface="Trebuchet MS"/>
              </a:rPr>
              <a:t>15/02/2021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DE09EA-709A-47E3-84FD-D3535D55ACBF}" type="slidenum">
              <a:rPr b="0" lang="fr-FR" sz="900" spc="-1" strike="noStrike">
                <a:solidFill>
                  <a:srgbClr val="90c226"/>
                </a:solidFill>
                <a:latin typeface="Trebuchet MS"/>
              </a:rPr>
              <a:t>1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fr-FR" sz="5400" spc="-1" strike="noStrike">
                <a:solidFill>
                  <a:srgbClr val="90c226"/>
                </a:solidFill>
                <a:latin typeface="Trebuchet MS"/>
              </a:rPr>
              <a:t>Projet technique</a:t>
            </a:r>
            <a:endParaRPr b="0" lang="fr-FR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06960" y="6309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808080"/>
                </a:solidFill>
                <a:latin typeface="Trebuchet MS"/>
              </a:rPr>
              <a:t>Chrono’luge – Revue n°2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042400" y="0"/>
            <a:ext cx="1231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Trebuchet MS"/>
              </a:rPr>
              <a:t>2020-2021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799920" y="-10080"/>
            <a:ext cx="2734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Trebuchet MS"/>
              </a:rPr>
              <a:t>Fontenay Clément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16" name="Picture 4" descr=""/>
          <p:cNvPicPr/>
          <p:nvPr/>
        </p:nvPicPr>
        <p:blipFill>
          <a:blip r:embed="rId1"/>
          <a:stretch/>
        </p:blipFill>
        <p:spPr>
          <a:xfrm>
            <a:off x="29160" y="2613240"/>
            <a:ext cx="4276440" cy="4276440"/>
          </a:xfrm>
          <a:prstGeom prst="rect">
            <a:avLst/>
          </a:prstGeom>
          <a:ln>
            <a:noFill/>
          </a:ln>
        </p:spPr>
      </p:pic>
      <p:pic>
        <p:nvPicPr>
          <p:cNvPr id="117" name="Picture 6" descr=""/>
          <p:cNvPicPr/>
          <p:nvPr/>
        </p:nvPicPr>
        <p:blipFill>
          <a:blip r:embed="rId2"/>
          <a:stretch/>
        </p:blipFill>
        <p:spPr>
          <a:xfrm>
            <a:off x="2228760" y="1202400"/>
            <a:ext cx="2676240" cy="761760"/>
          </a:xfrm>
          <a:prstGeom prst="rect">
            <a:avLst/>
          </a:prstGeom>
          <a:ln>
            <a:noFill/>
          </a:ln>
        </p:spPr>
      </p:pic>
      <p:pic>
        <p:nvPicPr>
          <p:cNvPr id="118" name="Picture 8" descr=""/>
          <p:cNvPicPr/>
          <p:nvPr/>
        </p:nvPicPr>
        <p:blipFill>
          <a:blip r:embed="rId3"/>
          <a:stretch/>
        </p:blipFill>
        <p:spPr>
          <a:xfrm>
            <a:off x="799920" y="960120"/>
            <a:ext cx="1428480" cy="12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Avancement des différents travaux</a:t>
            </a:r>
            <a:endParaRPr b="0" lang="fr-FR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Mise en œuvre des capteurs infrarouges et </a:t>
            </a:r>
            <a:r>
              <a:rPr b="0" lang="fr-FR" sz="1800" spc="-1" strike="noStrike" u="sng">
                <a:solidFill>
                  <a:srgbClr val="404040"/>
                </a:solidFill>
                <a:uFillTx/>
                <a:latin typeface="Trebuchet MS"/>
              </a:rPr>
              <a:t>récupération des données </a:t>
            </a:r>
            <a:r>
              <a:rPr b="0" lang="fr-FR" sz="1800" spc="-1" strike="noStrike">
                <a:solidFill>
                  <a:srgbClr val="90c226"/>
                </a:solidFill>
                <a:latin typeface="Trebuchet MS"/>
              </a:rPr>
              <a:t>(SS1)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 u="sng">
                <a:solidFill>
                  <a:srgbClr val="404040"/>
                </a:solidFill>
                <a:uFillTx/>
                <a:latin typeface="Trebuchet MS"/>
              </a:rPr>
              <a:t>Communication en Lora </a:t>
            </a: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(P2P) entre les deux cartes (ESP32 &amp; Arduino UNO) </a:t>
            </a:r>
            <a:r>
              <a:rPr b="0" lang="fr-FR" sz="1800" spc="-1" strike="noStrike">
                <a:solidFill>
                  <a:srgbClr val="90c226"/>
                </a:solidFill>
                <a:latin typeface="Trebuchet MS"/>
              </a:rPr>
              <a:t>(SS1 &amp; SS2)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Exploitation des résultats et </a:t>
            </a:r>
            <a:r>
              <a:rPr b="0" lang="fr-FR" sz="1800" spc="-1" strike="noStrike" u="sng">
                <a:solidFill>
                  <a:srgbClr val="404040"/>
                </a:solidFill>
                <a:uFillTx/>
                <a:latin typeface="Trebuchet MS"/>
              </a:rPr>
              <a:t>calcul de la vitesse</a:t>
            </a: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fr-FR" sz="1800" spc="-1" strike="noStrike">
                <a:solidFill>
                  <a:srgbClr val="90c226"/>
                </a:solidFill>
                <a:latin typeface="Trebuchet MS"/>
              </a:rPr>
              <a:t>(SS2)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Trebuchet MS"/>
              </a:rPr>
              <a:t>Affichage des résultats</a:t>
            </a:r>
            <a:r>
              <a:rPr b="0" lang="fr-FR" sz="1800" spc="-1" strike="noStrike">
                <a:solidFill>
                  <a:srgbClr val="000000"/>
                </a:solidFill>
                <a:latin typeface="Trebuchet MS"/>
              </a:rPr>
              <a:t> sur le panneau LED situé en fin de course </a:t>
            </a:r>
            <a:r>
              <a:rPr b="0" lang="fr-FR" sz="1800" spc="-1" strike="noStrike">
                <a:solidFill>
                  <a:srgbClr val="90c226"/>
                </a:solidFill>
                <a:latin typeface="Trebuchet MS"/>
              </a:rPr>
              <a:t>(SS2)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000000"/>
                </a:solidFill>
                <a:latin typeface="Trebuchet MS"/>
              </a:rPr>
              <a:t>Mise en œuvre des capteurs RFID </a:t>
            </a:r>
            <a:r>
              <a:rPr b="0" lang="fr-FR" sz="1800" spc="-1" strike="noStrike">
                <a:solidFill>
                  <a:srgbClr val="90c226"/>
                </a:solidFill>
                <a:latin typeface="Trebuchet MS"/>
              </a:rPr>
              <a:t>(SS1)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Trebuchet MS"/>
              </a:rPr>
              <a:t>Communication TCP</a:t>
            </a:r>
            <a:r>
              <a:rPr b="0" lang="fr-FR" sz="1800" spc="-1" strike="noStrike">
                <a:solidFill>
                  <a:srgbClr val="000000"/>
                </a:solidFill>
                <a:latin typeface="Trebuchet MS"/>
              </a:rPr>
              <a:t> entre l’ESP32 et le serveur de données </a:t>
            </a:r>
            <a:r>
              <a:rPr b="0" lang="fr-FR" sz="1800" spc="-1" strike="noStrike">
                <a:solidFill>
                  <a:srgbClr val="90c226"/>
                </a:solidFill>
                <a:latin typeface="Trebuchet MS"/>
              </a:rPr>
              <a:t>(SS2 &amp; SS3)</a:t>
            </a:r>
            <a:r>
              <a:rPr b="0" lang="fr-FR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52" name="Picture 4" descr=""/>
          <p:cNvPicPr/>
          <p:nvPr/>
        </p:nvPicPr>
        <p:blipFill>
          <a:blip r:embed="rId1"/>
          <a:stretch/>
        </p:blipFill>
        <p:spPr>
          <a:xfrm>
            <a:off x="8978400" y="2160720"/>
            <a:ext cx="295200" cy="316440"/>
          </a:xfrm>
          <a:prstGeom prst="rect">
            <a:avLst/>
          </a:prstGeom>
          <a:ln>
            <a:noFill/>
          </a:ln>
        </p:spPr>
      </p:pic>
      <p:pic>
        <p:nvPicPr>
          <p:cNvPr id="153" name="Picture 4" descr=""/>
          <p:cNvPicPr/>
          <p:nvPr/>
        </p:nvPicPr>
        <p:blipFill>
          <a:blip r:embed="rId2"/>
          <a:stretch/>
        </p:blipFill>
        <p:spPr>
          <a:xfrm>
            <a:off x="8978400" y="2549160"/>
            <a:ext cx="295200" cy="316440"/>
          </a:xfrm>
          <a:prstGeom prst="rect">
            <a:avLst/>
          </a:prstGeom>
          <a:ln>
            <a:noFill/>
          </a:ln>
        </p:spPr>
      </p:pic>
      <p:pic>
        <p:nvPicPr>
          <p:cNvPr id="154" name="Picture 4" descr=""/>
          <p:cNvPicPr/>
          <p:nvPr/>
        </p:nvPicPr>
        <p:blipFill>
          <a:blip r:embed="rId3"/>
          <a:stretch/>
        </p:blipFill>
        <p:spPr>
          <a:xfrm>
            <a:off x="8978400" y="3201120"/>
            <a:ext cx="295200" cy="31644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8906040" y="3698640"/>
            <a:ext cx="367920" cy="3088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8906040" y="4101120"/>
            <a:ext cx="367920" cy="3088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pic>
        <p:nvPicPr>
          <p:cNvPr id="157" name="Picture 4" descr=""/>
          <p:cNvPicPr/>
          <p:nvPr/>
        </p:nvPicPr>
        <p:blipFill>
          <a:blip r:embed="rId4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8906040" y="4485960"/>
            <a:ext cx="367920" cy="3088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Communication Lora </a:t>
            </a:r>
            <a:endParaRPr b="0" lang="fr-FR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Il a d’abord fallut préparer l’environnement Arduino afin de programmer la carte ESP32. 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Cela prend en compte l’inclusion de différentes bibliothèques comme </a:t>
            </a:r>
            <a:r>
              <a:rPr b="0" lang="fr-FR" sz="1600" spc="-1" strike="noStrike" u="sng">
                <a:solidFill>
                  <a:srgbClr val="404040"/>
                </a:solidFill>
                <a:uFillTx/>
                <a:latin typeface="Trebuchet MS"/>
              </a:rPr>
              <a:t>Heltec_ESP32_Dev-Boards</a:t>
            </a: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 (permettant l’utilisation de l’écran OLED présent sur la carte) ou encore </a:t>
            </a:r>
            <a:r>
              <a:rPr b="0" lang="fr-FR" sz="1600" spc="-1" strike="noStrike" u="sng">
                <a:solidFill>
                  <a:srgbClr val="404040"/>
                </a:solidFill>
                <a:uFillTx/>
                <a:latin typeface="Trebuchet MS"/>
              </a:rPr>
              <a:t>arduino-Lora-master</a:t>
            </a: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 (pour la communication Lora en peer to peer).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L’envoi d’un « mot » de synchronisation est indispensable de manière à ne communiquer qu’avec son interlocuteur. (ici, 0xF3). 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61" name="Image 3" descr=""/>
          <p:cNvPicPr/>
          <p:nvPr/>
        </p:nvPicPr>
        <p:blipFill>
          <a:blip r:embed="rId1"/>
          <a:stretch/>
        </p:blipFill>
        <p:spPr>
          <a:xfrm>
            <a:off x="1083240" y="4682160"/>
            <a:ext cx="4384440" cy="867960"/>
          </a:xfrm>
          <a:prstGeom prst="rect">
            <a:avLst/>
          </a:prstGeom>
          <a:ln>
            <a:noFill/>
          </a:ln>
        </p:spPr>
      </p:pic>
      <p:pic>
        <p:nvPicPr>
          <p:cNvPr id="162" name="Picture 4" descr="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Affichage LED </a:t>
            </a:r>
            <a:endParaRPr b="0" lang="fr-FR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64" name="Espace réservé du contenu 3" descr=""/>
          <p:cNvPicPr/>
          <p:nvPr/>
        </p:nvPicPr>
        <p:blipFill>
          <a:blip r:embed="rId1"/>
          <a:stretch/>
        </p:blipFill>
        <p:spPr>
          <a:xfrm>
            <a:off x="973440" y="2871720"/>
            <a:ext cx="8004240" cy="68400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000000"/>
                </a:solidFill>
                <a:latin typeface="Trebuchet MS"/>
              </a:rPr>
              <a:t>Maquettes de l’afficheur LED </a:t>
            </a:r>
            <a:r>
              <a:rPr b="0" lang="fr-FR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fr-FR" sz="1800" spc="-1" strike="noStrike">
                <a:solidFill>
                  <a:srgbClr val="000000"/>
                </a:solidFill>
                <a:latin typeface="Trebuchet MS"/>
              </a:rPr>
              <a:t> Numéro de luge, temps (mm:ss:cs), vitesse(km/h).</a:t>
            </a:r>
            <a:endParaRPr b="0" lang="fr-F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fr-F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fr-F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000000"/>
                </a:solidFill>
                <a:latin typeface="Trebuchet MS"/>
              </a:rPr>
              <a:t>Liaison série (Arduino - PC) → broches 0 et 1. Il faut donc utiliser Rx1 et Tx1. </a:t>
            </a:r>
            <a:endParaRPr b="0" lang="fr-FR" sz="1800" spc="-1" strike="noStrike">
              <a:latin typeface="Arial"/>
            </a:endParaRPr>
          </a:p>
          <a:p>
            <a:pPr lvl="9" marL="2160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7752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Présentation des Protocoles mis en place</a:t>
            </a:r>
            <a:endParaRPr b="0" lang="fr-FR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rcRect l="0" t="0" r="62046" b="0"/>
          <a:stretch/>
        </p:blipFill>
        <p:spPr>
          <a:xfrm>
            <a:off x="360" y="2757600"/>
            <a:ext cx="3527280" cy="120240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rcRect l="39499" t="0" r="0" b="0"/>
          <a:stretch/>
        </p:blipFill>
        <p:spPr>
          <a:xfrm>
            <a:off x="3527640" y="2757600"/>
            <a:ext cx="6285240" cy="120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Sommaire </a:t>
            </a:r>
            <a:endParaRPr b="0" lang="fr-FR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127008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Présentation du projet 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Composition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Synoptique  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Répartitions des tâches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Analyse du système 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Présentation des travaux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Avancement des différents travaux 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Communication en LoRa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Affichage LED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Présentation des protocoles mise en place  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5735160" y="2581200"/>
            <a:ext cx="4276440" cy="427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Présentation du projet</a:t>
            </a:r>
            <a:endParaRPr b="0" lang="fr-FR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L’entreprise </a:t>
            </a:r>
            <a:r>
              <a:rPr b="1" lang="fr-FR" sz="1800" spc="-1" strike="noStrike">
                <a:solidFill>
                  <a:srgbClr val="90c226"/>
                </a:solidFill>
                <a:latin typeface="Trebuchet MS"/>
              </a:rPr>
              <a:t>CLECY GLISS </a:t>
            </a: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propose à ses clients de s’amuser en dévalant une piste de luge monorail. Il propose un circuit de </a:t>
            </a:r>
            <a:r>
              <a:rPr b="0" lang="fr-FR" sz="1800" spc="-1" strike="noStrike">
                <a:solidFill>
                  <a:srgbClr val="90c226"/>
                </a:solidFill>
                <a:latin typeface="Trebuchet MS"/>
              </a:rPr>
              <a:t>650m</a:t>
            </a: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 qui est unique dans le Nord de la France. 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Pour augmenter l’amusement des clients, l’entreprise souhaite offrir à ses clients </a:t>
            </a:r>
            <a:r>
              <a:rPr b="0" lang="fr-FR" sz="1800" spc="-1" strike="noStrike">
                <a:solidFill>
                  <a:srgbClr val="90c226"/>
                </a:solidFill>
                <a:latin typeface="Trebuchet MS"/>
              </a:rPr>
              <a:t>un challenge de vitesse, en chronométrant la descente</a:t>
            </a: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.</a:t>
            </a:r>
            <a:br/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C’est pourquoi, l’entreprise souhaiterait disposer d’un </a:t>
            </a:r>
            <a:r>
              <a:rPr b="0" lang="fr-FR" sz="1800" spc="-1" strike="noStrike">
                <a:solidFill>
                  <a:srgbClr val="90c226"/>
                </a:solidFill>
                <a:latin typeface="Trebuchet MS"/>
              </a:rPr>
              <a:t>système de chronométrage permettant la mesure du temps de la descente et donc de la vitesse moyenne, l’affichage en fin de course des résultats et l’historisation des mesures</a:t>
            </a: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. Cela permettra de faire des challenges quotidiens et mensuels. Cela incitera également les clients à retenter leur chance dans un esprit de compétition et pourrait ainsi augmenter la fréquentation du site.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Composition du projet </a:t>
            </a:r>
            <a:endParaRPr b="0" lang="fr-FR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Plusieurs équipements dans le système : 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1 lecteur RFID (placé en début de course) </a:t>
            </a:r>
            <a:r>
              <a:rPr b="0" lang="fr-FR" sz="1600" spc="-1" strike="noStrike">
                <a:solidFill>
                  <a:srgbClr val="90c226"/>
                </a:solidFill>
                <a:latin typeface="Trebuchet MS"/>
              </a:rPr>
              <a:t>(SS1)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2 capteurs infrarouge (l’un en début et l’autre en fin de course) </a:t>
            </a:r>
            <a:r>
              <a:rPr b="0" lang="fr-FR" sz="1600" spc="-1" strike="noStrike">
                <a:solidFill>
                  <a:srgbClr val="90c226"/>
                </a:solidFill>
                <a:latin typeface="Trebuchet MS"/>
              </a:rPr>
              <a:t>(SS1)</a:t>
            </a: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2 cartes électroniques (ESP32 &amp; Arduino UNO) </a:t>
            </a:r>
            <a:r>
              <a:rPr b="0" lang="fr-FR" sz="1600" spc="-1" strike="noStrike">
                <a:solidFill>
                  <a:srgbClr val="90c226"/>
                </a:solidFill>
                <a:latin typeface="Trebuchet MS"/>
              </a:rPr>
              <a:t>(SS1 &amp; SS2)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3 modules de communication permettant la communication entre les différentes parties du système </a:t>
            </a:r>
            <a:r>
              <a:rPr b="0" lang="fr-FR" sz="16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 Lora et Wifi </a:t>
            </a:r>
            <a:r>
              <a:rPr b="0" lang="fr-FR" sz="1600" spc="-1" strike="noStrike">
                <a:solidFill>
                  <a:srgbClr val="90c226"/>
                </a:solidFill>
                <a:latin typeface="Trebuchet MS"/>
              </a:rPr>
              <a:t>(SS1, SS2 &amp; SS3)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1 afficheur LED (placé en fin de course) </a:t>
            </a:r>
            <a:r>
              <a:rPr b="0" lang="fr-FR" sz="1600" spc="-1" strike="noStrike">
                <a:solidFill>
                  <a:srgbClr val="90c226"/>
                </a:solidFill>
                <a:latin typeface="Trebuchet MS"/>
              </a:rPr>
              <a:t>(SS2)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1 afficheur tactile </a:t>
            </a:r>
            <a:r>
              <a:rPr b="0" lang="fr-FR" sz="1600" spc="-1" strike="noStrike">
                <a:solidFill>
                  <a:srgbClr val="90c226"/>
                </a:solidFill>
                <a:latin typeface="Trebuchet MS"/>
              </a:rPr>
              <a:t>(SS4)</a:t>
            </a: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7" name="Picture 4" descr=""/>
          <p:cNvPicPr/>
          <p:nvPr/>
        </p:nvPicPr>
        <p:blipFill>
          <a:blip r:embed="rId1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Synoptique du projet </a:t>
            </a:r>
            <a:endParaRPr b="0" lang="fr-FR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1067400" y="1270080"/>
            <a:ext cx="8098920" cy="52830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4574520" y="127008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90c226"/>
                </a:solidFill>
                <a:latin typeface="Trebuchet MS"/>
              </a:rPr>
              <a:t>SS1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339240" y="363456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90c226"/>
                </a:solidFill>
                <a:latin typeface="Trebuchet MS"/>
              </a:rPr>
              <a:t>SS2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4111920" y="572796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90c226"/>
                </a:solidFill>
                <a:latin typeface="Trebuchet MS"/>
              </a:rPr>
              <a:t>SS3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7007760" y="558972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90c226"/>
                </a:solidFill>
                <a:latin typeface="Trebuchet MS"/>
              </a:rPr>
              <a:t>SS4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903600" y="214056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90c226"/>
                </a:solidFill>
                <a:latin typeface="Trebuchet MS"/>
              </a:rPr>
              <a:t>SS5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Répartition des tâches par étudiants </a:t>
            </a:r>
            <a:endParaRPr b="0" lang="fr-FR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7" name="Image 3" descr=""/>
          <p:cNvPicPr/>
          <p:nvPr/>
        </p:nvPicPr>
        <p:blipFill>
          <a:blip r:embed="rId1"/>
          <a:stretch/>
        </p:blipFill>
        <p:spPr>
          <a:xfrm>
            <a:off x="677160" y="1469880"/>
            <a:ext cx="7412040" cy="4367520"/>
          </a:xfrm>
          <a:prstGeom prst="rect">
            <a:avLst/>
          </a:prstGeom>
          <a:ln>
            <a:noFill/>
          </a:ln>
        </p:spPr>
      </p:pic>
      <p:graphicFrame>
        <p:nvGraphicFramePr>
          <p:cNvPr id="138" name="Table 2"/>
          <p:cNvGraphicFramePr/>
          <p:nvPr/>
        </p:nvGraphicFramePr>
        <p:xfrm>
          <a:off x="1580400" y="5766480"/>
          <a:ext cx="6789960" cy="1091160"/>
        </p:xfrm>
        <a:graphic>
          <a:graphicData uri="http://schemas.openxmlformats.org/drawingml/2006/table">
            <a:tbl>
              <a:tblPr/>
              <a:tblGrid>
                <a:gridCol w="2262600"/>
                <a:gridCol w="2263320"/>
                <a:gridCol w="2264040"/>
              </a:tblGrid>
              <a:tr h="181800"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1" lang="fr-FR" sz="11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NOM - Prénom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1" lang="fr-FR" sz="11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Spécialité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1" lang="fr-FR" sz="11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Tâche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81800"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1" lang="fr-FR" sz="11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BOULENGER Thomas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EC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SS1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81800"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1" lang="fr-FR" sz="11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FONTENAY Clément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EC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SS2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81800"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1" lang="fr-FR" sz="11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DOULAY Nicolas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SS3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81800"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1" lang="fr-FR" sz="11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MALONGA Florentin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SS4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82160"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1" lang="fr-FR" sz="11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GONCALVES Hugo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6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SS5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  <p:pic>
        <p:nvPicPr>
          <p:cNvPr id="139" name="Picture 4" descr="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457200"/>
            <a:ext cx="8596440" cy="1170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Analyse du système </a:t>
            </a:r>
            <a:br/>
            <a:endParaRPr b="0" lang="fr-FR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1" name="Espace réservé du contenu 4" descr=""/>
          <p:cNvPicPr/>
          <p:nvPr/>
        </p:nvPicPr>
        <p:blipFill>
          <a:blip r:embed="rId1"/>
          <a:stretch/>
        </p:blipFill>
        <p:spPr>
          <a:xfrm>
            <a:off x="549000" y="1697040"/>
            <a:ext cx="8042760" cy="50882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677160" y="1230120"/>
            <a:ext cx="859644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Comprendre les différentes fonctionnalités du système d’un point de vue utilisateur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43" name="Picture 4" descr="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Espace réservé du contenu 3" descr=""/>
          <p:cNvPicPr/>
          <p:nvPr/>
        </p:nvPicPr>
        <p:blipFill>
          <a:blip r:embed="rId1"/>
          <a:stretch/>
        </p:blipFill>
        <p:spPr>
          <a:xfrm>
            <a:off x="526680" y="1010520"/>
            <a:ext cx="8731080" cy="541620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781560" y="525960"/>
            <a:ext cx="859644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Comprendre les différentes contraintes et exigences auxquelles doit répondre le système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Présentation du travail à réaliser  </a:t>
            </a:r>
            <a:endParaRPr b="0" lang="fr-FR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1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677520" y="216108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Ma partie consiste à exploiter les résultats (chronomètre, n°de luge) reçu du module placé en début de course de manière à calculer la vitesse du participant. 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Une fois ces trois données récupérées, mon travail consiste à les afficher sur un bandeau LED situé en bas de piste.  </a:t>
            </a: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fr-F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Application>LibreOffice/5.4.7.2$Windows_X86_64 LibreOffice_project/c838ef25c16710f8838b1faec480ebba495259d0</Application>
  <Words>314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2021-02-15T07:28:12Z</dcterms:created>
  <dc:creator>Clément Fontenay</dc:creator>
  <dc:description/>
  <dc:language>fr-FR</dc:language>
  <cp:lastModifiedBy/>
  <dcterms:modified xsi:type="dcterms:W3CDTF">2021-02-15T21:45:30Z</dcterms:modified>
  <cp:revision>22</cp:revision>
  <dc:subject/>
  <dc:title>Projet technique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