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70" r:id="rId11"/>
    <p:sldId id="269" r:id="rId12"/>
    <p:sldId id="272" r:id="rId13"/>
    <p:sldId id="274" r:id="rId14"/>
    <p:sldId id="271" r:id="rId15"/>
    <p:sldId id="275" r:id="rId16"/>
    <p:sldId id="268" r:id="rId17"/>
    <p:sldId id="265" r:id="rId18"/>
    <p:sldId id="273" r:id="rId19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046" autoAdjust="0"/>
  </p:normalViewPr>
  <p:slideViewPr>
    <p:cSldViewPr snapToGrid="0">
      <p:cViewPr varScale="1">
        <p:scale>
          <a:sx n="119" d="100"/>
          <a:sy n="119" d="100"/>
        </p:scale>
        <p:origin x="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6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fr-FR" sz="5400" b="0" strike="noStrike" spc="-1">
                <a:solidFill>
                  <a:srgbClr val="90C226"/>
                </a:solidFill>
                <a:latin typeface="Trebuchet MS"/>
              </a:rPr>
              <a:t>Modifiez le style du titre</a:t>
            </a:r>
            <a:endParaRPr lang="fr-F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33AF73-9901-4EE9-850D-D7F166DBEE0C}" type="datetime">
              <a:rPr lang="fr-FR" sz="900" b="0" strike="noStrike" spc="-1">
                <a:solidFill>
                  <a:srgbClr val="8B8B8B"/>
                </a:solidFill>
                <a:latin typeface="Trebuchet MS"/>
              </a:rPr>
              <a:t>16/02/2021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8C4B62-9FC3-49B3-B55F-F9BFE87EFC30}" type="slidenum">
              <a:rPr lang="fr-FR" sz="900" b="0" strike="noStrike" spc="-1">
                <a:solidFill>
                  <a:srgbClr val="90C226"/>
                </a:solidFill>
                <a:latin typeface="Trebuchet MS"/>
              </a:rPr>
              <a:t>‹N°›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404040"/>
                </a:solidFill>
                <a:latin typeface="Trebuchet MS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Modifiez le style du titre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Modifiez les styles du texte du masque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>
                <a:solidFill>
                  <a:srgbClr val="404040"/>
                </a:solidFill>
                <a:latin typeface="Trebuchet MS"/>
              </a:rPr>
              <a:t>Deuxième niveau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400" b="0" strike="noStrike" spc="-1">
                <a:solidFill>
                  <a:srgbClr val="404040"/>
                </a:solidFill>
                <a:latin typeface="Trebuchet MS"/>
              </a:rPr>
              <a:t>Troisième niveau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Quatrième niveau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200" b="0" strike="noStrike" spc="-1">
                <a:solidFill>
                  <a:srgbClr val="404040"/>
                </a:solidFill>
                <a:latin typeface="Trebuchet MS"/>
              </a:rPr>
              <a:t>Cinquième niveau</a:t>
            </a: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63E400-E6A3-4F4A-A18E-3AF558F16E2B}" type="datetime">
              <a:rPr lang="fr-FR" sz="900" b="0" strike="noStrike" spc="-1">
                <a:solidFill>
                  <a:srgbClr val="8B8B8B"/>
                </a:solidFill>
                <a:latin typeface="Trebuchet MS"/>
              </a:rPr>
              <a:t>16/02/2021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DE09EA-709A-47E3-84FD-D3535D55ACBF}" type="slidenum">
              <a:rPr lang="fr-FR" sz="900" b="0" strike="noStrike" spc="-1">
                <a:solidFill>
                  <a:srgbClr val="90C226"/>
                </a:solidFill>
                <a:latin typeface="Trebuchet MS"/>
              </a:rPr>
              <a:t>‹N°›</a:t>
            </a:fld>
            <a:endParaRPr lang="fr-FR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fr-FR" sz="5400" b="0" strike="noStrike" spc="-1">
                <a:solidFill>
                  <a:srgbClr val="90C226"/>
                </a:solidFill>
                <a:latin typeface="Trebuchet MS"/>
              </a:rPr>
              <a:t>Projet technique</a:t>
            </a:r>
            <a:endParaRPr lang="fr-FR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06960" y="6309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fr-FR" sz="1800" b="0" strike="noStrike" spc="-1">
                <a:solidFill>
                  <a:srgbClr val="808080"/>
                </a:solidFill>
                <a:latin typeface="Trebuchet MS"/>
              </a:rPr>
              <a:t>Chrono’luge – Revue n°2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8042400" y="0"/>
            <a:ext cx="12312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808080"/>
                </a:solidFill>
                <a:latin typeface="Trebuchet MS"/>
              </a:rPr>
              <a:t>2020-2021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799920" y="-10080"/>
            <a:ext cx="2734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>
                <a:solidFill>
                  <a:srgbClr val="808080"/>
                </a:solidFill>
                <a:latin typeface="Trebuchet MS"/>
              </a:rPr>
              <a:t>Fontenay Clément</a:t>
            </a:r>
            <a:endParaRPr lang="fr-FR" sz="2400" b="0" strike="noStrike" spc="-1">
              <a:latin typeface="Arial"/>
            </a:endParaRPr>
          </a:p>
        </p:txBody>
      </p:sp>
      <p:pic>
        <p:nvPicPr>
          <p:cNvPr id="116" name="Picture 4"/>
          <p:cNvPicPr/>
          <p:nvPr/>
        </p:nvPicPr>
        <p:blipFill>
          <a:blip r:embed="rId2"/>
          <a:stretch/>
        </p:blipFill>
        <p:spPr>
          <a:xfrm>
            <a:off x="29160" y="2613240"/>
            <a:ext cx="4276440" cy="4276440"/>
          </a:xfrm>
          <a:prstGeom prst="rect">
            <a:avLst/>
          </a:prstGeom>
          <a:ln>
            <a:noFill/>
          </a:ln>
        </p:spPr>
      </p:pic>
      <p:pic>
        <p:nvPicPr>
          <p:cNvPr id="117" name="Picture 6"/>
          <p:cNvPicPr/>
          <p:nvPr/>
        </p:nvPicPr>
        <p:blipFill>
          <a:blip r:embed="rId3"/>
          <a:stretch/>
        </p:blipFill>
        <p:spPr>
          <a:xfrm>
            <a:off x="2228760" y="1202400"/>
            <a:ext cx="2676240" cy="761760"/>
          </a:xfrm>
          <a:prstGeom prst="rect">
            <a:avLst/>
          </a:prstGeom>
          <a:ln>
            <a:noFill/>
          </a:ln>
        </p:spPr>
      </p:pic>
      <p:pic>
        <p:nvPicPr>
          <p:cNvPr id="118" name="Picture 8"/>
          <p:cNvPicPr/>
          <p:nvPr/>
        </p:nvPicPr>
        <p:blipFill>
          <a:blip r:embed="rId4"/>
          <a:stretch/>
        </p:blipFill>
        <p:spPr>
          <a:xfrm>
            <a:off x="799920" y="960120"/>
            <a:ext cx="1428480" cy="123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0970" y="2768760"/>
            <a:ext cx="5901030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Chronométrer </a:t>
            </a:r>
            <a:r>
              <a:rPr lang="fr-FR" dirty="0" smtClean="0"/>
              <a:t>le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smtClean="0"/>
              <a:t>temps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0970" cy="6858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1128" y="2768760"/>
            <a:ext cx="7530872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Paramétrer</a:t>
            </a:r>
            <a:r>
              <a:rPr lang="fr-FR" dirty="0" smtClean="0"/>
              <a:t> le système</a:t>
            </a:r>
            <a:endParaRPr lang="fr-FR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0198"/>
            <a:ext cx="12183982" cy="4536518"/>
          </a:xfrm>
          <a:prstGeom prst="rect">
            <a:avLst/>
          </a:prstGeom>
        </p:spPr>
      </p:pic>
      <p:pic>
        <p:nvPicPr>
          <p:cNvPr id="3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41138" y="2768760"/>
            <a:ext cx="7450862" cy="1320480"/>
          </a:xfrm>
        </p:spPr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Visualiser</a:t>
            </a:r>
            <a:r>
              <a:rPr lang="fr-FR" dirty="0" smtClean="0"/>
              <a:t> le temps et la vitesse sur mobile</a:t>
            </a:r>
            <a:endParaRPr lang="fr-FR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1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72" y="0"/>
            <a:ext cx="8492295" cy="6858000"/>
          </a:xfrm>
          <a:prstGeom prst="rect">
            <a:avLst/>
          </a:prstGeom>
        </p:spPr>
      </p:pic>
      <p:pic>
        <p:nvPicPr>
          <p:cNvPr id="3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5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52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90C226"/>
                </a:solidFill>
                <a:latin typeface="Trebuchet MS"/>
              </a:rPr>
              <a:t>Présentation des Protocoles mis en place</a:t>
            </a:r>
            <a:endParaRPr lang="fr-F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" name="Picture 2" descr="protoco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" b="27315"/>
          <a:stretch/>
        </p:blipFill>
        <p:spPr bwMode="auto">
          <a:xfrm>
            <a:off x="0" y="2170591"/>
            <a:ext cx="12138657" cy="16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3929"/>
            <a:ext cx="12192000" cy="1042114"/>
          </a:xfrm>
          <a:prstGeom prst="rect">
            <a:avLst/>
          </a:prstGeom>
        </p:spPr>
      </p:pic>
      <p:pic>
        <p:nvPicPr>
          <p:cNvPr id="7" name="Picture 4"/>
          <p:cNvPicPr/>
          <p:nvPr/>
        </p:nvPicPr>
        <p:blipFill>
          <a:blip r:embed="rId4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90C226"/>
                </a:solidFill>
                <a:latin typeface="Trebuchet MS"/>
              </a:rPr>
              <a:t>Avancement des différents </a:t>
            </a:r>
            <a:r>
              <a:rPr lang="fr-FR" sz="3600" b="0" strike="noStrike" spc="-1" dirty="0" smtClean="0">
                <a:solidFill>
                  <a:srgbClr val="90C226"/>
                </a:solidFill>
                <a:latin typeface="Trebuchet MS"/>
              </a:rPr>
              <a:t>travaux (EC)</a:t>
            </a:r>
            <a:endParaRPr lang="fr-F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Mise en œuvre des capteurs infrarouges et </a:t>
            </a: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récupération des données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Communication en Lora 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(P2P) entre les deux cartes (ESP32 &amp; Arduino UNO)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 &amp; 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Exploitation des résultats et </a:t>
            </a:r>
            <a:r>
              <a:rPr lang="fr-FR" sz="1800" b="0" u="sng" strike="noStrike" spc="-1">
                <a:solidFill>
                  <a:srgbClr val="404040"/>
                </a:solidFill>
                <a:uFillTx/>
                <a:latin typeface="Trebuchet MS"/>
              </a:rPr>
              <a:t>calcul de la vitesse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000000"/>
                </a:solidFill>
                <a:uFillTx/>
                <a:latin typeface="Trebuchet MS"/>
              </a:rPr>
              <a:t>Affichage des résultats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 sur le panneau LED situé en fin de course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Mise en œuvre des capteurs RFID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(SS1)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u="sng" strike="noStrike" spc="-1">
                <a:solidFill>
                  <a:srgbClr val="000000"/>
                </a:solidFill>
                <a:uFillTx/>
                <a:latin typeface="Trebuchet MS"/>
              </a:rPr>
              <a:t>Communication TCP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 entre l’ESP32 et le serveur de données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(SS2 &amp; SS3)</a:t>
            </a:r>
            <a:r>
              <a:rPr lang="fr-FR" sz="1800" b="0" strike="noStrike" spc="-1">
                <a:solidFill>
                  <a:srgbClr val="000000"/>
                </a:solidFill>
                <a:latin typeface="Trebuchet MS"/>
              </a:rPr>
              <a:t>	</a:t>
            </a: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2" name="Picture 4"/>
          <p:cNvPicPr/>
          <p:nvPr/>
        </p:nvPicPr>
        <p:blipFill>
          <a:blip r:embed="rId2"/>
          <a:stretch/>
        </p:blipFill>
        <p:spPr>
          <a:xfrm>
            <a:off x="8978400" y="216072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2"/>
          <a:stretch/>
        </p:blipFill>
        <p:spPr>
          <a:xfrm>
            <a:off x="8978400" y="2549160"/>
            <a:ext cx="295200" cy="316440"/>
          </a:xfrm>
          <a:prstGeom prst="rect">
            <a:avLst/>
          </a:prstGeom>
          <a:ln>
            <a:noFill/>
          </a:ln>
        </p:spPr>
      </p:pic>
      <p:pic>
        <p:nvPicPr>
          <p:cNvPr id="154" name="Picture 4"/>
          <p:cNvPicPr/>
          <p:nvPr/>
        </p:nvPicPr>
        <p:blipFill>
          <a:blip r:embed="rId2"/>
          <a:stretch/>
        </p:blipFill>
        <p:spPr>
          <a:xfrm>
            <a:off x="8978400" y="3201120"/>
            <a:ext cx="295200" cy="31644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8906040" y="369864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56" name="CustomShape 4"/>
          <p:cNvSpPr/>
          <p:nvPr/>
        </p:nvSpPr>
        <p:spPr>
          <a:xfrm>
            <a:off x="8906040" y="410112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8906040" y="4485960"/>
            <a:ext cx="367920" cy="308880"/>
          </a:xfrm>
          <a:prstGeom prst="mathMultiply">
            <a:avLst>
              <a:gd name="adj1" fmla="val 23520"/>
            </a:avLst>
          </a:prstGeom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085" y="2366090"/>
            <a:ext cx="8596440" cy="132048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92D050"/>
                </a:solidFill>
              </a:rPr>
              <a:t>Merci de votre attention </a:t>
            </a:r>
            <a:endParaRPr lang="fr-FR" dirty="0">
              <a:solidFill>
                <a:srgbClr val="92D050"/>
              </a:solidFill>
            </a:endParaRPr>
          </a:p>
        </p:txBody>
      </p:sp>
      <p:pic>
        <p:nvPicPr>
          <p:cNvPr id="3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0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Sommaire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1270080"/>
            <a:ext cx="8596440" cy="50986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Présentation du projet 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Synoptique 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Répartitions des </a:t>
            </a:r>
            <a:r>
              <a:rPr lang="fr-FR" sz="1600" spc="-1" dirty="0" smtClean="0">
                <a:solidFill>
                  <a:srgbClr val="404040"/>
                </a:solidFill>
                <a:latin typeface="Trebuchet MS"/>
              </a:rPr>
              <a:t>tâches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spc="-1" dirty="0" smtClean="0">
                <a:solidFill>
                  <a:srgbClr val="404040"/>
                </a:solidFill>
                <a:latin typeface="Trebuchet MS"/>
              </a:rPr>
              <a:t>Composition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Analyse du système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b="0" strike="noStrike" spc="-1" dirty="0" smtClean="0">
                <a:solidFill>
                  <a:srgbClr val="404040"/>
                </a:solidFill>
                <a:latin typeface="Trebuchet MS"/>
              </a:rPr>
              <a:t>Les fonctionnalités du système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pc="-1" dirty="0" smtClean="0">
                <a:solidFill>
                  <a:srgbClr val="404040"/>
                </a:solidFill>
                <a:latin typeface="Trebuchet MS"/>
              </a:rPr>
              <a:t>Les contraintes et exigences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b="0" strike="noStrike" spc="-1" dirty="0" smtClean="0">
                <a:solidFill>
                  <a:srgbClr val="404040"/>
                </a:solidFill>
                <a:latin typeface="Trebuchet MS"/>
              </a:rPr>
              <a:t>Analyse détaillée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pc="-1" dirty="0" smtClean="0">
                <a:solidFill>
                  <a:srgbClr val="404040"/>
                </a:solidFill>
                <a:latin typeface="Trebuchet MS"/>
              </a:rPr>
              <a:t>Présentation des travaux </a:t>
            </a:r>
            <a:endParaRPr lang="fr-FR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 smtClean="0">
                <a:solidFill>
                  <a:srgbClr val="404040"/>
                </a:solidFill>
                <a:latin typeface="Trebuchet MS"/>
              </a:rPr>
              <a:t>Présentation 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des protocoles mise en place  </a:t>
            </a:r>
            <a:endParaRPr lang="fr-FR" sz="16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spc="-1" dirty="0">
                <a:solidFill>
                  <a:srgbClr val="404040"/>
                </a:solidFill>
                <a:latin typeface="Trebuchet MS"/>
              </a:rPr>
              <a:t>Avancement des différents travaux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5735160" y="2581200"/>
            <a:ext cx="4276440" cy="427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Présentation du projet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L’entreprise </a:t>
            </a:r>
            <a:r>
              <a:rPr lang="fr-FR" sz="1800" b="1" strike="noStrike" spc="-1">
                <a:solidFill>
                  <a:srgbClr val="90C226"/>
                </a:solidFill>
                <a:latin typeface="Trebuchet MS"/>
              </a:rPr>
              <a:t>CLECY GLISS 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propose à ses clients de s’amuser en dévalant une piste de luge monorail. Il propose un circuit de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650m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 qui est unique dans le Nord de la France.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Pour augmenter l’amusement des clients, l’entreprise souhaite offrir à ses clients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un challenge de vitesse, en chronométrant la descente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.</a:t>
            </a:r>
            <a:r>
              <a:t/>
            </a:r>
            <a:br/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C’est pourquoi, l’entreprise souhaiterait disposer d’un </a:t>
            </a:r>
            <a:r>
              <a:rPr lang="fr-FR" sz="1800" b="0" strike="noStrike" spc="-1">
                <a:solidFill>
                  <a:srgbClr val="90C226"/>
                </a:solidFill>
                <a:latin typeface="Trebuchet MS"/>
              </a:rPr>
              <a:t>système de chronométrage permettant la mesure du temps de la descente et donc de la vitesse moyenne, l’affichage en fin de course des résultats et l’historisation des mesures</a:t>
            </a: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. Cela permettra de faire des challenges quotidiens et mensuels. Cela incitera également les clients à retenter leur chance dans un esprit de compétition et pourrait ainsi augmenter la fréquentation du site.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4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Synoptique du projet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9" name="Picture 2"/>
          <p:cNvPicPr/>
          <p:nvPr/>
        </p:nvPicPr>
        <p:blipFill>
          <a:blip r:embed="rId2"/>
          <a:stretch/>
        </p:blipFill>
        <p:spPr>
          <a:xfrm>
            <a:off x="1067400" y="1270080"/>
            <a:ext cx="8098920" cy="52830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4574520" y="127008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339240" y="3634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4111920" y="57279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7007760" y="558972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SS4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903600" y="2140560"/>
            <a:ext cx="462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90C226"/>
                </a:solidFill>
                <a:latin typeface="Trebuchet MS"/>
              </a:rPr>
              <a:t>SS5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35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  <p:graphicFrame>
        <p:nvGraphicFramePr>
          <p:cNvPr id="11" name="Table 2"/>
          <p:cNvGraphicFramePr/>
          <p:nvPr>
            <p:extLst>
              <p:ext uri="{D42A27DB-BD31-4B8C-83A1-F6EECF244321}">
                <p14:modId xmlns:p14="http://schemas.microsoft.com/office/powerpoint/2010/main" val="198290849"/>
              </p:ext>
            </p:extLst>
          </p:nvPr>
        </p:nvGraphicFramePr>
        <p:xfrm>
          <a:off x="9300391" y="2164623"/>
          <a:ext cx="2891609" cy="2680716"/>
        </p:xfrm>
        <a:graphic>
          <a:graphicData uri="http://schemas.openxmlformats.org/drawingml/2006/table">
            <a:tbl>
              <a:tblPr/>
              <a:tblGrid>
                <a:gridCol w="963562"/>
                <a:gridCol w="963870"/>
                <a:gridCol w="964177"/>
              </a:tblGrid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NOM - Prénom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Spécialité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Tâche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7813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BOULENGER Thomas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SS1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FONTENAY Clément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SS2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DOULAY Nicolas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SS3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MALONGA Florentin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SS4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31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GONCALVES Hugo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SS5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Répartition des tâches par étudiants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37" name="Image 3"/>
          <p:cNvPicPr/>
          <p:nvPr/>
        </p:nvPicPr>
        <p:blipFill>
          <a:blip r:embed="rId2"/>
          <a:stretch/>
        </p:blipFill>
        <p:spPr>
          <a:xfrm>
            <a:off x="677160" y="1269720"/>
            <a:ext cx="7412040" cy="4367520"/>
          </a:xfrm>
          <a:prstGeom prst="rect">
            <a:avLst/>
          </a:prstGeom>
          <a:ln>
            <a:noFill/>
          </a:ln>
        </p:spPr>
      </p:pic>
      <p:graphicFrame>
        <p:nvGraphicFramePr>
          <p:cNvPr id="138" name="Table 2"/>
          <p:cNvGraphicFramePr/>
          <p:nvPr>
            <p:extLst>
              <p:ext uri="{D42A27DB-BD31-4B8C-83A1-F6EECF244321}">
                <p14:modId xmlns:p14="http://schemas.microsoft.com/office/powerpoint/2010/main" val="3933645343"/>
              </p:ext>
            </p:extLst>
          </p:nvPr>
        </p:nvGraphicFramePr>
        <p:xfrm>
          <a:off x="5246020" y="5243322"/>
          <a:ext cx="5004885" cy="1614678"/>
        </p:xfrm>
        <a:graphic>
          <a:graphicData uri="http://schemas.openxmlformats.org/drawingml/2006/table">
            <a:tbl>
              <a:tblPr/>
              <a:tblGrid>
                <a:gridCol w="1667764"/>
                <a:gridCol w="1668295"/>
                <a:gridCol w="1668826"/>
              </a:tblGrid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NOM - Prénom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Spécialité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Tâche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BOULENGER Thomas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SS1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 dirty="0">
                          <a:solidFill>
                            <a:srgbClr val="FFFFFF"/>
                          </a:solidFill>
                          <a:latin typeface="Trebuchet MS"/>
                        </a:rPr>
                        <a:t>FONTENAY Clément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EC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SS2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DOULAY Nicolas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SS3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MALONGA Florentin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SS4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20313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1" strike="noStrike" spc="-1">
                          <a:solidFill>
                            <a:srgbClr val="FFFFFF"/>
                          </a:solidFill>
                          <a:latin typeface="Trebuchet MS"/>
                        </a:rPr>
                        <a:t>GONCALVES Hugo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Trebuchet MS"/>
                        </a:rPr>
                        <a:t>IR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SS5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39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90C226"/>
                </a:solidFill>
                <a:latin typeface="Trebuchet MS"/>
              </a:rPr>
              <a:t>Composition du projet </a:t>
            </a:r>
            <a:endParaRPr lang="fr-FR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Plusieurs équipements dans le système :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1 lecteur RFID (placé en début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2 capteurs infrarouge (l’un en début et l’autre en fin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(SS1)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2 cartes électroniques (ESP32 &amp; </a:t>
            </a:r>
            <a:r>
              <a:rPr lang="fr-FR" sz="1600" b="0" strike="noStrike" spc="-1" dirty="0" err="1">
                <a:solidFill>
                  <a:srgbClr val="404040"/>
                </a:solidFill>
                <a:latin typeface="Trebuchet MS"/>
              </a:rPr>
              <a:t>Arduino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 UNO)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(SS1 &amp; SS2)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 smtClean="0">
                <a:solidFill>
                  <a:srgbClr val="404040"/>
                </a:solidFill>
                <a:latin typeface="Trebuchet MS"/>
              </a:rPr>
              <a:t>1 </a:t>
            </a: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afficheur LED (placé en fin de course)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(SS2)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600" b="0" strike="noStrike" spc="-1" dirty="0">
                <a:solidFill>
                  <a:srgbClr val="404040"/>
                </a:solidFill>
                <a:latin typeface="Trebuchet MS"/>
              </a:rPr>
              <a:t>1 afficheur tactile </a:t>
            </a:r>
            <a:r>
              <a:rPr lang="fr-FR" sz="1600" b="0" strike="noStrike" spc="-1" dirty="0">
                <a:solidFill>
                  <a:srgbClr val="90C226"/>
                </a:solidFill>
                <a:latin typeface="Trebuchet MS"/>
              </a:rPr>
              <a:t>(SS4)</a:t>
            </a: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6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7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457200"/>
            <a:ext cx="8596440" cy="11707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90C226"/>
                </a:solidFill>
                <a:latin typeface="Trebuchet MS"/>
              </a:rPr>
              <a:t>Analyse du système </a:t>
            </a:r>
            <a:r>
              <a:rPr dirty="0"/>
              <a:t/>
            </a:r>
            <a:br>
              <a:rPr dirty="0"/>
            </a:br>
            <a:endParaRPr lang="fr-FR" sz="3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41" name="Espace réservé du contenu 4"/>
          <p:cNvPicPr/>
          <p:nvPr/>
        </p:nvPicPr>
        <p:blipFill>
          <a:blip r:embed="rId2"/>
          <a:stretch/>
        </p:blipFill>
        <p:spPr>
          <a:xfrm>
            <a:off x="549000" y="1697040"/>
            <a:ext cx="8042760" cy="50882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677160" y="123012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>
                <a:solidFill>
                  <a:srgbClr val="404040"/>
                </a:solidFill>
                <a:latin typeface="Trebuchet MS"/>
              </a:rPr>
              <a:t>Comprendre les différentes fonctionnalités du système d’un point de vue utilisateur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143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Espace réservé du contenu 3"/>
          <p:cNvPicPr/>
          <p:nvPr/>
        </p:nvPicPr>
        <p:blipFill>
          <a:blip r:embed="rId2"/>
          <a:stretch/>
        </p:blipFill>
        <p:spPr>
          <a:xfrm>
            <a:off x="526680" y="1010520"/>
            <a:ext cx="8731080" cy="541620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781560" y="525960"/>
            <a:ext cx="8596440" cy="39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850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>
                <a:solidFill>
                  <a:srgbClr val="404040"/>
                </a:solidFill>
                <a:latin typeface="Trebuchet MS"/>
              </a:rPr>
              <a:t>Comprendre les différentes contraintes et exigences auxquelles doit répondre le système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</p:txBody>
      </p:sp>
      <p:pic>
        <p:nvPicPr>
          <p:cNvPr id="146" name="Picture 4"/>
          <p:cNvPicPr/>
          <p:nvPr/>
        </p:nvPicPr>
        <p:blipFill>
          <a:blip r:embed="rId3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2D050"/>
                </a:solidFill>
              </a:rPr>
              <a:t>Analyse détaillée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677160" y="1929959"/>
            <a:ext cx="8596440" cy="35163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sz="1800" b="0" strike="noStrike" spc="-1" dirty="0" smtClean="0">
                <a:solidFill>
                  <a:srgbClr val="404040"/>
                </a:solidFill>
                <a:latin typeface="Trebuchet MS"/>
              </a:rPr>
              <a:t>Comprendre </a:t>
            </a:r>
            <a:r>
              <a:rPr lang="fr-FR" dirty="0" smtClean="0"/>
              <a:t>les différentes interactions entres les acteurs et le système selon un certain ordre chronologique pour les fonctionnalités suivantes :   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Chronométrer le temps 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Visualiser le temps et la vitesse sur mobile</a:t>
            </a:r>
          </a:p>
          <a:p>
            <a:pPr marL="800280" lvl="1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fr-FR" dirty="0" smtClean="0"/>
              <a:t>Paramétrer le système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fr-FR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1800" b="0" strike="noStrike" spc="-1" dirty="0">
              <a:latin typeface="Arial"/>
            </a:endParaRPr>
          </a:p>
        </p:txBody>
      </p:sp>
      <p:pic>
        <p:nvPicPr>
          <p:cNvPr id="6" name="Picture 4"/>
          <p:cNvPicPr/>
          <p:nvPr/>
        </p:nvPicPr>
        <p:blipFill>
          <a:blip r:embed="rId2"/>
          <a:stretch/>
        </p:blipFill>
        <p:spPr>
          <a:xfrm>
            <a:off x="10458360" y="5337360"/>
            <a:ext cx="1923840" cy="1923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2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348</Words>
  <Application>Microsoft Office PowerPoint</Application>
  <PresentationFormat>Grand écran</PresentationFormat>
  <Paragraphs>89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DejaVu Sans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détaillée</vt:lpstr>
      <vt:lpstr>Chronométrer le temps </vt:lpstr>
      <vt:lpstr>Paramétrer le système</vt:lpstr>
      <vt:lpstr>Présentation PowerPoint</vt:lpstr>
      <vt:lpstr>Visualiser le temps et la vitesse sur mobile</vt:lpstr>
      <vt:lpstr>Présentation PowerPoint</vt:lpstr>
      <vt:lpstr>Présentation PowerPoint</vt:lpstr>
      <vt:lpstr>Présentation PowerPoint</vt:lpstr>
      <vt:lpstr>Merci de votre attention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technique</dc:title>
  <dc:subject/>
  <dc:creator>Clément Fontenay</dc:creator>
  <dc:description/>
  <cp:lastModifiedBy>Clément Fontenay</cp:lastModifiedBy>
  <cp:revision>36</cp:revision>
  <dcterms:created xsi:type="dcterms:W3CDTF">2021-02-15T07:28:12Z</dcterms:created>
  <dcterms:modified xsi:type="dcterms:W3CDTF">2021-02-16T15:09:08Z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