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70" r:id="rId11"/>
    <p:sldId id="269" r:id="rId12"/>
    <p:sldId id="272" r:id="rId13"/>
    <p:sldId id="274" r:id="rId14"/>
    <p:sldId id="271" r:id="rId15"/>
    <p:sldId id="275" r:id="rId16"/>
    <p:sldId id="264" r:id="rId17"/>
    <p:sldId id="265" r:id="rId18"/>
    <p:sldId id="266" r:id="rId19"/>
    <p:sldId id="267" r:id="rId20"/>
    <p:sldId id="268" r:id="rId21"/>
    <p:sldId id="273" r:id="rId2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046" autoAdjust="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fr-FR" sz="5400" b="0" strike="noStrike" spc="-1">
                <a:solidFill>
                  <a:srgbClr val="90C226"/>
                </a:solidFill>
                <a:latin typeface="Trebuchet MS"/>
              </a:rPr>
              <a:t>Modifiez le style du titre</a:t>
            </a:r>
            <a:endParaRPr lang="fr-FR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33AF73-9901-4EE9-850D-D7F166DBEE0C}" type="datetime">
              <a:rPr lang="fr-FR" sz="900" b="0" strike="noStrike" spc="-1">
                <a:solidFill>
                  <a:srgbClr val="8B8B8B"/>
                </a:solidFill>
                <a:latin typeface="Trebuchet MS"/>
              </a:rPr>
              <a:t>16/02/2021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8C4B62-9FC3-49B3-B55F-F9BFE87EFC30}" type="slidenum">
              <a:rPr lang="fr-FR" sz="900" b="0" strike="noStrike" spc="-1">
                <a:solidFill>
                  <a:srgbClr val="90C226"/>
                </a:solidFill>
                <a:latin typeface="Trebuchet MS"/>
              </a:rPr>
              <a:t>‹N°›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404040"/>
                </a:solidFill>
                <a:latin typeface="Trebuchet MS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04040"/>
                </a:solidFill>
                <a:latin typeface="Trebuchet MS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04040"/>
                </a:solidFill>
                <a:latin typeface="Trebuchet MS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04040"/>
                </a:solidFill>
                <a:latin typeface="Trebuchet MS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Modifiez le style du titre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Modifiez les styles du texte du masque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>
                <a:solidFill>
                  <a:srgbClr val="404040"/>
                </a:solidFill>
                <a:latin typeface="Trebuchet MS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400" b="0" strike="noStrike" spc="-1">
                <a:solidFill>
                  <a:srgbClr val="404040"/>
                </a:solidFill>
                <a:latin typeface="Trebuchet MS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Cinquième niveau</a:t>
            </a: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63E400-E6A3-4F4A-A18E-3AF558F16E2B}" type="datetime">
              <a:rPr lang="fr-FR" sz="900" b="0" strike="noStrike" spc="-1">
                <a:solidFill>
                  <a:srgbClr val="8B8B8B"/>
                </a:solidFill>
                <a:latin typeface="Trebuchet MS"/>
              </a:rPr>
              <a:t>16/02/2021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DE09EA-709A-47E3-84FD-D3535D55ACBF}" type="slidenum">
              <a:rPr lang="fr-FR" sz="900" b="0" strike="noStrike" spc="-1">
                <a:solidFill>
                  <a:srgbClr val="90C226"/>
                </a:solidFill>
                <a:latin typeface="Trebuchet MS"/>
              </a:rPr>
              <a:t>‹N°›</a:t>
            </a:fld>
            <a:endParaRPr lang="fr-F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fr-FR" sz="5400" b="0" strike="noStrike" spc="-1">
                <a:solidFill>
                  <a:srgbClr val="90C226"/>
                </a:solidFill>
                <a:latin typeface="Trebuchet MS"/>
              </a:rPr>
              <a:t>Projet technique</a:t>
            </a:r>
            <a:endParaRPr lang="fr-FR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6309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>
                <a:solidFill>
                  <a:srgbClr val="808080"/>
                </a:solidFill>
                <a:latin typeface="Trebuchet MS"/>
              </a:rPr>
              <a:t>Chrono’luge – Revue n°2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042400" y="0"/>
            <a:ext cx="1231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808080"/>
                </a:solidFill>
                <a:latin typeface="Trebuchet MS"/>
              </a:rPr>
              <a:t>2020-2021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799920" y="-10080"/>
            <a:ext cx="2734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808080"/>
                </a:solidFill>
                <a:latin typeface="Trebuchet MS"/>
              </a:rPr>
              <a:t>Fontenay Clément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16" name="Picture 4"/>
          <p:cNvPicPr/>
          <p:nvPr/>
        </p:nvPicPr>
        <p:blipFill>
          <a:blip r:embed="rId2"/>
          <a:stretch/>
        </p:blipFill>
        <p:spPr>
          <a:xfrm>
            <a:off x="29160" y="2613240"/>
            <a:ext cx="4276440" cy="4276440"/>
          </a:xfrm>
          <a:prstGeom prst="rect">
            <a:avLst/>
          </a:prstGeom>
          <a:ln>
            <a:noFill/>
          </a:ln>
        </p:spPr>
      </p:pic>
      <p:pic>
        <p:nvPicPr>
          <p:cNvPr id="117" name="Picture 6"/>
          <p:cNvPicPr/>
          <p:nvPr/>
        </p:nvPicPr>
        <p:blipFill>
          <a:blip r:embed="rId3"/>
          <a:stretch/>
        </p:blipFill>
        <p:spPr>
          <a:xfrm>
            <a:off x="2228760" y="1202400"/>
            <a:ext cx="2676240" cy="761760"/>
          </a:xfrm>
          <a:prstGeom prst="rect">
            <a:avLst/>
          </a:prstGeom>
          <a:ln>
            <a:noFill/>
          </a:ln>
        </p:spPr>
      </p:pic>
      <p:pic>
        <p:nvPicPr>
          <p:cNvPr id="118" name="Picture 8"/>
          <p:cNvPicPr/>
          <p:nvPr/>
        </p:nvPicPr>
        <p:blipFill>
          <a:blip r:embed="rId4"/>
          <a:stretch/>
        </p:blipFill>
        <p:spPr>
          <a:xfrm>
            <a:off x="799920" y="960120"/>
            <a:ext cx="1428480" cy="123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0970" y="2768760"/>
            <a:ext cx="5901030" cy="1320480"/>
          </a:xfrm>
        </p:spPr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Chronométrer </a:t>
            </a:r>
            <a:r>
              <a:rPr lang="fr-FR" dirty="0" smtClean="0"/>
              <a:t>le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smtClean="0"/>
              <a:t>temps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097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1128" y="2768760"/>
            <a:ext cx="7530872" cy="1320480"/>
          </a:xfrm>
        </p:spPr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Paramétrer</a:t>
            </a:r>
            <a:r>
              <a:rPr lang="fr-FR" dirty="0" smtClean="0"/>
              <a:t> le système</a:t>
            </a:r>
            <a:endParaRPr lang="fr-FR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198"/>
            <a:ext cx="12183982" cy="45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1138" y="2768760"/>
            <a:ext cx="7450862" cy="1320480"/>
          </a:xfrm>
        </p:spPr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Visualiser</a:t>
            </a:r>
            <a:r>
              <a:rPr lang="fr-FR" dirty="0" smtClean="0"/>
              <a:t> le temps et la vitesse sur mobile</a:t>
            </a:r>
            <a:endParaRPr lang="fr-FR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1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72" y="0"/>
            <a:ext cx="8492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0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Présentation du travail à réaliser 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8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sp>
        <p:nvSpPr>
          <p:cNvPr id="149" name="TextShape 2"/>
          <p:cNvSpPr txBox="1"/>
          <p:nvPr/>
        </p:nvSpPr>
        <p:spPr>
          <a:xfrm>
            <a:off x="677520" y="21610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Ma partie consiste </a:t>
            </a:r>
            <a:r>
              <a:rPr lang="fr-FR" sz="1800" b="0" strike="noStrike" spc="-1" dirty="0" smtClean="0">
                <a:solidFill>
                  <a:srgbClr val="404040"/>
                </a:solidFill>
                <a:latin typeface="Trebuchet MS"/>
              </a:rPr>
              <a:t>donc à </a:t>
            </a:r>
            <a:r>
              <a:rPr lang="fr-FR" sz="1800" b="0" strike="noStrike" spc="-1" dirty="0">
                <a:solidFill>
                  <a:srgbClr val="92D050"/>
                </a:solidFill>
                <a:latin typeface="Trebuchet MS"/>
              </a:rPr>
              <a:t>exploiter les résultats </a:t>
            </a: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(chronomètre, </a:t>
            </a:r>
            <a:r>
              <a:rPr lang="fr-FR" sz="1800" b="0" strike="noStrike" spc="-1" dirty="0" err="1">
                <a:solidFill>
                  <a:srgbClr val="404040"/>
                </a:solidFill>
                <a:latin typeface="Trebuchet MS"/>
              </a:rPr>
              <a:t>n°de</a:t>
            </a: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 luge) reçu du module placé en début de course de manière à calculer la vitesse du participant.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Une fois ces trois données récupérées, mon travail consiste à les </a:t>
            </a:r>
            <a:r>
              <a:rPr lang="fr-FR" sz="1800" b="0" strike="noStrike" spc="-1" dirty="0">
                <a:solidFill>
                  <a:srgbClr val="92D050"/>
                </a:solidFill>
                <a:latin typeface="Trebuchet MS"/>
              </a:rPr>
              <a:t>afficher</a:t>
            </a: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 sur un bandeau LED situé en bas de piste. 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Avancement des différents travaux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Mise en œuvre des capteurs infrarouges et </a:t>
            </a:r>
            <a:r>
              <a:rPr lang="fr-FR" sz="1800" b="0" u="sng" strike="noStrike" spc="-1">
                <a:solidFill>
                  <a:srgbClr val="404040"/>
                </a:solidFill>
                <a:uFillTx/>
                <a:latin typeface="Trebuchet MS"/>
              </a:rPr>
              <a:t>récupération des données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(SS1)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>
                <a:solidFill>
                  <a:srgbClr val="404040"/>
                </a:solidFill>
                <a:uFillTx/>
                <a:latin typeface="Trebuchet MS"/>
              </a:rPr>
              <a:t>Communication en Lora 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(P2P) entre les deux cartes (ESP32 &amp; Arduino UNO)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(SS1 &amp; SS2)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Exploitation des résultats et </a:t>
            </a:r>
            <a:r>
              <a:rPr lang="fr-FR" sz="1800" b="0" u="sng" strike="noStrike" spc="-1">
                <a:solidFill>
                  <a:srgbClr val="404040"/>
                </a:solidFill>
                <a:uFillTx/>
                <a:latin typeface="Trebuchet MS"/>
              </a:rPr>
              <a:t>calcul de la vitesse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(SS2)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>
                <a:solidFill>
                  <a:srgbClr val="000000"/>
                </a:solidFill>
                <a:uFillTx/>
                <a:latin typeface="Trebuchet MS"/>
              </a:rPr>
              <a:t>Affichage des résultats</a:t>
            </a: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 sur le panneau LED situé en fin de course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(SS2)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Mise en œuvre des capteurs RFID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(SS1)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>
                <a:solidFill>
                  <a:srgbClr val="000000"/>
                </a:solidFill>
                <a:uFillTx/>
                <a:latin typeface="Trebuchet MS"/>
              </a:rPr>
              <a:t>Communication TCP</a:t>
            </a: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 entre l’ESP32 et le serveur de données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(SS2 &amp; SS3)</a:t>
            </a: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	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2" name="Picture 4"/>
          <p:cNvPicPr/>
          <p:nvPr/>
        </p:nvPicPr>
        <p:blipFill>
          <a:blip r:embed="rId2"/>
          <a:stretch/>
        </p:blipFill>
        <p:spPr>
          <a:xfrm>
            <a:off x="8978400" y="2160720"/>
            <a:ext cx="295200" cy="31644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2"/>
          <a:stretch/>
        </p:blipFill>
        <p:spPr>
          <a:xfrm>
            <a:off x="8978400" y="2549160"/>
            <a:ext cx="295200" cy="316440"/>
          </a:xfrm>
          <a:prstGeom prst="rect">
            <a:avLst/>
          </a:prstGeom>
          <a:ln>
            <a:noFill/>
          </a:ln>
        </p:spPr>
      </p:pic>
      <p:pic>
        <p:nvPicPr>
          <p:cNvPr id="154" name="Picture 4"/>
          <p:cNvPicPr/>
          <p:nvPr/>
        </p:nvPicPr>
        <p:blipFill>
          <a:blip r:embed="rId2"/>
          <a:stretch/>
        </p:blipFill>
        <p:spPr>
          <a:xfrm>
            <a:off x="8978400" y="3201120"/>
            <a:ext cx="295200" cy="3164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8906040" y="369864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8906040" y="410112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8906040" y="448596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Communication Lora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Il a d’abord fallut préparer l’environnement </a:t>
            </a:r>
            <a:r>
              <a:rPr lang="fr-FR" sz="1800" b="0" strike="noStrike" spc="-1" dirty="0" err="1">
                <a:solidFill>
                  <a:srgbClr val="404040"/>
                </a:solidFill>
                <a:latin typeface="Trebuchet MS"/>
              </a:rPr>
              <a:t>Arduino</a:t>
            </a: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 afin de programmer la carte ESP32.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Cela prend en compte l’inclusion de différentes bibliothèques comme </a:t>
            </a:r>
            <a:r>
              <a:rPr lang="fr-FR" sz="1600" b="0" u="sng" strike="noStrike" spc="-1" dirty="0">
                <a:solidFill>
                  <a:srgbClr val="404040"/>
                </a:solidFill>
                <a:uFillTx/>
                <a:latin typeface="Trebuchet MS"/>
              </a:rPr>
              <a:t>Heltec_ESP32_Dev-Boards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(permettant l’utilisation de l’écran OLED présent sur la carte) ou encore </a:t>
            </a:r>
            <a:r>
              <a:rPr lang="fr-FR" sz="1600" b="0" u="sng" strike="noStrike" spc="-1" dirty="0" err="1">
                <a:solidFill>
                  <a:srgbClr val="404040"/>
                </a:solidFill>
                <a:uFillTx/>
                <a:latin typeface="Trebuchet MS"/>
              </a:rPr>
              <a:t>arduino</a:t>
            </a:r>
            <a:r>
              <a:rPr lang="fr-FR" sz="1600" b="0" u="sng" strike="noStrike" spc="-1" dirty="0">
                <a:solidFill>
                  <a:srgbClr val="404040"/>
                </a:solidFill>
                <a:uFillTx/>
                <a:latin typeface="Trebuchet MS"/>
              </a:rPr>
              <a:t>-Lora-master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(pour la communication Lora en </a:t>
            </a:r>
            <a:r>
              <a:rPr lang="fr-FR" sz="1600" b="0" strike="noStrike" spc="-1" dirty="0" err="1">
                <a:solidFill>
                  <a:srgbClr val="404040"/>
                </a:solidFill>
                <a:latin typeface="Trebuchet MS"/>
              </a:rPr>
              <a:t>peer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to </a:t>
            </a:r>
            <a:r>
              <a:rPr lang="fr-FR" sz="1600" b="0" strike="noStrike" spc="-1" dirty="0" err="1">
                <a:solidFill>
                  <a:srgbClr val="404040"/>
                </a:solidFill>
                <a:latin typeface="Trebuchet MS"/>
              </a:rPr>
              <a:t>peer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).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L’envoi d’un « mot » de synchronisation est indispensable de manière à ne communiquer qu’avec son interlocuteur. (ici, 0xF3). </a:t>
            </a:r>
          </a:p>
          <a:p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1" name="Image 3"/>
          <p:cNvPicPr/>
          <p:nvPr/>
        </p:nvPicPr>
        <p:blipFill>
          <a:blip r:embed="rId2"/>
          <a:stretch/>
        </p:blipFill>
        <p:spPr>
          <a:xfrm>
            <a:off x="1083240" y="4682160"/>
            <a:ext cx="4384440" cy="867960"/>
          </a:xfrm>
          <a:prstGeom prst="rect">
            <a:avLst/>
          </a:prstGeom>
          <a:ln>
            <a:noFill/>
          </a:ln>
        </p:spPr>
      </p:pic>
      <p:pic>
        <p:nvPicPr>
          <p:cNvPr id="162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Affichage LED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64" name="Espace réservé du contenu 3"/>
          <p:cNvPicPr/>
          <p:nvPr/>
        </p:nvPicPr>
        <p:blipFill>
          <a:blip r:embed="rId2"/>
          <a:stretch/>
        </p:blipFill>
        <p:spPr>
          <a:xfrm>
            <a:off x="973260" y="1799412"/>
            <a:ext cx="8004240" cy="6840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677160" y="1419726"/>
            <a:ext cx="8596440" cy="52377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5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000000"/>
                </a:solidFill>
                <a:latin typeface="Trebuchet MS"/>
              </a:rPr>
              <a:t>Maquettes de l’afficheur LED </a:t>
            </a:r>
            <a:r>
              <a:rPr lang="fr-FR" sz="18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fr-FR" sz="1800" b="0" strike="noStrike" spc="-1" dirty="0">
                <a:solidFill>
                  <a:srgbClr val="000000"/>
                </a:solidFill>
                <a:latin typeface="Trebuchet MS"/>
              </a:rPr>
              <a:t> Numéro de luge, temps (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Trebuchet MS"/>
              </a:rPr>
              <a:t>mm:ss:cs</a:t>
            </a:r>
            <a:r>
              <a:rPr lang="fr-FR" sz="1800" b="0" strike="noStrike" spc="-1" dirty="0">
                <a:solidFill>
                  <a:srgbClr val="000000"/>
                </a:solidFill>
                <a:latin typeface="Trebuchet MS"/>
              </a:rPr>
              <a:t>), vitesse(km/h).</a:t>
            </a:r>
            <a:endParaRPr lang="fr-FR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000000"/>
                </a:solidFill>
                <a:latin typeface="Trebuchet MS"/>
              </a:rPr>
              <a:t>Exemple de trame reçu par l’afficheur LED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&lt;IDXX&gt; 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n°ID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 | &lt;Ln&gt; n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[1-8] | &lt;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Pn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&gt; p=[A-Z]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&lt;Fx&gt; x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[A-K]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 = Scroll 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Left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 | &lt;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Mx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&gt; x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[A-D] = 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Fastest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, Middle 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Fast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…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&lt;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</a:rPr>
              <a:t>Wx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&gt; x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[A,B,C,D,Z] = [0,5-1-2-3-25] | &lt;Fy&gt; y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[A-K] | &lt;Cx&gt; x[A-S] = RED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 </a:t>
            </a: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&lt;07&gt; 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 Checksum en </a:t>
            </a:r>
            <a:r>
              <a:rPr lang="fr-FR" spc="-1" dirty="0" err="1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Xor</a:t>
            </a:r>
            <a:r>
              <a:rPr lang="fr-FR" spc="-1" dirty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 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(ou exclusif)</a:t>
            </a:r>
            <a:endParaRPr lang="fr-FR" spc="-1" dirty="0" smtClean="0">
              <a:solidFill>
                <a:srgbClr val="000000"/>
              </a:solid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r>
              <a:rPr lang="fr-FR" spc="-1" dirty="0" smtClean="0">
                <a:solidFill>
                  <a:srgbClr val="000000"/>
                </a:solidFill>
                <a:latin typeface="Trebuchet MS"/>
              </a:rPr>
              <a:t>&lt;E&gt; </a:t>
            </a:r>
            <a:r>
              <a:rPr lang="fr-FR" spc="-1" dirty="0" smtClean="0">
                <a:solidFill>
                  <a:srgbClr val="000000"/>
                </a:solidFill>
                <a:latin typeface="Trebuchet MS"/>
                <a:sym typeface="Wingdings" panose="05000000000000000000" pitchFamily="2" charset="2"/>
              </a:rPr>
              <a:t> Caractère indiquant la fin de la transmission</a:t>
            </a:r>
            <a:endParaRPr lang="fr-FR" spc="-1" dirty="0" smtClean="0">
              <a:solidFill>
                <a:srgbClr val="000000"/>
              </a:solidFill>
              <a:latin typeface="Trebuchet MS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</a:pPr>
            <a:endParaRPr lang="fr-FR" spc="-1" dirty="0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solidFill>
                <a:srgbClr val="00000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000000"/>
                </a:solidFill>
                <a:latin typeface="Trebuchet MS"/>
              </a:rPr>
              <a:t>Liaison </a:t>
            </a:r>
            <a:r>
              <a:rPr lang="fr-FR" sz="1800" b="0" strike="noStrike" spc="-1" dirty="0">
                <a:solidFill>
                  <a:srgbClr val="000000"/>
                </a:solidFill>
                <a:latin typeface="Trebuchet MS"/>
              </a:rPr>
              <a:t>série (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Trebuchet MS"/>
              </a:rPr>
              <a:t>Arduino</a:t>
            </a:r>
            <a:r>
              <a:rPr lang="fr-FR" sz="1800" b="0" strike="noStrike" spc="-1" dirty="0">
                <a:solidFill>
                  <a:srgbClr val="000000"/>
                </a:solidFill>
                <a:latin typeface="Trebuchet MS"/>
              </a:rPr>
              <a:t> - PC) → broches 0 et 1. Il faut donc utiliser Rx1 et Tx1. </a:t>
            </a:r>
            <a:endParaRPr lang="fr-FR" sz="1800" b="0" strike="noStrike" spc="-1" dirty="0">
              <a:latin typeface="Arial"/>
            </a:endParaRPr>
          </a:p>
          <a:p>
            <a:pPr marL="2160000" lvl="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r="7924"/>
          <a:stretch/>
        </p:blipFill>
        <p:spPr>
          <a:xfrm>
            <a:off x="66485" y="4556396"/>
            <a:ext cx="12125515" cy="994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52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Présentation des Protocoles mis en place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677160" y="3280610"/>
            <a:ext cx="8596440" cy="276054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404040"/>
                </a:solidFill>
                <a:latin typeface="Trebuchet MS"/>
              </a:rPr>
              <a:t>Bit de Start « $ »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pc="-1" dirty="0" smtClean="0">
                <a:solidFill>
                  <a:srgbClr val="404040"/>
                </a:solidFill>
                <a:latin typeface="Trebuchet MS"/>
              </a:rPr>
              <a:t>Bit de délimitation « / »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404040"/>
                </a:solidFill>
                <a:latin typeface="Trebuchet MS"/>
              </a:rPr>
              <a:t>Bit de stop « * »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026" name="Picture 2" descr="protoco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60"/>
          <a:stretch/>
        </p:blipFill>
        <p:spPr bwMode="auto">
          <a:xfrm>
            <a:off x="244629" y="2064490"/>
            <a:ext cx="9461501" cy="108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Sommaire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1270080"/>
            <a:ext cx="8596440" cy="50986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 dirty="0">
                <a:solidFill>
                  <a:srgbClr val="404040"/>
                </a:solidFill>
                <a:latin typeface="Trebuchet MS"/>
              </a:rPr>
              <a:t>Présentation du projet 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Synoptique 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Répartitions des </a:t>
            </a:r>
            <a:r>
              <a:rPr lang="fr-FR" sz="1600" spc="-1" dirty="0" smtClean="0">
                <a:solidFill>
                  <a:srgbClr val="404040"/>
                </a:solidFill>
                <a:latin typeface="Trebuchet MS"/>
              </a:rPr>
              <a:t>tâches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spc="-1" dirty="0" smtClean="0">
                <a:solidFill>
                  <a:srgbClr val="404040"/>
                </a:solidFill>
                <a:latin typeface="Trebuchet MS"/>
              </a:rPr>
              <a:t>Composition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 dirty="0" smtClean="0">
                <a:solidFill>
                  <a:srgbClr val="404040"/>
                </a:solidFill>
                <a:latin typeface="Trebuchet MS"/>
              </a:rPr>
              <a:t>Analyse du système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b="0" strike="noStrike" spc="-1" dirty="0" smtClean="0">
                <a:solidFill>
                  <a:srgbClr val="404040"/>
                </a:solidFill>
                <a:latin typeface="Trebuchet MS"/>
              </a:rPr>
              <a:t>Les fonctionnalités du système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pc="-1" dirty="0" smtClean="0">
                <a:solidFill>
                  <a:srgbClr val="404040"/>
                </a:solidFill>
                <a:latin typeface="Trebuchet MS"/>
              </a:rPr>
              <a:t>Les contraintes et exigences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b="0" strike="noStrike" spc="-1" dirty="0" smtClean="0">
                <a:solidFill>
                  <a:srgbClr val="404040"/>
                </a:solidFill>
                <a:latin typeface="Trebuchet MS"/>
              </a:rPr>
              <a:t>Analyse détaillée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pc="-1" dirty="0" smtClean="0">
                <a:solidFill>
                  <a:srgbClr val="404040"/>
                </a:solidFill>
                <a:latin typeface="Trebuchet MS"/>
              </a:rPr>
              <a:t>Présentation des travaux </a:t>
            </a:r>
            <a:endParaRPr lang="fr-FR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Avancement des différents travaux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Communication en </a:t>
            </a:r>
            <a:r>
              <a:rPr lang="fr-FR" sz="1600" b="0" strike="noStrike" spc="-1" dirty="0" err="1">
                <a:solidFill>
                  <a:srgbClr val="404040"/>
                </a:solidFill>
                <a:latin typeface="Trebuchet MS"/>
              </a:rPr>
              <a:t>LoRa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Affichage LED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Présentation des protocoles mise en place  </a:t>
            </a: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5735160" y="2581200"/>
            <a:ext cx="4276440" cy="42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0085" y="2366090"/>
            <a:ext cx="8596440" cy="132048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Merci de votre attention </a:t>
            </a:r>
            <a:endParaRPr lang="fr-F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Présentation du projet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L’entreprise </a:t>
            </a:r>
            <a:r>
              <a:rPr lang="fr-FR" sz="1800" b="1" strike="noStrike" spc="-1">
                <a:solidFill>
                  <a:srgbClr val="90C226"/>
                </a:solidFill>
                <a:latin typeface="Trebuchet MS"/>
              </a:rPr>
              <a:t>CLECY GLISS 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propose à ses clients de s’amuser en dévalant une piste de luge monorail. Il propose un circuit de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650m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 qui est unique dans le Nord de la France.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Pour augmenter l’amusement des clients, l’entreprise souhaite offrir à ses clients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un challenge de vitesse, en chronométrant la descente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.</a:t>
            </a:r>
            <a:r>
              <a:t/>
            </a:r>
            <a:br/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C’est pourquoi, l’entreprise souhaiterait disposer d’un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système de chronométrage permettant la mesure du temps de la descente et donc de la vitesse moyenne, l’affichage en fin de course des résultats et l’historisation des mesures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. Cela permettra de faire des challenges quotidiens et mensuels. Cela incitera également les clients à retenter leur chance dans un esprit de compétition et pourrait ainsi augmenter la fréquentation du site.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4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Synoptique du projet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2"/>
          <a:stretch/>
        </p:blipFill>
        <p:spPr>
          <a:xfrm>
            <a:off x="1067400" y="1270080"/>
            <a:ext cx="8098920" cy="5283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574520" y="127008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339240" y="36345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111920" y="57279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007760" y="558972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SS4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903600" y="21405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SS5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35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2"/>
          <p:cNvGraphicFramePr/>
          <p:nvPr>
            <p:extLst>
              <p:ext uri="{D42A27DB-BD31-4B8C-83A1-F6EECF244321}">
                <p14:modId xmlns:p14="http://schemas.microsoft.com/office/powerpoint/2010/main" val="198290849"/>
              </p:ext>
            </p:extLst>
          </p:nvPr>
        </p:nvGraphicFramePr>
        <p:xfrm>
          <a:off x="9300391" y="2164623"/>
          <a:ext cx="2891609" cy="2606424"/>
        </p:xfrm>
        <a:graphic>
          <a:graphicData uri="http://schemas.openxmlformats.org/drawingml/2006/table">
            <a:tbl>
              <a:tblPr/>
              <a:tblGrid>
                <a:gridCol w="963562"/>
                <a:gridCol w="963870"/>
                <a:gridCol w="964177"/>
              </a:tblGrid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NOM - Prénom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Spécialité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Tâche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BOULENGER Thomas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SS1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FONTENAY Clément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SS2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DOULAY Nicolas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SS3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MALONGA Florentin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SS4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GONCALVES Hugo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SS5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Répartition des tâches par étudiants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7" name="Image 3"/>
          <p:cNvPicPr/>
          <p:nvPr/>
        </p:nvPicPr>
        <p:blipFill>
          <a:blip r:embed="rId2"/>
          <a:stretch/>
        </p:blipFill>
        <p:spPr>
          <a:xfrm>
            <a:off x="677160" y="1269720"/>
            <a:ext cx="7412040" cy="4367520"/>
          </a:xfrm>
          <a:prstGeom prst="rect">
            <a:avLst/>
          </a:prstGeom>
          <a:ln>
            <a:noFill/>
          </a:ln>
        </p:spPr>
      </p:pic>
      <p:graphicFrame>
        <p:nvGraphicFramePr>
          <p:cNvPr id="138" name="Table 2"/>
          <p:cNvGraphicFramePr/>
          <p:nvPr>
            <p:extLst>
              <p:ext uri="{D42A27DB-BD31-4B8C-83A1-F6EECF244321}">
                <p14:modId xmlns:p14="http://schemas.microsoft.com/office/powerpoint/2010/main" val="3933645343"/>
              </p:ext>
            </p:extLst>
          </p:nvPr>
        </p:nvGraphicFramePr>
        <p:xfrm>
          <a:off x="5246020" y="5243322"/>
          <a:ext cx="5004885" cy="1614678"/>
        </p:xfrm>
        <a:graphic>
          <a:graphicData uri="http://schemas.openxmlformats.org/drawingml/2006/table">
            <a:tbl>
              <a:tblPr/>
              <a:tblGrid>
                <a:gridCol w="1667764"/>
                <a:gridCol w="1668295"/>
                <a:gridCol w="1668826"/>
              </a:tblGrid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NOM - Prénom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Spécialité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Tâche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BOULENGER Thomas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SS1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FONTENAY Clément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SS2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DOULAY Nicolas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SS3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MALONGA Florentin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SS4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GONCALVES Hugo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SS5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39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Composition du projet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Plusieurs équipements dans le système :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1 lecteur RFID (placé en début de course)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(SS1)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2 capteurs infrarouge (l’un en début et l’autre en fin de course)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(SS1)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2 cartes électroniques (ESP32 &amp; </a:t>
            </a:r>
            <a:r>
              <a:rPr lang="fr-FR" sz="1600" b="0" strike="noStrike" spc="-1" dirty="0" err="1">
                <a:solidFill>
                  <a:srgbClr val="404040"/>
                </a:solidFill>
                <a:latin typeface="Trebuchet MS"/>
              </a:rPr>
              <a:t>Arduino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UNO)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(SS1 &amp; SS2)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 smtClean="0">
                <a:solidFill>
                  <a:srgbClr val="404040"/>
                </a:solidFill>
                <a:latin typeface="Trebuchet MS"/>
              </a:rPr>
              <a:t>1 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afficheur LED (placé en fin de course)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(SS2)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1 afficheur tactile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(SS4)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7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457200"/>
            <a:ext cx="8596440" cy="1170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90C226"/>
                </a:solidFill>
                <a:latin typeface="Trebuchet MS"/>
              </a:rPr>
              <a:t>Analyse du système </a:t>
            </a:r>
            <a:r>
              <a:rPr dirty="0"/>
              <a:t/>
            </a:r>
            <a:br>
              <a:rPr dirty="0"/>
            </a:br>
            <a:endParaRPr lang="fr-F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1" name="Espace réservé du contenu 4"/>
          <p:cNvPicPr/>
          <p:nvPr/>
        </p:nvPicPr>
        <p:blipFill>
          <a:blip r:embed="rId2"/>
          <a:stretch/>
        </p:blipFill>
        <p:spPr>
          <a:xfrm>
            <a:off x="549000" y="1697040"/>
            <a:ext cx="8042760" cy="50882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677160" y="1230120"/>
            <a:ext cx="859644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5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Comprendre les différentes fonctionnalités du système d’un point de vue utilisateur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43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Espace réservé du contenu 3"/>
          <p:cNvPicPr/>
          <p:nvPr/>
        </p:nvPicPr>
        <p:blipFill>
          <a:blip r:embed="rId2"/>
          <a:stretch/>
        </p:blipFill>
        <p:spPr>
          <a:xfrm>
            <a:off x="526680" y="1010520"/>
            <a:ext cx="8731080" cy="541620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781560" y="525960"/>
            <a:ext cx="859644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5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Comprendre les différentes contraintes et exigences auxquelles doit répondre le système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146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Analyse détaillée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77160" y="1929959"/>
            <a:ext cx="8596440" cy="3516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404040"/>
                </a:solidFill>
                <a:latin typeface="Trebuchet MS"/>
              </a:rPr>
              <a:t>Comprendre </a:t>
            </a:r>
            <a:r>
              <a:rPr lang="fr-FR" dirty="0" smtClean="0"/>
              <a:t>les différentes interactions entres les acteurs et le système selon un certain ordre chronologique pour les fonctionnalités suivantes :   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/>
              <a:t>Chronométrer le temps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/>
              <a:t>Visualiser le temps et la vitesse sur mobile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/>
              <a:t>Paramétrer le système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6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25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612</Words>
  <Application>Microsoft Office PowerPoint</Application>
  <PresentationFormat>Grand écran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détaillée</vt:lpstr>
      <vt:lpstr>Chronométrer le temps </vt:lpstr>
      <vt:lpstr>Paramétrer le système</vt:lpstr>
      <vt:lpstr>Présentation PowerPoint</vt:lpstr>
      <vt:lpstr>Visualiser le temps et la vitesse sur mobile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technique</dc:title>
  <dc:subject/>
  <dc:creator>Clément Fontenay</dc:creator>
  <dc:description/>
  <cp:lastModifiedBy>Clément Fontenay</cp:lastModifiedBy>
  <cp:revision>32</cp:revision>
  <dcterms:created xsi:type="dcterms:W3CDTF">2021-02-15T07:28:12Z</dcterms:created>
  <dcterms:modified xsi:type="dcterms:W3CDTF">2021-02-16T14:19:43Z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