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1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1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04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2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97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8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3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0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4CE-84AA-4BDA-99F3-2515B0FEDBFE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228C81-11C1-4F9C-81AC-E92ECABCE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6309550"/>
            <a:ext cx="7766936" cy="1096899"/>
          </a:xfrm>
        </p:spPr>
        <p:txBody>
          <a:bodyPr/>
          <a:lstStyle/>
          <a:p>
            <a:r>
              <a:rPr lang="fr-FR" dirty="0" err="1" smtClean="0"/>
              <a:t>Chrono’luge</a:t>
            </a:r>
            <a:r>
              <a:rPr lang="fr-FR" dirty="0" smtClean="0"/>
              <a:t> – Revue n°2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042270" y="0"/>
            <a:ext cx="1231733" cy="456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2020-2021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0099" y="-10110"/>
            <a:ext cx="2735179" cy="45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Fontenay Clément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" y="2613256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ycée Raymond Quen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9" y="1202354"/>
            <a:ext cx="26765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ycée Raymond Quene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959992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4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Lora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a d’abord fallut préparer l’environnement </a:t>
            </a:r>
            <a:r>
              <a:rPr lang="fr-FR" dirty="0" err="1" smtClean="0"/>
              <a:t>Arduino</a:t>
            </a:r>
            <a:r>
              <a:rPr lang="fr-FR" dirty="0" smtClean="0"/>
              <a:t> afin de programmer la carte ESP32. </a:t>
            </a:r>
          </a:p>
          <a:p>
            <a:pPr lvl="1"/>
            <a:r>
              <a:rPr lang="fr-FR" dirty="0" smtClean="0"/>
              <a:t>Cela prend en compte l’inclusion de différentes bibliothèques comme </a:t>
            </a:r>
            <a:r>
              <a:rPr lang="fr-FR" u="sng" dirty="0" smtClean="0"/>
              <a:t>Heltec_ESP32_Dev-Boards</a:t>
            </a:r>
            <a:r>
              <a:rPr lang="fr-FR" dirty="0" smtClean="0"/>
              <a:t> (permettant l’utilisation de l’écran OLED présent sur la carte) ou encore </a:t>
            </a:r>
            <a:r>
              <a:rPr lang="fr-FR" u="sng" dirty="0" err="1" smtClean="0"/>
              <a:t>arduino</a:t>
            </a:r>
            <a:r>
              <a:rPr lang="fr-FR" u="sng" dirty="0" smtClean="0"/>
              <a:t>-Lora-master</a:t>
            </a:r>
            <a:r>
              <a:rPr lang="fr-FR" dirty="0" smtClean="0"/>
              <a:t> (pour la communication Lora en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L’envoi d’un « mot » de synchronisation est indispensable de manière à ne communiquer qu’avec son interlocuteur. (ici, 0xF3). 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42" y="4682288"/>
            <a:ext cx="4384809" cy="8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LED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" y="2871665"/>
            <a:ext cx="8004725" cy="684205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Maquettes de l’afficheur LED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Numéro de luge, temps (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mm:ss:cs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), vitesse(km/h).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fr-FR" dirty="0" smtClean="0"/>
              <a:t>Présentation du projet </a:t>
            </a:r>
          </a:p>
          <a:p>
            <a:pPr lvl="1"/>
            <a:r>
              <a:rPr lang="fr-FR" dirty="0" smtClean="0"/>
              <a:t>Composition</a:t>
            </a:r>
          </a:p>
          <a:p>
            <a:pPr lvl="1"/>
            <a:r>
              <a:rPr lang="fr-FR" dirty="0" smtClean="0"/>
              <a:t>Synoptique  </a:t>
            </a:r>
          </a:p>
          <a:p>
            <a:pPr lvl="1"/>
            <a:r>
              <a:rPr lang="fr-FR" dirty="0" smtClean="0"/>
              <a:t>Répartitions des tâches</a:t>
            </a:r>
          </a:p>
          <a:p>
            <a:pPr lvl="1"/>
            <a:r>
              <a:rPr lang="fr-FR" dirty="0" smtClean="0"/>
              <a:t>Analyse du système </a:t>
            </a:r>
          </a:p>
          <a:p>
            <a:r>
              <a:rPr lang="fr-FR" dirty="0" smtClean="0"/>
              <a:t>Présentation des travaux</a:t>
            </a:r>
          </a:p>
          <a:p>
            <a:pPr lvl="1"/>
            <a:r>
              <a:rPr lang="fr-FR" dirty="0" smtClean="0"/>
              <a:t>Avancement des différents travaux  </a:t>
            </a:r>
            <a:endParaRPr lang="fr-FR" dirty="0"/>
          </a:p>
        </p:txBody>
      </p:sp>
      <p:pic>
        <p:nvPicPr>
          <p:cNvPr id="4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53" y="2581275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L’entreprise </a:t>
            </a:r>
            <a:r>
              <a:rPr lang="fr-FR" b="1" dirty="0">
                <a:solidFill>
                  <a:schemeClr val="accent1"/>
                </a:solidFill>
              </a:rPr>
              <a:t>CLECY GLISS </a:t>
            </a:r>
            <a:r>
              <a:rPr lang="fr-FR" dirty="0"/>
              <a:t>propose à ses clients de s’amuser en dévalant une piste de luge monorail. Il propose un circuit de </a:t>
            </a:r>
            <a:r>
              <a:rPr lang="fr-FR" dirty="0">
                <a:solidFill>
                  <a:schemeClr val="accent1"/>
                </a:solidFill>
              </a:rPr>
              <a:t>650m</a:t>
            </a:r>
            <a:r>
              <a:rPr lang="fr-FR" dirty="0"/>
              <a:t> qui est unique dans le Nord de la France.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augmenter l’amusement des clients, l’entreprise souhaite offrir à ses clients </a:t>
            </a:r>
            <a:r>
              <a:rPr lang="fr-FR" dirty="0">
                <a:solidFill>
                  <a:schemeClr val="accent1"/>
                </a:solidFill>
              </a:rPr>
              <a:t>un challenge de vitesse, en chronométrant la descente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C’est pourquoi, l’entreprise souhaiterait disposer d’un </a:t>
            </a:r>
            <a:r>
              <a:rPr lang="fr-FR" dirty="0">
                <a:solidFill>
                  <a:schemeClr val="accent1"/>
                </a:solidFill>
              </a:rPr>
              <a:t>système de chronométrage permettant la mesure du temps de la descente et donc de la vitesse moyenne, l’affichage en fin de course des résultats et l’historisation des mesures</a:t>
            </a:r>
            <a:r>
              <a:rPr lang="fr-FR" dirty="0"/>
              <a:t>. Cela permettra de faire des challenges quotidiens et mensuels. Cela incitera également les clients à retenter leur chance dans un esprit de compétition et pourrait ainsi augmenter la fréquentation du site.</a:t>
            </a:r>
          </a:p>
          <a:p>
            <a:endParaRPr lang="fr-FR" dirty="0"/>
          </a:p>
        </p:txBody>
      </p:sp>
      <p:pic>
        <p:nvPicPr>
          <p:cNvPr id="4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5337406"/>
            <a:ext cx="1924049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Plusieurs équipements dans le système : </a:t>
            </a:r>
          </a:p>
          <a:p>
            <a:pPr lvl="1"/>
            <a:r>
              <a:rPr lang="fr-FR" dirty="0"/>
              <a:t>1 lecteur </a:t>
            </a:r>
            <a:r>
              <a:rPr lang="fr-FR" dirty="0" smtClean="0"/>
              <a:t>RFID (placé en début de course) </a:t>
            </a:r>
            <a:r>
              <a:rPr lang="fr-FR" dirty="0" smtClean="0">
                <a:solidFill>
                  <a:schemeClr val="accent1"/>
                </a:solidFill>
              </a:rPr>
              <a:t>(SS1)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/>
              <a:t>2 </a:t>
            </a:r>
            <a:r>
              <a:rPr lang="fr-FR" dirty="0" smtClean="0"/>
              <a:t>capteurs infrarouge (l’un en début et l’autre en fin de course) </a:t>
            </a:r>
            <a:r>
              <a:rPr lang="fr-FR" dirty="0" smtClean="0">
                <a:solidFill>
                  <a:schemeClr val="accent1"/>
                </a:solidFill>
              </a:rPr>
              <a:t>(SS1</a:t>
            </a:r>
            <a:r>
              <a:rPr lang="fr-FR" dirty="0" smtClean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2 </a:t>
            </a:r>
            <a:r>
              <a:rPr lang="fr-FR" dirty="0"/>
              <a:t>cartes électroniques (ESP32 &amp; </a:t>
            </a:r>
            <a:r>
              <a:rPr lang="fr-FR" dirty="0" err="1"/>
              <a:t>Arduino</a:t>
            </a:r>
            <a:r>
              <a:rPr lang="fr-FR" dirty="0"/>
              <a:t> UNO</a:t>
            </a:r>
            <a:r>
              <a:rPr lang="fr-FR" dirty="0" smtClean="0"/>
              <a:t>) </a:t>
            </a:r>
            <a:r>
              <a:rPr lang="fr-FR" dirty="0" smtClean="0">
                <a:solidFill>
                  <a:schemeClr val="accent1"/>
                </a:solidFill>
              </a:rPr>
              <a:t>(SS1 &amp; SS2)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/>
              <a:t>3 modules de </a:t>
            </a:r>
            <a:r>
              <a:rPr lang="fr-FR" dirty="0" smtClean="0"/>
              <a:t>communication permettant la communication entre les différentes parties du système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Lora </a:t>
            </a:r>
            <a:r>
              <a:rPr lang="fr-FR" dirty="0" smtClean="0"/>
              <a:t>et </a:t>
            </a:r>
            <a:r>
              <a:rPr lang="fr-FR" dirty="0" smtClean="0"/>
              <a:t>Wifi </a:t>
            </a:r>
            <a:r>
              <a:rPr lang="fr-FR" dirty="0" smtClean="0">
                <a:solidFill>
                  <a:schemeClr val="accent1"/>
                </a:solidFill>
              </a:rPr>
              <a:t>(SS1, SS2 &amp; SS3)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LED (placé en fin de course) </a:t>
            </a:r>
            <a:r>
              <a:rPr lang="fr-FR" dirty="0" smtClean="0">
                <a:solidFill>
                  <a:schemeClr val="accent1"/>
                </a:solidFill>
              </a:rPr>
              <a:t>(SS2)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tactile </a:t>
            </a:r>
            <a:r>
              <a:rPr lang="fr-FR" dirty="0" smtClean="0">
                <a:solidFill>
                  <a:schemeClr val="accent1"/>
                </a:solidFill>
              </a:rPr>
              <a:t>(SS4)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  <p:pic>
        <p:nvPicPr>
          <p:cNvPr id="4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5337406"/>
            <a:ext cx="1924049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4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Synoptique du projet </a:t>
            </a:r>
            <a:endParaRPr lang="fr-FR" dirty="0"/>
          </a:p>
        </p:txBody>
      </p:sp>
      <p:pic>
        <p:nvPicPr>
          <p:cNvPr id="1026" name="Picture 2" descr="Synop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15" y="1270000"/>
            <a:ext cx="8099118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4614" y="1270000"/>
            <a:ext cx="46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SS1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39245" y="3634601"/>
            <a:ext cx="46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SS2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12007" y="5728095"/>
            <a:ext cx="46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SS3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07607" y="5589595"/>
            <a:ext cx="46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SS4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3585" y="2140542"/>
            <a:ext cx="46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SS5</a:t>
            </a:r>
            <a:endParaRPr lang="fr-FR" sz="1200" dirty="0">
              <a:solidFill>
                <a:schemeClr val="accent1"/>
              </a:solidFill>
            </a:endParaRPr>
          </a:p>
        </p:txBody>
      </p:sp>
      <p:pic>
        <p:nvPicPr>
          <p:cNvPr id="10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5337406"/>
            <a:ext cx="1924049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7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 par étudiants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0025"/>
            <a:ext cx="7412530" cy="43678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17095"/>
              </p:ext>
            </p:extLst>
          </p:nvPr>
        </p:nvGraphicFramePr>
        <p:xfrm>
          <a:off x="1580535" y="5766408"/>
          <a:ext cx="6790266" cy="1091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922"/>
                <a:gridCol w="2263672"/>
                <a:gridCol w="2263672"/>
              </a:tblGrid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 - Prénom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Spécialité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Tâche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BOULENGER Thomas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FONTENAY Clément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DOULAY Nicolas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MALONGA Florentin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93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GONCALVES Hugo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5337406"/>
            <a:ext cx="1924049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8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171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du système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7" y="1697087"/>
            <a:ext cx="8043165" cy="5088724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4" y="1230147"/>
            <a:ext cx="8596668" cy="39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Comprendre les différentes fonctionnalités du système d’un point de vue utilisateur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4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7" y="1010652"/>
            <a:ext cx="8731403" cy="5416383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781608" y="525882"/>
            <a:ext cx="8596668" cy="39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Comprendre les différentes contraintes et exigences auxquelles doit répondre le système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des différents travaux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œuvre des capteurs infrarouges et </a:t>
            </a:r>
            <a:r>
              <a:rPr lang="fr-FR" u="sng" dirty="0" smtClean="0"/>
              <a:t>récupération des données </a:t>
            </a:r>
            <a:r>
              <a:rPr lang="fr-FR" dirty="0" smtClean="0">
                <a:solidFill>
                  <a:schemeClr val="accent1"/>
                </a:solidFill>
              </a:rPr>
              <a:t>(SS1)</a:t>
            </a:r>
          </a:p>
          <a:p>
            <a:r>
              <a:rPr lang="fr-FR" u="sng" dirty="0" smtClean="0"/>
              <a:t>Communication en Lora </a:t>
            </a:r>
            <a:r>
              <a:rPr lang="fr-FR" dirty="0" smtClean="0"/>
              <a:t>(P2P) entre les deux cartes (ESP32 &amp; </a:t>
            </a:r>
            <a:r>
              <a:rPr lang="fr-FR" dirty="0" err="1" smtClean="0"/>
              <a:t>Arduino</a:t>
            </a:r>
            <a:r>
              <a:rPr lang="fr-FR" dirty="0" smtClean="0"/>
              <a:t> UNO) </a:t>
            </a:r>
            <a:r>
              <a:rPr lang="fr-FR" dirty="0" smtClean="0">
                <a:solidFill>
                  <a:schemeClr val="accent1"/>
                </a:solidFill>
              </a:rPr>
              <a:t>(SS1 &amp; SS2)</a:t>
            </a:r>
          </a:p>
          <a:p>
            <a:r>
              <a:rPr lang="fr-FR" dirty="0" smtClean="0"/>
              <a:t>Exploitation des résultats et </a:t>
            </a:r>
            <a:r>
              <a:rPr lang="fr-FR" u="sng" dirty="0" smtClean="0"/>
              <a:t>calcul de la vitesse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/>
                </a:solidFill>
              </a:rPr>
              <a:t>(SS2)</a:t>
            </a:r>
          </a:p>
          <a:p>
            <a:r>
              <a:rPr lang="fr-FR" u="sng" dirty="0" smtClean="0">
                <a:solidFill>
                  <a:schemeClr val="tx1"/>
                </a:solidFill>
              </a:rPr>
              <a:t>Affichage des résultats</a:t>
            </a:r>
            <a:r>
              <a:rPr lang="fr-FR" dirty="0" smtClean="0">
                <a:solidFill>
                  <a:schemeClr val="tx1"/>
                </a:solidFill>
              </a:rPr>
              <a:t> sur le panneau LED situé en fin de course </a:t>
            </a:r>
            <a:r>
              <a:rPr lang="fr-FR" dirty="0" smtClean="0">
                <a:solidFill>
                  <a:schemeClr val="accent1"/>
                </a:solidFill>
              </a:rPr>
              <a:t>(SS2)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Mise en œuvre des capteurs RFID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smtClean="0">
                <a:solidFill>
                  <a:schemeClr val="accent1"/>
                </a:solidFill>
              </a:rPr>
              <a:t>SS1)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u="sng" dirty="0" smtClean="0">
                <a:solidFill>
                  <a:schemeClr val="tx1"/>
                </a:solidFill>
              </a:rPr>
              <a:t>Communication TCP</a:t>
            </a:r>
            <a:r>
              <a:rPr lang="fr-FR" dirty="0" smtClean="0">
                <a:solidFill>
                  <a:schemeClr val="tx1"/>
                </a:solidFill>
              </a:rPr>
              <a:t> entre l’ESP32 et le serveur de données </a:t>
            </a:r>
            <a:r>
              <a:rPr lang="fr-FR" dirty="0" smtClean="0">
                <a:solidFill>
                  <a:schemeClr val="accent1"/>
                </a:solidFill>
              </a:rPr>
              <a:t>(SS2 &amp; SS3)</a:t>
            </a:r>
            <a:r>
              <a:rPr lang="fr-FR" dirty="0" smtClean="0">
                <a:solidFill>
                  <a:schemeClr val="tx1"/>
                </a:solidFill>
              </a:rPr>
              <a:t>	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s://www.pngkey.com/png/full/11-118415_check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04" y="2160589"/>
            <a:ext cx="295698" cy="3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pngkey.com/png/full/11-118415_check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04" y="2549187"/>
            <a:ext cx="295698" cy="3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pngkey.com/png/full/11-118415_check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04" y="3201258"/>
            <a:ext cx="295698" cy="3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ier 7"/>
          <p:cNvSpPr/>
          <p:nvPr/>
        </p:nvSpPr>
        <p:spPr>
          <a:xfrm>
            <a:off x="8905875" y="3698636"/>
            <a:ext cx="368127" cy="309385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8905874" y="4100975"/>
            <a:ext cx="368127" cy="309385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 descr="Résultat de recherche d'images pour &quot;luge d'été clecy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5337406"/>
            <a:ext cx="1924049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ltiplier 11"/>
          <p:cNvSpPr/>
          <p:nvPr/>
        </p:nvSpPr>
        <p:spPr>
          <a:xfrm>
            <a:off x="8905874" y="4485856"/>
            <a:ext cx="368127" cy="309385"/>
          </a:xfrm>
          <a:prstGeom prst="mathMultiply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2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314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Projet technique</vt:lpstr>
      <vt:lpstr>Sommaire </vt:lpstr>
      <vt:lpstr>Présentation du projet</vt:lpstr>
      <vt:lpstr>Composition du projet </vt:lpstr>
      <vt:lpstr>Synoptique du projet </vt:lpstr>
      <vt:lpstr>Répartition des tâches par étudiants </vt:lpstr>
      <vt:lpstr>Analyse du système  </vt:lpstr>
      <vt:lpstr>Présentation PowerPoint</vt:lpstr>
      <vt:lpstr>Avancement des différents travaux</vt:lpstr>
      <vt:lpstr>Communication Lora </vt:lpstr>
      <vt:lpstr>Affichage LED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technique</dc:title>
  <dc:creator>Clément Fontenay</dc:creator>
  <cp:lastModifiedBy>Clément Fontenay</cp:lastModifiedBy>
  <cp:revision>20</cp:revision>
  <dcterms:created xsi:type="dcterms:W3CDTF">2021-02-15T07:28:12Z</dcterms:created>
  <dcterms:modified xsi:type="dcterms:W3CDTF">2021-02-15T11:05:36Z</dcterms:modified>
</cp:coreProperties>
</file>