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7" r:id="rId4"/>
    <p:sldId id="262" r:id="rId5"/>
    <p:sldId id="274" r:id="rId6"/>
    <p:sldId id="263" r:id="rId7"/>
    <p:sldId id="264" r:id="rId8"/>
    <p:sldId id="275" r:id="rId9"/>
    <p:sldId id="276" r:id="rId10"/>
    <p:sldId id="269" r:id="rId11"/>
    <p:sldId id="271" r:id="rId12"/>
    <p:sldId id="279" r:id="rId13"/>
    <p:sldId id="280" r:id="rId14"/>
    <p:sldId id="281" r:id="rId15"/>
    <p:sldId id="282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B94A8-225A-6047-B2DC-C625BA9CB807}" v="38" dt="2023-03-10T18:11:04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7"/>
  </p:normalViewPr>
  <p:slideViewPr>
    <p:cSldViewPr snapToGrid="0">
      <p:cViewPr varScale="1">
        <p:scale>
          <a:sx n="104" d="100"/>
          <a:sy n="104" d="100"/>
        </p:scale>
        <p:origin x="130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D264E2E8-7BA0-589C-7E45-B79323C3A0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IN" noProof="0"/>
              <a:t>Click to edit the notes format</a:t>
            </a: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E6D9F860-4915-1105-0ED9-CB974BD2784F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3" name="PlaceHolder 3">
            <a:extLst>
              <a:ext uri="{FF2B5EF4-FFF2-40B4-BE49-F238E27FC236}">
                <a16:creationId xmlns:a16="http://schemas.microsoft.com/office/drawing/2014/main" id="{5911B46E-740C-D849-5456-031E2C855F39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4" name="PlaceHolder 4">
            <a:extLst>
              <a:ext uri="{FF2B5EF4-FFF2-40B4-BE49-F238E27FC236}">
                <a16:creationId xmlns:a16="http://schemas.microsoft.com/office/drawing/2014/main" id="{76203AD7-3EBF-8E83-CB6B-CE59C409FA39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5" name="PlaceHolder 5">
            <a:extLst>
              <a:ext uri="{FF2B5EF4-FFF2-40B4-BE49-F238E27FC236}">
                <a16:creationId xmlns:a16="http://schemas.microsoft.com/office/drawing/2014/main" id="{2BBFD2ED-AE1B-AFD9-92DC-E0830A8382CE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49E915E3-57AA-4358-9D5C-586D72520DC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>
            <a:extLst>
              <a:ext uri="{FF2B5EF4-FFF2-40B4-BE49-F238E27FC236}">
                <a16:creationId xmlns:a16="http://schemas.microsoft.com/office/drawing/2014/main" id="{C7C5FF25-CF2A-D13C-982F-CD7C0AAFF2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000" spc="-1" dirty="0"/>
          </a:p>
        </p:txBody>
      </p:sp>
      <p:sp>
        <p:nvSpPr>
          <p:cNvPr id="224" name="TextShape 2">
            <a:extLst>
              <a:ext uri="{FF2B5EF4-FFF2-40B4-BE49-F238E27FC236}">
                <a16:creationId xmlns:a16="http://schemas.microsoft.com/office/drawing/2014/main" id="{7EE963F8-4090-9EBE-31C4-3FB53F4B0A46}"/>
              </a:ext>
            </a:extLst>
          </p:cNvPr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r" eaLnBrk="1" hangingPunct="1"/>
            <a:fld id="{5AE14B9F-FA20-42FA-9826-D1B298D59485}" type="slidenum">
              <a:rPr lang="en-IN" alt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I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9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8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>
            <a:extLst>
              <a:ext uri="{FF2B5EF4-FFF2-40B4-BE49-F238E27FC236}">
                <a16:creationId xmlns:a16="http://schemas.microsoft.com/office/drawing/2014/main" id="{C1B4C0BF-57CB-6A03-B653-BA6876EE20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PlaceHolder 2">
            <a:extLst>
              <a:ext uri="{FF2B5EF4-FFF2-40B4-BE49-F238E27FC236}">
                <a16:creationId xmlns:a16="http://schemas.microsoft.com/office/drawing/2014/main" id="{A604A1B9-19A0-C729-5A3D-6A31CE64E90B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D845457B-BED4-0885-FC6A-00DF52FC9BFD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2E71DEAC-9613-4DB8-B55B-989BA71F8EAD}" type="datetime1">
              <a:rPr lang="en-IN"/>
              <a:pPr>
                <a:defRPr/>
              </a:pPr>
              <a:t>14/04/24</a:t>
            </a:fld>
            <a:endParaRPr lang="en-IN"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4BFD6E11-8B3C-D3C3-F152-E95C389E7D10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2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3038F3D9-62B5-D50B-515E-3C06D1903B75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B8B8B"/>
                </a:solidFill>
                <a:latin typeface="Calibri" panose="020F0502020204030204" pitchFamily="34" charset="0"/>
              </a:defRPr>
            </a:lvl1pPr>
          </a:lstStyle>
          <a:p>
            <a:fld id="{DD5B1EB9-2532-4974-B2CC-8C1DAFBECA6B}" type="slidenum">
              <a:rPr lang="en-IN" altLang="en-US"/>
              <a:pPr/>
              <a:t>‹#›</a:t>
            </a:fld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sciencedirect.com/topics/economics-econometrics-and-finance/cryptocurr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>
            <a:extLst>
              <a:ext uri="{FF2B5EF4-FFF2-40B4-BE49-F238E27FC236}">
                <a16:creationId xmlns:a16="http://schemas.microsoft.com/office/drawing/2014/main" id="{01B40544-2B9F-0B1B-B935-56D8DEEC766A}"/>
              </a:ext>
            </a:extLst>
          </p:cNvPr>
          <p:cNvSpPr txBox="1"/>
          <p:nvPr/>
        </p:nvSpPr>
        <p:spPr>
          <a:xfrm>
            <a:off x="1676400" y="1524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</a:t>
            </a:r>
            <a:r>
              <a:rPr lang="en-US" sz="28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br>
              <a:rPr dirty="0">
                <a:latin typeface="+mn-lt"/>
                <a:ea typeface="+mn-ea"/>
                <a:cs typeface="+mn-cs"/>
              </a:rPr>
            </a:b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TextShape 2">
            <a:extLst>
              <a:ext uri="{FF2B5EF4-FFF2-40B4-BE49-F238E27FC236}">
                <a16:creationId xmlns:a16="http://schemas.microsoft.com/office/drawing/2014/main" id="{2263E417-712E-BC2D-E98E-1B330DC103DF}"/>
              </a:ext>
            </a:extLst>
          </p:cNvPr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PROJECT PHASE 2 SEMINAR -1</a:t>
            </a:r>
            <a:endParaRPr lang="en-US" sz="3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ON</a:t>
            </a:r>
            <a:endParaRPr lang="en-US" sz="3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Crypto-currency price prediction using machine learning</a:t>
            </a: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endParaRPr lang="en-US" sz="40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641"/>
              </a:spcBef>
              <a:spcAft>
                <a:spcPts val="0"/>
              </a:spcAft>
              <a:defRPr/>
            </a:pPr>
            <a:endParaRPr lang="en-US" sz="40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PRESENTED BY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			                         </a:t>
            </a:r>
            <a:r>
              <a:rPr lang="en-US" sz="26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UNDER THE GUIDANCE OF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1.  Prabhat Kumar (1KT19CS061)	                 	                         Guide Name :Mr. Imran Ulla Khan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Designation : Student (Dept. </a:t>
            </a:r>
            <a:r>
              <a:rPr lang="en-US" sz="26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of CSE)                                           Designation 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:   Asst .Professor                                        							 											                         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			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DATE:   11/03/23		                                              BATCH NO : B 20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D7A6FA2B-ABDB-286B-A2E2-13CF1F5CCC2F}"/>
              </a:ext>
            </a:extLst>
          </p:cNvPr>
          <p:cNvSpPr/>
          <p:nvPr/>
        </p:nvSpPr>
        <p:spPr>
          <a:xfrm>
            <a:off x="304800" y="457200"/>
            <a:ext cx="1295400" cy="36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F89E700C-694D-6D15-8254-B47F9878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">
            <a:extLst>
              <a:ext uri="{FF2B5EF4-FFF2-40B4-BE49-F238E27FC236}">
                <a16:creationId xmlns:a16="http://schemas.microsoft.com/office/drawing/2014/main" id="{4489ACC1-7E33-8D47-44E4-C75B8FFA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21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B8869-3E90-A135-D7A9-B685781E5D60}"/>
              </a:ext>
            </a:extLst>
          </p:cNvPr>
          <p:cNvSpPr txBox="1"/>
          <p:nvPr/>
        </p:nvSpPr>
        <p:spPr>
          <a:xfrm>
            <a:off x="435935" y="1559039"/>
            <a:ext cx="3717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BA44-D5A2-2B08-58E0-FABA0B3A484F}"/>
              </a:ext>
            </a:extLst>
          </p:cNvPr>
          <p:cNvSpPr txBox="1"/>
          <p:nvPr/>
        </p:nvSpPr>
        <p:spPr>
          <a:xfrm>
            <a:off x="435934" y="2254172"/>
            <a:ext cx="8687931" cy="495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 is a blockchain technology and network framework designed to allow independent blockchains to interact with each other.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Communities are connected to the ICON Network through a decentralized exchange.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opposition from traditional centralized cryptocurrency exchanges is a major challenge facing ICON.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19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70B9D-58C7-2DD3-1A5E-1BC15342054A}"/>
              </a:ext>
            </a:extLst>
          </p:cNvPr>
          <p:cNvSpPr txBox="1"/>
          <p:nvPr/>
        </p:nvSpPr>
        <p:spPr>
          <a:xfrm>
            <a:off x="276446" y="64286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46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340242" y="1903229"/>
            <a:ext cx="87836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Cryptocurrency price prediction project up-to-date and accurate, we may need to make the following changes in the future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cryptocurrencies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857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360376" y="1590707"/>
            <a:ext cx="878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0D1BC8F0-DB12-CE02-19FC-B829AB1A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4" r="22627" b="1"/>
          <a:stretch/>
        </p:blipFill>
        <p:spPr>
          <a:xfrm>
            <a:off x="1379240" y="1633603"/>
            <a:ext cx="7404384" cy="4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2028895-F25C-7C22-73EF-70271B73B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" y="1643506"/>
            <a:ext cx="8102009" cy="47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2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76ADE5-CB24-1D3B-8BC9-11D5E0F5E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" y="2378885"/>
            <a:ext cx="8739962" cy="4153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53369-4F49-0EE5-1A35-0648408EE9B9}"/>
              </a:ext>
            </a:extLst>
          </p:cNvPr>
          <p:cNvSpPr txBox="1"/>
          <p:nvPr/>
        </p:nvSpPr>
        <p:spPr>
          <a:xfrm>
            <a:off x="358227" y="1578666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226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53369-4F49-0EE5-1A35-0648408EE9B9}"/>
              </a:ext>
            </a:extLst>
          </p:cNvPr>
          <p:cNvSpPr txBox="1"/>
          <p:nvPr/>
        </p:nvSpPr>
        <p:spPr>
          <a:xfrm>
            <a:off x="358227" y="1578666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Result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7541FE-6A01-50C9-2B39-75E4B1D6E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7" y="2155627"/>
            <a:ext cx="8605020" cy="41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2700670" y="3200401"/>
            <a:ext cx="3402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DE785-95EC-959B-7742-8A3430E10965}"/>
              </a:ext>
            </a:extLst>
          </p:cNvPr>
          <p:cNvSpPr txBox="1"/>
          <p:nvPr/>
        </p:nvSpPr>
        <p:spPr>
          <a:xfrm>
            <a:off x="138223" y="6505545"/>
            <a:ext cx="133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8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0" y="1832862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D86AF-381B-45EF-067C-86271BDADFEF}"/>
              </a:ext>
            </a:extLst>
          </p:cNvPr>
          <p:cNvSpPr txBox="1"/>
          <p:nvPr/>
        </p:nvSpPr>
        <p:spPr>
          <a:xfrm>
            <a:off x="318159" y="2932418"/>
            <a:ext cx="8739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Crypto-currency is a digital currency, enabled by the blockchain technology and allows for peer-to-peer transactions secured by cryptography.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analyze the short-term predictability of the bitcoin market.</a:t>
            </a:r>
            <a:endParaRPr lang="en-IN" sz="20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utilize a variety of </a:t>
            </a:r>
            <a:r>
              <a:rPr lang="en-IN" sz="20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and consider a comprehensive set of potential market-predictive features.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 have been applied increasingly within this domain, due to the ability to flexibly select amongst a potentially large number of features and to learn complex, high-dimensional relationships between features and target.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27581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48155-77F9-0DF8-92C9-3A24E5466BAA}"/>
              </a:ext>
            </a:extLst>
          </p:cNvPr>
          <p:cNvSpPr txBox="1"/>
          <p:nvPr/>
        </p:nvSpPr>
        <p:spPr>
          <a:xfrm>
            <a:off x="85878" y="65810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125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8" y="1431079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D86AF-381B-45EF-067C-86271BDADFEF}"/>
              </a:ext>
            </a:extLst>
          </p:cNvPr>
          <p:cNvSpPr txBox="1"/>
          <p:nvPr/>
        </p:nvSpPr>
        <p:spPr>
          <a:xfrm>
            <a:off x="405348" y="2709398"/>
            <a:ext cx="8739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less attention has been paid to the novel stream of 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Learn more about cryptocurrency from ScienceDirect's AI-generated Topic Pages"/>
              </a:rPr>
              <a:t>cryptocurrency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pricing.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short-term predictability of the bitcoin market has not yet been analyzed comprehensively.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most studies have solely considered technical features and have not analyzed the feature importance of the employed machine learning models.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Against this backdrop, we tackle this research gap by comparatively analyzing different machine learning models for predicting market movements of the most relevant cryptocurrency—bitcoin.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27581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C637B-D322-06FC-E830-14986DBF2D36}"/>
              </a:ext>
            </a:extLst>
          </p:cNvPr>
          <p:cNvSpPr txBox="1"/>
          <p:nvPr/>
        </p:nvSpPr>
        <p:spPr>
          <a:xfrm>
            <a:off x="211226" y="6528774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74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2787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73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FB6A-EFD2-61C7-7DDA-1859BD9F04C9}"/>
              </a:ext>
            </a:extLst>
          </p:cNvPr>
          <p:cNvSpPr txBox="1"/>
          <p:nvPr/>
        </p:nvSpPr>
        <p:spPr>
          <a:xfrm>
            <a:off x="328834" y="1549434"/>
            <a:ext cx="881516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Processor  : Pentium IV.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      : intel i3/i5,  2.4 GHz.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         : 4 to 8 GB.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Hard Disk  : 40 GB.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SOFTWARE REQUIREMENTS :</a:t>
            </a:r>
            <a:endParaRPr lang="en-IN" alt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PYTHON 3.10+ </a:t>
            </a:r>
            <a:r>
              <a:rPr lang="en-IN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</a:t>
            </a: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(Training to Machine Learning)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Python (BACKEND)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Django(FRONTEND)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Dataset(Cryptocompare API).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Operating System : Window 7 and above, MacOs, Linux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A8D84-5D6E-488D-9AC2-5E96FFC5C2C9}"/>
              </a:ext>
            </a:extLst>
          </p:cNvPr>
          <p:cNvSpPr txBox="1"/>
          <p:nvPr/>
        </p:nvSpPr>
        <p:spPr>
          <a:xfrm>
            <a:off x="123334" y="6559923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69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414669" y="1804206"/>
            <a:ext cx="3891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DIAGRAM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7D9F3-9460-B742-1835-B50C7889DF6B}"/>
              </a:ext>
            </a:extLst>
          </p:cNvPr>
          <p:cNvSpPr txBox="1"/>
          <p:nvPr/>
        </p:nvSpPr>
        <p:spPr>
          <a:xfrm>
            <a:off x="3401579" y="6042045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work-flow of proposed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D0B9-F4F1-0A59-F685-D89CC606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18" y="2235093"/>
            <a:ext cx="2696572" cy="3683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53B63-12FB-515E-F86F-FA0809793740}"/>
              </a:ext>
            </a:extLst>
          </p:cNvPr>
          <p:cNvSpPr txBox="1"/>
          <p:nvPr/>
        </p:nvSpPr>
        <p:spPr>
          <a:xfrm>
            <a:off x="170121" y="65810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49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66" y="1178494"/>
            <a:ext cx="8229240" cy="1142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98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B835C-0B6E-9970-F2CD-BC8F50C5A55C}"/>
              </a:ext>
            </a:extLst>
          </p:cNvPr>
          <p:cNvSpPr txBox="1"/>
          <p:nvPr/>
        </p:nvSpPr>
        <p:spPr>
          <a:xfrm>
            <a:off x="326066" y="2163379"/>
            <a:ext cx="87505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Install the following libraries in Python: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Set up a new Django project.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a new Django app within the project directory.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Collect historical data for the selected cryptocurrency from an online source or an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API. For this example, we will be using the Cryptocompare API to retrieve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historical data. You will also need to preprocess the data to prepare it for machine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learning modeling.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Train a machine learning model using the preprocessed data to predict the future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prices and returns of the cryptocurrency.</a:t>
            </a:r>
          </a:p>
          <a:p>
            <a:pPr algn="just"/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C454B-CC35-72E4-CEB4-5A26BBBE7881}"/>
              </a:ext>
            </a:extLst>
          </p:cNvPr>
          <p:cNvSpPr txBox="1"/>
          <p:nvPr/>
        </p:nvSpPr>
        <p:spPr>
          <a:xfrm>
            <a:off x="74912" y="6513641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493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244549" y="1743107"/>
            <a:ext cx="8654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Define views for the Django app that will handle the user input and return the </a:t>
            </a:r>
          </a:p>
          <a:p>
            <a:r>
              <a:rPr lang="en-IN" sz="2000" dirty="0">
                <a:solidFill>
                  <a:srgbClr val="0000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Define a form for the user input in the Django app.</a:t>
            </a:r>
          </a:p>
          <a:p>
            <a:endParaRPr lang="en-IN" sz="2000" dirty="0">
              <a:solidFill>
                <a:srgbClr val="0000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Define the HTML templates for the web pages in the Django app.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Define the URLs for the views in the Django app.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Run the Django app by running the following command in the terminal: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B63D0-4FCF-593C-1B92-6B99EB56AE1B}"/>
              </a:ext>
            </a:extLst>
          </p:cNvPr>
          <p:cNvSpPr txBox="1"/>
          <p:nvPr/>
        </p:nvSpPr>
        <p:spPr>
          <a:xfrm>
            <a:off x="170120" y="6505545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8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321031" y="1569784"/>
            <a:ext cx="432745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IMPLEMENTED STATUS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D569957-C2F9-FAEA-D94F-2491389739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8040"/>
          <a:stretch/>
        </p:blipFill>
        <p:spPr>
          <a:xfrm>
            <a:off x="361508" y="2337898"/>
            <a:ext cx="8017283" cy="3891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D412C-5612-7644-A22D-4FC8D0F8FD09}"/>
              </a:ext>
            </a:extLst>
          </p:cNvPr>
          <p:cNvSpPr txBox="1"/>
          <p:nvPr/>
        </p:nvSpPr>
        <p:spPr>
          <a:xfrm>
            <a:off x="180754" y="6528507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15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321031" y="1569784"/>
            <a:ext cx="432745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IMPLEMENTED STATUS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49FD926-49F1-6D9C-7D16-E094E6539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721"/>
          <a:stretch/>
        </p:blipFill>
        <p:spPr>
          <a:xfrm>
            <a:off x="259512" y="2484465"/>
            <a:ext cx="8705929" cy="4007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3288C-FE22-8E27-3090-C695D8CB8A3E}"/>
              </a:ext>
            </a:extLst>
          </p:cNvPr>
          <p:cNvSpPr txBox="1"/>
          <p:nvPr/>
        </p:nvSpPr>
        <p:spPr>
          <a:xfrm>
            <a:off x="159488" y="6657945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22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Words>934</Words>
  <Application>Microsoft Macintosh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                              INTRODUCTION</vt:lpstr>
      <vt:lpstr>                                INTRODUCTION</vt:lpstr>
      <vt:lpstr>                                     </vt:lpstr>
      <vt:lpstr>PowerPoint Presentation</vt:lpstr>
      <vt:lpstr>IMPLEMENTATION DETAILS</vt:lpstr>
      <vt:lpstr>                               </vt:lpstr>
      <vt:lpstr>                               </vt:lpstr>
      <vt:lpstr>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INSTITUTE OF TECHNOLOGY  DEPARTMENT OF COMPUTER SCIENCE AND ENGINEERING</dc:title>
  <dc:creator>CCP-LAB</dc:creator>
  <cp:lastModifiedBy>Prabhat  kumar</cp:lastModifiedBy>
  <cp:revision>98</cp:revision>
  <dcterms:created xsi:type="dcterms:W3CDTF">2019-04-12T06:50:46Z</dcterms:created>
  <dcterms:modified xsi:type="dcterms:W3CDTF">2024-04-14T14:52:14Z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