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7" r:id="rId4"/>
    <p:sldId id="262" r:id="rId5"/>
    <p:sldId id="274" r:id="rId6"/>
    <p:sldId id="263" r:id="rId7"/>
    <p:sldId id="264" r:id="rId8"/>
    <p:sldId id="275" r:id="rId9"/>
    <p:sldId id="276" r:id="rId10"/>
    <p:sldId id="269" r:id="rId11"/>
    <p:sldId id="271" r:id="rId12"/>
    <p:sldId id="279" r:id="rId13"/>
    <p:sldId id="280" r:id="rId14"/>
    <p:sldId id="281" r:id="rId15"/>
    <p:sldId id="282" r:id="rId16"/>
    <p:sldId id="27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DejaVu Sans"/>
        <a:cs typeface="DejaVu San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B94A8-225A-6047-B2DC-C625BA9CB807}" v="38" dt="2023-03-10T18:11:04.8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188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>
            <a:extLst>
              <a:ext uri="{FF2B5EF4-FFF2-40B4-BE49-F238E27FC236}">
                <a16:creationId xmlns:a16="http://schemas.microsoft.com/office/drawing/2014/main" id="{D264E2E8-7BA0-589C-7E45-B79323C3A0E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IN" noProof="0"/>
              <a:t>Click to edit the notes format</a:t>
            </a:r>
          </a:p>
        </p:txBody>
      </p:sp>
      <p:sp>
        <p:nvSpPr>
          <p:cNvPr id="42" name="PlaceHolder 2">
            <a:extLst>
              <a:ext uri="{FF2B5EF4-FFF2-40B4-BE49-F238E27FC236}">
                <a16:creationId xmlns:a16="http://schemas.microsoft.com/office/drawing/2014/main" id="{E6D9F860-4915-1105-0ED9-CB974BD2784F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lIns="0" tIns="0" rIns="0" bIns="0"/>
          <a:lstStyle>
            <a:lvl1pPr fontAlgn="auto">
              <a:spcBef>
                <a:spcPts val="0"/>
              </a:spcBef>
              <a:spcAft>
                <a:spcPts val="0"/>
              </a:spcAft>
              <a:defRPr sz="1400" spc="-1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IN"/>
              <a:t> </a:t>
            </a:r>
          </a:p>
        </p:txBody>
      </p:sp>
      <p:sp>
        <p:nvSpPr>
          <p:cNvPr id="43" name="PlaceHolder 3">
            <a:extLst>
              <a:ext uri="{FF2B5EF4-FFF2-40B4-BE49-F238E27FC236}">
                <a16:creationId xmlns:a16="http://schemas.microsoft.com/office/drawing/2014/main" id="{5911B46E-740C-D849-5456-031E2C855F39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lIns="0" tIns="0" rIns="0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pc="-1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IN"/>
              <a:t> </a:t>
            </a:r>
          </a:p>
        </p:txBody>
      </p:sp>
      <p:sp>
        <p:nvSpPr>
          <p:cNvPr id="44" name="PlaceHolder 4">
            <a:extLst>
              <a:ext uri="{FF2B5EF4-FFF2-40B4-BE49-F238E27FC236}">
                <a16:creationId xmlns:a16="http://schemas.microsoft.com/office/drawing/2014/main" id="{76203AD7-3EBF-8E83-CB6B-CE59C409FA39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lIns="0" tIns="0" rIns="0" bIns="0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400" spc="-1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IN"/>
              <a:t> </a:t>
            </a:r>
          </a:p>
        </p:txBody>
      </p:sp>
      <p:sp>
        <p:nvSpPr>
          <p:cNvPr id="45" name="PlaceHolder 5">
            <a:extLst>
              <a:ext uri="{FF2B5EF4-FFF2-40B4-BE49-F238E27FC236}">
                <a16:creationId xmlns:a16="http://schemas.microsoft.com/office/drawing/2014/main" id="{2BBFD2ED-AE1B-AFD9-92DC-E0830A8382CE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49E915E3-57AA-4358-9D5C-586D72520DC8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>
            <a:extLst>
              <a:ext uri="{FF2B5EF4-FFF2-40B4-BE49-F238E27FC236}">
                <a16:creationId xmlns:a16="http://schemas.microsoft.com/office/drawing/2014/main" id="{C7C5FF25-CF2A-D13C-982F-CD7C0AAFF2F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2000" spc="-1" dirty="0"/>
          </a:p>
        </p:txBody>
      </p:sp>
      <p:sp>
        <p:nvSpPr>
          <p:cNvPr id="224" name="TextShape 2">
            <a:extLst>
              <a:ext uri="{FF2B5EF4-FFF2-40B4-BE49-F238E27FC236}">
                <a16:creationId xmlns:a16="http://schemas.microsoft.com/office/drawing/2014/main" id="{7EE963F8-4090-9EBE-31C4-3FB53F4B0A46}"/>
              </a:ext>
            </a:extLst>
          </p:cNvPr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DejaVu Sans"/>
                <a:cs typeface="DejaVu Sans"/>
              </a:defRPr>
            </a:lvl9pPr>
          </a:lstStyle>
          <a:p>
            <a:pPr algn="r" eaLnBrk="1" hangingPunct="1"/>
            <a:fld id="{5AE14B9F-FA20-42FA-9826-D1B298D59485}" type="slidenum">
              <a:rPr lang="en-IN" altLang="en-US" sz="1200">
                <a:solidFill>
                  <a:srgbClr val="000000"/>
                </a:solidFill>
              </a:rPr>
              <a:pPr algn="r" eaLnBrk="1" hangingPunct="1"/>
              <a:t>1</a:t>
            </a:fld>
            <a:endParaRPr lang="en-IN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99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3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22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0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38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0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>
            <a:extLst>
              <a:ext uri="{FF2B5EF4-FFF2-40B4-BE49-F238E27FC236}">
                <a16:creationId xmlns:a16="http://schemas.microsoft.com/office/drawing/2014/main" id="{C1B4C0BF-57CB-6A03-B653-BA6876EE20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PlaceHolder 2">
            <a:extLst>
              <a:ext uri="{FF2B5EF4-FFF2-40B4-BE49-F238E27FC236}">
                <a16:creationId xmlns:a16="http://schemas.microsoft.com/office/drawing/2014/main" id="{A604A1B9-19A0-C729-5A3D-6A31CE64E90B}"/>
              </a:ext>
            </a:extLst>
          </p:cNvPr>
          <p:cNvSpPr>
            <a:spLocks noGrp="1"/>
          </p:cNvSpPr>
          <p:nvPr>
            <p:ph type="body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D845457B-BED4-0885-FC6A-00DF52FC9BFD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spc="-1">
                <a:solidFill>
                  <a:srgbClr val="8B8B8B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fld id="{2E71DEAC-9613-4DB8-B55B-989BA71F8EAD}" type="datetime1">
              <a:rPr lang="en-IN"/>
              <a:pPr>
                <a:defRPr/>
              </a:pPr>
              <a:t>26/05/23</a:t>
            </a:fld>
            <a:endParaRPr lang="en-IN">
              <a:latin typeface="Times New Roman"/>
            </a:endParaRPr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4BFD6E11-8B3C-D3C3-F152-E95C389E7D10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2400" spc="-1">
                <a:latin typeface="Times New Roman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PlaceHolder 5">
            <a:extLst>
              <a:ext uri="{FF2B5EF4-FFF2-40B4-BE49-F238E27FC236}">
                <a16:creationId xmlns:a16="http://schemas.microsoft.com/office/drawing/2014/main" id="{3038F3D9-62B5-D50B-515E-3C06D1903B75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B8B8B"/>
                </a:solidFill>
                <a:latin typeface="Calibri" panose="020F0502020204030204" pitchFamily="34" charset="0"/>
              </a:defRPr>
            </a:lvl1pPr>
          </a:lstStyle>
          <a:p>
            <a:fld id="{DD5B1EB9-2532-4974-B2CC-8C1DAFBECA6B}" type="slidenum">
              <a:rPr lang="en-IN" altLang="en-US"/>
              <a:pPr/>
              <a:t>‹#›</a:t>
            </a:fld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DejaVu Sans"/>
          <a:cs typeface="DejaVu Sans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DejaVu Sans"/>
          <a:cs typeface="DejaVu Sans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DejaVu Sans"/>
          <a:cs typeface="DejaVu Sans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DejaVu Sans"/>
          <a:cs typeface="DejaVu Sans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DejaVu Sans"/>
          <a:cs typeface="DejaVu Sans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DejaVu Sans"/>
          <a:cs typeface="DejaVu Sans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DejaVu Sans"/>
          <a:cs typeface="DejaVu Sans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DejaVu Sans"/>
          <a:cs typeface="DejaVu Sans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sciencedirect.com/topics/economics-econometrics-and-finance/cryptocurrenc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>
            <a:extLst>
              <a:ext uri="{FF2B5EF4-FFF2-40B4-BE49-F238E27FC236}">
                <a16:creationId xmlns:a16="http://schemas.microsoft.com/office/drawing/2014/main" id="{01B40544-2B9F-0B1B-B935-56D8DEEC766A}"/>
              </a:ext>
            </a:extLst>
          </p:cNvPr>
          <p:cNvSpPr txBox="1"/>
          <p:nvPr/>
        </p:nvSpPr>
        <p:spPr>
          <a:xfrm>
            <a:off x="1676400" y="152400"/>
            <a:ext cx="57150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</a:t>
            </a:r>
            <a:r>
              <a:rPr lang="en-US" sz="28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</a:t>
            </a:r>
            <a:br>
              <a:rPr dirty="0">
                <a:latin typeface="+mn-lt"/>
                <a:ea typeface="+mn-ea"/>
                <a:cs typeface="+mn-cs"/>
              </a:rPr>
            </a:b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TextShape 2">
            <a:extLst>
              <a:ext uri="{FF2B5EF4-FFF2-40B4-BE49-F238E27FC236}">
                <a16:creationId xmlns:a16="http://schemas.microsoft.com/office/drawing/2014/main" id="{2263E417-712E-BC2D-E98E-1B330DC103DF}"/>
              </a:ext>
            </a:extLst>
          </p:cNvPr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pPr marL="343080" indent="-342720" algn="ctr" fontAlgn="auto">
              <a:spcBef>
                <a:spcPts val="799"/>
              </a:spcBef>
              <a:spcAft>
                <a:spcPts val="0"/>
              </a:spcAft>
              <a:defRPr/>
            </a:pPr>
            <a:r>
              <a:rPr lang="en-US" sz="32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PROJECT PHASE 2 SEMINAR -1</a:t>
            </a:r>
            <a:endParaRPr lang="en-US" sz="32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algn="ctr" fontAlgn="auto">
              <a:spcBef>
                <a:spcPts val="799"/>
              </a:spcBef>
              <a:spcAft>
                <a:spcPts val="0"/>
              </a:spcAft>
              <a:defRPr/>
            </a:pPr>
            <a:r>
              <a:rPr lang="en-US" sz="32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ON</a:t>
            </a:r>
            <a:endParaRPr lang="en-US" sz="32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algn="ctr" fontAlgn="auto">
              <a:spcBef>
                <a:spcPts val="799"/>
              </a:spcBef>
              <a:spcAft>
                <a:spcPts val="0"/>
              </a:spcAft>
              <a:defRPr/>
            </a:pPr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Crypto-currency price prediction using machine learning</a:t>
            </a:r>
          </a:p>
          <a:p>
            <a:pPr marL="343080" indent="-342720" algn="ctr" fontAlgn="auto">
              <a:spcBef>
                <a:spcPts val="799"/>
              </a:spcBef>
              <a:spcAft>
                <a:spcPts val="0"/>
              </a:spcAft>
              <a:defRPr/>
            </a:pPr>
            <a:endParaRPr lang="en-US" sz="40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algn="ctr" fontAlgn="auto">
              <a:spcBef>
                <a:spcPts val="641"/>
              </a:spcBef>
              <a:spcAft>
                <a:spcPts val="0"/>
              </a:spcAft>
              <a:defRPr/>
            </a:pPr>
            <a:endParaRPr lang="en-US" sz="40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r>
              <a:rPr lang="en-US" sz="26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PRESENTED BY</a:t>
            </a:r>
            <a:r>
              <a:rPr lang="en-US" sz="26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			                         </a:t>
            </a:r>
            <a:r>
              <a:rPr lang="en-US" sz="26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UNDER THE GUIDANCE OF</a:t>
            </a: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1.  Prabhat Kumar (1KT19CS061)	                 	                         Guide Name :Mr. Imran Ulla Khan</a:t>
            </a: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2.  Rohan Yadav C (1KT19CS072)                                         	    Designation :   Asst .Professor</a:t>
            </a: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3.  V. Rudrateja Reddy ( 1KT19CS073) </a:t>
            </a: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4.  P. Sandeep Kumar (1KT19CS057)                                        							 											                         </a:t>
            </a: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			</a:t>
            </a: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r>
              <a:rPr lang="en-US" sz="2600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DATE:   11/03/23		                                              BATCH NO : B 20</a:t>
            </a: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pPr marL="343080" indent="-342720" fontAlgn="auto">
              <a:spcBef>
                <a:spcPts val="519"/>
              </a:spcBef>
              <a:spcAft>
                <a:spcPts val="0"/>
              </a:spcAft>
              <a:defRPr/>
            </a:pPr>
            <a:endParaRPr lang="en-US" sz="26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8" name="CustomShape 3">
            <a:extLst>
              <a:ext uri="{FF2B5EF4-FFF2-40B4-BE49-F238E27FC236}">
                <a16:creationId xmlns:a16="http://schemas.microsoft.com/office/drawing/2014/main" id="{D7A6FA2B-ABDB-286B-A2E2-13CF1F5CCC2F}"/>
              </a:ext>
            </a:extLst>
          </p:cNvPr>
          <p:cNvSpPr/>
          <p:nvPr/>
        </p:nvSpPr>
        <p:spPr>
          <a:xfrm>
            <a:off x="304800" y="457200"/>
            <a:ext cx="1295400" cy="3683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F89E700C-694D-6D15-8254-B47F9878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12192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2">
            <a:extLst>
              <a:ext uri="{FF2B5EF4-FFF2-40B4-BE49-F238E27FC236}">
                <a16:creationId xmlns:a16="http://schemas.microsoft.com/office/drawing/2014/main" id="{4489ACC1-7E33-8D47-44E4-C75B8FFA6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"/>
            <a:ext cx="1219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68279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9B8869-3E90-A135-D7A9-B685781E5D60}"/>
              </a:ext>
            </a:extLst>
          </p:cNvPr>
          <p:cNvSpPr txBox="1"/>
          <p:nvPr/>
        </p:nvSpPr>
        <p:spPr>
          <a:xfrm>
            <a:off x="435935" y="1559039"/>
            <a:ext cx="3717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FRAMEWORK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FBA44-D5A2-2B08-58E0-FABA0B3A484F}"/>
              </a:ext>
            </a:extLst>
          </p:cNvPr>
          <p:cNvSpPr txBox="1"/>
          <p:nvPr/>
        </p:nvSpPr>
        <p:spPr>
          <a:xfrm>
            <a:off x="435934" y="2254172"/>
            <a:ext cx="8687931" cy="495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ICON</a:t>
            </a:r>
          </a:p>
          <a:p>
            <a:pPr lvl="1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9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ICON is a blockchain technology and network framework designed to allow independent blockchains to interact with each other.</a:t>
            </a:r>
          </a:p>
          <a:p>
            <a:pPr marL="800100" lvl="1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9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Communities are connected to the ICON Network through a decentralized exchange.</a:t>
            </a:r>
          </a:p>
          <a:p>
            <a:pPr marL="800100" lvl="1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19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opposition from traditional centralized cryptocurrency exchanges is a major challenge facing ICON.</a:t>
            </a:r>
          </a:p>
          <a:p>
            <a:pPr marL="800100" lvl="1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1900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0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70B9D-58C7-2DD3-1A5E-1BC15342054A}"/>
              </a:ext>
            </a:extLst>
          </p:cNvPr>
          <p:cNvSpPr txBox="1"/>
          <p:nvPr/>
        </p:nvSpPr>
        <p:spPr>
          <a:xfrm>
            <a:off x="276446" y="6428601"/>
            <a:ext cx="11442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3467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68279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DF6E2-2FE4-A19D-63E4-06700377E4BB}"/>
              </a:ext>
            </a:extLst>
          </p:cNvPr>
          <p:cNvSpPr txBox="1"/>
          <p:nvPr/>
        </p:nvSpPr>
        <p:spPr>
          <a:xfrm>
            <a:off x="340242" y="1903229"/>
            <a:ext cx="878362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keep Cryptocurrency price prediction project up-to-date and accurate, we may need to make the following changes in the future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cryptocurrencies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prediction</a:t>
            </a: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78715-31B2-7AA1-E6E5-EE7C818BC2FD}"/>
              </a:ext>
            </a:extLst>
          </p:cNvPr>
          <p:cNvSpPr txBox="1"/>
          <p:nvPr/>
        </p:nvSpPr>
        <p:spPr>
          <a:xfrm>
            <a:off x="180754" y="6532757"/>
            <a:ext cx="177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1857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68279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DF6E2-2FE4-A19D-63E4-06700377E4BB}"/>
              </a:ext>
            </a:extLst>
          </p:cNvPr>
          <p:cNvSpPr txBox="1"/>
          <p:nvPr/>
        </p:nvSpPr>
        <p:spPr>
          <a:xfrm>
            <a:off x="360376" y="1590707"/>
            <a:ext cx="87836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78715-31B2-7AA1-E6E5-EE7C818BC2FD}"/>
              </a:ext>
            </a:extLst>
          </p:cNvPr>
          <p:cNvSpPr txBox="1"/>
          <p:nvPr/>
        </p:nvSpPr>
        <p:spPr>
          <a:xfrm>
            <a:off x="180754" y="6532757"/>
            <a:ext cx="177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0D1BC8F0-DB12-CE02-19FC-B829AB1A14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4" r="22627" b="1"/>
          <a:stretch/>
        </p:blipFill>
        <p:spPr>
          <a:xfrm>
            <a:off x="1379240" y="1633603"/>
            <a:ext cx="7404384" cy="48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2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68279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78715-31B2-7AA1-E6E5-EE7C818BC2FD}"/>
              </a:ext>
            </a:extLst>
          </p:cNvPr>
          <p:cNvSpPr txBox="1"/>
          <p:nvPr/>
        </p:nvSpPr>
        <p:spPr>
          <a:xfrm>
            <a:off x="180754" y="6532757"/>
            <a:ext cx="177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7" name="Picture 6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42028895-F25C-7C22-73EF-70271B73B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2" y="1643506"/>
            <a:ext cx="8102009" cy="475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25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68279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78715-31B2-7AA1-E6E5-EE7C818BC2FD}"/>
              </a:ext>
            </a:extLst>
          </p:cNvPr>
          <p:cNvSpPr txBox="1"/>
          <p:nvPr/>
        </p:nvSpPr>
        <p:spPr>
          <a:xfrm>
            <a:off x="180754" y="6532757"/>
            <a:ext cx="177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376ADE5-CB24-1D3B-8BC9-11D5E0F5E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4" y="2378885"/>
            <a:ext cx="8739962" cy="41538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F53369-4F49-0EE5-1A35-0648408EE9B9}"/>
              </a:ext>
            </a:extLst>
          </p:cNvPr>
          <p:cNvSpPr txBox="1"/>
          <p:nvPr/>
        </p:nvSpPr>
        <p:spPr>
          <a:xfrm>
            <a:off x="358227" y="1578666"/>
            <a:ext cx="17219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522643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68279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78715-31B2-7AA1-E6E5-EE7C818BC2FD}"/>
              </a:ext>
            </a:extLst>
          </p:cNvPr>
          <p:cNvSpPr txBox="1"/>
          <p:nvPr/>
        </p:nvSpPr>
        <p:spPr>
          <a:xfrm>
            <a:off x="180754" y="6532757"/>
            <a:ext cx="177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53369-4F49-0EE5-1A35-0648408EE9B9}"/>
              </a:ext>
            </a:extLst>
          </p:cNvPr>
          <p:cNvSpPr txBox="1"/>
          <p:nvPr/>
        </p:nvSpPr>
        <p:spPr>
          <a:xfrm>
            <a:off x="358227" y="1578666"/>
            <a:ext cx="1048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Result</a:t>
            </a:r>
          </a:p>
        </p:txBody>
      </p:sp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A7541FE-6A01-50C9-2B39-75E4B1D6E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7" y="2155627"/>
            <a:ext cx="8605020" cy="41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0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68279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DF6E2-2FE4-A19D-63E4-06700377E4BB}"/>
              </a:ext>
            </a:extLst>
          </p:cNvPr>
          <p:cNvSpPr txBox="1"/>
          <p:nvPr/>
        </p:nvSpPr>
        <p:spPr>
          <a:xfrm>
            <a:off x="2700670" y="3200401"/>
            <a:ext cx="34024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DE785-95EC-959B-7742-8A3430E10965}"/>
              </a:ext>
            </a:extLst>
          </p:cNvPr>
          <p:cNvSpPr txBox="1"/>
          <p:nvPr/>
        </p:nvSpPr>
        <p:spPr>
          <a:xfrm>
            <a:off x="138223" y="6505545"/>
            <a:ext cx="133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285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B859-70FE-20D8-0B1D-3DEE000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60" y="1832862"/>
            <a:ext cx="8229240" cy="114264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D86AF-381B-45EF-067C-86271BDADFEF}"/>
              </a:ext>
            </a:extLst>
          </p:cNvPr>
          <p:cNvSpPr txBox="1"/>
          <p:nvPr/>
        </p:nvSpPr>
        <p:spPr>
          <a:xfrm>
            <a:off x="318159" y="2932418"/>
            <a:ext cx="87399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Crypto-currency is a digital currency, enabled by the blockchain technology and allows for peer-to-peer transactions secured by cryptography.</a:t>
            </a:r>
          </a:p>
          <a:p>
            <a:pPr algn="just"/>
            <a:endParaRPr lang="en-IN" sz="20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we analyze the short-term predictability of the bitcoin market.</a:t>
            </a:r>
            <a:endParaRPr lang="en-IN" sz="2000" dirty="0">
              <a:solidFill>
                <a:srgbClr val="2E2E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utilize a variety of </a:t>
            </a:r>
            <a:r>
              <a:rPr lang="en-IN" sz="2000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methods and consider a comprehensive set of potential market-predictive features.</a:t>
            </a:r>
          </a:p>
          <a:p>
            <a:pPr algn="just"/>
            <a:endParaRPr lang="en-IN" sz="20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methods have been applied increasingly within this domain, due to the ability to flexibly select amongst a potentially large number of features and to learn complex, high-dimensional relationships between features and target.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8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22" y="27581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48155-77F9-0DF8-92C9-3A24E5466BAA}"/>
              </a:ext>
            </a:extLst>
          </p:cNvPr>
          <p:cNvSpPr txBox="1"/>
          <p:nvPr/>
        </p:nvSpPr>
        <p:spPr>
          <a:xfrm>
            <a:off x="85878" y="6581001"/>
            <a:ext cx="11442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0125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B859-70FE-20D8-0B1D-3DEE000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48" y="1431079"/>
            <a:ext cx="8229240" cy="114264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D86AF-381B-45EF-067C-86271BDADFEF}"/>
              </a:ext>
            </a:extLst>
          </p:cNvPr>
          <p:cNvSpPr txBox="1"/>
          <p:nvPr/>
        </p:nvSpPr>
        <p:spPr>
          <a:xfrm>
            <a:off x="405348" y="2709398"/>
            <a:ext cx="87399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less attention has been paid to the novel stream of </a:t>
            </a:r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Learn more about cryptocurrency from ScienceDirect's AI-generated Topic Pages"/>
              </a:rPr>
              <a:t>cryptocurrency</a:t>
            </a:r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pricing.</a:t>
            </a:r>
          </a:p>
          <a:p>
            <a:pPr algn="just"/>
            <a:endParaRPr lang="en-IN" sz="20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particular, the short-term predictability of the bitcoin market has not yet been analyzed comprehensively.</a:t>
            </a:r>
          </a:p>
          <a:p>
            <a:pPr algn="just"/>
            <a:endParaRPr lang="en-IN" sz="20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most studies have solely considered technical features and have not analyzed the feature importance of the employed machine learning models.</a:t>
            </a:r>
          </a:p>
          <a:p>
            <a:pPr algn="just"/>
            <a:endParaRPr lang="en-IN" sz="2000" b="0" i="0" dirty="0">
              <a:solidFill>
                <a:srgbClr val="2E2E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Against this backdrop, we tackle this research gap by comparatively analyzing different machine learning models for predicting market movements of the most relevant cryptocurrency—bitcoin.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8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22" y="27581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C637B-D322-06FC-E830-14986DBF2D36}"/>
              </a:ext>
            </a:extLst>
          </p:cNvPr>
          <p:cNvSpPr txBox="1"/>
          <p:nvPr/>
        </p:nvSpPr>
        <p:spPr>
          <a:xfrm>
            <a:off x="211226" y="6528774"/>
            <a:ext cx="1144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974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B859-70FE-20D8-0B1D-3DEE000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2787"/>
            <a:ext cx="8229240" cy="114264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8" y="173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922" y="0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9FB6A-EFD2-61C7-7DDA-1859BD9F04C9}"/>
              </a:ext>
            </a:extLst>
          </p:cNvPr>
          <p:cNvSpPr txBox="1"/>
          <p:nvPr/>
        </p:nvSpPr>
        <p:spPr>
          <a:xfrm>
            <a:off x="328834" y="1549434"/>
            <a:ext cx="881516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457200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:</a:t>
            </a:r>
          </a:p>
          <a:p>
            <a:pPr marL="914400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Processor  : Pentium IV.</a:t>
            </a:r>
          </a:p>
          <a:p>
            <a:pPr marL="914400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System      : intel i3/i5,  2.4 GHz.</a:t>
            </a:r>
          </a:p>
          <a:p>
            <a:pPr marL="914400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RAM         : 4 to 8 GB.</a:t>
            </a:r>
          </a:p>
          <a:p>
            <a:pPr marL="914400" lvl="1" indent="-4572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Hard Disk  : 40 GB.</a:t>
            </a: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SOFTWARE REQUIREMENTS :</a:t>
            </a:r>
            <a:endParaRPr lang="en-IN" altLang="en-US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PYTHON 3.10+ </a:t>
            </a:r>
            <a:r>
              <a:rPr lang="en-IN" sz="16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ver</a:t>
            </a: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(Training to Machine Learning)</a:t>
            </a: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Python (BACKEND)</a:t>
            </a: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Django(FRONTEND)</a:t>
            </a: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Dataset(Cryptocompare API).</a:t>
            </a: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sz="1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Operating System : Window 7 and above, MacOs, Linux</a:t>
            </a:r>
          </a:p>
          <a:p>
            <a:pPr lvl="1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1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A8D84-5D6E-488D-9AC2-5E96FFC5C2C9}"/>
              </a:ext>
            </a:extLst>
          </p:cNvPr>
          <p:cNvSpPr txBox="1"/>
          <p:nvPr/>
        </p:nvSpPr>
        <p:spPr>
          <a:xfrm>
            <a:off x="123334" y="6559923"/>
            <a:ext cx="1144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96923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68279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DF6E2-2FE4-A19D-63E4-06700377E4BB}"/>
              </a:ext>
            </a:extLst>
          </p:cNvPr>
          <p:cNvSpPr txBox="1"/>
          <p:nvPr/>
        </p:nvSpPr>
        <p:spPr>
          <a:xfrm>
            <a:off x="414669" y="1804206"/>
            <a:ext cx="3891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SYSTEM DIAGRAM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7D9F3-9460-B742-1835-B50C7889DF6B}"/>
              </a:ext>
            </a:extLst>
          </p:cNvPr>
          <p:cNvSpPr txBox="1"/>
          <p:nvPr/>
        </p:nvSpPr>
        <p:spPr>
          <a:xfrm>
            <a:off x="3401579" y="6042045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work-flow of proposed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D0B9-F4F1-0A59-F685-D89CC6065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918" y="2235093"/>
            <a:ext cx="2696572" cy="36838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D53B63-12FB-515E-F86F-FA0809793740}"/>
              </a:ext>
            </a:extLst>
          </p:cNvPr>
          <p:cNvSpPr txBox="1"/>
          <p:nvPr/>
        </p:nvSpPr>
        <p:spPr>
          <a:xfrm>
            <a:off x="170121" y="6581001"/>
            <a:ext cx="11442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449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B859-70FE-20D8-0B1D-3DEE000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66" y="1178494"/>
            <a:ext cx="8229240" cy="1142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598" y="0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B835C-0B6E-9970-F2CD-BC8F50C5A55C}"/>
              </a:ext>
            </a:extLst>
          </p:cNvPr>
          <p:cNvSpPr txBox="1"/>
          <p:nvPr/>
        </p:nvSpPr>
        <p:spPr>
          <a:xfrm>
            <a:off x="326066" y="2163379"/>
            <a:ext cx="87505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Install the following libraries in Python: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Set up a new Django project.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Create a new Django app within the project directory.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Collect historical data for the selected cryptocurrency from an online source or an 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API. For this example, we will be using the Cryptocompare API to retrieve 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historical data. You will also need to preprocess the data to prepare it for machine 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learning modeling.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Train a machine learning model using the preprocessed data to predict the future </a:t>
            </a:r>
          </a:p>
          <a:p>
            <a:pPr algn="just"/>
            <a:r>
              <a:rPr lang="en-IN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prices and returns of the cryptocurrency.</a:t>
            </a:r>
          </a:p>
          <a:p>
            <a:pPr algn="just"/>
            <a:endParaRPr lang="en-IN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C454B-CC35-72E4-CEB4-5A26BBBE7881}"/>
              </a:ext>
            </a:extLst>
          </p:cNvPr>
          <p:cNvSpPr txBox="1"/>
          <p:nvPr/>
        </p:nvSpPr>
        <p:spPr>
          <a:xfrm>
            <a:off x="74912" y="6513641"/>
            <a:ext cx="1144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6493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B859-70FE-20D8-0B1D-3DEE000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6" y="1432592"/>
            <a:ext cx="76482" cy="45719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0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7EF89-97E2-031A-BB91-2E1DE5CEEC8B}"/>
              </a:ext>
            </a:extLst>
          </p:cNvPr>
          <p:cNvSpPr txBox="1"/>
          <p:nvPr/>
        </p:nvSpPr>
        <p:spPr>
          <a:xfrm>
            <a:off x="244549" y="1743107"/>
            <a:ext cx="86549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i="0" dirty="0">
                <a:solidFill>
                  <a:srgbClr val="0000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Define views for the Django app that will handle the user input and return the </a:t>
            </a:r>
          </a:p>
          <a:p>
            <a:r>
              <a:rPr lang="en-IN" sz="2000" dirty="0">
                <a:solidFill>
                  <a:srgbClr val="0000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i="0" dirty="0">
                <a:solidFill>
                  <a:srgbClr val="0000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predicted results.</a:t>
            </a:r>
          </a:p>
          <a:p>
            <a:endParaRPr lang="en-IN" sz="2000" b="0" i="0" dirty="0">
              <a:solidFill>
                <a:srgbClr val="0000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rgbClr val="0000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Define a form for the user input in the Django app.</a:t>
            </a:r>
          </a:p>
          <a:p>
            <a:endParaRPr lang="en-IN" sz="2000" dirty="0">
              <a:solidFill>
                <a:srgbClr val="0000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rgbClr val="0000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Define the HTML templates for the web pages in the Django app.</a:t>
            </a:r>
          </a:p>
          <a:p>
            <a:endParaRPr lang="en-IN" sz="2000" b="0" i="0" dirty="0">
              <a:solidFill>
                <a:srgbClr val="0000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rgbClr val="0000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Define the URLs for the views in the Django app.</a:t>
            </a:r>
          </a:p>
          <a:p>
            <a:endParaRPr lang="en-IN" sz="2000" b="0" i="0" dirty="0">
              <a:solidFill>
                <a:srgbClr val="0000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0" i="0" dirty="0">
                <a:solidFill>
                  <a:srgbClr val="0000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 Run the Django app by running the following command in the terminal:</a:t>
            </a:r>
          </a:p>
          <a:p>
            <a:endParaRPr lang="en-IN" sz="2000" b="0" i="0" dirty="0">
              <a:solidFill>
                <a:srgbClr val="0000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B63D0-4FCF-593C-1B92-6B99EB56AE1B}"/>
              </a:ext>
            </a:extLst>
          </p:cNvPr>
          <p:cNvSpPr txBox="1"/>
          <p:nvPr/>
        </p:nvSpPr>
        <p:spPr>
          <a:xfrm>
            <a:off x="170120" y="6505545"/>
            <a:ext cx="1144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86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B859-70FE-20D8-0B1D-3DEE000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6" y="1432592"/>
            <a:ext cx="76482" cy="45719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0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7EF89-97E2-031A-BB91-2E1DE5CEEC8B}"/>
              </a:ext>
            </a:extLst>
          </p:cNvPr>
          <p:cNvSpPr txBox="1"/>
          <p:nvPr/>
        </p:nvSpPr>
        <p:spPr>
          <a:xfrm>
            <a:off x="321031" y="1569784"/>
            <a:ext cx="4327451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IMPLEMENTED STATUS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2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endParaRPr lang="en-IN" sz="2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2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endParaRPr lang="en-IN" sz="2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9D569957-C2F9-FAEA-D94F-2491389739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" t="8040"/>
          <a:stretch/>
        </p:blipFill>
        <p:spPr>
          <a:xfrm>
            <a:off x="361508" y="2337898"/>
            <a:ext cx="8017283" cy="38916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7D412C-5612-7644-A22D-4FC8D0F8FD09}"/>
              </a:ext>
            </a:extLst>
          </p:cNvPr>
          <p:cNvSpPr txBox="1"/>
          <p:nvPr/>
        </p:nvSpPr>
        <p:spPr>
          <a:xfrm>
            <a:off x="180754" y="6528507"/>
            <a:ext cx="11442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151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B859-70FE-20D8-0B1D-3DEE000F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26" y="1432592"/>
            <a:ext cx="76482" cy="45719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DF4F5D0-7E85-7371-E4B5-5661BCC4A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19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FE8297-A59D-1FE2-0C03-CAF4D8484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4666" y="0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758AA-B75B-A717-A0C3-A0D4228C276F}"/>
              </a:ext>
            </a:extLst>
          </p:cNvPr>
          <p:cNvSpPr txBox="1"/>
          <p:nvPr/>
        </p:nvSpPr>
        <p:spPr>
          <a:xfrm>
            <a:off x="1201015" y="447707"/>
            <a:ext cx="663790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      </a:t>
            </a:r>
            <a:r>
              <a:rPr lang="en-US" sz="22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SRI KRISHNA INSTITUTE OF TECHNOLOGY </a:t>
            </a:r>
            <a:br>
              <a:rPr lang="en-US" dirty="0">
                <a:latin typeface="+mn-lt"/>
                <a:ea typeface="+mn-ea"/>
                <a:cs typeface="+mn-cs"/>
              </a:rPr>
            </a:br>
            <a:r>
              <a:rPr lang="en-US" dirty="0">
                <a:latin typeface="+mn-lt"/>
                <a:ea typeface="+mn-ea"/>
                <a:cs typeface="+mn-cs"/>
              </a:rPr>
              <a:t>         </a:t>
            </a:r>
            <a:r>
              <a:rPr lang="en-US" sz="1400" b="1" spc="-1" dirty="0">
                <a:solidFill>
                  <a:srgbClr val="000000"/>
                </a:solidFill>
                <a:latin typeface="Times New Roman"/>
                <a:ea typeface="+mn-ea"/>
                <a:cs typeface="+mn-cs"/>
              </a:rPr>
              <a:t>DEPARTMENT OF COMPUTER SCIENCE AND ENGINEERING </a:t>
            </a:r>
            <a:endParaRPr lang="en-US" sz="1400" spc="-1" dirty="0">
              <a:solidFill>
                <a:srgbClr val="000000"/>
              </a:solidFill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7EF89-97E2-031A-BB91-2E1DE5CEEC8B}"/>
              </a:ext>
            </a:extLst>
          </p:cNvPr>
          <p:cNvSpPr txBox="1"/>
          <p:nvPr/>
        </p:nvSpPr>
        <p:spPr>
          <a:xfrm>
            <a:off x="321031" y="1569784"/>
            <a:ext cx="4327451" cy="405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200" b="1" dirty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IMPLEMENTED STATUS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2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endParaRPr lang="en-IN" sz="2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2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defRPr/>
            </a:pPr>
            <a:endParaRPr lang="en-IN" sz="2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IN" sz="22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549FD926-49F1-6D9C-7D16-E094E65398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" t="721"/>
          <a:stretch/>
        </p:blipFill>
        <p:spPr>
          <a:xfrm>
            <a:off x="259512" y="2484465"/>
            <a:ext cx="8705929" cy="40076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3288C-FE22-8E27-3090-C695D8CB8A3E}"/>
              </a:ext>
            </a:extLst>
          </p:cNvPr>
          <p:cNvSpPr txBox="1"/>
          <p:nvPr/>
        </p:nvSpPr>
        <p:spPr>
          <a:xfrm>
            <a:off x="159488" y="6657945"/>
            <a:ext cx="1144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spc="-1" dirty="0">
                <a:latin typeface="Calibri"/>
                <a:ea typeface="+mn-ea"/>
                <a:cs typeface="+mn-cs"/>
              </a:rPr>
              <a:t>DEPT. OF CSE SKIT</a:t>
            </a:r>
            <a:endParaRPr lang="en-IN" sz="1000" spc="-1" dirty="0">
              <a:latin typeface="Times New Roman"/>
              <a:ea typeface="+mn-ea"/>
              <a:cs typeface="+mn-cs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222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2922</TotalTime>
  <Words>952</Words>
  <Application>Microsoft Macintosh PowerPoint</Application>
  <PresentationFormat>On-screen Show (4:3)</PresentationFormat>
  <Paragraphs>136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PowerPoint Presentation</vt:lpstr>
      <vt:lpstr>                              INTRODUCTION</vt:lpstr>
      <vt:lpstr>                                INTRODUCTION</vt:lpstr>
      <vt:lpstr>                                     </vt:lpstr>
      <vt:lpstr>PowerPoint Presentation</vt:lpstr>
      <vt:lpstr>IMPLEMENTATION DETAILS</vt:lpstr>
      <vt:lpstr>                               </vt:lpstr>
      <vt:lpstr>                               </vt:lpstr>
      <vt:lpstr>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KRISHNA INSTITUTE OF TECHNOLOGY  DEPARTMENT OF COMPUTER SCIENCE AND ENGINEERING</dc:title>
  <dc:creator>CCP-LAB</dc:creator>
  <cp:lastModifiedBy>Prabhat  kumar</cp:lastModifiedBy>
  <cp:revision>96</cp:revision>
  <dcterms:created xsi:type="dcterms:W3CDTF">2019-04-12T06:50:46Z</dcterms:created>
  <dcterms:modified xsi:type="dcterms:W3CDTF">2023-05-26T07:17:52Z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