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260" r:id="rId5"/>
    <p:sldId id="267" r:id="rId6"/>
    <p:sldId id="262" r:id="rId7"/>
    <p:sldId id="263" r:id="rId8"/>
    <p:sldId id="264" r:id="rId9"/>
    <p:sldId id="269" r:id="rId10"/>
    <p:sldId id="277" r:id="rId11"/>
    <p:sldId id="271" r:id="rId12"/>
    <p:sldId id="272" r:id="rId13"/>
    <p:sldId id="273" r:id="rId14"/>
    <p:sldId id="274" r:id="rId15"/>
    <p:sldId id="27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DejaVu Sans"/>
        <a:cs typeface="DejaVu Sans"/>
      </a:defRPr>
    </a:lvl1pPr>
    <a:lvl2pPr marL="457200" algn="l" rtl="0" fontAlgn="base">
      <a:spcBef>
        <a:spcPct val="0"/>
      </a:spcBef>
      <a:spcAft>
        <a:spcPct val="0"/>
      </a:spcAft>
      <a:defRPr kern="1200">
        <a:solidFill>
          <a:schemeClr val="tx1"/>
        </a:solidFill>
        <a:latin typeface="Arial" panose="020B0604020202020204" pitchFamily="34" charset="0"/>
        <a:ea typeface="DejaVu Sans"/>
        <a:cs typeface="DejaVu Sans"/>
      </a:defRPr>
    </a:lvl2pPr>
    <a:lvl3pPr marL="914400" algn="l" rtl="0" fontAlgn="base">
      <a:spcBef>
        <a:spcPct val="0"/>
      </a:spcBef>
      <a:spcAft>
        <a:spcPct val="0"/>
      </a:spcAft>
      <a:defRPr kern="1200">
        <a:solidFill>
          <a:schemeClr val="tx1"/>
        </a:solidFill>
        <a:latin typeface="Arial" panose="020B0604020202020204" pitchFamily="34" charset="0"/>
        <a:ea typeface="DejaVu Sans"/>
        <a:cs typeface="DejaVu Sans"/>
      </a:defRPr>
    </a:lvl3pPr>
    <a:lvl4pPr marL="1371600" algn="l" rtl="0" fontAlgn="base">
      <a:spcBef>
        <a:spcPct val="0"/>
      </a:spcBef>
      <a:spcAft>
        <a:spcPct val="0"/>
      </a:spcAft>
      <a:defRPr kern="1200">
        <a:solidFill>
          <a:schemeClr val="tx1"/>
        </a:solidFill>
        <a:latin typeface="Arial" panose="020B0604020202020204" pitchFamily="34" charset="0"/>
        <a:ea typeface="DejaVu Sans"/>
        <a:cs typeface="DejaVu Sans"/>
      </a:defRPr>
    </a:lvl4pPr>
    <a:lvl5pPr marL="1828800" algn="l" rtl="0" fontAlgn="base">
      <a:spcBef>
        <a:spcPct val="0"/>
      </a:spcBef>
      <a:spcAft>
        <a:spcPct val="0"/>
      </a:spcAft>
      <a:defRPr kern="1200">
        <a:solidFill>
          <a:schemeClr val="tx1"/>
        </a:solidFill>
        <a:latin typeface="Arial" panose="020B0604020202020204" pitchFamily="34" charset="0"/>
        <a:ea typeface="DejaVu Sans"/>
        <a:cs typeface="DejaVu Sans"/>
      </a:defRPr>
    </a:lvl5pPr>
    <a:lvl6pPr marL="2286000" algn="l" defTabSz="914400" rtl="0" eaLnBrk="1" latinLnBrk="0" hangingPunct="1">
      <a:defRPr kern="1200">
        <a:solidFill>
          <a:schemeClr val="tx1"/>
        </a:solidFill>
        <a:latin typeface="Arial" panose="020B0604020202020204" pitchFamily="34" charset="0"/>
        <a:ea typeface="DejaVu Sans"/>
        <a:cs typeface="DejaVu Sans"/>
      </a:defRPr>
    </a:lvl6pPr>
    <a:lvl7pPr marL="2743200" algn="l" defTabSz="914400" rtl="0" eaLnBrk="1" latinLnBrk="0" hangingPunct="1">
      <a:defRPr kern="1200">
        <a:solidFill>
          <a:schemeClr val="tx1"/>
        </a:solidFill>
        <a:latin typeface="Arial" panose="020B0604020202020204" pitchFamily="34" charset="0"/>
        <a:ea typeface="DejaVu Sans"/>
        <a:cs typeface="DejaVu Sans"/>
      </a:defRPr>
    </a:lvl7pPr>
    <a:lvl8pPr marL="3200400" algn="l" defTabSz="914400" rtl="0" eaLnBrk="1" latinLnBrk="0" hangingPunct="1">
      <a:defRPr kern="1200">
        <a:solidFill>
          <a:schemeClr val="tx1"/>
        </a:solidFill>
        <a:latin typeface="Arial" panose="020B0604020202020204" pitchFamily="34" charset="0"/>
        <a:ea typeface="DejaVu Sans"/>
        <a:cs typeface="DejaVu Sans"/>
      </a:defRPr>
    </a:lvl8pPr>
    <a:lvl9pPr marL="3657600" algn="l" defTabSz="914400" rtl="0" eaLnBrk="1" latinLnBrk="0" hangingPunct="1">
      <a:defRPr kern="1200">
        <a:solidFill>
          <a:schemeClr val="tx1"/>
        </a:solidFill>
        <a:latin typeface="Arial" panose="020B0604020202020204" pitchFamily="34" charset="0"/>
        <a:ea typeface="DejaVu Sans"/>
        <a:cs typeface="DejaVu San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20" d="100"/>
          <a:sy n="120" d="100"/>
        </p:scale>
        <p:origin x="1400" y="184"/>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PlaceHolder 1">
            <a:extLst>
              <a:ext uri="{FF2B5EF4-FFF2-40B4-BE49-F238E27FC236}">
                <a16:creationId xmlns:a16="http://schemas.microsoft.com/office/drawing/2014/main" id="{D264E2E8-7BA0-589C-7E45-B79323C3A0ED}"/>
              </a:ext>
            </a:extLst>
          </p:cNvPr>
          <p:cNvSpPr>
            <a:spLocks noGrp="1"/>
          </p:cNvSpPr>
          <p:nvPr>
            <p:ph type="body"/>
          </p:nvPr>
        </p:nvSpPr>
        <p:spPr>
          <a:xfrm>
            <a:off x="755650" y="5078413"/>
            <a:ext cx="6048375" cy="4811712"/>
          </a:xfrm>
          <a:prstGeom prst="rect">
            <a:avLst/>
          </a:prstGeom>
        </p:spPr>
        <p:txBody>
          <a:bodyPr lIns="0" tIns="0" rIns="0" bIns="0"/>
          <a:lstStyle/>
          <a:p>
            <a:pPr lvl="0"/>
            <a:r>
              <a:rPr lang="en-IN" noProof="0"/>
              <a:t>Click to edit the notes format</a:t>
            </a:r>
          </a:p>
        </p:txBody>
      </p:sp>
      <p:sp>
        <p:nvSpPr>
          <p:cNvPr id="42" name="PlaceHolder 2">
            <a:extLst>
              <a:ext uri="{FF2B5EF4-FFF2-40B4-BE49-F238E27FC236}">
                <a16:creationId xmlns:a16="http://schemas.microsoft.com/office/drawing/2014/main" id="{E6D9F860-4915-1105-0ED9-CB974BD2784F}"/>
              </a:ext>
            </a:extLst>
          </p:cNvPr>
          <p:cNvSpPr>
            <a:spLocks noGrp="1"/>
          </p:cNvSpPr>
          <p:nvPr>
            <p:ph type="hdr"/>
          </p:nvPr>
        </p:nvSpPr>
        <p:spPr>
          <a:xfrm>
            <a:off x="0" y="0"/>
            <a:ext cx="3281363" cy="534988"/>
          </a:xfrm>
          <a:prstGeom prst="rect">
            <a:avLst/>
          </a:prstGeom>
        </p:spPr>
        <p:txBody>
          <a:bodyPr lIns="0" tIns="0" rIns="0" bIns="0"/>
          <a:lstStyle>
            <a:lvl1pPr fontAlgn="auto">
              <a:spcBef>
                <a:spcPts val="0"/>
              </a:spcBef>
              <a:spcAft>
                <a:spcPts val="0"/>
              </a:spcAft>
              <a:defRPr sz="1400" spc="-1">
                <a:latin typeface="Times New Roman"/>
                <a:ea typeface="+mn-ea"/>
                <a:cs typeface="+mn-cs"/>
              </a:defRPr>
            </a:lvl1pPr>
          </a:lstStyle>
          <a:p>
            <a:pPr>
              <a:defRPr/>
            </a:pPr>
            <a:r>
              <a:rPr lang="en-IN"/>
              <a:t> </a:t>
            </a:r>
          </a:p>
        </p:txBody>
      </p:sp>
      <p:sp>
        <p:nvSpPr>
          <p:cNvPr id="43" name="PlaceHolder 3">
            <a:extLst>
              <a:ext uri="{FF2B5EF4-FFF2-40B4-BE49-F238E27FC236}">
                <a16:creationId xmlns:a16="http://schemas.microsoft.com/office/drawing/2014/main" id="{5911B46E-740C-D849-5456-031E2C855F39}"/>
              </a:ext>
            </a:extLst>
          </p:cNvPr>
          <p:cNvSpPr>
            <a:spLocks noGrp="1"/>
          </p:cNvSpPr>
          <p:nvPr>
            <p:ph type="dt"/>
          </p:nvPr>
        </p:nvSpPr>
        <p:spPr>
          <a:xfrm>
            <a:off x="4278313" y="0"/>
            <a:ext cx="3281362" cy="534988"/>
          </a:xfrm>
          <a:prstGeom prst="rect">
            <a:avLst/>
          </a:prstGeom>
        </p:spPr>
        <p:txBody>
          <a:bodyPr lIns="0" tIns="0" rIns="0" bIns="0"/>
          <a:lstStyle>
            <a:lvl1pPr algn="r" fontAlgn="auto">
              <a:spcBef>
                <a:spcPts val="0"/>
              </a:spcBef>
              <a:spcAft>
                <a:spcPts val="0"/>
              </a:spcAft>
              <a:defRPr sz="1400" spc="-1">
                <a:latin typeface="Times New Roman"/>
                <a:ea typeface="+mn-ea"/>
                <a:cs typeface="+mn-cs"/>
              </a:defRPr>
            </a:lvl1pPr>
          </a:lstStyle>
          <a:p>
            <a:pPr>
              <a:defRPr/>
            </a:pPr>
            <a:r>
              <a:rPr lang="en-IN"/>
              <a:t> </a:t>
            </a:r>
          </a:p>
        </p:txBody>
      </p:sp>
      <p:sp>
        <p:nvSpPr>
          <p:cNvPr id="44" name="PlaceHolder 4">
            <a:extLst>
              <a:ext uri="{FF2B5EF4-FFF2-40B4-BE49-F238E27FC236}">
                <a16:creationId xmlns:a16="http://schemas.microsoft.com/office/drawing/2014/main" id="{76203AD7-3EBF-8E83-CB6B-CE59C409FA39}"/>
              </a:ext>
            </a:extLst>
          </p:cNvPr>
          <p:cNvSpPr>
            <a:spLocks noGrp="1"/>
          </p:cNvSpPr>
          <p:nvPr>
            <p:ph type="ftr"/>
          </p:nvPr>
        </p:nvSpPr>
        <p:spPr>
          <a:xfrm>
            <a:off x="0" y="10156825"/>
            <a:ext cx="3281363" cy="534988"/>
          </a:xfrm>
          <a:prstGeom prst="rect">
            <a:avLst/>
          </a:prstGeom>
        </p:spPr>
        <p:txBody>
          <a:bodyPr lIns="0" tIns="0" rIns="0" bIns="0" anchor="b"/>
          <a:lstStyle>
            <a:lvl1pPr fontAlgn="auto">
              <a:spcBef>
                <a:spcPts val="0"/>
              </a:spcBef>
              <a:spcAft>
                <a:spcPts val="0"/>
              </a:spcAft>
              <a:defRPr sz="1400" spc="-1">
                <a:latin typeface="Times New Roman"/>
                <a:ea typeface="+mn-ea"/>
                <a:cs typeface="+mn-cs"/>
              </a:defRPr>
            </a:lvl1pPr>
          </a:lstStyle>
          <a:p>
            <a:pPr>
              <a:defRPr/>
            </a:pPr>
            <a:r>
              <a:rPr lang="en-IN"/>
              <a:t> </a:t>
            </a:r>
          </a:p>
        </p:txBody>
      </p:sp>
      <p:sp>
        <p:nvSpPr>
          <p:cNvPr id="45" name="PlaceHolder 5">
            <a:extLst>
              <a:ext uri="{FF2B5EF4-FFF2-40B4-BE49-F238E27FC236}">
                <a16:creationId xmlns:a16="http://schemas.microsoft.com/office/drawing/2014/main" id="{2BBFD2ED-AE1B-AFD9-92DC-E0830A8382CE}"/>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49E915E3-57AA-4358-9D5C-586D72520DC8}"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a:extLst>
              <a:ext uri="{FF2B5EF4-FFF2-40B4-BE49-F238E27FC236}">
                <a16:creationId xmlns:a16="http://schemas.microsoft.com/office/drawing/2014/main" id="{C7C5FF25-CF2A-D13C-982F-CD7C0AAFF2F7}"/>
              </a:ext>
            </a:extLst>
          </p:cNvPr>
          <p:cNvSpPr>
            <a:spLocks noGrp="1"/>
          </p:cNvSpPr>
          <p:nvPr>
            <p:ph type="body"/>
          </p:nvPr>
        </p:nvSpPr>
        <p:spPr>
          <a:xfrm>
            <a:off x="685800" y="4343400"/>
            <a:ext cx="5486400" cy="4114800"/>
          </a:xfrm>
        </p:spPr>
        <p:txBody>
          <a:bodyPr>
            <a:normAutofit/>
          </a:bodyPr>
          <a:lstStyle/>
          <a:p>
            <a:pPr eaLnBrk="1" fontAlgn="auto" hangingPunct="1">
              <a:spcBef>
                <a:spcPts val="0"/>
              </a:spcBef>
              <a:spcAft>
                <a:spcPts val="0"/>
              </a:spcAft>
              <a:defRPr/>
            </a:pPr>
            <a:endParaRPr lang="en-IN" sz="2000" spc="-1" dirty="0"/>
          </a:p>
        </p:txBody>
      </p:sp>
      <p:sp>
        <p:nvSpPr>
          <p:cNvPr id="224" name="TextShape 2">
            <a:extLst>
              <a:ext uri="{FF2B5EF4-FFF2-40B4-BE49-F238E27FC236}">
                <a16:creationId xmlns:a16="http://schemas.microsoft.com/office/drawing/2014/main" id="{7EE963F8-4090-9EBE-31C4-3FB53F4B0A46}"/>
              </a:ext>
            </a:extLst>
          </p:cNvPr>
          <p:cNvSpPr txBox="1"/>
          <p:nvPr/>
        </p:nvSpPr>
        <p:spPr>
          <a:xfrm>
            <a:off x="3884613" y="8685213"/>
            <a:ext cx="2971800" cy="457200"/>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5AE14B9F-FA20-42FA-9826-D1B298D59485}" type="slidenum">
              <a:rPr lang="en-IN" altLang="en-US" sz="1200">
                <a:solidFill>
                  <a:srgbClr val="000000"/>
                </a:solidFill>
              </a:rPr>
              <a:pPr algn="r" eaLnBrk="1" hangingPunct="1"/>
              <a:t>1</a:t>
            </a:fld>
            <a:endParaRPr lang="en-IN"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a:extLst>
              <a:ext uri="{FF2B5EF4-FFF2-40B4-BE49-F238E27FC236}">
                <a16:creationId xmlns:a16="http://schemas.microsoft.com/office/drawing/2014/main" id="{C7C5FF25-CF2A-D13C-982F-CD7C0AAFF2F7}"/>
              </a:ext>
            </a:extLst>
          </p:cNvPr>
          <p:cNvSpPr>
            <a:spLocks noGrp="1"/>
          </p:cNvSpPr>
          <p:nvPr>
            <p:ph type="body"/>
          </p:nvPr>
        </p:nvSpPr>
        <p:spPr>
          <a:xfrm>
            <a:off x="685800" y="4343400"/>
            <a:ext cx="5486400" cy="4114800"/>
          </a:xfrm>
        </p:spPr>
        <p:txBody>
          <a:bodyPr>
            <a:normAutofit/>
          </a:bodyPr>
          <a:lstStyle/>
          <a:p>
            <a:pPr eaLnBrk="1" fontAlgn="auto" hangingPunct="1">
              <a:spcBef>
                <a:spcPts val="0"/>
              </a:spcBef>
              <a:spcAft>
                <a:spcPts val="0"/>
              </a:spcAft>
              <a:defRPr/>
            </a:pPr>
            <a:endParaRPr lang="en-IN" sz="2000" spc="-1" dirty="0"/>
          </a:p>
        </p:txBody>
      </p:sp>
      <p:sp>
        <p:nvSpPr>
          <p:cNvPr id="224" name="TextShape 2">
            <a:extLst>
              <a:ext uri="{FF2B5EF4-FFF2-40B4-BE49-F238E27FC236}">
                <a16:creationId xmlns:a16="http://schemas.microsoft.com/office/drawing/2014/main" id="{7EE963F8-4090-9EBE-31C4-3FB53F4B0A46}"/>
              </a:ext>
            </a:extLst>
          </p:cNvPr>
          <p:cNvSpPr txBox="1"/>
          <p:nvPr/>
        </p:nvSpPr>
        <p:spPr>
          <a:xfrm>
            <a:off x="3884613" y="8685213"/>
            <a:ext cx="2971800" cy="457200"/>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5AE14B9F-FA20-42FA-9826-D1B298D59485}" type="slidenum">
              <a:rPr lang="en-IN" altLang="en-US" sz="1200">
                <a:solidFill>
                  <a:srgbClr val="000000"/>
                </a:solidFill>
              </a:rPr>
              <a:pPr algn="r" eaLnBrk="1" hangingPunct="1"/>
              <a:t>2</a:t>
            </a:fld>
            <a:endParaRPr lang="en-IN" altLang="en-US" sz="1200">
              <a:latin typeface="Times New Roman" panose="02020603050405020304" pitchFamily="18" charset="0"/>
            </a:endParaRPr>
          </a:p>
        </p:txBody>
      </p:sp>
    </p:spTree>
    <p:extLst>
      <p:ext uri="{BB962C8B-B14F-4D97-AF65-F5344CB8AC3E}">
        <p14:creationId xmlns:p14="http://schemas.microsoft.com/office/powerpoint/2010/main" val="365995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99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39497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a:p>
        </p:txBody>
      </p:sp>
      <p:sp>
        <p:nvSpPr>
          <p:cNvPr id="3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a:p>
        </p:txBody>
      </p:sp>
      <p:sp>
        <p:nvSpPr>
          <p:cNvPr id="33" name="PlaceHolder 5"/>
          <p:cNvSpPr>
            <a:spLocks noGrp="1"/>
          </p:cNvSpPr>
          <p:nvPr>
            <p:ph type="body"/>
          </p:nvPr>
        </p:nvSpPr>
        <p:spPr>
          <a:xfrm>
            <a:off x="457200" y="3964320"/>
            <a:ext cx="401580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79273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a:p>
        </p:txBody>
      </p:sp>
      <p:sp>
        <p:nvSpPr>
          <p:cNvPr id="38" name="PlaceHolder 5"/>
          <p:cNvSpPr>
            <a:spLocks noGrp="1"/>
          </p:cNvSpPr>
          <p:nvPr>
            <p:ph type="body"/>
          </p:nvPr>
        </p:nvSpPr>
        <p:spPr>
          <a:xfrm>
            <a:off x="6022080" y="3964320"/>
            <a:ext cx="2649600" cy="2158560"/>
          </a:xfrm>
          <a:prstGeom prst="rect">
            <a:avLst/>
          </a:prstGeom>
        </p:spPr>
        <p:txBody>
          <a:bodyPr lIns="0" tIns="0" rIns="0" bIns="0">
            <a:normAutofit/>
          </a:bodyPr>
          <a:lstStyle/>
          <a:p>
            <a:endParaRPr lang="en-US"/>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a:p>
        </p:txBody>
      </p:sp>
      <p:sp>
        <p:nvSpPr>
          <p:cNvPr id="40" name="PlaceHolder 7"/>
          <p:cNvSpPr>
            <a:spLocks noGrp="1"/>
          </p:cNvSpPr>
          <p:nvPr>
            <p:ph type="body"/>
          </p:nvPr>
        </p:nvSpPr>
        <p:spPr>
          <a:xfrm>
            <a:off x="457200" y="3964320"/>
            <a:ext cx="264960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3393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endParaRPr lang="en-IN"/>
          </a:p>
        </p:txBody>
      </p:sp>
    </p:spTree>
    <p:extLst>
      <p:ext uri="{BB962C8B-B14F-4D97-AF65-F5344CB8AC3E}">
        <p14:creationId xmlns:p14="http://schemas.microsoft.com/office/powerpoint/2010/main" val="70222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57046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3822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Tree>
    <p:extLst>
      <p:ext uri="{BB962C8B-B14F-4D97-AF65-F5344CB8AC3E}">
        <p14:creationId xmlns:p14="http://schemas.microsoft.com/office/powerpoint/2010/main" val="347490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endParaRPr lang="en-IN"/>
          </a:p>
        </p:txBody>
      </p:sp>
    </p:spTree>
    <p:extLst>
      <p:ext uri="{BB962C8B-B14F-4D97-AF65-F5344CB8AC3E}">
        <p14:creationId xmlns:p14="http://schemas.microsoft.com/office/powerpoint/2010/main" val="224538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a:p>
        </p:txBody>
      </p:sp>
      <p:sp>
        <p:nvSpPr>
          <p:cNvPr id="16" name="PlaceHolder 3"/>
          <p:cNvSpPr>
            <a:spLocks noGrp="1"/>
          </p:cNvSpPr>
          <p:nvPr>
            <p:ph type="body"/>
          </p:nvPr>
        </p:nvSpPr>
        <p:spPr>
          <a:xfrm>
            <a:off x="457200" y="3964320"/>
            <a:ext cx="4015800" cy="2158560"/>
          </a:xfrm>
          <a:prstGeom prst="rect">
            <a:avLst/>
          </a:prstGeom>
        </p:spPr>
        <p:txBody>
          <a:bodyPr lIns="0" tIns="0" rIns="0" bIns="0">
            <a:normAutofit/>
          </a:bodyPr>
          <a:lstStyle/>
          <a:p>
            <a:endParaRPr lang="en-US"/>
          </a:p>
        </p:txBody>
      </p:sp>
      <p:sp>
        <p:nvSpPr>
          <p:cNvPr id="17" name="PlaceHolder 4"/>
          <p:cNvSpPr>
            <a:spLocks noGrp="1"/>
          </p:cNvSpPr>
          <p:nvPr>
            <p:ph type="body"/>
          </p:nvPr>
        </p:nvSpPr>
        <p:spPr>
          <a:xfrm>
            <a:off x="4674240" y="1600200"/>
            <a:ext cx="4015800" cy="4525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426895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5453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196340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PlaceHolder 1">
            <a:extLst>
              <a:ext uri="{FF2B5EF4-FFF2-40B4-BE49-F238E27FC236}">
                <a16:creationId xmlns:a16="http://schemas.microsoft.com/office/drawing/2014/main" id="{C1B4C0BF-57CB-6A03-B653-BA6876EE20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PlaceHolder 2">
            <a:extLst>
              <a:ext uri="{FF2B5EF4-FFF2-40B4-BE49-F238E27FC236}">
                <a16:creationId xmlns:a16="http://schemas.microsoft.com/office/drawing/2014/main" id="{A604A1B9-19A0-C729-5A3D-6A31CE64E90B}"/>
              </a:ext>
            </a:extLst>
          </p:cNvPr>
          <p:cNvSpPr>
            <a:spLocks noGrp="1"/>
          </p:cNvSpPr>
          <p:nvPr>
            <p:ph type="body"/>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PlaceHolder 3">
            <a:extLst>
              <a:ext uri="{FF2B5EF4-FFF2-40B4-BE49-F238E27FC236}">
                <a16:creationId xmlns:a16="http://schemas.microsoft.com/office/drawing/2014/main" id="{D845457B-BED4-0885-FC6A-00DF52FC9BFD}"/>
              </a:ext>
            </a:extLst>
          </p:cNvPr>
          <p:cNvSpPr>
            <a:spLocks noGrp="1"/>
          </p:cNvSpPr>
          <p:nvPr>
            <p:ph type="dt"/>
          </p:nvPr>
        </p:nvSpPr>
        <p:spPr>
          <a:xfrm>
            <a:off x="457200" y="6356350"/>
            <a:ext cx="2133600" cy="365125"/>
          </a:xfrm>
          <a:prstGeom prst="rect">
            <a:avLst/>
          </a:prstGeom>
        </p:spPr>
        <p:txBody>
          <a:bodyPr anchor="ctr"/>
          <a:lstStyle>
            <a:lvl1pPr fontAlgn="auto">
              <a:spcBef>
                <a:spcPts val="0"/>
              </a:spcBef>
              <a:spcAft>
                <a:spcPts val="0"/>
              </a:spcAft>
              <a:defRPr sz="1200" spc="-1">
                <a:solidFill>
                  <a:srgbClr val="8B8B8B"/>
                </a:solidFill>
                <a:latin typeface="Calibri"/>
                <a:ea typeface="+mn-ea"/>
                <a:cs typeface="+mn-cs"/>
              </a:defRPr>
            </a:lvl1pPr>
          </a:lstStyle>
          <a:p>
            <a:pPr>
              <a:defRPr/>
            </a:pPr>
            <a:fld id="{2E71DEAC-9613-4DB8-B55B-989BA71F8EAD}" type="datetime1">
              <a:rPr lang="en-IN"/>
              <a:pPr>
                <a:defRPr/>
              </a:pPr>
              <a:t>17/12/22</a:t>
            </a:fld>
            <a:endParaRPr lang="en-IN">
              <a:latin typeface="Times New Roman"/>
            </a:endParaRPr>
          </a:p>
        </p:txBody>
      </p:sp>
      <p:sp>
        <p:nvSpPr>
          <p:cNvPr id="3" name="PlaceHolder 4">
            <a:extLst>
              <a:ext uri="{FF2B5EF4-FFF2-40B4-BE49-F238E27FC236}">
                <a16:creationId xmlns:a16="http://schemas.microsoft.com/office/drawing/2014/main" id="{4BFD6E11-8B3C-D3C3-F152-E95C389E7D10}"/>
              </a:ext>
            </a:extLst>
          </p:cNvPr>
          <p:cNvSpPr>
            <a:spLocks noGrp="1"/>
          </p:cNvSpPr>
          <p:nvPr>
            <p:ph type="ftr"/>
          </p:nvPr>
        </p:nvSpPr>
        <p:spPr>
          <a:xfrm>
            <a:off x="3124200" y="6356350"/>
            <a:ext cx="2895600" cy="365125"/>
          </a:xfrm>
          <a:prstGeom prst="rect">
            <a:avLst/>
          </a:prstGeom>
        </p:spPr>
        <p:txBody>
          <a:bodyPr anchor="ctr"/>
          <a:lstStyle>
            <a:lvl1pPr fontAlgn="auto">
              <a:spcBef>
                <a:spcPts val="0"/>
              </a:spcBef>
              <a:spcAft>
                <a:spcPts val="0"/>
              </a:spcAft>
              <a:defRPr sz="2400" spc="-1">
                <a:latin typeface="Times New Roman"/>
                <a:ea typeface="+mn-ea"/>
                <a:cs typeface="+mn-cs"/>
              </a:defRPr>
            </a:lvl1pPr>
          </a:lstStyle>
          <a:p>
            <a:pPr>
              <a:defRPr/>
            </a:pPr>
            <a:endParaRPr lang="en-IN"/>
          </a:p>
        </p:txBody>
      </p:sp>
      <p:sp>
        <p:nvSpPr>
          <p:cNvPr id="4" name="PlaceHolder 5">
            <a:extLst>
              <a:ext uri="{FF2B5EF4-FFF2-40B4-BE49-F238E27FC236}">
                <a16:creationId xmlns:a16="http://schemas.microsoft.com/office/drawing/2014/main" id="{3038F3D9-62B5-D50B-515E-3C06D1903B75}"/>
              </a:ext>
            </a:extLst>
          </p:cNvPr>
          <p:cNvSpPr>
            <a:spLocks noGrp="1"/>
          </p:cNvSpPr>
          <p:nvPr>
            <p:ph type="sldNum"/>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B8B8B"/>
                </a:solidFill>
                <a:latin typeface="Calibri" panose="020F0502020204030204" pitchFamily="34" charset="0"/>
              </a:defRPr>
            </a:lvl1pPr>
          </a:lstStyle>
          <a:p>
            <a:fld id="{DD5B1EB9-2532-4974-B2CC-8C1DAFBECA6B}" type="slidenum">
              <a:rPr lang="en-IN" altLang="en-US"/>
              <a:pPr/>
              <a:t>‹#›</a:t>
            </a:fld>
            <a:endParaRPr lang="en-IN"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2pPr>
      <a:lvl3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3pPr>
      <a:lvl4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4pPr>
      <a:lvl5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5pPr>
      <a:lvl6pPr marL="457200" algn="l" rtl="0" fontAlgn="base">
        <a:lnSpc>
          <a:spcPct val="90000"/>
        </a:lnSpc>
        <a:spcBef>
          <a:spcPct val="0"/>
        </a:spcBef>
        <a:spcAft>
          <a:spcPct val="0"/>
        </a:spcAft>
        <a:defRPr sz="4400">
          <a:solidFill>
            <a:schemeClr val="tx1"/>
          </a:solidFill>
          <a:latin typeface="Arial" pitchFamily="34" charset="0"/>
          <a:ea typeface="DejaVu Sans"/>
          <a:cs typeface="DejaVu Sans"/>
        </a:defRPr>
      </a:lvl6pPr>
      <a:lvl7pPr marL="914400" algn="l" rtl="0" fontAlgn="base">
        <a:lnSpc>
          <a:spcPct val="90000"/>
        </a:lnSpc>
        <a:spcBef>
          <a:spcPct val="0"/>
        </a:spcBef>
        <a:spcAft>
          <a:spcPct val="0"/>
        </a:spcAft>
        <a:defRPr sz="4400">
          <a:solidFill>
            <a:schemeClr val="tx1"/>
          </a:solidFill>
          <a:latin typeface="Arial" pitchFamily="34" charset="0"/>
          <a:ea typeface="DejaVu Sans"/>
          <a:cs typeface="DejaVu Sans"/>
        </a:defRPr>
      </a:lvl7pPr>
      <a:lvl8pPr marL="1371600" algn="l" rtl="0" fontAlgn="base">
        <a:lnSpc>
          <a:spcPct val="90000"/>
        </a:lnSpc>
        <a:spcBef>
          <a:spcPct val="0"/>
        </a:spcBef>
        <a:spcAft>
          <a:spcPct val="0"/>
        </a:spcAft>
        <a:defRPr sz="4400">
          <a:solidFill>
            <a:schemeClr val="tx1"/>
          </a:solidFill>
          <a:latin typeface="Arial" pitchFamily="34" charset="0"/>
          <a:ea typeface="DejaVu Sans"/>
          <a:cs typeface="DejaVu Sans"/>
        </a:defRPr>
      </a:lvl8pPr>
      <a:lvl9pPr marL="1828800" algn="l" rtl="0" fontAlgn="base">
        <a:lnSpc>
          <a:spcPct val="90000"/>
        </a:lnSpc>
        <a:spcBef>
          <a:spcPct val="0"/>
        </a:spcBef>
        <a:spcAft>
          <a:spcPct val="0"/>
        </a:spcAft>
        <a:defRPr sz="4400">
          <a:solidFill>
            <a:schemeClr val="tx1"/>
          </a:solidFill>
          <a:latin typeface="Arial" pitchFamily="34" charset="0"/>
          <a:ea typeface="DejaVu Sans"/>
          <a:cs typeface="DejaVu Sans"/>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hyperlink" Target="https://www.ijsdr.org/papers/IJSDR2112010.pdf" TargetMode="External"/><Relationship Id="rId3" Type="http://schemas.openxmlformats.org/officeDocument/2006/relationships/image" Target="../media/image2.jpeg"/><Relationship Id="rId7" Type="http://schemas.openxmlformats.org/officeDocument/2006/relationships/hyperlink" Target="https://www.jetir.org/papers/JETIR2106430.pdf"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ijert.org/research/predicting-price-of-cryptocurrency-a-deep-learning-approach-IJERTCONV9IS03083.pdf" TargetMode="External"/><Relationship Id="rId11" Type="http://schemas.openxmlformats.org/officeDocument/2006/relationships/hyperlink" Target="https://www.semanticscholar.org/paper/The-use-of-artificial-neural-networks-in-the-and-of-Oliveir" TargetMode="External"/><Relationship Id="rId5" Type="http://schemas.openxmlformats.org/officeDocument/2006/relationships/hyperlink" Target="https://www.ijstr.org/final-print/apr2020/A-Research-On-Bitcoin-Price-Prediction-Using-Machine-Learning-Algorithms.pdf" TargetMode="External"/><Relationship Id="rId10" Type="http://schemas.openxmlformats.org/officeDocument/2006/relationships/hyperlink" Target="https://ieeexplore.ieee.org/document/8357563" TargetMode="External"/><Relationship Id="rId4" Type="http://schemas.openxmlformats.org/officeDocument/2006/relationships/hyperlink" Target="https://ieeexplore.ieee.org/document/9776665/references#references" TargetMode="External"/><Relationship Id="rId9" Type="http://schemas.openxmlformats.org/officeDocument/2006/relationships/hyperlink" Target="https://ieeexplore.ieee.org/author/3753684280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topics/economics-econometrics-and-finance/bitcoin"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topics/economics-econometrics-and-finance/cryptocurrency"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a:extLst>
              <a:ext uri="{FF2B5EF4-FFF2-40B4-BE49-F238E27FC236}">
                <a16:creationId xmlns:a16="http://schemas.microsoft.com/office/drawing/2014/main" id="{01B40544-2B9F-0B1B-B935-56D8DEEC766A}"/>
              </a:ext>
            </a:extLst>
          </p:cNvPr>
          <p:cNvSpPr txBox="1"/>
          <p:nvPr/>
        </p:nvSpPr>
        <p:spPr>
          <a:xfrm>
            <a:off x="1676400" y="152400"/>
            <a:ext cx="5715000" cy="1143000"/>
          </a:xfrm>
          <a:prstGeom prst="rect">
            <a:avLst/>
          </a:prstGeom>
          <a:noFill/>
          <a:ln>
            <a:noFill/>
          </a:ln>
        </p:spPr>
        <p:txBody>
          <a:bodyPr anchor="ctr">
            <a:normAutofit/>
          </a:bodyPr>
          <a:lstStyle/>
          <a:p>
            <a:pPr algn="ctr" fontAlgn="auto">
              <a:spcBef>
                <a:spcPts val="0"/>
              </a:spcBef>
              <a:spcAft>
                <a:spcPts val="0"/>
              </a:spcAft>
              <a:defRPr/>
            </a:pPr>
            <a:r>
              <a:rPr lang="en-US" sz="2000" b="1" spc="-1" dirty="0">
                <a:solidFill>
                  <a:srgbClr val="000000"/>
                </a:solidFill>
                <a:latin typeface="Times New Roman"/>
                <a:ea typeface="+mn-ea"/>
                <a:cs typeface="+mn-cs"/>
              </a:rPr>
              <a:t>SRI KRISHNA INSTITUTE OF TECHNOLOGY</a:t>
            </a:r>
            <a:r>
              <a:rPr lang="en-US" sz="2800" b="1" spc="-1" dirty="0">
                <a:solidFill>
                  <a:srgbClr val="000000"/>
                </a:solidFill>
                <a:latin typeface="Times New Roman"/>
                <a:ea typeface="+mn-ea"/>
                <a:cs typeface="+mn-cs"/>
              </a:rPr>
              <a:t> </a:t>
            </a:r>
            <a:br>
              <a:rPr dirty="0">
                <a:latin typeface="+mn-lt"/>
                <a:ea typeface="+mn-ea"/>
                <a:cs typeface="+mn-cs"/>
              </a:rPr>
            </a:b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p:txBody>
      </p:sp>
      <p:sp>
        <p:nvSpPr>
          <p:cNvPr id="47" name="TextShape 2">
            <a:extLst>
              <a:ext uri="{FF2B5EF4-FFF2-40B4-BE49-F238E27FC236}">
                <a16:creationId xmlns:a16="http://schemas.microsoft.com/office/drawing/2014/main" id="{2263E417-712E-BC2D-E98E-1B330DC103DF}"/>
              </a:ext>
            </a:extLst>
          </p:cNvPr>
          <p:cNvSpPr txBox="1"/>
          <p:nvPr/>
        </p:nvSpPr>
        <p:spPr>
          <a:xfrm>
            <a:off x="457200" y="1600200"/>
            <a:ext cx="8229600" cy="4525963"/>
          </a:xfrm>
          <a:prstGeom prst="rect">
            <a:avLst/>
          </a:prstGeom>
          <a:noFill/>
          <a:ln>
            <a:noFill/>
          </a:ln>
        </p:spPr>
        <p:txBody>
          <a:bodyPr>
            <a:normAutofit fontScale="55000" lnSpcReduction="20000"/>
          </a:bodyPr>
          <a:lstStyle/>
          <a:p>
            <a:pPr marL="343080" indent="-342720" algn="ctr" fontAlgn="auto">
              <a:spcBef>
                <a:spcPts val="799"/>
              </a:spcBef>
              <a:spcAft>
                <a:spcPts val="0"/>
              </a:spcAft>
              <a:defRPr/>
            </a:pPr>
            <a:r>
              <a:rPr lang="en-US" sz="3200" spc="-1" dirty="0">
                <a:solidFill>
                  <a:srgbClr val="000000"/>
                </a:solidFill>
                <a:latin typeface="Times New Roman"/>
                <a:ea typeface="+mn-ea"/>
                <a:cs typeface="+mn-cs"/>
              </a:rPr>
              <a:t>PROJECT PHASE 1 SEMINAR -1</a:t>
            </a:r>
            <a:endParaRPr lang="en-US" sz="3200" spc="-1" dirty="0">
              <a:solidFill>
                <a:srgbClr val="000000"/>
              </a:solidFill>
              <a:latin typeface="Calibri"/>
              <a:ea typeface="+mn-ea"/>
              <a:cs typeface="+mn-cs"/>
            </a:endParaRPr>
          </a:p>
          <a:p>
            <a:pPr marL="343080" indent="-342720" algn="ctr" fontAlgn="auto">
              <a:spcBef>
                <a:spcPts val="799"/>
              </a:spcBef>
              <a:spcAft>
                <a:spcPts val="0"/>
              </a:spcAft>
              <a:defRPr/>
            </a:pPr>
            <a:r>
              <a:rPr lang="en-US" sz="3200" spc="-1" dirty="0">
                <a:solidFill>
                  <a:srgbClr val="000000"/>
                </a:solidFill>
                <a:latin typeface="Times New Roman"/>
                <a:ea typeface="+mn-ea"/>
                <a:cs typeface="+mn-cs"/>
              </a:rPr>
              <a:t>ON</a:t>
            </a:r>
            <a:endParaRPr lang="en-US" sz="3200" spc="-1" dirty="0">
              <a:solidFill>
                <a:srgbClr val="000000"/>
              </a:solidFill>
              <a:latin typeface="Calibri"/>
              <a:ea typeface="+mn-ea"/>
              <a:cs typeface="+mn-cs"/>
            </a:endParaRPr>
          </a:p>
          <a:p>
            <a:pPr marL="343080" indent="-342720" algn="ctr" fontAlgn="auto">
              <a:spcBef>
                <a:spcPts val="799"/>
              </a:spcBef>
              <a:spcAft>
                <a:spcPts val="0"/>
              </a:spcAft>
              <a:defRPr/>
            </a:pPr>
            <a:r>
              <a:rPr lang="en-IN" sz="4500" b="1" dirty="0">
                <a:latin typeface="Times New Roman" panose="02020603050405020304" pitchFamily="18" charset="0"/>
                <a:cs typeface="Times New Roman" panose="02020603050405020304" pitchFamily="18" charset="0"/>
              </a:rPr>
              <a:t>Crypto-currency price prediction using machine learning</a:t>
            </a:r>
          </a:p>
          <a:p>
            <a:pPr marL="343080" indent="-342720" algn="ctr" fontAlgn="auto">
              <a:spcBef>
                <a:spcPts val="799"/>
              </a:spcBef>
              <a:spcAft>
                <a:spcPts val="0"/>
              </a:spcAft>
              <a:defRPr/>
            </a:pPr>
            <a:endParaRPr lang="en-US" sz="4000" spc="-1" dirty="0">
              <a:solidFill>
                <a:srgbClr val="000000"/>
              </a:solidFill>
              <a:latin typeface="Calibri"/>
              <a:ea typeface="+mn-ea"/>
              <a:cs typeface="+mn-cs"/>
            </a:endParaRPr>
          </a:p>
          <a:p>
            <a:pPr marL="343080" indent="-342720" algn="ctr" fontAlgn="auto">
              <a:spcBef>
                <a:spcPts val="641"/>
              </a:spcBef>
              <a:spcAft>
                <a:spcPts val="0"/>
              </a:spcAft>
              <a:defRPr/>
            </a:pPr>
            <a:endParaRPr lang="en-US" sz="4000" spc="-1" dirty="0">
              <a:solidFill>
                <a:srgbClr val="000000"/>
              </a:solidFill>
              <a:latin typeface="Calibri"/>
              <a:ea typeface="+mn-ea"/>
              <a:cs typeface="+mn-cs"/>
            </a:endParaRPr>
          </a:p>
          <a:p>
            <a:pPr marL="343080" indent="-342720" fontAlgn="auto">
              <a:spcBef>
                <a:spcPts val="519"/>
              </a:spcBef>
              <a:spcAft>
                <a:spcPts val="0"/>
              </a:spcAft>
              <a:defRPr/>
            </a:pPr>
            <a:r>
              <a:rPr lang="en-US" sz="2600" b="1" spc="-1" dirty="0">
                <a:solidFill>
                  <a:srgbClr val="000000"/>
                </a:solidFill>
                <a:latin typeface="Times New Roman"/>
                <a:ea typeface="+mn-ea"/>
                <a:cs typeface="+mn-cs"/>
              </a:rPr>
              <a:t>PRESENTED BY</a:t>
            </a:r>
            <a:r>
              <a:rPr lang="en-US" sz="2600" spc="-1" dirty="0">
                <a:solidFill>
                  <a:srgbClr val="000000"/>
                </a:solidFill>
                <a:latin typeface="Times New Roman"/>
                <a:ea typeface="+mn-ea"/>
                <a:cs typeface="+mn-cs"/>
              </a:rPr>
              <a:t>   			                      </a:t>
            </a:r>
            <a:r>
              <a:rPr lang="en-US" sz="2600" b="1" spc="-1" dirty="0">
                <a:solidFill>
                  <a:srgbClr val="000000"/>
                </a:solidFill>
                <a:latin typeface="Times New Roman"/>
                <a:ea typeface="+mn-ea"/>
                <a:cs typeface="+mn-cs"/>
              </a:rPr>
              <a:t>UNDER THE GUIDANCE OF</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1.  Prabhat Kumar (1KT19CS061)	                 	                         Guide Name :Mr. Imran Ulla Khan</a:t>
            </a: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2.  Rohan Yadav C (1KT19CS072)                                         	    Designation :   Asst .Professor</a:t>
            </a: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3.  V. </a:t>
            </a:r>
            <a:r>
              <a:rPr lang="en-US" sz="2600" spc="-1" dirty="0" err="1">
                <a:solidFill>
                  <a:srgbClr val="000000"/>
                </a:solidFill>
                <a:latin typeface="Times New Roman"/>
                <a:ea typeface="+mn-ea"/>
                <a:cs typeface="+mn-cs"/>
              </a:rPr>
              <a:t>Rudrateja</a:t>
            </a:r>
            <a:r>
              <a:rPr lang="en-US" sz="2600" spc="-1" dirty="0">
                <a:solidFill>
                  <a:srgbClr val="000000"/>
                </a:solidFill>
                <a:latin typeface="Times New Roman"/>
                <a:ea typeface="+mn-ea"/>
                <a:cs typeface="+mn-cs"/>
              </a:rPr>
              <a:t> Reddy ( 1KT19CS073) </a:t>
            </a:r>
          </a:p>
          <a:p>
            <a:pPr marL="343080" indent="-342720" fontAlgn="auto">
              <a:spcBef>
                <a:spcPts val="519"/>
              </a:spcBef>
              <a:spcAft>
                <a:spcPts val="0"/>
              </a:spcAft>
              <a:defRPr/>
            </a:pPr>
            <a:r>
              <a:rPr lang="en-US" sz="2600" spc="-1" dirty="0">
                <a:solidFill>
                  <a:srgbClr val="000000"/>
                </a:solidFill>
                <a:latin typeface="Times New Roman"/>
                <a:ea typeface="+mn-ea"/>
                <a:cs typeface="+mn-cs"/>
              </a:rPr>
              <a:t>4.  P. Sandeep Kumar (1KT19CS057)                                        							 											                         </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			</a:t>
            </a: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 DATE:   17-12-22		                                              BATCH NO : B 20</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Calibri"/>
              <a:ea typeface="+mn-ea"/>
              <a:cs typeface="+mn-cs"/>
            </a:endParaRPr>
          </a:p>
        </p:txBody>
      </p:sp>
      <p:sp>
        <p:nvSpPr>
          <p:cNvPr id="48" name="CustomShape 3">
            <a:extLst>
              <a:ext uri="{FF2B5EF4-FFF2-40B4-BE49-F238E27FC236}">
                <a16:creationId xmlns:a16="http://schemas.microsoft.com/office/drawing/2014/main" id="{D7A6FA2B-ABDB-286B-A2E2-13CF1F5CCC2F}"/>
              </a:ext>
            </a:extLst>
          </p:cNvPr>
          <p:cNvSpPr/>
          <p:nvPr/>
        </p:nvSpPr>
        <p:spPr>
          <a:xfrm>
            <a:off x="304800" y="457200"/>
            <a:ext cx="1295400" cy="368300"/>
          </a:xfrm>
          <a:prstGeom prst="rect">
            <a:avLst/>
          </a:prstGeom>
          <a:noFill/>
          <a:ln>
            <a:noFill/>
          </a:ln>
        </p:spPr>
        <p:style>
          <a:lnRef idx="0">
            <a:scrgbClr r="0" g="0" b="0"/>
          </a:lnRef>
          <a:fillRef idx="0">
            <a:scrgbClr r="0" g="0" b="0"/>
          </a:fillRef>
          <a:effectRef idx="0">
            <a:scrgbClr r="0" g="0" b="0"/>
          </a:effectRef>
          <a:fontRef idx="minor"/>
        </p:style>
      </p:sp>
      <p:pic>
        <p:nvPicPr>
          <p:cNvPr id="14341" name="Picture 2">
            <a:extLst>
              <a:ext uri="{FF2B5EF4-FFF2-40B4-BE49-F238E27FC236}">
                <a16:creationId xmlns:a16="http://schemas.microsoft.com/office/drawing/2014/main" id="{F89E700C-694D-6D15-8254-B47F9878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2192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a:extLst>
              <a:ext uri="{FF2B5EF4-FFF2-40B4-BE49-F238E27FC236}">
                <a16:creationId xmlns:a16="http://schemas.microsoft.com/office/drawing/2014/main" id="{4489ACC1-7E33-8D47-44E4-C75B8FFA6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52400"/>
            <a:ext cx="121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396966" y="1432592"/>
            <a:ext cx="2350067"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Literature Survey</a:t>
            </a:r>
          </a:p>
        </p:txBody>
      </p:sp>
      <p:sp>
        <p:nvSpPr>
          <p:cNvPr id="10" name="TextBox 9">
            <a:extLst>
              <a:ext uri="{FF2B5EF4-FFF2-40B4-BE49-F238E27FC236}">
                <a16:creationId xmlns:a16="http://schemas.microsoft.com/office/drawing/2014/main" id="{3B665F7C-EF5C-6E48-571C-A6FC64BA4074}"/>
              </a:ext>
            </a:extLst>
          </p:cNvPr>
          <p:cNvSpPr txBox="1"/>
          <p:nvPr/>
        </p:nvSpPr>
        <p:spPr>
          <a:xfrm>
            <a:off x="1" y="3115340"/>
            <a:ext cx="9144000" cy="369332"/>
          </a:xfrm>
          <a:prstGeom prst="rect">
            <a:avLst/>
          </a:prstGeom>
          <a:noFill/>
        </p:spPr>
        <p:txBody>
          <a:bodyPr wrap="square" rtlCol="0">
            <a:spAutoFit/>
          </a:bodyPr>
          <a:lstStyle/>
          <a:p>
            <a:endParaRPr lang="en-US" dirty="0"/>
          </a:p>
        </p:txBody>
      </p:sp>
      <p:graphicFrame>
        <p:nvGraphicFramePr>
          <p:cNvPr id="11" name="Table 11">
            <a:extLst>
              <a:ext uri="{FF2B5EF4-FFF2-40B4-BE49-F238E27FC236}">
                <a16:creationId xmlns:a16="http://schemas.microsoft.com/office/drawing/2014/main" id="{0AA0FC3C-CC2D-A514-64F4-8FCDA131D855}"/>
              </a:ext>
            </a:extLst>
          </p:cNvPr>
          <p:cNvGraphicFramePr>
            <a:graphicFrameLocks noGrp="1"/>
          </p:cNvGraphicFramePr>
          <p:nvPr>
            <p:extLst>
              <p:ext uri="{D42A27DB-BD31-4B8C-83A1-F6EECF244321}">
                <p14:modId xmlns:p14="http://schemas.microsoft.com/office/powerpoint/2010/main" val="3434193252"/>
              </p:ext>
            </p:extLst>
          </p:nvPr>
        </p:nvGraphicFramePr>
        <p:xfrm>
          <a:off x="43060" y="2280285"/>
          <a:ext cx="9057878" cy="3838844"/>
        </p:xfrm>
        <a:graphic>
          <a:graphicData uri="http://schemas.openxmlformats.org/drawingml/2006/table">
            <a:tbl>
              <a:tblPr firstRow="1" bandRow="1">
                <a:tableStyleId>{5C22544A-7EE6-4342-B048-85BDC9FD1C3A}</a:tableStyleId>
              </a:tblPr>
              <a:tblGrid>
                <a:gridCol w="976003">
                  <a:extLst>
                    <a:ext uri="{9D8B030D-6E8A-4147-A177-3AD203B41FA5}">
                      <a16:colId xmlns:a16="http://schemas.microsoft.com/office/drawing/2014/main" val="913913036"/>
                    </a:ext>
                  </a:extLst>
                </a:gridCol>
                <a:gridCol w="3699691">
                  <a:extLst>
                    <a:ext uri="{9D8B030D-6E8A-4147-A177-3AD203B41FA5}">
                      <a16:colId xmlns:a16="http://schemas.microsoft.com/office/drawing/2014/main" val="43358890"/>
                    </a:ext>
                  </a:extLst>
                </a:gridCol>
                <a:gridCol w="4382184">
                  <a:extLst>
                    <a:ext uri="{9D8B030D-6E8A-4147-A177-3AD203B41FA5}">
                      <a16:colId xmlns:a16="http://schemas.microsoft.com/office/drawing/2014/main" val="144268639"/>
                    </a:ext>
                  </a:extLst>
                </a:gridCol>
              </a:tblGrid>
              <a:tr h="517794">
                <a:tc>
                  <a:txBody>
                    <a:bodyPr/>
                    <a:lstStyle/>
                    <a:p>
                      <a:r>
                        <a:rPr lang="en-US" sz="1400" dirty="0">
                          <a:latin typeface="Times New Roman" panose="02020603050405020304" pitchFamily="18" charset="0"/>
                          <a:cs typeface="Times New Roman" panose="02020603050405020304" pitchFamily="18" charset="0"/>
                        </a:rPr>
                        <a:t> SL. NO</a:t>
                      </a:r>
                      <a:r>
                        <a:rPr lang="en-US" sz="1400" dirty="0"/>
                        <a:t>.</a:t>
                      </a:r>
                    </a:p>
                  </a:txBody>
                  <a:tcPr/>
                </a:tc>
                <a:tc>
                  <a:txBody>
                    <a:bodyPr/>
                    <a:lstStyle/>
                    <a:p>
                      <a:r>
                        <a:rPr lang="en-US" sz="1400" dirty="0">
                          <a:latin typeface="Times New Roman" panose="02020603050405020304" pitchFamily="18" charset="0"/>
                          <a:cs typeface="Times New Roman" panose="02020603050405020304" pitchFamily="18" charset="0"/>
                        </a:rPr>
                        <a:t>    TOPIC NAME AND IT’S AUTHOR</a:t>
                      </a:r>
                    </a:p>
                  </a:txBody>
                  <a:tcPr/>
                </a:tc>
                <a:tc>
                  <a:txBody>
                    <a:bodyPr/>
                    <a:lstStyle/>
                    <a:p>
                      <a:r>
                        <a:rPr lang="en-US" sz="1600" dirty="0">
                          <a:latin typeface="Times New Roman" panose="02020603050405020304" pitchFamily="18" charset="0"/>
                          <a:cs typeface="Times New Roman" panose="02020603050405020304" pitchFamily="18" charset="0"/>
                        </a:rPr>
                        <a:t>                      DESCRIPTION</a:t>
                      </a:r>
                    </a:p>
                  </a:txBody>
                  <a:tcPr/>
                </a:tc>
                <a:extLst>
                  <a:ext uri="{0D108BD9-81ED-4DB2-BD59-A6C34878D82A}">
                    <a16:rowId xmlns:a16="http://schemas.microsoft.com/office/drawing/2014/main" val="2210999244"/>
                  </a:ext>
                </a:extLst>
              </a:tr>
              <a:tr h="1004570">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IN" sz="1400" dirty="0">
                          <a:latin typeface="Times New Roman" panose="02020603050405020304" pitchFamily="18" charset="0"/>
                          <a:cs typeface="Times New Roman" panose="02020603050405020304" pitchFamily="18" charset="0"/>
                        </a:rPr>
                        <a:t>Bitcoin Price Prediction using Machine Learning‖ ,Siddhi Velankar*, Sakshi Valecha*, Shreya Maji* *Department of Electronics &amp; Telecommunication, Pune Institute of Computer Technology Pune.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Venture based learning is the strategy wherein ventures drive information and is utilized in devoted subjects without arranging the inclusion of the necessary specialized material</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164226"/>
                  </a:ext>
                </a:extLst>
              </a:tr>
              <a:tr h="1004570">
                <a:tc>
                  <a:txBody>
                    <a:bodyPr/>
                    <a:lstStyle/>
                    <a:p>
                      <a:r>
                        <a:rPr lang="en-US" sz="1400" dirty="0">
                          <a:latin typeface="Times New Roman" panose="02020603050405020304" pitchFamily="18" charset="0"/>
                          <a:cs typeface="Times New Roman" panose="02020603050405020304" pitchFamily="18" charset="0"/>
                        </a:rPr>
                        <a:t>[5]</a:t>
                      </a:r>
                    </a:p>
                  </a:txBody>
                  <a:tcPr/>
                </a:tc>
                <a:tc>
                  <a:txBody>
                    <a:bodyPr/>
                    <a:lstStyle/>
                    <a:p>
                      <a:r>
                        <a:rPr lang="en-IN" sz="1400" dirty="0">
                          <a:latin typeface="Times New Roman" panose="02020603050405020304" pitchFamily="18" charset="0"/>
                          <a:cs typeface="Times New Roman" panose="02020603050405020304" pitchFamily="18" charset="0"/>
                        </a:rPr>
                        <a:t>D. Shah and K. Zhang, ―Bayesian regression and Bitcoin,‖ in 52nd Annual Allerton Conference on Communication, Control, and Computing (Allerton), 2020, pp</a:t>
                      </a:r>
                      <a:r>
                        <a:rPr lang="en-IN" dirty="0"/>
                        <a:t>.</a:t>
                      </a:r>
                      <a:endParaRPr lang="en-US" dirty="0"/>
                    </a:p>
                  </a:txBody>
                  <a:tcPr/>
                </a:tc>
                <a:tc>
                  <a:txBody>
                    <a:bodyPr/>
                    <a:lstStyle/>
                    <a:p>
                      <a:r>
                        <a:rPr lang="en-IN" sz="1400" dirty="0">
                          <a:latin typeface="Times New Roman" panose="02020603050405020304" pitchFamily="18" charset="0"/>
                          <a:cs typeface="Times New Roman" panose="02020603050405020304" pitchFamily="18" charset="0"/>
                        </a:rPr>
                        <a:t>This can be practiced by utilizing a progression of AI strategies and philosophies. The main aim of this paper is to find the actual Bitcoin price in US dollars can be predicted. The Bitcoin Price should be find in the price index of the dataset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328674"/>
                  </a:ext>
                </a:extLst>
              </a:tr>
              <a:tr h="1004570">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879734"/>
                  </a:ext>
                </a:extLst>
              </a:tr>
            </a:tbl>
          </a:graphicData>
        </a:graphic>
      </p:graphicFrame>
    </p:spTree>
    <p:extLst>
      <p:ext uri="{BB962C8B-B14F-4D97-AF65-F5344CB8AC3E}">
        <p14:creationId xmlns:p14="http://schemas.microsoft.com/office/powerpoint/2010/main" val="334095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50875" y="1644884"/>
            <a:ext cx="2501006"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REQUIREMENTS</a:t>
            </a:r>
          </a:p>
        </p:txBody>
      </p:sp>
      <p:sp>
        <p:nvSpPr>
          <p:cNvPr id="2" name="TextBox 1">
            <a:extLst>
              <a:ext uri="{FF2B5EF4-FFF2-40B4-BE49-F238E27FC236}">
                <a16:creationId xmlns:a16="http://schemas.microsoft.com/office/drawing/2014/main" id="{190DF6E2-2FE4-A19D-63E4-06700377E4BB}"/>
              </a:ext>
            </a:extLst>
          </p:cNvPr>
          <p:cNvSpPr txBox="1"/>
          <p:nvPr/>
        </p:nvSpPr>
        <p:spPr>
          <a:xfrm>
            <a:off x="350875" y="2562447"/>
            <a:ext cx="8783624"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Python language - We are using Machine learning with python.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library –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library is </a:t>
            </a:r>
            <a:r>
              <a:rPr lang="en-IN" b="0" i="0" dirty="0">
                <a:solidFill>
                  <a:srgbClr val="202124"/>
                </a:solidFill>
                <a:effectLst/>
                <a:latin typeface="Times New Roman" panose="02020603050405020304" pitchFamily="18" charset="0"/>
                <a:cs typeface="Times New Roman" panose="02020603050405020304" pitchFamily="18" charset="0"/>
              </a:rPr>
              <a:t>used </a:t>
            </a:r>
            <a:r>
              <a:rPr lang="en-IN" b="1" i="0" dirty="0">
                <a:solidFill>
                  <a:srgbClr val="202124"/>
                </a:solidFill>
                <a:effectLst/>
                <a:latin typeface="Times New Roman" panose="02020603050405020304" pitchFamily="18" charset="0"/>
                <a:cs typeface="Times New Roman" panose="02020603050405020304" pitchFamily="18" charset="0"/>
              </a:rPr>
              <a:t>to make the implementation of neural networks easy</a:t>
            </a:r>
            <a:r>
              <a:rPr lang="en-IN" b="0" i="0" dirty="0">
                <a:solidFill>
                  <a:srgbClr val="202124"/>
                </a:solidFill>
                <a:effectLst/>
                <a:latin typeface="Times New Roman" panose="02020603050405020304" pitchFamily="18" charset="0"/>
                <a:cs typeface="Times New Roman" panose="02020603050405020304" pitchFamily="18" charset="0"/>
              </a:rPr>
              <a:t>. It also supports multiple backend neural network computation.</a:t>
            </a:r>
          </a:p>
          <a:p>
            <a:endParaRPr lang="en-IN" dirty="0">
              <a:solidFill>
                <a:srgbClr val="202124"/>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Tensor flow framework</a:t>
            </a:r>
            <a:r>
              <a:rPr lang="en-IN" dirty="0">
                <a:solidFill>
                  <a:srgbClr val="202124"/>
                </a:solidFill>
                <a:latin typeface="Times New Roman" panose="02020603050405020304" pitchFamily="18" charset="0"/>
                <a:cs typeface="Times New Roman" panose="02020603050405020304" pitchFamily="18" charset="0"/>
              </a:rPr>
              <a:t> - </a:t>
            </a:r>
            <a:r>
              <a:rPr lang="en-IN" b="0" i="0" dirty="0">
                <a:solidFill>
                  <a:srgbClr val="202124"/>
                </a:solidFill>
                <a:effectLst/>
                <a:latin typeface="Times New Roman" panose="02020603050405020304" pitchFamily="18" charset="0"/>
                <a:cs typeface="Times New Roman" panose="02020603050405020304" pitchFamily="18" charset="0"/>
              </a:rPr>
              <a:t>TensorFlow is a Python-friendly open source library for numerical computation that </a:t>
            </a:r>
            <a:r>
              <a:rPr lang="en-IN" b="1" i="0" dirty="0">
                <a:solidFill>
                  <a:srgbClr val="202124"/>
                </a:solidFill>
                <a:effectLst/>
                <a:latin typeface="Times New Roman" panose="02020603050405020304" pitchFamily="18" charset="0"/>
                <a:cs typeface="Times New Roman" panose="02020603050405020304" pitchFamily="18" charset="0"/>
              </a:rPr>
              <a:t>makes machine learning and developing neural networks faster and easier</a:t>
            </a:r>
            <a:r>
              <a:rPr lang="en-IN" b="0" i="0" dirty="0">
                <a:solidFill>
                  <a:srgbClr val="202124"/>
                </a:solidFill>
                <a:effectLst/>
                <a:latin typeface="Times New Roman" panose="02020603050405020304" pitchFamily="18" charset="0"/>
                <a:cs typeface="Times New Roman" panose="02020603050405020304" pitchFamily="18" charset="0"/>
              </a:rPr>
              <a:t>.</a:t>
            </a:r>
          </a:p>
          <a:p>
            <a:endParaRPr lang="en-IN" dirty="0">
              <a:solidFill>
                <a:srgbClr val="202124"/>
              </a:solidFill>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Bitcoin dataset</a:t>
            </a:r>
          </a:p>
          <a:p>
            <a:endParaRPr lang="en-IN" dirty="0">
              <a:solidFill>
                <a:srgbClr val="202124"/>
              </a:solidFill>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Linear regression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57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50875" y="1644884"/>
            <a:ext cx="2518638"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METHODOLOGY</a:t>
            </a:r>
          </a:p>
        </p:txBody>
      </p:sp>
      <p:sp>
        <p:nvSpPr>
          <p:cNvPr id="2" name="TextBox 1">
            <a:extLst>
              <a:ext uri="{FF2B5EF4-FFF2-40B4-BE49-F238E27FC236}">
                <a16:creationId xmlns:a16="http://schemas.microsoft.com/office/drawing/2014/main" id="{190DF6E2-2FE4-A19D-63E4-06700377E4BB}"/>
              </a:ext>
            </a:extLst>
          </p:cNvPr>
          <p:cNvSpPr txBox="1"/>
          <p:nvPr/>
        </p:nvSpPr>
        <p:spPr>
          <a:xfrm>
            <a:off x="350875" y="2562447"/>
            <a:ext cx="8783624" cy="37702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ALGORITHM</a:t>
            </a:r>
          </a:p>
          <a:p>
            <a:endParaRPr lang="en-IN" sz="1900" b="1" u="sng" dirty="0">
              <a:latin typeface="Times New Roman" panose="02020603050405020304" pitchFamily="18" charset="0"/>
              <a:cs typeface="Times New Roman" panose="02020603050405020304" pitchFamily="18" charset="0"/>
            </a:endParaRPr>
          </a:p>
          <a:p>
            <a:r>
              <a:rPr lang="en-IN" sz="1900" b="1" u="sng" dirty="0">
                <a:latin typeface="Times New Roman" panose="02020603050405020304" pitchFamily="18" charset="0"/>
                <a:cs typeface="Times New Roman" panose="02020603050405020304" pitchFamily="18" charset="0"/>
              </a:rPr>
              <a:t>Least Absolute shrinkage selection operator(LASSO)</a:t>
            </a:r>
            <a:r>
              <a:rPr lang="en-IN" sz="1900" b="1" dirty="0">
                <a:latin typeface="Times New Roman" panose="02020603050405020304" pitchFamily="18" charset="0"/>
                <a:cs typeface="Times New Roman" panose="02020603050405020304" pitchFamily="18" charset="0"/>
              </a:rPr>
              <a:t> : </a:t>
            </a:r>
            <a:r>
              <a:rPr lang="en-IN" sz="1900" dirty="0">
                <a:latin typeface="Times New Roman" panose="02020603050405020304" pitchFamily="18" charset="0"/>
                <a:cs typeface="Times New Roman" panose="02020603050405020304" pitchFamily="18" charset="0"/>
              </a:rPr>
              <a:t>Least Absolute shrinking selection operator (LASSON) </a:t>
            </a:r>
            <a:r>
              <a:rPr lang="en-IN" b="1" i="0" dirty="0">
                <a:solidFill>
                  <a:srgbClr val="202124"/>
                </a:solidFill>
                <a:effectLst/>
                <a:latin typeface="Times New Roman" panose="02020603050405020304" pitchFamily="18" charset="0"/>
                <a:cs typeface="Times New Roman" panose="02020603050405020304" pitchFamily="18" charset="0"/>
              </a:rPr>
              <a:t>offers models with high prediction accuracy</a:t>
            </a:r>
            <a:r>
              <a:rPr lang="en-IN" b="0" i="0" dirty="0">
                <a:solidFill>
                  <a:srgbClr val="202124"/>
                </a:solidFill>
                <a:effectLst/>
                <a:latin typeface="Times New Roman" panose="02020603050405020304" pitchFamily="18" charset="0"/>
                <a:cs typeface="Times New Roman" panose="02020603050405020304" pitchFamily="18" charset="0"/>
              </a:rPr>
              <a:t>. The accuracy increases since the method includes shrinkage of coefficients, which reduces variance and minimizes bias. It performs best when the number of observations is low and the number of features is high.</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sz="1900" b="1" u="sng" dirty="0">
                <a:latin typeface="Times New Roman" panose="02020603050405020304" pitchFamily="18" charset="0"/>
                <a:cs typeface="Times New Roman" panose="02020603050405020304" pitchFamily="18" charset="0"/>
              </a:rPr>
              <a:t>Decision Tree</a:t>
            </a:r>
            <a:r>
              <a:rPr lang="en-IN" sz="1900"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This is one of the preferred calculation and  used oftentimes. It is a kind of directed learning calculation that is for the most part utilized for order issues. Shockingly, it works for both clear cut and consistent ward factors. In this calculation, we split the populace into at least two homogeneous sets. This is done dependent on most huge properties/ autonomous factors to make as particular gatherings as could reasonably be expected.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0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2" name="TextBox 1">
            <a:extLst>
              <a:ext uri="{FF2B5EF4-FFF2-40B4-BE49-F238E27FC236}">
                <a16:creationId xmlns:a16="http://schemas.microsoft.com/office/drawing/2014/main" id="{190DF6E2-2FE4-A19D-63E4-06700377E4BB}"/>
              </a:ext>
            </a:extLst>
          </p:cNvPr>
          <p:cNvSpPr txBox="1"/>
          <p:nvPr/>
        </p:nvSpPr>
        <p:spPr>
          <a:xfrm>
            <a:off x="360376" y="2286000"/>
            <a:ext cx="8783624" cy="2600712"/>
          </a:xfrm>
          <a:prstGeom prst="rect">
            <a:avLst/>
          </a:prstGeom>
          <a:noFill/>
        </p:spPr>
        <p:txBody>
          <a:bodyPr wrap="square" rtlCol="0">
            <a:spAutoFit/>
          </a:bodyPr>
          <a:lstStyle/>
          <a:p>
            <a:r>
              <a:rPr lang="en-IN" sz="1900" b="1" u="sng" dirty="0" err="1"/>
              <a:t>kNN</a:t>
            </a:r>
            <a:r>
              <a:rPr lang="en-IN" sz="1900" b="1" u="sng" dirty="0"/>
              <a:t> (k- Nearest </a:t>
            </a:r>
            <a:r>
              <a:rPr lang="en-IN" sz="1900" b="1" u="sng" dirty="0" err="1"/>
              <a:t>Neighbors</a:t>
            </a:r>
            <a:r>
              <a:rPr lang="en-IN" sz="1900" b="1" u="sng" dirty="0"/>
              <a:t>)</a:t>
            </a:r>
            <a:r>
              <a:rPr lang="en-IN" sz="1900" b="1" dirty="0"/>
              <a:t> : </a:t>
            </a:r>
            <a:r>
              <a:rPr lang="en-IN" dirty="0">
                <a:latin typeface="Times New Roman" panose="02020603050405020304" pitchFamily="18" charset="0"/>
                <a:cs typeface="Times New Roman" panose="02020603050405020304" pitchFamily="18" charset="0"/>
              </a:rPr>
              <a:t>It very well may be utilized for both order and relapse issues. Be that as it may, it is all the more generally utilized in characterization issues in the business. K nearest neighbours is a straight-forward calculation that stores every single accessible case and arranges new cases by a lion's share vote of its k neighbours. The case being allotted to the class is generally normal among its K closest neighbours estimated by a separation work. These separation capacities can be Euclidean, Manhattan, Minkowski and Hamming separation. Initial three capacities are utilized for constant capacity and fourth one (Hamming) for clear cut factors.</a:t>
            </a:r>
          </a:p>
          <a:p>
            <a:r>
              <a:rPr lang="en-I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80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2" name="TextBox 1">
            <a:extLst>
              <a:ext uri="{FF2B5EF4-FFF2-40B4-BE49-F238E27FC236}">
                <a16:creationId xmlns:a16="http://schemas.microsoft.com/office/drawing/2014/main" id="{190DF6E2-2FE4-A19D-63E4-06700377E4BB}"/>
              </a:ext>
            </a:extLst>
          </p:cNvPr>
          <p:cNvSpPr txBox="1"/>
          <p:nvPr/>
        </p:nvSpPr>
        <p:spPr>
          <a:xfrm>
            <a:off x="435935" y="1957154"/>
            <a:ext cx="2892055" cy="384721"/>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2.  SYSTEM DIAGRAM</a:t>
            </a:r>
            <a:endParaRPr lang="en-US" sz="19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7A7D9F3-9460-B742-1835-B50C7889DF6B}"/>
              </a:ext>
            </a:extLst>
          </p:cNvPr>
          <p:cNvSpPr txBox="1"/>
          <p:nvPr/>
        </p:nvSpPr>
        <p:spPr>
          <a:xfrm>
            <a:off x="2193486" y="5951519"/>
            <a:ext cx="269657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 work-flow of proposed model</a:t>
            </a:r>
          </a:p>
        </p:txBody>
      </p:sp>
      <p:pic>
        <p:nvPicPr>
          <p:cNvPr id="15" name="Picture 14">
            <a:extLst>
              <a:ext uri="{FF2B5EF4-FFF2-40B4-BE49-F238E27FC236}">
                <a16:creationId xmlns:a16="http://schemas.microsoft.com/office/drawing/2014/main" id="{EFCDD0B9-F4F1-0A59-F685-D89CC60659E9}"/>
              </a:ext>
            </a:extLst>
          </p:cNvPr>
          <p:cNvPicPr>
            <a:picLocks noChangeAspect="1"/>
          </p:cNvPicPr>
          <p:nvPr/>
        </p:nvPicPr>
        <p:blipFill>
          <a:blip r:embed="rId4"/>
          <a:stretch>
            <a:fillRect/>
          </a:stretch>
        </p:blipFill>
        <p:spPr>
          <a:xfrm>
            <a:off x="2247900" y="2559197"/>
            <a:ext cx="2324100" cy="3175000"/>
          </a:xfrm>
          <a:prstGeom prst="rect">
            <a:avLst/>
          </a:prstGeom>
        </p:spPr>
      </p:pic>
    </p:spTree>
    <p:extLst>
      <p:ext uri="{BB962C8B-B14F-4D97-AF65-F5344CB8AC3E}">
        <p14:creationId xmlns:p14="http://schemas.microsoft.com/office/powerpoint/2010/main" val="16449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2" name="TextBox 1">
            <a:extLst>
              <a:ext uri="{FF2B5EF4-FFF2-40B4-BE49-F238E27FC236}">
                <a16:creationId xmlns:a16="http://schemas.microsoft.com/office/drawing/2014/main" id="{190DF6E2-2FE4-A19D-63E4-06700377E4BB}"/>
              </a:ext>
            </a:extLst>
          </p:cNvPr>
          <p:cNvSpPr txBox="1"/>
          <p:nvPr/>
        </p:nvSpPr>
        <p:spPr>
          <a:xfrm>
            <a:off x="738962" y="1590707"/>
            <a:ext cx="3646967" cy="384721"/>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REFERENCE</a:t>
            </a:r>
            <a:endParaRPr lang="en-US" sz="19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A0A54CD-C35C-693E-61D1-B91F0DF58AEB}"/>
              </a:ext>
            </a:extLst>
          </p:cNvPr>
          <p:cNvSpPr txBox="1"/>
          <p:nvPr/>
        </p:nvSpPr>
        <p:spPr>
          <a:xfrm>
            <a:off x="196702" y="2541181"/>
            <a:ext cx="8750595" cy="2800767"/>
          </a:xfrm>
          <a:prstGeom prst="rect">
            <a:avLst/>
          </a:prstGeom>
          <a:noFill/>
        </p:spPr>
        <p:txBody>
          <a:bodyPr wrap="square" rtlCol="0">
            <a:spAutoFit/>
          </a:bodyPr>
          <a:lstStyle/>
          <a:p>
            <a:pPr marL="342900" indent="-342900">
              <a:buAutoNum type="arabicPeriod"/>
            </a:pPr>
            <a:r>
              <a:rPr lang="en-US" sz="1600" dirty="0">
                <a:latin typeface="Times New Roman" panose="02020603050405020304" pitchFamily="18" charset="0"/>
                <a:cs typeface="Times New Roman" panose="02020603050405020304" pitchFamily="18" charset="0"/>
                <a:hlinkClick r:id="rId4"/>
              </a:rPr>
              <a:t>https://ieeexplore.ieee.org/document/9776665/references#references</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5"/>
              </a:rPr>
              <a:t>https://www.ijstr.org/final-print/apr2020/A-Research-On-Bitcoin-Price-Prediction-Using-Machine-Learning-Algorithms.pdf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6"/>
              </a:rPr>
              <a:t>https://www.ijert.org/research/predicting-price-of-cryptocurrency-a-deep-learning-approach-IJERTCONV9IS03083.pdf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7"/>
              </a:rPr>
              <a:t>https://www.jetir.org/papers/JETIR2106430.pdf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8"/>
              </a:rPr>
              <a:t>https://www.ijsdr.org/papers/IJSDR2112010.pdf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9"/>
              </a:rPr>
              <a:t>https://ieeexplore.ieee.org/author/37536842800</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10"/>
              </a:rPr>
              <a:t>https://ieeexplore.ieee.org/document/8357563</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11"/>
              </a:rPr>
              <a:t>https://www.semanticscholar.org/paper/The-use-of-artificial-neural-networks-in-the-and-of-Oliveir</a:t>
            </a:r>
            <a:r>
              <a:rPr lang="en-US" sz="1600" dirty="0">
                <a:latin typeface="Times New Roman" panose="02020603050405020304" pitchFamily="18" charset="0"/>
                <a:cs typeface="Times New Roman" panose="02020603050405020304" pitchFamily="18" charset="0"/>
              </a:rPr>
              <a:t>Z%C3%A1rate/49b82f43195b0814dbf48d0f6869ca7dc9cf320d</a:t>
            </a:r>
          </a:p>
        </p:txBody>
      </p:sp>
    </p:spTree>
    <p:extLst>
      <p:ext uri="{BB962C8B-B14F-4D97-AF65-F5344CB8AC3E}">
        <p14:creationId xmlns:p14="http://schemas.microsoft.com/office/powerpoint/2010/main" val="197172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a:extLst>
              <a:ext uri="{FF2B5EF4-FFF2-40B4-BE49-F238E27FC236}">
                <a16:creationId xmlns:a16="http://schemas.microsoft.com/office/drawing/2014/main" id="{01B40544-2B9F-0B1B-B935-56D8DEEC766A}"/>
              </a:ext>
            </a:extLst>
          </p:cNvPr>
          <p:cNvSpPr txBox="1"/>
          <p:nvPr/>
        </p:nvSpPr>
        <p:spPr>
          <a:xfrm>
            <a:off x="1676400" y="152400"/>
            <a:ext cx="5715000" cy="1143000"/>
          </a:xfrm>
          <a:prstGeom prst="rect">
            <a:avLst/>
          </a:prstGeom>
          <a:noFill/>
          <a:ln>
            <a:noFill/>
          </a:ln>
        </p:spPr>
        <p:txBody>
          <a:bodyPr anchor="ctr">
            <a:normAutofit/>
          </a:bodyPr>
          <a:lstStyle/>
          <a:p>
            <a:pPr algn="ctr" fontAlgn="auto">
              <a:spcBef>
                <a:spcPts val="0"/>
              </a:spcBef>
              <a:spcAft>
                <a:spcPts val="0"/>
              </a:spcAft>
              <a:defRPr/>
            </a:pPr>
            <a:r>
              <a:rPr lang="en-US" sz="2000" b="1" spc="-1" dirty="0">
                <a:solidFill>
                  <a:srgbClr val="000000"/>
                </a:solidFill>
                <a:latin typeface="Times New Roman"/>
                <a:ea typeface="+mn-ea"/>
                <a:cs typeface="+mn-cs"/>
              </a:rPr>
              <a:t>SRI KRISHNA INSTITUTE OF TECHNOLOGY</a:t>
            </a:r>
            <a:r>
              <a:rPr lang="en-US" sz="2800" b="1" spc="-1" dirty="0">
                <a:solidFill>
                  <a:srgbClr val="000000"/>
                </a:solidFill>
                <a:latin typeface="Times New Roman"/>
                <a:ea typeface="+mn-ea"/>
                <a:cs typeface="+mn-cs"/>
              </a:rPr>
              <a:t> </a:t>
            </a:r>
            <a:br>
              <a:rPr dirty="0">
                <a:latin typeface="+mn-lt"/>
                <a:ea typeface="+mn-ea"/>
                <a:cs typeface="+mn-cs"/>
              </a:rPr>
            </a:b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p:txBody>
      </p:sp>
      <p:sp>
        <p:nvSpPr>
          <p:cNvPr id="48" name="CustomShape 3">
            <a:extLst>
              <a:ext uri="{FF2B5EF4-FFF2-40B4-BE49-F238E27FC236}">
                <a16:creationId xmlns:a16="http://schemas.microsoft.com/office/drawing/2014/main" id="{D7A6FA2B-ABDB-286B-A2E2-13CF1F5CCC2F}"/>
              </a:ext>
            </a:extLst>
          </p:cNvPr>
          <p:cNvSpPr/>
          <p:nvPr/>
        </p:nvSpPr>
        <p:spPr>
          <a:xfrm>
            <a:off x="304800" y="457200"/>
            <a:ext cx="1295400" cy="368300"/>
          </a:xfrm>
          <a:prstGeom prst="rect">
            <a:avLst/>
          </a:prstGeom>
          <a:noFill/>
          <a:ln>
            <a:noFill/>
          </a:ln>
        </p:spPr>
        <p:style>
          <a:lnRef idx="0">
            <a:scrgbClr r="0" g="0" b="0"/>
          </a:lnRef>
          <a:fillRef idx="0">
            <a:scrgbClr r="0" g="0" b="0"/>
          </a:fillRef>
          <a:effectRef idx="0">
            <a:scrgbClr r="0" g="0" b="0"/>
          </a:effectRef>
          <a:fontRef idx="minor"/>
        </p:style>
      </p:sp>
      <p:pic>
        <p:nvPicPr>
          <p:cNvPr id="14341" name="Picture 2">
            <a:extLst>
              <a:ext uri="{FF2B5EF4-FFF2-40B4-BE49-F238E27FC236}">
                <a16:creationId xmlns:a16="http://schemas.microsoft.com/office/drawing/2014/main" id="{F89E700C-694D-6D15-8254-B47F9878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2192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a:extLst>
              <a:ext uri="{FF2B5EF4-FFF2-40B4-BE49-F238E27FC236}">
                <a16:creationId xmlns:a16="http://schemas.microsoft.com/office/drawing/2014/main" id="{4489ACC1-7E33-8D47-44E4-C75B8FFA6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52400"/>
            <a:ext cx="121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7DAE6AC-E4F2-124E-6489-65A70B8D1616}"/>
              </a:ext>
            </a:extLst>
          </p:cNvPr>
          <p:cNvSpPr txBox="1"/>
          <p:nvPr/>
        </p:nvSpPr>
        <p:spPr>
          <a:xfrm>
            <a:off x="914400" y="1676400"/>
            <a:ext cx="1577676"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id="{D5B44619-B5B8-6232-0FAC-38DF5B2F4AE1}"/>
              </a:ext>
            </a:extLst>
          </p:cNvPr>
          <p:cNvSpPr txBox="1"/>
          <p:nvPr/>
        </p:nvSpPr>
        <p:spPr>
          <a:xfrm>
            <a:off x="1318437" y="2488287"/>
            <a:ext cx="630156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Abstract </a:t>
            </a:r>
          </a:p>
          <a:p>
            <a:r>
              <a:rPr lang="en-US" dirty="0">
                <a:latin typeface="Times New Roman" panose="02020603050405020304" pitchFamily="18" charset="0"/>
                <a:cs typeface="Times New Roman" panose="02020603050405020304" pitchFamily="18" charset="0"/>
              </a:rPr>
              <a:t>✅  Introduction </a:t>
            </a:r>
          </a:p>
          <a:p>
            <a:r>
              <a:rPr lang="en-US" dirty="0">
                <a:latin typeface="Times New Roman" panose="02020603050405020304" pitchFamily="18" charset="0"/>
                <a:cs typeface="Times New Roman" panose="02020603050405020304" pitchFamily="18" charset="0"/>
              </a:rPr>
              <a:t>✅  Scope </a:t>
            </a:r>
          </a:p>
          <a:p>
            <a:r>
              <a:rPr lang="en-US" dirty="0">
                <a:latin typeface="Times New Roman" panose="02020603050405020304" pitchFamily="18" charset="0"/>
                <a:cs typeface="Times New Roman" panose="02020603050405020304" pitchFamily="18" charset="0"/>
              </a:rPr>
              <a:t>✅  Objective</a:t>
            </a:r>
          </a:p>
          <a:p>
            <a:r>
              <a:rPr lang="en-US" dirty="0">
                <a:latin typeface="Times New Roman" panose="02020603050405020304" pitchFamily="18" charset="0"/>
                <a:cs typeface="Times New Roman" panose="02020603050405020304" pitchFamily="18" charset="0"/>
              </a:rPr>
              <a:t>✅  Applications </a:t>
            </a:r>
          </a:p>
          <a:p>
            <a:r>
              <a:rPr lang="en-US" dirty="0">
                <a:latin typeface="Times New Roman" panose="02020603050405020304" pitchFamily="18" charset="0"/>
                <a:cs typeface="Times New Roman" panose="02020603050405020304" pitchFamily="18" charset="0"/>
              </a:rPr>
              <a:t>✅  Literature Survey </a:t>
            </a:r>
          </a:p>
          <a:p>
            <a:r>
              <a:rPr lang="en-US" dirty="0">
                <a:latin typeface="Times New Roman" panose="02020603050405020304" pitchFamily="18" charset="0"/>
                <a:cs typeface="Times New Roman" panose="02020603050405020304" pitchFamily="18" charset="0"/>
              </a:rPr>
              <a:t>✅  Requirements </a:t>
            </a:r>
          </a:p>
          <a:p>
            <a:r>
              <a:rPr lang="en-US" dirty="0">
                <a:latin typeface="Times New Roman" panose="02020603050405020304" pitchFamily="18" charset="0"/>
                <a:cs typeface="Times New Roman" panose="02020603050405020304" pitchFamily="18" charset="0"/>
              </a:rPr>
              <a:t>✅  Methodology </a:t>
            </a:r>
          </a:p>
          <a:p>
            <a:r>
              <a:rPr lang="en-US" dirty="0">
                <a:latin typeface="Times New Roman" panose="02020603050405020304" pitchFamily="18" charset="0"/>
                <a:cs typeface="Times New Roman" panose="02020603050405020304" pitchFamily="18" charset="0"/>
              </a:rPr>
              <a:t>✅  Project Work Timeline </a:t>
            </a:r>
          </a:p>
          <a:p>
            <a:r>
              <a:rPr lang="en-US"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3348052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83286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9CBD86AF-381B-45EF-067C-86271BDADFEF}"/>
              </a:ext>
            </a:extLst>
          </p:cNvPr>
          <p:cNvSpPr txBox="1"/>
          <p:nvPr/>
        </p:nvSpPr>
        <p:spPr>
          <a:xfrm>
            <a:off x="223284" y="3360564"/>
            <a:ext cx="9045123" cy="2554545"/>
          </a:xfrm>
          <a:prstGeom prst="rect">
            <a:avLst/>
          </a:prstGeom>
          <a:noFill/>
        </p:spPr>
        <p:txBody>
          <a:bodyPr wrap="square" rtlCol="0">
            <a:spAutoFit/>
          </a:bodyPr>
          <a:lstStyle/>
          <a:p>
            <a:r>
              <a:rPr lang="en-IN" sz="2000" b="0" i="0" dirty="0">
                <a:solidFill>
                  <a:srgbClr val="2E2E2E"/>
                </a:solidFill>
                <a:effectLst/>
                <a:latin typeface="NexusSerif"/>
              </a:rPr>
              <a:t>    </a:t>
            </a:r>
            <a:r>
              <a:rPr lang="en-IN" sz="2000" b="0" i="0" dirty="0">
                <a:solidFill>
                  <a:srgbClr val="2E2E2E"/>
                </a:solidFill>
                <a:effectLst/>
                <a:latin typeface="Times New Roman" panose="02020603050405020304" pitchFamily="18" charset="0"/>
                <a:cs typeface="Times New Roman" panose="02020603050405020304" pitchFamily="18" charset="0"/>
              </a:rPr>
              <a:t>We analyze the predictability of the </a:t>
            </a:r>
            <a:r>
              <a:rPr lang="en-IN" sz="2000" b="0" i="0" dirty="0">
                <a:solidFill>
                  <a:srgbClr val="2E2E2E"/>
                </a:solidFill>
                <a:effectLst/>
                <a:latin typeface="Times New Roman" panose="02020603050405020304" pitchFamily="18" charset="0"/>
                <a:cs typeface="Times New Roman" panose="02020603050405020304" pitchFamily="18" charset="0"/>
                <a:hlinkClick r:id="rId2" tooltip="Learn more about bitcoin from ScienceDirect's AI-generated Topic Pages"/>
              </a:rPr>
              <a:t>Bitcoin</a:t>
            </a:r>
            <a:r>
              <a:rPr lang="en-IN" sz="2000" b="0" i="0" dirty="0">
                <a:solidFill>
                  <a:srgbClr val="2E2E2E"/>
                </a:solidFill>
                <a:effectLst/>
                <a:latin typeface="Times New Roman" panose="02020603050405020304" pitchFamily="18" charset="0"/>
                <a:cs typeface="Times New Roman" panose="02020603050405020304" pitchFamily="18" charset="0"/>
              </a:rPr>
              <a:t> market across prediction horizons ranging from 1 to 60 min. In doing so, we test various machine learning models and find that, while all models outperform a random classifier, recurrent neural networks and gradient boosting classifiers are especially well-suited for the examined prediction tasks. We use a comprehensive feature set, including technical, blockchain-based, sentiment-/interest-based, and asset-based features. Our results show that technical features remain most relevant for most methods, followed by selected blockchain-based and sentiment-/interest-based features.</a:t>
            </a:r>
            <a:r>
              <a:rPr lang="en-US" sz="2000" b="0" i="0" dirty="0">
                <a:solidFill>
                  <a:srgbClr val="2E2E2E"/>
                </a:solidFill>
                <a:effectLst/>
                <a:latin typeface="Times New Roman" panose="02020603050405020304" pitchFamily="18" charset="0"/>
                <a:cs typeface="Times New Roman" panose="02020603050405020304" pitchFamily="18" charset="0"/>
              </a:rPr>
              <a:t> </a:t>
            </a:r>
            <a:endParaRPr lang="en-IN" sz="2000" b="0" i="0" dirty="0">
              <a:solidFill>
                <a:srgbClr val="2E2E2E"/>
              </a:solidFill>
              <a:effectLst/>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922"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Tree>
    <p:extLst>
      <p:ext uri="{BB962C8B-B14F-4D97-AF65-F5344CB8AC3E}">
        <p14:creationId xmlns:p14="http://schemas.microsoft.com/office/powerpoint/2010/main" val="93138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83286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9CBD86AF-381B-45EF-067C-86271BDADFEF}"/>
              </a:ext>
            </a:extLst>
          </p:cNvPr>
          <p:cNvSpPr txBox="1"/>
          <p:nvPr/>
        </p:nvSpPr>
        <p:spPr>
          <a:xfrm>
            <a:off x="305160" y="3120591"/>
            <a:ext cx="8739963" cy="3477875"/>
          </a:xfrm>
          <a:prstGeom prst="rect">
            <a:avLst/>
          </a:prstGeom>
          <a:noFill/>
        </p:spPr>
        <p:txBody>
          <a:bodyPr wrap="square" rtlCol="0">
            <a:spAutoFit/>
          </a:bodyPr>
          <a:lstStyle/>
          <a:p>
            <a:r>
              <a:rPr lang="en-IN" sz="2000" b="0" i="0" dirty="0">
                <a:solidFill>
                  <a:srgbClr val="2E2E2E"/>
                </a:solidFill>
                <a:effectLst/>
                <a:latin typeface="Times New Roman" panose="02020603050405020304" pitchFamily="18" charset="0"/>
                <a:cs typeface="Times New Roman" panose="02020603050405020304" pitchFamily="18" charset="0"/>
              </a:rPr>
              <a:t>Crypto-currency is a digital currency, enabled by the blockchain technology and allows for peer-to-peer transactions secured by cryptography.</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In this study, we analyze the short-term predictability of the bitcoin market.</a:t>
            </a:r>
            <a:endParaRPr lang="en-IN" sz="2000" dirty="0">
              <a:solidFill>
                <a:srgbClr val="2E2E2E"/>
              </a:solidFill>
              <a:latin typeface="Times New Roman" panose="02020603050405020304" pitchFamily="18" charset="0"/>
              <a:cs typeface="Times New Roman" panose="02020603050405020304" pitchFamily="18" charset="0"/>
            </a:endParaRPr>
          </a:p>
          <a:p>
            <a:pPr algn="l"/>
            <a:r>
              <a:rPr lang="en-IN" sz="2000" b="0" i="0" dirty="0">
                <a:solidFill>
                  <a:srgbClr val="2E2E2E"/>
                </a:solidFill>
                <a:effectLst/>
                <a:latin typeface="Times New Roman" panose="02020603050405020304" pitchFamily="18" charset="0"/>
                <a:cs typeface="Times New Roman" panose="02020603050405020304" pitchFamily="18" charset="0"/>
              </a:rPr>
              <a:t>Therefore, we utilize a variety of </a:t>
            </a:r>
            <a:r>
              <a:rPr lang="en-IN" sz="2000" b="1" i="0" dirty="0">
                <a:solidFill>
                  <a:srgbClr val="2E2E2E"/>
                </a:solidFill>
                <a:effectLst/>
                <a:latin typeface="Times New Roman" panose="02020603050405020304" pitchFamily="18" charset="0"/>
                <a:cs typeface="Times New Roman" panose="02020603050405020304" pitchFamily="18" charset="0"/>
              </a:rPr>
              <a:t>machine learning</a:t>
            </a:r>
            <a:r>
              <a:rPr lang="en-IN" sz="2000" b="0" i="0" dirty="0">
                <a:solidFill>
                  <a:srgbClr val="2E2E2E"/>
                </a:solidFill>
                <a:effectLst/>
                <a:latin typeface="Times New Roman" panose="02020603050405020304" pitchFamily="18" charset="0"/>
                <a:cs typeface="Times New Roman" panose="02020603050405020304" pitchFamily="18" charset="0"/>
              </a:rPr>
              <a:t> methods and consider a comprehensive set of potential market-predictive features.</a:t>
            </a:r>
          </a:p>
          <a:p>
            <a:pPr algn="l"/>
            <a:endParaRPr lang="en-IN" sz="2000" b="0" i="0" dirty="0">
              <a:solidFill>
                <a:srgbClr val="2E2E2E"/>
              </a:solidFill>
              <a:effectLst/>
              <a:latin typeface="Times New Roman" panose="02020603050405020304" pitchFamily="18" charset="0"/>
              <a:cs typeface="Times New Roman" panose="02020603050405020304" pitchFamily="18" charset="0"/>
            </a:endParaRPr>
          </a:p>
          <a:p>
            <a:pPr algn="l"/>
            <a:r>
              <a:rPr lang="en-IN" sz="2000" b="0" i="0" dirty="0">
                <a:solidFill>
                  <a:srgbClr val="2E2E2E"/>
                </a:solidFill>
                <a:effectLst/>
                <a:latin typeface="Times New Roman" panose="02020603050405020304" pitchFamily="18" charset="0"/>
                <a:cs typeface="Times New Roman" panose="02020603050405020304" pitchFamily="18" charset="0"/>
              </a:rPr>
              <a:t>Machine learning methods have been applied increasingly within this domain, due to the ability to flexibly select amongst a potentially large number of features and to learn complex, high-dimensional relationships between features and target.</a:t>
            </a:r>
          </a:p>
          <a:p>
            <a:endParaRPr lang="en-US" sz="20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8"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22" y="27581"/>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Tree>
    <p:extLst>
      <p:ext uri="{BB962C8B-B14F-4D97-AF65-F5344CB8AC3E}">
        <p14:creationId xmlns:p14="http://schemas.microsoft.com/office/powerpoint/2010/main" val="230125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405348" y="1431079"/>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9CBD86AF-381B-45EF-067C-86271BDADFEF}"/>
              </a:ext>
            </a:extLst>
          </p:cNvPr>
          <p:cNvSpPr txBox="1"/>
          <p:nvPr/>
        </p:nvSpPr>
        <p:spPr>
          <a:xfrm>
            <a:off x="405348" y="2878879"/>
            <a:ext cx="8739963" cy="3477875"/>
          </a:xfrm>
          <a:prstGeom prst="rect">
            <a:avLst/>
          </a:prstGeom>
          <a:noFill/>
        </p:spPr>
        <p:txBody>
          <a:bodyPr wrap="square" rtlCol="0">
            <a:spAutoFit/>
          </a:bodyPr>
          <a:lstStyle/>
          <a:p>
            <a:r>
              <a:rPr lang="en-IN" sz="2000" b="0" i="0" dirty="0">
                <a:solidFill>
                  <a:srgbClr val="2E2E2E"/>
                </a:solidFill>
                <a:effectLst/>
                <a:latin typeface="Times New Roman" panose="02020603050405020304" pitchFamily="18" charset="0"/>
                <a:cs typeface="Times New Roman" panose="02020603050405020304" pitchFamily="18" charset="0"/>
              </a:rPr>
              <a:t>The less attention has been paid to the novel stream of </a:t>
            </a:r>
            <a:r>
              <a:rPr lang="en-IN" sz="2000" b="0" i="0" dirty="0">
                <a:solidFill>
                  <a:srgbClr val="2E2E2E"/>
                </a:solidFill>
                <a:effectLst/>
                <a:latin typeface="Times New Roman" panose="02020603050405020304" pitchFamily="18" charset="0"/>
                <a:cs typeface="Times New Roman" panose="02020603050405020304" pitchFamily="18" charset="0"/>
                <a:hlinkClick r:id="rId2" tooltip="Learn more about cryptocurrency from ScienceDirect's AI-generated Topic Pages"/>
              </a:rPr>
              <a:t>cryptocurrency</a:t>
            </a:r>
            <a:r>
              <a:rPr lang="en-IN" sz="2000" b="0" i="0" dirty="0">
                <a:solidFill>
                  <a:srgbClr val="2E2E2E"/>
                </a:solidFill>
                <a:effectLst/>
                <a:latin typeface="Times New Roman" panose="02020603050405020304" pitchFamily="18" charset="0"/>
                <a:cs typeface="Times New Roman" panose="02020603050405020304" pitchFamily="18" charset="0"/>
              </a:rPr>
              <a:t> pricing.</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In particular, the short-term predictability of the bitcoin market has not yet been analyzed comprehensively.</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Furthermore, most studies have solely considered technical features and have not analyzed the feature importance of the employed machine learning models.</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Against this backdrop, we tackle this research gap by comparatively analyzing different machine learning models for predicting market movements of the most relevant cryptocurrency—bitcoin.</a:t>
            </a:r>
            <a:endParaRPr lang="en-US" sz="20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8"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922" y="27581"/>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Tree>
    <p:extLst>
      <p:ext uri="{BB962C8B-B14F-4D97-AF65-F5344CB8AC3E}">
        <p14:creationId xmlns:p14="http://schemas.microsoft.com/office/powerpoint/2010/main" val="275974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832862"/>
            <a:ext cx="8229240" cy="1142640"/>
          </a:xfrm>
        </p:spPr>
        <p:txBody>
          <a:bodyPr/>
          <a:lstStyle/>
          <a:p>
            <a:r>
              <a:rPr lang="en-US" sz="3200" b="1"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8" y="173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22"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3" name="TextBox 2">
            <a:extLst>
              <a:ext uri="{FF2B5EF4-FFF2-40B4-BE49-F238E27FC236}">
                <a16:creationId xmlns:a16="http://schemas.microsoft.com/office/drawing/2014/main" id="{B5BCFBD8-9755-7B0C-777B-0DFE6CAB877D}"/>
              </a:ext>
            </a:extLst>
          </p:cNvPr>
          <p:cNvSpPr txBox="1"/>
          <p:nvPr/>
        </p:nvSpPr>
        <p:spPr>
          <a:xfrm>
            <a:off x="3593805" y="2179674"/>
            <a:ext cx="1125629"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SCOPE</a:t>
            </a:r>
          </a:p>
        </p:txBody>
      </p:sp>
      <p:sp>
        <p:nvSpPr>
          <p:cNvPr id="10" name="TextBox 9">
            <a:extLst>
              <a:ext uri="{FF2B5EF4-FFF2-40B4-BE49-F238E27FC236}">
                <a16:creationId xmlns:a16="http://schemas.microsoft.com/office/drawing/2014/main" id="{0E39FB6A-EFD2-61C7-7DDA-1859BD9F04C9}"/>
              </a:ext>
            </a:extLst>
          </p:cNvPr>
          <p:cNvSpPr txBox="1"/>
          <p:nvPr/>
        </p:nvSpPr>
        <p:spPr>
          <a:xfrm>
            <a:off x="242956" y="2908319"/>
            <a:ext cx="8815166" cy="3785652"/>
          </a:xfrm>
          <a:prstGeom prst="rect">
            <a:avLst/>
          </a:prstGeom>
          <a:noFill/>
        </p:spPr>
        <p:txBody>
          <a:bodyPr wrap="square" rtlCol="0">
            <a:spAutoFit/>
          </a:bodyPr>
          <a:lstStyle/>
          <a:p>
            <a:pPr algn="l"/>
            <a:r>
              <a:rPr lang="en-IN" sz="2000" b="0" i="0" dirty="0">
                <a:solidFill>
                  <a:srgbClr val="2E2E2E"/>
                </a:solidFill>
                <a:effectLst/>
                <a:latin typeface="Times New Roman" panose="02020603050405020304" pitchFamily="18" charset="0"/>
                <a:cs typeface="Times New Roman" panose="02020603050405020304" pitchFamily="18" charset="0"/>
              </a:rPr>
              <a:t>To tackle the previously-outlined research gap, we systematically evaluate different prediction models, features, and horizons. Thereby, we implement data gathering, preprocessing, and model building using the Python programming language and the libraries TensorFlow, scikit-learn, and XGBoost.</a:t>
            </a:r>
          </a:p>
          <a:p>
            <a:pPr algn="l"/>
            <a:endParaRPr lang="en-IN" sz="2000" dirty="0">
              <a:solidFill>
                <a:srgbClr val="2E2E2E"/>
              </a:solidFill>
              <a:latin typeface="Times New Roman" panose="02020603050405020304" pitchFamily="18" charset="0"/>
              <a:cs typeface="Times New Roman" panose="02020603050405020304" pitchFamily="18" charset="0"/>
            </a:endParaRPr>
          </a:p>
          <a:p>
            <a:pPr algn="l"/>
            <a:r>
              <a:rPr lang="en-IN" sz="2000" dirty="0">
                <a:solidFill>
                  <a:srgbClr val="2E2E2E"/>
                </a:solidFill>
                <a:latin typeface="Times New Roman" panose="02020603050405020304" pitchFamily="18" charset="0"/>
                <a:cs typeface="Times New Roman" panose="02020603050405020304" pitchFamily="18" charset="0"/>
              </a:rPr>
              <a:t>Steps involved in price prediction are as :-</a:t>
            </a:r>
          </a:p>
          <a:p>
            <a:pPr algn="l"/>
            <a:endParaRPr lang="en-IN" sz="2000" b="0" i="0" dirty="0">
              <a:solidFill>
                <a:srgbClr val="2E2E2E"/>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Getting real-time crptocurrency data.</a:t>
            </a: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Prepare data for training and testing.</a:t>
            </a: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Predict the price of crptocurrency using Linear Regression/LSTM neural network.</a:t>
            </a: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Visualize the prediction results.</a:t>
            </a: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2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43259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OBJECTIVE</a:t>
            </a: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598"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3" name="TextBox 2">
            <a:extLst>
              <a:ext uri="{FF2B5EF4-FFF2-40B4-BE49-F238E27FC236}">
                <a16:creationId xmlns:a16="http://schemas.microsoft.com/office/drawing/2014/main" id="{7BAB835C-0B6E-9970-F2CD-BC8F50C5A55C}"/>
              </a:ext>
            </a:extLst>
          </p:cNvPr>
          <p:cNvSpPr txBox="1"/>
          <p:nvPr/>
        </p:nvSpPr>
        <p:spPr>
          <a:xfrm>
            <a:off x="393405" y="2696475"/>
            <a:ext cx="8750595" cy="2862322"/>
          </a:xfrm>
          <a:prstGeom prst="rect">
            <a:avLst/>
          </a:prstGeom>
          <a:noFill/>
        </p:spPr>
        <p:txBody>
          <a:bodyPr wrap="square" rtlCol="0">
            <a:spAutoFit/>
          </a:bodyPr>
          <a:lstStyle/>
          <a:p>
            <a:r>
              <a:rPr lang="en-IN" sz="2000" b="0" i="0" dirty="0">
                <a:solidFill>
                  <a:srgbClr val="202124"/>
                </a:solidFill>
                <a:effectLst/>
                <a:latin typeface="Times New Roman" panose="02020603050405020304" pitchFamily="18" charset="0"/>
                <a:cs typeface="Times New Roman" panose="02020603050405020304" pitchFamily="18" charset="0"/>
              </a:rPr>
              <a:t>The objective of Crypto Prediction is </a:t>
            </a:r>
            <a:r>
              <a:rPr lang="en-IN" sz="2000" b="1" i="0" dirty="0">
                <a:solidFill>
                  <a:srgbClr val="202124"/>
                </a:solidFill>
                <a:effectLst/>
                <a:latin typeface="Times New Roman" panose="02020603050405020304" pitchFamily="18" charset="0"/>
                <a:cs typeface="Times New Roman" panose="02020603050405020304" pitchFamily="18" charset="0"/>
              </a:rPr>
              <a:t>to ascertain with what accuracy can the price of cryptocurrency be predicted using different machine learning and blockchain algorithm and compare their accuracy</a:t>
            </a:r>
            <a:r>
              <a:rPr lang="en-IN" sz="2000" b="0" i="0" dirty="0">
                <a:solidFill>
                  <a:srgbClr val="202124"/>
                </a:solidFill>
                <a:effectLst/>
                <a:latin typeface="Times New Roman" panose="02020603050405020304" pitchFamily="18" charset="0"/>
                <a:cs typeface="Times New Roman" panose="02020603050405020304" pitchFamily="18" charset="0"/>
              </a:rPr>
              <a:t>.</a:t>
            </a:r>
          </a:p>
          <a:p>
            <a:endParaRPr lang="en-IN" sz="2000" b="0" i="0" dirty="0">
              <a:solidFill>
                <a:srgbClr val="202124"/>
              </a:solidFill>
              <a:effectLst/>
              <a:latin typeface="Times New Roman" panose="02020603050405020304" pitchFamily="18" charset="0"/>
              <a:cs typeface="Times New Roman" panose="02020603050405020304" pitchFamily="18" charset="0"/>
            </a:endParaRPr>
          </a:p>
          <a:p>
            <a:r>
              <a:rPr lang="en-IN" sz="2000" dirty="0">
                <a:solidFill>
                  <a:srgbClr val="202124"/>
                </a:solidFill>
                <a:latin typeface="Times New Roman" panose="02020603050405020304" pitchFamily="18" charset="0"/>
                <a:cs typeface="Times New Roman" panose="02020603050405020304" pitchFamily="18" charset="0"/>
              </a:rPr>
              <a:t>Using the technical analysis like PCR ratio, 1\10---10 ratio, </a:t>
            </a:r>
            <a:r>
              <a:rPr lang="en-IN" sz="2000" b="1" i="0" dirty="0">
                <a:solidFill>
                  <a:srgbClr val="202124"/>
                </a:solidFill>
                <a:effectLst/>
                <a:latin typeface="Times New Roman" panose="02020603050405020304" pitchFamily="18" charset="0"/>
                <a:cs typeface="Times New Roman" panose="02020603050405020304" pitchFamily="18" charset="0"/>
              </a:rPr>
              <a:t>Moving Average Convergence/Divergence(MACD), </a:t>
            </a:r>
            <a:r>
              <a:rPr lang="en-IN" sz="2000" i="0" dirty="0">
                <a:solidFill>
                  <a:srgbClr val="202124"/>
                </a:solidFill>
                <a:effectLst/>
                <a:latin typeface="Times New Roman" panose="02020603050405020304" pitchFamily="18" charset="0"/>
                <a:cs typeface="Times New Roman" panose="02020603050405020304" pitchFamily="18" charset="0"/>
              </a:rPr>
              <a:t>volume ratio etc. it will predict th</a:t>
            </a:r>
            <a:r>
              <a:rPr lang="en-IN" sz="2000" dirty="0">
                <a:solidFill>
                  <a:srgbClr val="202124"/>
                </a:solidFill>
                <a:latin typeface="Times New Roman" panose="02020603050405020304" pitchFamily="18" charset="0"/>
                <a:cs typeface="Times New Roman" panose="02020603050405020304" pitchFamily="18" charset="0"/>
              </a:rPr>
              <a:t>e direction of the market</a:t>
            </a:r>
            <a:r>
              <a:rPr lang="en-US" sz="2000" b="1" dirty="0">
                <a:solidFill>
                  <a:srgbClr val="202124"/>
                </a:solidFill>
                <a:latin typeface="Times New Roman" panose="02020603050405020304" pitchFamily="18" charset="0"/>
                <a:cs typeface="Times New Roman" panose="02020603050405020304" pitchFamily="18" charset="0"/>
              </a:rPr>
              <a:t>.</a:t>
            </a:r>
          </a:p>
          <a:p>
            <a:endParaRPr lang="en-US" sz="2000" dirty="0">
              <a:solidFill>
                <a:srgbClr val="202124"/>
              </a:solidFill>
              <a:latin typeface="Times New Roman" panose="02020603050405020304" pitchFamily="18" charset="0"/>
              <a:cs typeface="Times New Roman" panose="02020603050405020304" pitchFamily="18" charset="0"/>
            </a:endParaRPr>
          </a:p>
          <a:p>
            <a:r>
              <a:rPr lang="en-US" sz="2000" dirty="0">
                <a:solidFill>
                  <a:srgbClr val="202124"/>
                </a:solidFill>
                <a:latin typeface="Times New Roman" panose="02020603050405020304" pitchFamily="18" charset="0"/>
                <a:cs typeface="Times New Roman" panose="02020603050405020304" pitchFamily="18" charset="0"/>
              </a:rPr>
              <a:t>Specially more useful for intraday traders, and option traders.</a:t>
            </a:r>
            <a:endParaRPr lang="en-IN" sz="2000" dirty="0">
              <a:solidFill>
                <a:srgbClr val="202124"/>
              </a:solidFill>
              <a:latin typeface="arial" panose="020B0604020202020204" pitchFamily="34" charset="0"/>
            </a:endParaRPr>
          </a:p>
        </p:txBody>
      </p:sp>
    </p:spTree>
    <p:extLst>
      <p:ext uri="{BB962C8B-B14F-4D97-AF65-F5344CB8AC3E}">
        <p14:creationId xmlns:p14="http://schemas.microsoft.com/office/powerpoint/2010/main" val="196493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285026" y="143259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APPLICATION</a:t>
            </a: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3" name="TextBox 2">
            <a:extLst>
              <a:ext uri="{FF2B5EF4-FFF2-40B4-BE49-F238E27FC236}">
                <a16:creationId xmlns:a16="http://schemas.microsoft.com/office/drawing/2014/main" id="{B6A7EF89-97E2-031A-BB91-2E1DE5CEEC8B}"/>
              </a:ext>
            </a:extLst>
          </p:cNvPr>
          <p:cNvSpPr txBox="1"/>
          <p:nvPr/>
        </p:nvSpPr>
        <p:spPr>
          <a:xfrm>
            <a:off x="361508" y="2417477"/>
            <a:ext cx="8654902" cy="4708981"/>
          </a:xfrm>
          <a:prstGeom prst="rect">
            <a:avLst/>
          </a:prstGeom>
          <a:noFill/>
        </p:spPr>
        <p:txBody>
          <a:bodyPr wrap="square" rtlCol="0">
            <a:spAutoFit/>
          </a:bodyPr>
          <a:lstStyle/>
          <a:p>
            <a:r>
              <a:rPr lang="en-IN" sz="2000" b="0" i="0" dirty="0">
                <a:solidFill>
                  <a:srgbClr val="000018"/>
                </a:solidFill>
                <a:effectLst/>
                <a:latin typeface="Times New Roman" panose="02020603050405020304" pitchFamily="18" charset="0"/>
                <a:cs typeface="Times New Roman" panose="02020603050405020304" pitchFamily="18" charset="0"/>
              </a:rPr>
              <a:t>Using machine learning, this program helps in forecasting cryptocurrency prices.</a:t>
            </a:r>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In an effort to more accurately predict bitcoin prices quantitatively.</a:t>
            </a:r>
          </a:p>
          <a:p>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In this system, the Long Short Term Memory(LSTM) model is used to make predictions. </a:t>
            </a:r>
          </a:p>
          <a:p>
            <a:endParaRPr lang="en-IN" sz="2000" b="0" i="0" dirty="0">
              <a:solidFill>
                <a:srgbClr val="000018"/>
              </a:solidFill>
              <a:effectLst/>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It is a quick and straightforward process.</a:t>
            </a:r>
          </a:p>
          <a:p>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The dataset used is from the last eight years (2015 – 2022). </a:t>
            </a:r>
          </a:p>
          <a:p>
            <a:endParaRPr lang="en-IN" sz="2000" b="0" i="0" dirty="0">
              <a:solidFill>
                <a:srgbClr val="000018"/>
              </a:solidFill>
              <a:effectLst/>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uses machine learning to forecast cryptocurrency prices.</a:t>
            </a:r>
          </a:p>
          <a:p>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Users can view predictions for three cryptocurrencies: Bitcoin, Ethereum, and dogecoin, and the admin can view all users using this system.</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396966" y="1432592"/>
            <a:ext cx="2350067"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Literature Survey</a:t>
            </a:r>
          </a:p>
        </p:txBody>
      </p:sp>
      <p:sp>
        <p:nvSpPr>
          <p:cNvPr id="10" name="TextBox 9">
            <a:extLst>
              <a:ext uri="{FF2B5EF4-FFF2-40B4-BE49-F238E27FC236}">
                <a16:creationId xmlns:a16="http://schemas.microsoft.com/office/drawing/2014/main" id="{3B665F7C-EF5C-6E48-571C-A6FC64BA4074}"/>
              </a:ext>
            </a:extLst>
          </p:cNvPr>
          <p:cNvSpPr txBox="1"/>
          <p:nvPr/>
        </p:nvSpPr>
        <p:spPr>
          <a:xfrm>
            <a:off x="1" y="3115340"/>
            <a:ext cx="9144000" cy="369332"/>
          </a:xfrm>
          <a:prstGeom prst="rect">
            <a:avLst/>
          </a:prstGeom>
          <a:noFill/>
        </p:spPr>
        <p:txBody>
          <a:bodyPr wrap="square" rtlCol="0">
            <a:spAutoFit/>
          </a:bodyPr>
          <a:lstStyle/>
          <a:p>
            <a:endParaRPr lang="en-US" dirty="0"/>
          </a:p>
        </p:txBody>
      </p:sp>
      <p:graphicFrame>
        <p:nvGraphicFramePr>
          <p:cNvPr id="11" name="Table 11">
            <a:extLst>
              <a:ext uri="{FF2B5EF4-FFF2-40B4-BE49-F238E27FC236}">
                <a16:creationId xmlns:a16="http://schemas.microsoft.com/office/drawing/2014/main" id="{0AA0FC3C-CC2D-A514-64F4-8FCDA131D855}"/>
              </a:ext>
            </a:extLst>
          </p:cNvPr>
          <p:cNvGraphicFramePr>
            <a:graphicFrameLocks noGrp="1"/>
          </p:cNvGraphicFramePr>
          <p:nvPr>
            <p:extLst>
              <p:ext uri="{D42A27DB-BD31-4B8C-83A1-F6EECF244321}">
                <p14:modId xmlns:p14="http://schemas.microsoft.com/office/powerpoint/2010/main" val="2229611776"/>
              </p:ext>
            </p:extLst>
          </p:nvPr>
        </p:nvGraphicFramePr>
        <p:xfrm>
          <a:off x="33029" y="1943767"/>
          <a:ext cx="9057878" cy="4845954"/>
        </p:xfrm>
        <a:graphic>
          <a:graphicData uri="http://schemas.openxmlformats.org/drawingml/2006/table">
            <a:tbl>
              <a:tblPr firstRow="1" bandRow="1">
                <a:tableStyleId>{5C22544A-7EE6-4342-B048-85BDC9FD1C3A}</a:tableStyleId>
              </a:tblPr>
              <a:tblGrid>
                <a:gridCol w="976003">
                  <a:extLst>
                    <a:ext uri="{9D8B030D-6E8A-4147-A177-3AD203B41FA5}">
                      <a16:colId xmlns:a16="http://schemas.microsoft.com/office/drawing/2014/main" val="913913036"/>
                    </a:ext>
                  </a:extLst>
                </a:gridCol>
                <a:gridCol w="3699691">
                  <a:extLst>
                    <a:ext uri="{9D8B030D-6E8A-4147-A177-3AD203B41FA5}">
                      <a16:colId xmlns:a16="http://schemas.microsoft.com/office/drawing/2014/main" val="43358890"/>
                    </a:ext>
                  </a:extLst>
                </a:gridCol>
                <a:gridCol w="4382184">
                  <a:extLst>
                    <a:ext uri="{9D8B030D-6E8A-4147-A177-3AD203B41FA5}">
                      <a16:colId xmlns:a16="http://schemas.microsoft.com/office/drawing/2014/main" val="144268639"/>
                    </a:ext>
                  </a:extLst>
                </a:gridCol>
              </a:tblGrid>
              <a:tr h="517794">
                <a:tc>
                  <a:txBody>
                    <a:bodyPr/>
                    <a:lstStyle/>
                    <a:p>
                      <a:r>
                        <a:rPr lang="en-US" sz="1400" dirty="0">
                          <a:latin typeface="Times New Roman" panose="02020603050405020304" pitchFamily="18" charset="0"/>
                          <a:cs typeface="Times New Roman" panose="02020603050405020304" pitchFamily="18" charset="0"/>
                        </a:rPr>
                        <a:t> SL. NO</a:t>
                      </a:r>
                      <a:r>
                        <a:rPr lang="en-US" sz="1400" dirty="0"/>
                        <a:t>.</a:t>
                      </a:r>
                    </a:p>
                  </a:txBody>
                  <a:tcPr/>
                </a:tc>
                <a:tc>
                  <a:txBody>
                    <a:bodyPr/>
                    <a:lstStyle/>
                    <a:p>
                      <a:r>
                        <a:rPr lang="en-US" sz="1400" dirty="0">
                          <a:latin typeface="Times New Roman" panose="02020603050405020304" pitchFamily="18" charset="0"/>
                          <a:cs typeface="Times New Roman" panose="02020603050405020304" pitchFamily="18" charset="0"/>
                        </a:rPr>
                        <a:t>    TOPIC NAME AND IT’S AUTHOR</a:t>
                      </a:r>
                    </a:p>
                  </a:txBody>
                  <a:tcPr/>
                </a:tc>
                <a:tc>
                  <a:txBody>
                    <a:bodyPr/>
                    <a:lstStyle/>
                    <a:p>
                      <a:r>
                        <a:rPr lang="en-US" sz="1600" dirty="0">
                          <a:latin typeface="Times New Roman" panose="02020603050405020304" pitchFamily="18" charset="0"/>
                          <a:cs typeface="Times New Roman" panose="02020603050405020304" pitchFamily="18" charset="0"/>
                        </a:rPr>
                        <a:t>                      DESCRIPTION</a:t>
                      </a:r>
                    </a:p>
                  </a:txBody>
                  <a:tcPr/>
                </a:tc>
                <a:extLst>
                  <a:ext uri="{0D108BD9-81ED-4DB2-BD59-A6C34878D82A}">
                    <a16:rowId xmlns:a16="http://schemas.microsoft.com/office/drawing/2014/main" val="2210999244"/>
                  </a:ext>
                </a:extLst>
              </a:tr>
              <a:tr h="1004570">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Bitcoin Price Prediction using Machine Learning‖ ,Siddhi Velankar*, Sakshi Valecha*, Shreya Maji* *Department of Electronics &amp; Telecommunication, Pune Institute of Computer Technology Pune.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Venture based learning is the strategy wherein ventures drive information and is utilized in devoted subjects without arranging the inclusion of the necessary specialized material</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164226"/>
                  </a:ext>
                </a:extLst>
              </a:tr>
              <a:tr h="1004570">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IN" sz="1400" dirty="0">
                          <a:latin typeface="Times New Roman" panose="02020603050405020304" pitchFamily="18" charset="0"/>
                          <a:cs typeface="Times New Roman" panose="02020603050405020304" pitchFamily="18" charset="0"/>
                        </a:rPr>
                        <a:t>D. Shah and K. Zhang, ―Bayesian regression and Bitcoin,‖ in 52nd Annual Allerton Conference on Communication, Control, and Computing (Allerton), 2020, pp</a:t>
                      </a:r>
                      <a:r>
                        <a:rPr lang="en-IN" dirty="0"/>
                        <a:t>.</a:t>
                      </a:r>
                      <a:endParaRPr lang="en-US" dirty="0"/>
                    </a:p>
                  </a:txBody>
                  <a:tcPr/>
                </a:tc>
                <a:tc>
                  <a:txBody>
                    <a:bodyPr/>
                    <a:lstStyle/>
                    <a:p>
                      <a:r>
                        <a:rPr lang="en-IN" sz="1400" dirty="0">
                          <a:latin typeface="Times New Roman" panose="02020603050405020304" pitchFamily="18" charset="0"/>
                          <a:cs typeface="Times New Roman" panose="02020603050405020304" pitchFamily="18" charset="0"/>
                        </a:rPr>
                        <a:t>This paper talks about the plan and conveyance of venture -based learning in software engineering designing as significant task which receives undergrad creativities and underlines on genuine world, open-finished activities. These activities cultivate a wide scope of capacities, not just those identified with content information or specialized aptitudes, yet in addition down to earth abilities.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328674"/>
                  </a:ext>
                </a:extLst>
              </a:tr>
              <a:tr h="1004570">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IN" sz="1400" dirty="0">
                          <a:latin typeface="Times New Roman" panose="02020603050405020304" pitchFamily="18" charset="0"/>
                          <a:cs typeface="Times New Roman" panose="02020603050405020304" pitchFamily="18" charset="0"/>
                        </a:rPr>
                        <a:t>Bitcoin Volatility Forecasting with a Glimpse into Buy and Sell Orders‖ Tian Guo; Albert Bifet; Nino Antulov Fantulin ; IEEE 2018.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 problem will solved by achieved with level of success through high implementation of a Bayesian regression. To optimized recurrent neural network (RNN) and a Long Short Term Memory (LSTM) network. The LSTM Achieves the highest classification accuracy of 52% and a RMSE of 8%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879734"/>
                  </a:ext>
                </a:extLst>
              </a:tr>
            </a:tbl>
          </a:graphicData>
        </a:graphic>
      </p:graphicFrame>
    </p:spTree>
    <p:extLst>
      <p:ext uri="{BB962C8B-B14F-4D97-AF65-F5344CB8AC3E}">
        <p14:creationId xmlns:p14="http://schemas.microsoft.com/office/powerpoint/2010/main" val="293467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2732</TotalTime>
  <Words>1757</Words>
  <Application>Microsoft Macintosh PowerPoint</Application>
  <PresentationFormat>On-screen Show (4:3)</PresentationFormat>
  <Paragraphs>140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NexusSerif</vt:lpstr>
      <vt:lpstr>Times New Roman</vt:lpstr>
      <vt:lpstr>Office Theme</vt:lpstr>
      <vt:lpstr>PowerPoint Presentation</vt:lpstr>
      <vt:lpstr>PowerPoint Presentation</vt:lpstr>
      <vt:lpstr>                                  ABSTRACT</vt:lpstr>
      <vt:lpstr>                              INTRODUCTION</vt:lpstr>
      <vt:lpstr>                                INTRODUCTION</vt:lpstr>
      <vt:lpstr>                                     </vt:lpstr>
      <vt:lpstr>                            OBJECTIVE</vt:lpstr>
      <vt:lpst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KRISHNA INSTITUTE OF TECHNOLOGY  DEPARTMENT OF COMPUTER SCIENCE AND ENGINEERING</dc:title>
  <dc:creator>CCP-LAB</dc:creator>
  <cp:lastModifiedBy>Prabhat  kumar</cp:lastModifiedBy>
  <cp:revision>91</cp:revision>
  <dcterms:created xsi:type="dcterms:W3CDTF">2019-04-12T06:50:46Z</dcterms:created>
  <dcterms:modified xsi:type="dcterms:W3CDTF">2022-12-17T04:28:38Z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