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6" r:id="rId3"/>
    <p:sldId id="257" r:id="rId4"/>
    <p:sldId id="261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85" r:id="rId14"/>
    <p:sldId id="273" r:id="rId15"/>
    <p:sldId id="272" r:id="rId16"/>
    <p:sldId id="286" r:id="rId17"/>
    <p:sldId id="258" r:id="rId18"/>
    <p:sldId id="262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AF7"/>
    <a:srgbClr val="DBF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86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A1C477B-DD2B-4C87-A137-4340D31B7F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FF1C7A1-716C-4960-BA6F-22EFABD3DE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B5FA1-F66C-475E-9EC2-8AF942650CA8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EF445E5-67AC-41E2-A2A8-F8C74D786F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406D31-2FC3-4A7A-BDF4-2FF34A08E7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C76DF-D315-4D96-944A-2C39F632C1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324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9767-8CED-464D-B4AC-2034C92A441B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7037F-A5DE-4C48-B810-FC3686534B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26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9A6E65-783B-4B34-840B-6198347D6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0AF905-0416-4344-A70F-EEB0B9C5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C54814-E6ED-4C40-AAFE-E9D4415B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14412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BC83D48E-FD11-4A6F-AEFA-E87C73C1EE4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55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126F22-7C27-4828-94B4-96067696A5D0}"/>
              </a:ext>
            </a:extLst>
          </p:cNvPr>
          <p:cNvSpPr/>
          <p:nvPr userDrawn="1"/>
        </p:nvSpPr>
        <p:spPr>
          <a:xfrm>
            <a:off x="0" y="6570482"/>
            <a:ext cx="12192000" cy="287518"/>
          </a:xfrm>
          <a:prstGeom prst="rect">
            <a:avLst/>
          </a:prstGeom>
          <a:solidFill>
            <a:srgbClr val="D5FA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D3D7FF-A971-40A7-8468-7173650C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522308-6623-4E04-9B16-33A562136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73DCC1-0708-43DF-8F66-CE93360F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3953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BC83D48E-FD11-4A6F-AEFA-E87C73C1EE4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2C41D55-D48D-41E2-98CA-80DE6966C457}"/>
              </a:ext>
            </a:extLst>
          </p:cNvPr>
          <p:cNvSpPr txBox="1"/>
          <p:nvPr userDrawn="1"/>
        </p:nvSpPr>
        <p:spPr>
          <a:xfrm>
            <a:off x="10898660" y="6200060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latin typeface="Century Gothic" panose="020B0502020202020204" pitchFamily="34" charset="0"/>
                <a:cs typeface="Arial" panose="020B0604020202020204" pitchFamily="34" charset="0"/>
              </a:rPr>
              <a:t>academy</a:t>
            </a:r>
            <a:endParaRPr lang="fr-FR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5A20DA3-86BA-4C49-B1E8-F4D6FCA892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799" y="6144126"/>
            <a:ext cx="541556" cy="541556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7D9D8BE-1F95-48E4-9DC1-9BA9E3C3DE15}"/>
              </a:ext>
            </a:extLst>
          </p:cNvPr>
          <p:cNvSpPr txBox="1"/>
          <p:nvPr userDrawn="1"/>
        </p:nvSpPr>
        <p:spPr>
          <a:xfrm>
            <a:off x="9429705" y="6581001"/>
            <a:ext cx="2762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latin typeface="Century Gothic" panose="020B0502020202020204" pitchFamily="34" charset="0"/>
              </a:rPr>
              <a:t>P</a:t>
            </a:r>
            <a:r>
              <a:rPr lang="fr-FR" sz="1200" b="1" i="0" dirty="0">
                <a:effectLst/>
                <a:latin typeface="Century Gothic" panose="020B0502020202020204" pitchFamily="34" charset="0"/>
              </a:rPr>
              <a:t>rojet d’expansion à l’international</a:t>
            </a:r>
            <a:endParaRPr lang="fr-FR" sz="12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18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5352E9-66BC-44A9-BA86-3376F06B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E610AE-CC5D-4B62-BE01-501A52BCE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493476-0070-46B2-A82F-027948F15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F5B11-F7BB-46E5-93F5-7125BBE145DA}" type="datetime1">
              <a:rPr lang="fr-FR" smtClean="0"/>
              <a:t>27/04/2021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C608B3-3C75-4BA1-81D9-0CB4C2502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37C32-5F78-4DDA-A660-C9904F666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3D48E-FD11-4A6F-AEFA-E87C73C1EE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80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otre entreprise EdTech">
            <a:extLst>
              <a:ext uri="{FF2B5EF4-FFF2-40B4-BE49-F238E27FC236}">
                <a16:creationId xmlns:a16="http://schemas.microsoft.com/office/drawing/2014/main" id="{98D0851D-326C-405E-BC2E-5601E8329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326" y="0"/>
            <a:ext cx="7719927" cy="471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6CD3AD1-F57A-4E2F-B5DC-B07DDD7BAE67}"/>
              </a:ext>
            </a:extLst>
          </p:cNvPr>
          <p:cNvSpPr txBox="1"/>
          <p:nvPr/>
        </p:nvSpPr>
        <p:spPr>
          <a:xfrm>
            <a:off x="3524710" y="3429000"/>
            <a:ext cx="5305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Century Gothic" panose="020B0502020202020204" pitchFamily="34" charset="0"/>
              </a:rPr>
              <a:t>P</a:t>
            </a:r>
            <a:r>
              <a:rPr lang="fr-FR" sz="2400" b="1" i="0" dirty="0">
                <a:effectLst/>
                <a:latin typeface="Century Gothic" panose="020B0502020202020204" pitchFamily="34" charset="0"/>
              </a:rPr>
              <a:t>rojet d’expansion à l’international</a:t>
            </a:r>
            <a:endParaRPr lang="fr-FR" sz="2400" b="1" dirty="0">
              <a:latin typeface="Century Gothic" panose="020B0502020202020204" pitchFamily="34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E8E930-85C1-4A6A-97E1-A6EF4FAA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48E-FD11-4A6F-AEFA-E87C73C1EE47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345D76F-F44C-45AD-ABA8-D90CB59C2E6F}"/>
              </a:ext>
            </a:extLst>
          </p:cNvPr>
          <p:cNvSpPr txBox="1"/>
          <p:nvPr/>
        </p:nvSpPr>
        <p:spPr>
          <a:xfrm>
            <a:off x="6915150" y="6438212"/>
            <a:ext cx="49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Hugues ANTOINE – 04/2021</a:t>
            </a:r>
          </a:p>
        </p:txBody>
      </p:sp>
    </p:spTree>
    <p:extLst>
      <p:ext uri="{BB962C8B-B14F-4D97-AF65-F5344CB8AC3E}">
        <p14:creationId xmlns:p14="http://schemas.microsoft.com/office/powerpoint/2010/main" val="2375901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58DB0C6-EC7E-4191-8614-BE9263F93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311" y="2188855"/>
            <a:ext cx="8015689" cy="400784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B96DB29-870F-4509-842D-59A61AC45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70" y="656558"/>
            <a:ext cx="1532297" cy="1532297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AF3F21-0280-4901-B096-125E70DF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48E-FD11-4A6F-AEFA-E87C73C1EE47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F97E07D-E054-4A37-ADF3-305AF1ADA836}"/>
              </a:ext>
            </a:extLst>
          </p:cNvPr>
          <p:cNvSpPr txBox="1"/>
          <p:nvPr/>
        </p:nvSpPr>
        <p:spPr>
          <a:xfrm>
            <a:off x="551749" y="1994461"/>
            <a:ext cx="24695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/>
              <a:t>Répartition des pays par taux de remplissage</a:t>
            </a:r>
          </a:p>
        </p:txBody>
      </p:sp>
    </p:spTree>
    <p:extLst>
      <p:ext uri="{BB962C8B-B14F-4D97-AF65-F5344CB8AC3E}">
        <p14:creationId xmlns:p14="http://schemas.microsoft.com/office/powerpoint/2010/main" val="1659808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EE12607-6EBE-4290-82D9-669625DCA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100630"/>
            <a:ext cx="8857230" cy="612503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B96DB29-870F-4509-842D-59A61AC45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70" y="656558"/>
            <a:ext cx="1532297" cy="1532297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AF3F21-0280-4901-B096-125E70DF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48E-FD11-4A6F-AEFA-E87C73C1EE47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F97E07D-E054-4A37-ADF3-305AF1ADA836}"/>
              </a:ext>
            </a:extLst>
          </p:cNvPr>
          <p:cNvSpPr txBox="1"/>
          <p:nvPr/>
        </p:nvSpPr>
        <p:spPr>
          <a:xfrm>
            <a:off x="759989" y="2004189"/>
            <a:ext cx="20531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/>
              <a:t>Top 25 des pays par indicateur</a:t>
            </a:r>
          </a:p>
        </p:txBody>
      </p:sp>
    </p:spTree>
    <p:extLst>
      <p:ext uri="{BB962C8B-B14F-4D97-AF65-F5344CB8AC3E}">
        <p14:creationId xmlns:p14="http://schemas.microsoft.com/office/powerpoint/2010/main" val="2952026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B96DB29-870F-4509-842D-59A61AC45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70" y="656558"/>
            <a:ext cx="1532297" cy="1532297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AF3F21-0280-4901-B096-125E70DF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48E-FD11-4A6F-AEFA-E87C73C1EE47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F97E07D-E054-4A37-ADF3-305AF1ADA836}"/>
              </a:ext>
            </a:extLst>
          </p:cNvPr>
          <p:cNvSpPr txBox="1"/>
          <p:nvPr/>
        </p:nvSpPr>
        <p:spPr>
          <a:xfrm>
            <a:off x="633527" y="1994461"/>
            <a:ext cx="22944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/>
              <a:t>Top 10 des pays sur les indicateurs combinés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861C34C-FDAD-42D8-99BF-886780D40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011" y="1571624"/>
            <a:ext cx="8136128" cy="432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54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C5E6CA-4FB2-43EF-B361-7CE0435C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48E-FD11-4A6F-AEFA-E87C73C1EE47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BCFA66-2D29-431F-BC23-6AA2E398D330}"/>
              </a:ext>
            </a:extLst>
          </p:cNvPr>
          <p:cNvSpPr txBox="1"/>
          <p:nvPr/>
        </p:nvSpPr>
        <p:spPr>
          <a:xfrm>
            <a:off x="644091" y="3198167"/>
            <a:ext cx="12264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Analyse des données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272E94D-0003-4B47-A6D3-CA7161347B8C}"/>
              </a:ext>
            </a:extLst>
          </p:cNvPr>
          <p:cNvSpPr txBox="1"/>
          <p:nvPr/>
        </p:nvSpPr>
        <p:spPr>
          <a:xfrm>
            <a:off x="2741334" y="2606747"/>
            <a:ext cx="142228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Recherche d’indicateurs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77F1905-B675-4D6D-8E1D-775404245310}"/>
              </a:ext>
            </a:extLst>
          </p:cNvPr>
          <p:cNvSpPr txBox="1"/>
          <p:nvPr/>
        </p:nvSpPr>
        <p:spPr>
          <a:xfrm>
            <a:off x="2839229" y="3752162"/>
            <a:ext cx="12264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Analyse des années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0881F2-15BD-4BD7-9E85-8B976B6706BA}"/>
              </a:ext>
            </a:extLst>
          </p:cNvPr>
          <p:cNvSpPr txBox="1"/>
          <p:nvPr/>
        </p:nvSpPr>
        <p:spPr>
          <a:xfrm>
            <a:off x="5159936" y="3105831"/>
            <a:ext cx="16519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Analyse des indicateurs sur les années sélectionnées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DE13F88-2A16-455F-A530-EBB2E8D711F1}"/>
              </a:ext>
            </a:extLst>
          </p:cNvPr>
          <p:cNvSpPr txBox="1"/>
          <p:nvPr/>
        </p:nvSpPr>
        <p:spPr>
          <a:xfrm>
            <a:off x="7311196" y="3198165"/>
            <a:ext cx="8481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Analyse des pays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E47EFF8-51B8-47FB-A8A4-0F6240A82333}"/>
              </a:ext>
            </a:extLst>
          </p:cNvPr>
          <p:cNvSpPr txBox="1"/>
          <p:nvPr/>
        </p:nvSpPr>
        <p:spPr>
          <a:xfrm>
            <a:off x="9007524" y="3198163"/>
            <a:ext cx="1168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Top 25 des pays</a:t>
            </a:r>
          </a:p>
          <a:p>
            <a:pPr algn="ctr"/>
            <a:r>
              <a:rPr lang="fr-FR" sz="1200" dirty="0"/>
              <a:t>par indicateur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AB3D210-88F0-4C30-A813-F5E066965B2A}"/>
              </a:ext>
            </a:extLst>
          </p:cNvPr>
          <p:cNvSpPr txBox="1"/>
          <p:nvPr/>
        </p:nvSpPr>
        <p:spPr>
          <a:xfrm>
            <a:off x="9046890" y="4280964"/>
            <a:ext cx="13633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Top 10 des pays avec indicateurs combinés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FECCD6D-E611-4BF5-B21F-4E12CE3B568D}"/>
              </a:ext>
            </a:extLst>
          </p:cNvPr>
          <p:cNvSpPr txBox="1"/>
          <p:nvPr/>
        </p:nvSpPr>
        <p:spPr>
          <a:xfrm>
            <a:off x="10858495" y="4188630"/>
            <a:ext cx="102686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Evolution des indicateurs pour le top 10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DD4D117-FF73-4055-AEAD-067C813908E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870586" y="2837580"/>
            <a:ext cx="870748" cy="591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B37B9DB-2E3D-49A6-819D-FA8087B6DA6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870586" y="3429000"/>
            <a:ext cx="968643" cy="553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BD67EB2-A529-428B-84A8-C8C3C2455EA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163620" y="2837580"/>
            <a:ext cx="984416" cy="59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2D2F1C3-3496-4784-BA00-638E44EC15DD}"/>
              </a:ext>
            </a:extLst>
          </p:cNvPr>
          <p:cNvCxnSpPr/>
          <p:nvPr/>
        </p:nvCxnSpPr>
        <p:spPr>
          <a:xfrm flipV="1">
            <a:off x="6811923" y="3422564"/>
            <a:ext cx="49927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762B292-6D73-49EC-8B92-C76AC8FBE2B5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8159360" y="3428996"/>
            <a:ext cx="84816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A8A76AA-2821-4AE2-B64B-D40B2136D57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8159360" y="3428998"/>
            <a:ext cx="887530" cy="1175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7D1E350-DBD2-4DE9-A90E-A6C7712F68AE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0410218" y="4603818"/>
            <a:ext cx="448277" cy="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49BB5BF-6416-43FA-9E46-8A42CACD0CF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065724" y="3428997"/>
            <a:ext cx="1094212" cy="5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F4017D60-E3C6-4346-B932-B79082E6A47D}"/>
              </a:ext>
            </a:extLst>
          </p:cNvPr>
          <p:cNvSpPr txBox="1"/>
          <p:nvPr/>
        </p:nvSpPr>
        <p:spPr>
          <a:xfrm>
            <a:off x="8995894" y="1930696"/>
            <a:ext cx="11685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Taux de remplissage des pays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2816546B-718E-4E7C-94EB-0AC758DE5BF5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 flipV="1">
            <a:off x="8159360" y="2253862"/>
            <a:ext cx="836534" cy="1175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852DB8B-BBB9-4020-A5D6-A667D7BA4003}"/>
              </a:ext>
            </a:extLst>
          </p:cNvPr>
          <p:cNvSpPr txBox="1"/>
          <p:nvPr/>
        </p:nvSpPr>
        <p:spPr>
          <a:xfrm>
            <a:off x="4820074" y="725100"/>
            <a:ext cx="294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Synthèse de la méthodologie</a:t>
            </a:r>
          </a:p>
        </p:txBody>
      </p:sp>
    </p:spTree>
    <p:extLst>
      <p:ext uri="{BB962C8B-B14F-4D97-AF65-F5344CB8AC3E}">
        <p14:creationId xmlns:p14="http://schemas.microsoft.com/office/powerpoint/2010/main" val="194510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 63">
            <a:extLst>
              <a:ext uri="{FF2B5EF4-FFF2-40B4-BE49-F238E27FC236}">
                <a16:creationId xmlns:a16="http://schemas.microsoft.com/office/drawing/2014/main" id="{AD9DC6C5-AF05-42C1-ABCF-6AA3CDD72B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799" y="1241233"/>
            <a:ext cx="1853345" cy="1371719"/>
          </a:xfrm>
          <a:prstGeom prst="rect">
            <a:avLst/>
          </a:prstGeom>
        </p:spPr>
      </p:pic>
      <p:pic>
        <p:nvPicPr>
          <p:cNvPr id="62" name="Image 61">
            <a:extLst>
              <a:ext uri="{FF2B5EF4-FFF2-40B4-BE49-F238E27FC236}">
                <a16:creationId xmlns:a16="http://schemas.microsoft.com/office/drawing/2014/main" id="{677F7532-F371-485F-B0F7-797B8561C00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204" y="3774276"/>
            <a:ext cx="1950889" cy="164606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8D56CF-5018-4DCD-9E83-261F4C3B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9" y="6538798"/>
            <a:ext cx="2743200" cy="365125"/>
          </a:xfrm>
        </p:spPr>
        <p:txBody>
          <a:bodyPr/>
          <a:lstStyle/>
          <a:p>
            <a:pPr algn="ctr"/>
            <a:fld id="{BC83D48E-FD11-4A6F-AEFA-E87C73C1EE47}" type="slidenum">
              <a:rPr lang="fr-FR" smtClean="0"/>
              <a:pPr algn="ctr"/>
              <a:t>14</a:t>
            </a:fld>
            <a:endParaRPr lang="fr-FR" dirty="0"/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8241F549-B445-43F7-809F-B4229BEEED2A}"/>
              </a:ext>
            </a:extLst>
          </p:cNvPr>
          <p:cNvCxnSpPr>
            <a:cxnSpLocks/>
          </p:cNvCxnSpPr>
          <p:nvPr/>
        </p:nvCxnSpPr>
        <p:spPr>
          <a:xfrm flipV="1">
            <a:off x="1471303" y="4879260"/>
            <a:ext cx="3739219" cy="718148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onnecteur : en angle 55">
            <a:extLst>
              <a:ext uri="{FF2B5EF4-FFF2-40B4-BE49-F238E27FC236}">
                <a16:creationId xmlns:a16="http://schemas.microsoft.com/office/drawing/2014/main" id="{177C0C5A-C2EB-4166-A692-E81D05B66211}"/>
              </a:ext>
            </a:extLst>
          </p:cNvPr>
          <p:cNvCxnSpPr>
            <a:cxnSpLocks/>
          </p:cNvCxnSpPr>
          <p:nvPr/>
        </p:nvCxnSpPr>
        <p:spPr>
          <a:xfrm flipV="1">
            <a:off x="5178883" y="3442910"/>
            <a:ext cx="3739219" cy="718148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ACE9A500-2E95-4685-8E40-BAB4293F43FC}"/>
              </a:ext>
            </a:extLst>
          </p:cNvPr>
          <p:cNvCxnSpPr>
            <a:cxnSpLocks/>
          </p:cNvCxnSpPr>
          <p:nvPr/>
        </p:nvCxnSpPr>
        <p:spPr>
          <a:xfrm flipV="1">
            <a:off x="7032673" y="2724753"/>
            <a:ext cx="3739219" cy="718148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55A90CB9-B37D-42F0-895E-3E46C5EB7249}"/>
              </a:ext>
            </a:extLst>
          </p:cNvPr>
          <p:cNvCxnSpPr>
            <a:cxnSpLocks/>
          </p:cNvCxnSpPr>
          <p:nvPr/>
        </p:nvCxnSpPr>
        <p:spPr>
          <a:xfrm flipV="1">
            <a:off x="3325093" y="4161076"/>
            <a:ext cx="3739219" cy="718148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0" name="Image 59">
            <a:extLst>
              <a:ext uri="{FF2B5EF4-FFF2-40B4-BE49-F238E27FC236}">
                <a16:creationId xmlns:a16="http://schemas.microsoft.com/office/drawing/2014/main" id="{23491D19-1722-4D07-9DB8-2F17D9EE3CE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440" y="2486747"/>
            <a:ext cx="2225233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45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7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0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634F273-C8F8-4D7B-BE9C-AFA5E816B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881" y="201397"/>
            <a:ext cx="9199437" cy="5964161"/>
          </a:xfrm>
          <a:prstGeom prst="rect">
            <a:avLst/>
          </a:prstGeom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68A8676-FCDA-442F-808B-4383BB95B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76" y="631255"/>
            <a:ext cx="1353884" cy="135388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AF3F21-0280-4901-B096-125E70DF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48E-FD11-4A6F-AEFA-E87C73C1EE47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F97E07D-E054-4A37-ADF3-305AF1ADA836}"/>
              </a:ext>
            </a:extLst>
          </p:cNvPr>
          <p:cNvSpPr txBox="1"/>
          <p:nvPr/>
        </p:nvSpPr>
        <p:spPr>
          <a:xfrm>
            <a:off x="759989" y="2004189"/>
            <a:ext cx="20531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/>
              <a:t>Evolution des pays du Top 10</a:t>
            </a:r>
          </a:p>
          <a:p>
            <a:pPr algn="ctr"/>
            <a:endParaRPr lang="fr-FR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B36E5A0-D0AF-4D43-A5E9-E0BD98BC23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881" y="202981"/>
            <a:ext cx="9199437" cy="5964161"/>
          </a:xfrm>
          <a:prstGeom prst="rect">
            <a:avLst/>
          </a:prstGeom>
          <a:ln>
            <a:noFill/>
          </a:ln>
        </p:spPr>
      </p:pic>
      <p:sp>
        <p:nvSpPr>
          <p:cNvPr id="5" name="Flèche : gauche 4">
            <a:extLst>
              <a:ext uri="{FF2B5EF4-FFF2-40B4-BE49-F238E27FC236}">
                <a16:creationId xmlns:a16="http://schemas.microsoft.com/office/drawing/2014/main" id="{01D3ED09-D4BE-49C4-BA43-77F386F6297C}"/>
              </a:ext>
            </a:extLst>
          </p:cNvPr>
          <p:cNvSpPr/>
          <p:nvPr/>
        </p:nvSpPr>
        <p:spPr>
          <a:xfrm>
            <a:off x="11677650" y="2819400"/>
            <a:ext cx="257175" cy="10811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gauche 9">
            <a:extLst>
              <a:ext uri="{FF2B5EF4-FFF2-40B4-BE49-F238E27FC236}">
                <a16:creationId xmlns:a16="http://schemas.microsoft.com/office/drawing/2014/main" id="{7560DBFA-BE0E-44FF-830E-77D85172385E}"/>
              </a:ext>
            </a:extLst>
          </p:cNvPr>
          <p:cNvSpPr/>
          <p:nvPr/>
        </p:nvSpPr>
        <p:spPr>
          <a:xfrm>
            <a:off x="11677648" y="2967584"/>
            <a:ext cx="257175" cy="10811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gauche 11">
            <a:extLst>
              <a:ext uri="{FF2B5EF4-FFF2-40B4-BE49-F238E27FC236}">
                <a16:creationId xmlns:a16="http://schemas.microsoft.com/office/drawing/2014/main" id="{681E786D-6BFB-424A-9FE2-4873C0628755}"/>
              </a:ext>
            </a:extLst>
          </p:cNvPr>
          <p:cNvSpPr/>
          <p:nvPr/>
        </p:nvSpPr>
        <p:spPr>
          <a:xfrm>
            <a:off x="11677647" y="3117489"/>
            <a:ext cx="257175" cy="10811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481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10030-F9D8-49A4-8E57-92073EB7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D173EE-8147-45E1-A80B-384C79C28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étudié contient des indicateurs en lien avec le projet.</a:t>
            </a:r>
          </a:p>
          <a:p>
            <a:endParaRPr lang="fr-FR" dirty="0"/>
          </a:p>
          <a:p>
            <a:r>
              <a:rPr lang="fr-FR" dirty="0"/>
              <a:t>Ces indicateurs contiennent suffisamment de données pour faire un classement des pays.</a:t>
            </a:r>
          </a:p>
          <a:p>
            <a:endParaRPr lang="fr-FR" dirty="0"/>
          </a:p>
          <a:p>
            <a:r>
              <a:rPr lang="fr-FR" dirty="0"/>
              <a:t>Possibilité de déterminer des pays à potentiel en fonction de la stratégie de l’entreprise.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30E1B4-D6F4-4B73-97E4-DDB570EF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48E-FD11-4A6F-AEFA-E87C73C1EE47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785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00F91-86B1-4B59-BF06-5D5BF54C6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326" y="564690"/>
            <a:ext cx="4503345" cy="1089529"/>
          </a:xfr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latin typeface="Century Gothic" panose="020B0502020202020204" pitchFamily="34" charset="0"/>
                <a:ea typeface="+mn-ea"/>
                <a:cs typeface="+mn-cs"/>
              </a:rPr>
              <a:t>Questions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47B0C4-05CB-4095-9DC7-FB948999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48E-FD11-4A6F-AEFA-E87C73C1EE47}" type="slidenum">
              <a:rPr lang="fr-FR" smtClean="0"/>
              <a:t>17</a:t>
            </a:fld>
            <a:endParaRPr lang="fr-FR"/>
          </a:p>
        </p:txBody>
      </p:sp>
      <p:pic>
        <p:nvPicPr>
          <p:cNvPr id="5" name="Picture 4" descr="MPj04395360000[1]">
            <a:extLst>
              <a:ext uri="{FF2B5EF4-FFF2-40B4-BE49-F238E27FC236}">
                <a16:creationId xmlns:a16="http://schemas.microsoft.com/office/drawing/2014/main" id="{28516AE5-DD34-4B00-BE2F-152E761DD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6998" y="2414966"/>
            <a:ext cx="8578003" cy="37650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136449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E3D977-8D82-43EB-BDC8-48196822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48E-FD11-4A6F-AEFA-E87C73C1EE47}" type="slidenum">
              <a:rPr lang="fr-FR" smtClean="0"/>
              <a:pPr/>
              <a:t>18</a:t>
            </a:fld>
            <a:endParaRPr lang="fr-FR"/>
          </a:p>
        </p:txBody>
      </p:sp>
      <p:pic>
        <p:nvPicPr>
          <p:cNvPr id="5" name="Picture 5" descr="Thank you">
            <a:extLst>
              <a:ext uri="{FF2B5EF4-FFF2-40B4-BE49-F238E27FC236}">
                <a16:creationId xmlns:a16="http://schemas.microsoft.com/office/drawing/2014/main" id="{733DD5B3-C5B1-4AD0-B1C8-1860F4C8B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685800"/>
            <a:ext cx="7620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821861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F5F1A6-5F82-4284-BDAE-8FE50196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objectifs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77B88B-2D1F-4F60-9A99-79A496B62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Etudier la</a:t>
            </a:r>
            <a:r>
              <a:rPr lang="fr-FR" b="1" dirty="0"/>
              <a:t> pertinence </a:t>
            </a:r>
            <a:r>
              <a:rPr lang="fr-FR" dirty="0"/>
              <a:t>du jeu de données pour informer le projet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Sélectionner les </a:t>
            </a:r>
            <a:r>
              <a:rPr lang="fr-FR" b="1" dirty="0"/>
              <a:t>pays à fort potentiel </a:t>
            </a:r>
            <a:r>
              <a:rPr lang="fr-FR" dirty="0"/>
              <a:t>et les </a:t>
            </a:r>
            <a:r>
              <a:rPr lang="fr-FR" b="1" dirty="0"/>
              <a:t>prioriser.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10123B-667A-4E48-AB9F-35EBF095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48E-FD11-4A6F-AEFA-E87C73C1EE47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12129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 63">
            <a:extLst>
              <a:ext uri="{FF2B5EF4-FFF2-40B4-BE49-F238E27FC236}">
                <a16:creationId xmlns:a16="http://schemas.microsoft.com/office/drawing/2014/main" id="{AD9DC6C5-AF05-42C1-ABCF-6AA3CDD72B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799" y="1241233"/>
            <a:ext cx="1853345" cy="1371719"/>
          </a:xfrm>
          <a:prstGeom prst="rect">
            <a:avLst/>
          </a:prstGeom>
        </p:spPr>
      </p:pic>
      <p:pic>
        <p:nvPicPr>
          <p:cNvPr id="62" name="Image 61">
            <a:extLst>
              <a:ext uri="{FF2B5EF4-FFF2-40B4-BE49-F238E27FC236}">
                <a16:creationId xmlns:a16="http://schemas.microsoft.com/office/drawing/2014/main" id="{677F7532-F371-485F-B0F7-797B8561C00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204" y="3774276"/>
            <a:ext cx="1950889" cy="164606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8D56CF-5018-4DCD-9E83-261F4C3B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9" y="6538798"/>
            <a:ext cx="2743200" cy="365125"/>
          </a:xfrm>
        </p:spPr>
        <p:txBody>
          <a:bodyPr/>
          <a:lstStyle/>
          <a:p>
            <a:pPr algn="ctr"/>
            <a:fld id="{BC83D48E-FD11-4A6F-AEFA-E87C73C1EE47}" type="slidenum">
              <a:rPr lang="fr-FR" smtClean="0"/>
              <a:pPr algn="ctr"/>
              <a:t>3</a:t>
            </a:fld>
            <a:endParaRPr lang="fr-FR" dirty="0"/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8241F549-B445-43F7-809F-B4229BEEED2A}"/>
              </a:ext>
            </a:extLst>
          </p:cNvPr>
          <p:cNvCxnSpPr>
            <a:cxnSpLocks/>
          </p:cNvCxnSpPr>
          <p:nvPr/>
        </p:nvCxnSpPr>
        <p:spPr>
          <a:xfrm flipV="1">
            <a:off x="1471303" y="4879260"/>
            <a:ext cx="3739219" cy="718148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onnecteur : en angle 55">
            <a:extLst>
              <a:ext uri="{FF2B5EF4-FFF2-40B4-BE49-F238E27FC236}">
                <a16:creationId xmlns:a16="http://schemas.microsoft.com/office/drawing/2014/main" id="{177C0C5A-C2EB-4166-A692-E81D05B66211}"/>
              </a:ext>
            </a:extLst>
          </p:cNvPr>
          <p:cNvCxnSpPr>
            <a:cxnSpLocks/>
          </p:cNvCxnSpPr>
          <p:nvPr/>
        </p:nvCxnSpPr>
        <p:spPr>
          <a:xfrm flipV="1">
            <a:off x="5178883" y="3442910"/>
            <a:ext cx="3739219" cy="718148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ACE9A500-2E95-4685-8E40-BAB4293F43FC}"/>
              </a:ext>
            </a:extLst>
          </p:cNvPr>
          <p:cNvCxnSpPr>
            <a:cxnSpLocks/>
          </p:cNvCxnSpPr>
          <p:nvPr/>
        </p:nvCxnSpPr>
        <p:spPr>
          <a:xfrm flipV="1">
            <a:off x="7032673" y="2724753"/>
            <a:ext cx="3739219" cy="718148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55A90CB9-B37D-42F0-895E-3E46C5EB7249}"/>
              </a:ext>
            </a:extLst>
          </p:cNvPr>
          <p:cNvCxnSpPr>
            <a:cxnSpLocks/>
          </p:cNvCxnSpPr>
          <p:nvPr/>
        </p:nvCxnSpPr>
        <p:spPr>
          <a:xfrm flipV="1">
            <a:off x="3325093" y="4161076"/>
            <a:ext cx="3739219" cy="718148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0" name="Image 59">
            <a:extLst>
              <a:ext uri="{FF2B5EF4-FFF2-40B4-BE49-F238E27FC236}">
                <a16:creationId xmlns:a16="http://schemas.microsoft.com/office/drawing/2014/main" id="{23491D19-1722-4D07-9DB8-2F17D9EE3CE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440" y="2486747"/>
            <a:ext cx="2225233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93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7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0" dur="indefinite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BC404E03-EC79-4E50-86F9-ED1AB1BED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318668"/>
            <a:ext cx="1252409" cy="1252409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AF3F21-0280-4901-B096-125E70DF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48E-FD11-4A6F-AEFA-E87C73C1EE47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97155E5-4464-466D-A83A-EFF758DF4174}"/>
              </a:ext>
            </a:extLst>
          </p:cNvPr>
          <p:cNvSpPr txBox="1"/>
          <p:nvPr/>
        </p:nvSpPr>
        <p:spPr>
          <a:xfrm>
            <a:off x="6096000" y="3283152"/>
            <a:ext cx="29038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Fichier exploité « </a:t>
            </a:r>
            <a:r>
              <a:rPr lang="fr-FR" sz="1600" dirty="0" err="1"/>
              <a:t>EdStatsData</a:t>
            </a:r>
            <a:r>
              <a:rPr lang="fr-FR" sz="1600" dirty="0"/>
              <a:t> »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886 930 lignes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70 colonnes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242 pays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3 665 indicateurs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F97E07D-E054-4A37-ADF3-305AF1ADA836}"/>
              </a:ext>
            </a:extLst>
          </p:cNvPr>
          <p:cNvSpPr txBox="1"/>
          <p:nvPr/>
        </p:nvSpPr>
        <p:spPr>
          <a:xfrm>
            <a:off x="3642120" y="1192731"/>
            <a:ext cx="9519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Source : </a:t>
            </a:r>
            <a:r>
              <a:rPr lang="fr-FR" i="1" dirty="0"/>
              <a:t>Données de la banque mondiale "</a:t>
            </a:r>
            <a:r>
              <a:rPr lang="fr-FR" i="1" dirty="0" err="1"/>
              <a:t>EdStats</a:t>
            </a:r>
            <a:r>
              <a:rPr lang="fr-FR" i="1" dirty="0"/>
              <a:t> All Indicator </a:t>
            </a:r>
            <a:r>
              <a:rPr lang="fr-FR" i="1" dirty="0" err="1"/>
              <a:t>Query</a:t>
            </a:r>
            <a:r>
              <a:rPr lang="fr-FR" i="1" dirty="0"/>
              <a:t>”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65E372B-8249-4BE5-A6C3-0FA5FFEC3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94" y="555782"/>
            <a:ext cx="1950889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12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 63">
            <a:extLst>
              <a:ext uri="{FF2B5EF4-FFF2-40B4-BE49-F238E27FC236}">
                <a16:creationId xmlns:a16="http://schemas.microsoft.com/office/drawing/2014/main" id="{AD9DC6C5-AF05-42C1-ABCF-6AA3CDD72B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799" y="1241233"/>
            <a:ext cx="1853345" cy="1371719"/>
          </a:xfrm>
          <a:prstGeom prst="rect">
            <a:avLst/>
          </a:prstGeom>
        </p:spPr>
      </p:pic>
      <p:pic>
        <p:nvPicPr>
          <p:cNvPr id="62" name="Image 61">
            <a:extLst>
              <a:ext uri="{FF2B5EF4-FFF2-40B4-BE49-F238E27FC236}">
                <a16:creationId xmlns:a16="http://schemas.microsoft.com/office/drawing/2014/main" id="{677F7532-F371-485F-B0F7-797B8561C00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204" y="3774276"/>
            <a:ext cx="1950889" cy="164606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8D56CF-5018-4DCD-9E83-261F4C3B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9" y="6538798"/>
            <a:ext cx="2743200" cy="365125"/>
          </a:xfrm>
        </p:spPr>
        <p:txBody>
          <a:bodyPr/>
          <a:lstStyle/>
          <a:p>
            <a:pPr algn="ctr"/>
            <a:fld id="{BC83D48E-FD11-4A6F-AEFA-E87C73C1EE47}" type="slidenum">
              <a:rPr lang="fr-FR" smtClean="0"/>
              <a:pPr algn="ctr"/>
              <a:t>5</a:t>
            </a:fld>
            <a:endParaRPr lang="fr-FR" dirty="0"/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8241F549-B445-43F7-809F-B4229BEEED2A}"/>
              </a:ext>
            </a:extLst>
          </p:cNvPr>
          <p:cNvCxnSpPr>
            <a:cxnSpLocks/>
          </p:cNvCxnSpPr>
          <p:nvPr/>
        </p:nvCxnSpPr>
        <p:spPr>
          <a:xfrm flipV="1">
            <a:off x="1471303" y="4879260"/>
            <a:ext cx="3739219" cy="718148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onnecteur : en angle 55">
            <a:extLst>
              <a:ext uri="{FF2B5EF4-FFF2-40B4-BE49-F238E27FC236}">
                <a16:creationId xmlns:a16="http://schemas.microsoft.com/office/drawing/2014/main" id="{177C0C5A-C2EB-4166-A692-E81D05B66211}"/>
              </a:ext>
            </a:extLst>
          </p:cNvPr>
          <p:cNvCxnSpPr>
            <a:cxnSpLocks/>
          </p:cNvCxnSpPr>
          <p:nvPr/>
        </p:nvCxnSpPr>
        <p:spPr>
          <a:xfrm flipV="1">
            <a:off x="5178883" y="3442910"/>
            <a:ext cx="3739219" cy="718148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ACE9A500-2E95-4685-8E40-BAB4293F43FC}"/>
              </a:ext>
            </a:extLst>
          </p:cNvPr>
          <p:cNvCxnSpPr>
            <a:cxnSpLocks/>
          </p:cNvCxnSpPr>
          <p:nvPr/>
        </p:nvCxnSpPr>
        <p:spPr>
          <a:xfrm flipV="1">
            <a:off x="7032673" y="2724753"/>
            <a:ext cx="3739219" cy="718148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55A90CB9-B37D-42F0-895E-3E46C5EB7249}"/>
              </a:ext>
            </a:extLst>
          </p:cNvPr>
          <p:cNvCxnSpPr>
            <a:cxnSpLocks/>
          </p:cNvCxnSpPr>
          <p:nvPr/>
        </p:nvCxnSpPr>
        <p:spPr>
          <a:xfrm flipV="1">
            <a:off x="3325093" y="4161076"/>
            <a:ext cx="3739219" cy="718148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0" name="Image 59">
            <a:extLst>
              <a:ext uri="{FF2B5EF4-FFF2-40B4-BE49-F238E27FC236}">
                <a16:creationId xmlns:a16="http://schemas.microsoft.com/office/drawing/2014/main" id="{23491D19-1722-4D07-9DB8-2F17D9EE3CE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440" y="2486747"/>
            <a:ext cx="2225233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10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7" dur="indefinite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0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DAFD87E-38FD-49DC-BC0D-19CCDCD34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350" y="792294"/>
            <a:ext cx="5084428" cy="508442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AF3F21-0280-4901-B096-125E70DF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48E-FD11-4A6F-AEFA-E87C73C1EE47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F97E07D-E054-4A37-ADF3-305AF1ADA836}"/>
              </a:ext>
            </a:extLst>
          </p:cNvPr>
          <p:cNvSpPr txBox="1"/>
          <p:nvPr/>
        </p:nvSpPr>
        <p:spPr>
          <a:xfrm>
            <a:off x="1357039" y="2235200"/>
            <a:ext cx="859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Outils :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9F8D87D3-199C-4C3D-858B-8522348E9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75" y="2512037"/>
            <a:ext cx="1508125" cy="1508125"/>
          </a:xfr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5599F6F-7F89-40B1-B943-DE1C961C84EE}"/>
              </a:ext>
            </a:extLst>
          </p:cNvPr>
          <p:cNvSpPr txBox="1"/>
          <p:nvPr/>
        </p:nvSpPr>
        <p:spPr>
          <a:xfrm>
            <a:off x="4915730" y="3835496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Python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752EC31-59BC-4D6C-BB57-0CF2450D01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287" y="2568781"/>
            <a:ext cx="1295713" cy="150812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B167B04-0EC8-4A5D-A099-D507C44E7B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22" y="647700"/>
            <a:ext cx="1379998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07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1E01468-AF2C-4677-B8CC-04938A2CC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71" y="610213"/>
            <a:ext cx="1532297" cy="1532297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AF3F21-0280-4901-B096-125E70DF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48E-FD11-4A6F-AEFA-E87C73C1EE47}" type="slidenum">
              <a:rPr lang="fr-FR" smtClean="0">
                <a:solidFill>
                  <a:schemeClr val="accent1"/>
                </a:solidFill>
              </a:rPr>
              <a:pPr/>
              <a:t>7</a:t>
            </a:fld>
            <a:endParaRPr lang="fr-FR">
              <a:solidFill>
                <a:schemeClr val="accent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F97E07D-E054-4A37-ADF3-305AF1ADA836}"/>
              </a:ext>
            </a:extLst>
          </p:cNvPr>
          <p:cNvSpPr txBox="1"/>
          <p:nvPr/>
        </p:nvSpPr>
        <p:spPr>
          <a:xfrm>
            <a:off x="535455" y="2235200"/>
            <a:ext cx="2491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Recherche d’indicateurs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D7D5CCC-7941-46DB-907C-ACF39AC925FB}"/>
              </a:ext>
            </a:extLst>
          </p:cNvPr>
          <p:cNvSpPr txBox="1"/>
          <p:nvPr/>
        </p:nvSpPr>
        <p:spPr>
          <a:xfrm>
            <a:off x="4843124" y="1176306"/>
            <a:ext cx="4150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9 indicateurs pertinents sélectionnées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A09F0CF-2563-48DE-9C39-C218CF61FDDC}"/>
              </a:ext>
            </a:extLst>
          </p:cNvPr>
          <p:cNvSpPr txBox="1"/>
          <p:nvPr/>
        </p:nvSpPr>
        <p:spPr>
          <a:xfrm>
            <a:off x="2458294" y="3542790"/>
            <a:ext cx="1136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accent1"/>
                </a:solidFill>
              </a:rPr>
              <a:t>Population, total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BC11F14-C299-481A-96C3-2265C1D113C9}"/>
              </a:ext>
            </a:extLst>
          </p:cNvPr>
          <p:cNvSpPr txBox="1"/>
          <p:nvPr/>
        </p:nvSpPr>
        <p:spPr>
          <a:xfrm>
            <a:off x="8224592" y="3768208"/>
            <a:ext cx="18261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accent1"/>
                </a:solidFill>
              </a:rPr>
              <a:t>Population, </a:t>
            </a:r>
            <a:r>
              <a:rPr lang="fr-FR" sz="1100" dirty="0" err="1">
                <a:solidFill>
                  <a:schemeClr val="accent1"/>
                </a:solidFill>
              </a:rPr>
              <a:t>ages</a:t>
            </a:r>
            <a:r>
              <a:rPr lang="fr-FR" sz="1100" dirty="0">
                <a:solidFill>
                  <a:schemeClr val="accent1"/>
                </a:solidFill>
              </a:rPr>
              <a:t> 15-24, total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264131-7544-4FD1-96DA-8FA381FA85B9}"/>
              </a:ext>
            </a:extLst>
          </p:cNvPr>
          <p:cNvSpPr txBox="1"/>
          <p:nvPr/>
        </p:nvSpPr>
        <p:spPr>
          <a:xfrm>
            <a:off x="5149526" y="3143450"/>
            <a:ext cx="1973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Internet users (per 100 people)</a:t>
            </a:r>
            <a:endParaRPr lang="fr-FR" sz="1100" dirty="0">
              <a:solidFill>
                <a:schemeClr val="accent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AD5CD55-9410-4FE8-9321-412EF48AC5C2}"/>
              </a:ext>
            </a:extLst>
          </p:cNvPr>
          <p:cNvSpPr txBox="1"/>
          <p:nvPr/>
        </p:nvSpPr>
        <p:spPr>
          <a:xfrm>
            <a:off x="6519673" y="5420084"/>
            <a:ext cx="49487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Expenditure on upper secondary as % of government expenditure on education (%)</a:t>
            </a:r>
            <a:endParaRPr lang="fr-FR" sz="1100" dirty="0">
              <a:solidFill>
                <a:schemeClr val="accent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3B18473-4283-46C3-9CB4-F12D1C6E085C}"/>
              </a:ext>
            </a:extLst>
          </p:cNvPr>
          <p:cNvSpPr txBox="1"/>
          <p:nvPr/>
        </p:nvSpPr>
        <p:spPr>
          <a:xfrm>
            <a:off x="1199625" y="5066950"/>
            <a:ext cx="44149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Expenditure on tertiary as % of government expenditure on education (%)</a:t>
            </a:r>
            <a:endParaRPr lang="fr-FR" sz="1100" dirty="0">
              <a:solidFill>
                <a:schemeClr val="accent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6A5D1C2-72EF-4ADC-95A3-056CA5F30911}"/>
              </a:ext>
            </a:extLst>
          </p:cNvPr>
          <p:cNvSpPr txBox="1"/>
          <p:nvPr/>
        </p:nvSpPr>
        <p:spPr>
          <a:xfrm>
            <a:off x="5844330" y="4579028"/>
            <a:ext cx="4062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Enrolment in tertiary education per 100,000 inhabitants, both sexes</a:t>
            </a:r>
            <a:endParaRPr lang="fr-FR" sz="1100" dirty="0">
              <a:solidFill>
                <a:schemeClr val="accent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3301830-C781-475A-B518-768F749F2A77}"/>
              </a:ext>
            </a:extLst>
          </p:cNvPr>
          <p:cNvSpPr txBox="1"/>
          <p:nvPr/>
        </p:nvSpPr>
        <p:spPr>
          <a:xfrm>
            <a:off x="889233" y="4286774"/>
            <a:ext cx="37689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Enrolment in upper secondary education, both sexes (number)</a:t>
            </a:r>
            <a:endParaRPr lang="fr-FR" sz="1100" dirty="0">
              <a:solidFill>
                <a:schemeClr val="accent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38FE6CC-BCD2-410D-A270-349C859E3318}"/>
              </a:ext>
            </a:extLst>
          </p:cNvPr>
          <p:cNvSpPr txBox="1"/>
          <p:nvPr/>
        </p:nvSpPr>
        <p:spPr>
          <a:xfrm>
            <a:off x="731078" y="6002616"/>
            <a:ext cx="6571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Barro-Lee: Percentage of population age 15+ with tertiary schooling. Total (Incomplete and Completed Tertiary)</a:t>
            </a:r>
            <a:endParaRPr lang="fr-FR" sz="1100" dirty="0">
              <a:solidFill>
                <a:schemeClr val="accent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7214CEF-14BB-4B3E-BB95-535853CD6434}"/>
              </a:ext>
            </a:extLst>
          </p:cNvPr>
          <p:cNvSpPr txBox="1"/>
          <p:nvPr/>
        </p:nvSpPr>
        <p:spPr>
          <a:xfrm>
            <a:off x="4538444" y="2393853"/>
            <a:ext cx="6878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Barro-Lee: Percentage of population age 15+ with secondary schooling. Total (Incomplete and Completed Secondary)</a:t>
            </a:r>
            <a:endParaRPr lang="fr-FR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66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5" grpId="0"/>
      <p:bldP spid="6" grpId="0"/>
      <p:bldP spid="8" grpId="0"/>
      <p:bldP spid="9" grpId="0"/>
      <p:bldP spid="10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57E6B388-B108-4A93-A2FE-1FF98EC97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647" y="2188855"/>
            <a:ext cx="9584353" cy="394649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B96DB29-870F-4509-842D-59A61AC45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70" y="656558"/>
            <a:ext cx="1532297" cy="1532297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AF3F21-0280-4901-B096-125E70DF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48E-FD11-4A6F-AEFA-E87C73C1EE47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F97E07D-E054-4A37-ADF3-305AF1ADA836}"/>
              </a:ext>
            </a:extLst>
          </p:cNvPr>
          <p:cNvSpPr txBox="1"/>
          <p:nvPr/>
        </p:nvSpPr>
        <p:spPr>
          <a:xfrm>
            <a:off x="759989" y="2004189"/>
            <a:ext cx="2053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Analyse des années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E931B4F-6AC9-409C-BCAF-CC02157B8247}"/>
              </a:ext>
            </a:extLst>
          </p:cNvPr>
          <p:cNvSpPr txBox="1"/>
          <p:nvPr/>
        </p:nvSpPr>
        <p:spPr>
          <a:xfrm>
            <a:off x="4843124" y="1176306"/>
            <a:ext cx="4775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Hétérogénéité dans les données disponibles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1C837905-FECE-4D3C-8655-9318A1BD56F9}"/>
              </a:ext>
            </a:extLst>
          </p:cNvPr>
          <p:cNvSpPr/>
          <p:nvPr/>
        </p:nvSpPr>
        <p:spPr>
          <a:xfrm>
            <a:off x="8279934" y="2709644"/>
            <a:ext cx="664042" cy="32053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661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B96DB29-870F-4509-842D-59A61AC45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70" y="656558"/>
            <a:ext cx="1532297" cy="1532297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AF3F21-0280-4901-B096-125E70DF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D48E-FD11-4A6F-AEFA-E87C73C1EE47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F97E07D-E054-4A37-ADF3-305AF1ADA836}"/>
              </a:ext>
            </a:extLst>
          </p:cNvPr>
          <p:cNvSpPr txBox="1"/>
          <p:nvPr/>
        </p:nvSpPr>
        <p:spPr>
          <a:xfrm>
            <a:off x="454276" y="1992921"/>
            <a:ext cx="26544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/>
              <a:t>Analyse des indicateurs des années sélectionnées</a:t>
            </a:r>
          </a:p>
          <a:p>
            <a:pPr algn="ctr"/>
            <a:endParaRPr lang="fr-FR" b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43FCCBD-A4B7-45C5-9854-65444A008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696" y="3268470"/>
            <a:ext cx="8717808" cy="2778510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B016E61-FC55-4370-8B63-4363EA2AC8EE}"/>
              </a:ext>
            </a:extLst>
          </p:cNvPr>
          <p:cNvSpPr/>
          <p:nvPr/>
        </p:nvSpPr>
        <p:spPr>
          <a:xfrm>
            <a:off x="5543550" y="4076700"/>
            <a:ext cx="3152775" cy="4667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15846D9-A966-4233-961D-2DFBF7D4C828}"/>
              </a:ext>
            </a:extLst>
          </p:cNvPr>
          <p:cNvSpPr/>
          <p:nvPr/>
        </p:nvSpPr>
        <p:spPr>
          <a:xfrm>
            <a:off x="7096125" y="4997875"/>
            <a:ext cx="1600200" cy="4667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526CBBC-B7CC-4CA9-BC36-229DC840B3BE}"/>
              </a:ext>
            </a:extLst>
          </p:cNvPr>
          <p:cNvSpPr/>
          <p:nvPr/>
        </p:nvSpPr>
        <p:spPr>
          <a:xfrm>
            <a:off x="8791575" y="5693201"/>
            <a:ext cx="2000250" cy="174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900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319</Words>
  <Application>Microsoft Office PowerPoint</Application>
  <PresentationFormat>Grand écran</PresentationFormat>
  <Paragraphs>69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Thème Office</vt:lpstr>
      <vt:lpstr>Présentation PowerPoint</vt:lpstr>
      <vt:lpstr>Les objectifs :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 : </vt:lpstr>
      <vt:lpstr>Questions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Hugues Antoine</dc:creator>
  <cp:lastModifiedBy>Hugues Antoine</cp:lastModifiedBy>
  <cp:revision>71</cp:revision>
  <dcterms:created xsi:type="dcterms:W3CDTF">2021-04-22T13:28:27Z</dcterms:created>
  <dcterms:modified xsi:type="dcterms:W3CDTF">2021-04-27T08:19:52Z</dcterms:modified>
</cp:coreProperties>
</file>