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8" r:id="rId2"/>
    <p:sldId id="257" r:id="rId3"/>
    <p:sldId id="261" r:id="rId4"/>
    <p:sldId id="262" r:id="rId5"/>
    <p:sldId id="260" r:id="rId6"/>
    <p:sldId id="289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6" r:id="rId20"/>
    <p:sldId id="277" r:id="rId21"/>
    <p:sldId id="278" r:id="rId22"/>
    <p:sldId id="279" r:id="rId23"/>
    <p:sldId id="280" r:id="rId24"/>
    <p:sldId id="286" r:id="rId25"/>
    <p:sldId id="287" r:id="rId26"/>
    <p:sldId id="288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62C47BE-54B3-40AB-A3F0-274BA8F61E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14F35E-B6E2-4D02-9A27-5B91F99A42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4D713-D9D8-4DF3-A841-6E7FF5337404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3E18978-A0E1-421E-874A-B345633774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2AFE33-3862-4AAC-8744-95420746EA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B2D7A-5E61-4678-BF12-F298D2160F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6766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89A80-ADDA-4858-B225-5CC9D2736710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F6FE9-847C-4115-A915-98538B7A09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762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688CA5-28E2-446F-8B64-D6B9647E6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BC6FB4-D4E5-4E0F-A513-FE8F52066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A2AF75-E4E8-4C26-B8CF-C02721A8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EE5EEDD-0AE4-42E6-A878-FD29C408535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511537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3B2AAFC-F56B-4659-BFA1-71E372857DF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787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AE0CBB-7B3A-432C-BC81-5C8B00D7F504}"/>
              </a:ext>
            </a:extLst>
          </p:cNvPr>
          <p:cNvSpPr/>
          <p:nvPr userDrawn="1"/>
        </p:nvSpPr>
        <p:spPr>
          <a:xfrm>
            <a:off x="0" y="6512863"/>
            <a:ext cx="12192000" cy="365125"/>
          </a:xfrm>
          <a:prstGeom prst="rect">
            <a:avLst/>
          </a:prstGeom>
          <a:solidFill>
            <a:srgbClr val="003D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AC292F-B67D-4179-ABE8-ED21CA3F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D0CE47-0239-446E-9044-BEFC170CB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217C05CA-B8A1-4EF4-BB98-5785F7E994A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511537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3B2AAFC-F56B-4659-BFA1-71E372857DFE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29205A0F-4384-443E-80F1-15DD2C0283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675" y="6066121"/>
            <a:ext cx="1214536" cy="55625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3BC693D1-EC45-470F-B5B4-6596E1D507B8}"/>
              </a:ext>
            </a:extLst>
          </p:cNvPr>
          <p:cNvSpPr txBox="1"/>
          <p:nvPr userDrawn="1"/>
        </p:nvSpPr>
        <p:spPr>
          <a:xfrm>
            <a:off x="6884438" y="6555871"/>
            <a:ext cx="4253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i="0" dirty="0">
                <a:solidFill>
                  <a:schemeClr val="bg1"/>
                </a:solidFill>
                <a:effectLst/>
                <a:latin typeface="Montserrat"/>
              </a:rPr>
              <a:t>Anticipez les besoins en consommation électrique de bâtiments</a:t>
            </a:r>
          </a:p>
        </p:txBody>
      </p:sp>
    </p:spTree>
    <p:extLst>
      <p:ext uri="{BB962C8B-B14F-4D97-AF65-F5344CB8AC3E}">
        <p14:creationId xmlns:p14="http://schemas.microsoft.com/office/powerpoint/2010/main" val="417217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CABA53C-045E-4FB6-AB08-91A27A21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37C3B4-3307-4AB8-A715-6AB1A2776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919735-5857-4686-82CB-A3AEA543F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4D6387-17AC-4637-A9AE-AAFF1F821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‹N°›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575EC0-46D7-4C7B-83F2-9AB490B03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AAFC-F56B-4659-BFA1-71E372857D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86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704F0AC-617D-4782-B3E0-4584303E3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622" y="1957137"/>
            <a:ext cx="4080755" cy="186898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78B69F3-213A-44AC-A9BF-EBF60B946455}"/>
              </a:ext>
            </a:extLst>
          </p:cNvPr>
          <p:cNvSpPr txBox="1"/>
          <p:nvPr/>
        </p:nvSpPr>
        <p:spPr>
          <a:xfrm>
            <a:off x="2968700" y="4090002"/>
            <a:ext cx="625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b="1">
                <a:latin typeface="Montserra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fr-FR" dirty="0"/>
              <a:t>Anticipez les besoins en consommation électrique de bâtiments</a:t>
            </a:r>
          </a:p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9D37BFD-8B84-4736-A1CE-2589E16796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t>1</a:t>
            </a:fld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19A44D2-AC07-4E73-A792-5A2CDBDFB16A}"/>
              </a:ext>
            </a:extLst>
          </p:cNvPr>
          <p:cNvSpPr txBox="1"/>
          <p:nvPr/>
        </p:nvSpPr>
        <p:spPr>
          <a:xfrm>
            <a:off x="6915150" y="6438212"/>
            <a:ext cx="49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Hugues ANTOINE – 08/2021</a:t>
            </a:r>
          </a:p>
        </p:txBody>
      </p:sp>
    </p:spTree>
    <p:extLst>
      <p:ext uri="{BB962C8B-B14F-4D97-AF65-F5344CB8AC3E}">
        <p14:creationId xmlns:p14="http://schemas.microsoft.com/office/powerpoint/2010/main" val="404449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149B2E-A1D3-4967-BCCC-2068FD65703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0713F1C-002A-4CE1-9814-3DED5008348E}"/>
              </a:ext>
            </a:extLst>
          </p:cNvPr>
          <p:cNvSpPr txBox="1">
            <a:spLocks/>
          </p:cNvSpPr>
          <p:nvPr/>
        </p:nvSpPr>
        <p:spPr>
          <a:xfrm>
            <a:off x="259972" y="1042"/>
            <a:ext cx="11932028" cy="834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u="sng" dirty="0">
                <a:solidFill>
                  <a:schemeClr val="accent1">
                    <a:lumMod val="75000"/>
                  </a:schemeClr>
                </a:solidFill>
              </a:rPr>
              <a:t>Analyse bivariée : variables qualitatives et variable quantitative : </a:t>
            </a:r>
            <a:r>
              <a:rPr lang="fr-FR" sz="2800" b="1" u="sng" dirty="0" err="1">
                <a:solidFill>
                  <a:schemeClr val="accent1">
                    <a:lumMod val="75000"/>
                  </a:schemeClr>
                </a:solidFill>
              </a:rPr>
              <a:t>SiteEnergyUse</a:t>
            </a:r>
            <a:endParaRPr lang="fr-FR" sz="28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CD13128D-8C67-4837-BDCF-859A3787F673}"/>
              </a:ext>
            </a:extLst>
          </p:cNvPr>
          <p:cNvSpPr txBox="1">
            <a:spLocks/>
          </p:cNvSpPr>
          <p:nvPr/>
        </p:nvSpPr>
        <p:spPr>
          <a:xfrm>
            <a:off x="6225986" y="1557338"/>
            <a:ext cx="1815234" cy="1843867"/>
          </a:xfrm>
          <a:prstGeom prst="rect">
            <a:avLst/>
          </a:prstGeom>
          <a:ln w="12700">
            <a:solidFill>
              <a:srgbClr val="FFC000"/>
            </a:solidFill>
          </a:ln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100" b="1" u="sng" dirty="0"/>
              <a:t>Test ANOVA</a:t>
            </a:r>
            <a:r>
              <a:rPr lang="fr-FR" sz="3100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 err="1"/>
              <a:t>BuildingType</a:t>
            </a:r>
            <a:endParaRPr lang="en-US" sz="2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/>
              <a:t>stat=44.095, p=0.000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/>
              <a:t>Probably different distributions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/>
              <a:t>--------------------------------------------------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 err="1"/>
              <a:t>PrimaryPropertyType</a:t>
            </a:r>
            <a:endParaRPr lang="en-US" sz="2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/>
              <a:t>stat=16.833, p=0.000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/>
              <a:t>Probably different distributions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/>
              <a:t>--------------------------------------------------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/>
              <a:t>Neighborhood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/>
              <a:t>stat=1.429, p=0.108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/>
              <a:t>Probably the same distribution</a:t>
            </a:r>
            <a:endParaRPr lang="fr-FR" sz="2500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D9B5001B-657B-439F-8581-F06C1B7751A9}"/>
              </a:ext>
            </a:extLst>
          </p:cNvPr>
          <p:cNvSpPr txBox="1">
            <a:spLocks/>
          </p:cNvSpPr>
          <p:nvPr/>
        </p:nvSpPr>
        <p:spPr>
          <a:xfrm>
            <a:off x="8583086" y="1565884"/>
            <a:ext cx="1815234" cy="1843867"/>
          </a:xfrm>
          <a:prstGeom prst="rect">
            <a:avLst/>
          </a:prstGeom>
          <a:ln w="12700">
            <a:solidFill>
              <a:srgbClr val="FFC000"/>
            </a:solidFill>
          </a:ln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u="sng" dirty="0"/>
              <a:t>Test </a:t>
            </a:r>
            <a:r>
              <a:rPr lang="fr-FR" sz="4000" b="1" u="sng" dirty="0" err="1"/>
              <a:t>Kruskal</a:t>
            </a:r>
            <a:r>
              <a:rPr lang="fr-FR" sz="4000" b="1" u="sng" dirty="0"/>
              <a:t>-Wallis H</a:t>
            </a:r>
            <a:r>
              <a:rPr lang="fr-FR" dirty="0"/>
              <a:t>:</a:t>
            </a:r>
            <a:endParaRPr lang="fr-FR" sz="3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 err="1"/>
              <a:t>BuildingType</a:t>
            </a:r>
            <a:endParaRPr lang="en-US" sz="3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/>
              <a:t>stat=29.938, p=0.000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/>
              <a:t>Probably different distributions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/>
              <a:t>--------------------------------------------------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 err="1"/>
              <a:t>PrimaryPropertyType</a:t>
            </a:r>
            <a:endParaRPr lang="en-US" sz="3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/>
              <a:t>stat=679.279, p=0.000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/>
              <a:t>Probably different distributions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/>
              <a:t>--------------------------------------------------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/>
              <a:t>Neighborhood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/>
              <a:t>stat=151.926, p=0.000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/>
              <a:t>Probably different distributions</a:t>
            </a:r>
            <a:endParaRPr lang="fr-FR" sz="3200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A73E575-88E5-4445-80C3-FF87E1AF724C}"/>
              </a:ext>
            </a:extLst>
          </p:cNvPr>
          <p:cNvSpPr/>
          <p:nvPr/>
        </p:nvSpPr>
        <p:spPr>
          <a:xfrm>
            <a:off x="5708121" y="3945536"/>
            <a:ext cx="5511512" cy="1200329"/>
          </a:xfrm>
          <a:prstGeom prst="roundRect">
            <a:avLst>
              <a:gd name="adj" fmla="val 690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887FCF4-9528-437E-90CB-F3197466436C}"/>
              </a:ext>
            </a:extLst>
          </p:cNvPr>
          <p:cNvSpPr txBox="1"/>
          <p:nvPr/>
        </p:nvSpPr>
        <p:spPr>
          <a:xfrm>
            <a:off x="5708121" y="3945536"/>
            <a:ext cx="5511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Avec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ces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2 tests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statistiques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et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comme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les p-values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sont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égales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à 0, 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peut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être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confiant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et dire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qu’il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y a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une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distribution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différente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du 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‘</a:t>
            </a:r>
            <a:r>
              <a:rPr lang="fr-FR" i="1" dirty="0" err="1">
                <a:solidFill>
                  <a:srgbClr val="000000"/>
                </a:solidFill>
                <a:latin typeface="Helvetica Neue"/>
              </a:rPr>
              <a:t>SiteEnergyUse</a:t>
            </a:r>
            <a:r>
              <a:rPr lang="fr-FR" i="1" dirty="0">
                <a:solidFill>
                  <a:srgbClr val="000000"/>
                </a:solidFill>
                <a:latin typeface="Helvetica Neue"/>
              </a:rPr>
              <a:t>’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avec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ces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données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qualitatives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888AAB6-2364-49FA-AFB2-84096FBAB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39" y="873701"/>
            <a:ext cx="3486674" cy="165261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6B872B7-4496-4F37-95B3-3A3971504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39" y="4408682"/>
            <a:ext cx="3486675" cy="191252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73752B1-4C4E-4594-80EA-ABF2E9D364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39" y="2526316"/>
            <a:ext cx="3486674" cy="184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21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4CEAFA-8F34-491A-9BCA-13765BC90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11</a:t>
            </a:fld>
            <a:endParaRPr lang="fr-FR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79C3CD37-5CDB-4C3A-9C76-05D0E477A9CC}"/>
              </a:ext>
            </a:extLst>
          </p:cNvPr>
          <p:cNvGrpSpPr/>
          <p:nvPr/>
        </p:nvGrpSpPr>
        <p:grpSpPr>
          <a:xfrm>
            <a:off x="798871" y="2116513"/>
            <a:ext cx="4108465" cy="633889"/>
            <a:chOff x="806615" y="802105"/>
            <a:chExt cx="2578270" cy="1477328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1D0A056C-64E2-4880-8B0F-092D9AF3C7FB}"/>
                </a:ext>
              </a:extLst>
            </p:cNvPr>
            <p:cNvSpPr/>
            <p:nvPr/>
          </p:nvSpPr>
          <p:spPr>
            <a:xfrm>
              <a:off x="806615" y="802105"/>
              <a:ext cx="2578270" cy="147732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65A58BE8-F3F5-4AEC-A11C-23E0F583C938}"/>
                </a:ext>
              </a:extLst>
            </p:cNvPr>
            <p:cNvSpPr txBox="1"/>
            <p:nvPr/>
          </p:nvSpPr>
          <p:spPr>
            <a:xfrm>
              <a:off x="806615" y="802105"/>
              <a:ext cx="2490127" cy="107594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u="sng" dirty="0"/>
                <a:t>Calcul de la distance </a:t>
              </a:r>
              <a:r>
                <a:rPr lang="fr-FR" sz="1200" b="1" u="sng" dirty="0" err="1"/>
                <a:t>haversine</a:t>
              </a:r>
              <a:r>
                <a:rPr lang="fr-FR" sz="1200" b="1" u="sng" dirty="0"/>
                <a:t> :</a:t>
              </a:r>
            </a:p>
            <a:p>
              <a:r>
                <a:rPr lang="fr-FR" sz="1200" dirty="0"/>
                <a:t>Entre les données GPS des bâtiments et le centre de </a:t>
              </a:r>
              <a:r>
                <a:rPr lang="fr-FR" sz="1200" dirty="0" err="1"/>
                <a:t>Seattles</a:t>
              </a:r>
              <a:endParaRPr lang="fr-FR" sz="1200" dirty="0"/>
            </a:p>
          </p:txBody>
        </p:sp>
      </p:grp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912815A-301E-4258-861E-9DDBD164E0C2}"/>
              </a:ext>
            </a:extLst>
          </p:cNvPr>
          <p:cNvCxnSpPr>
            <a:cxnSpLocks/>
          </p:cNvCxnSpPr>
          <p:nvPr/>
        </p:nvCxnSpPr>
        <p:spPr>
          <a:xfrm>
            <a:off x="2767351" y="2750402"/>
            <a:ext cx="15524" cy="81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7960BDCF-2AA2-4F99-BFF2-1072A27DEAF8}"/>
              </a:ext>
            </a:extLst>
          </p:cNvPr>
          <p:cNvGrpSpPr/>
          <p:nvPr/>
        </p:nvGrpSpPr>
        <p:grpSpPr>
          <a:xfrm>
            <a:off x="791108" y="3569001"/>
            <a:ext cx="4108465" cy="597281"/>
            <a:chOff x="806615" y="802105"/>
            <a:chExt cx="2578270" cy="1392010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3DD3DF7E-5121-4B2C-A6FA-131760C68290}"/>
                </a:ext>
              </a:extLst>
            </p:cNvPr>
            <p:cNvSpPr/>
            <p:nvPr/>
          </p:nvSpPr>
          <p:spPr>
            <a:xfrm>
              <a:off x="806615" y="802105"/>
              <a:ext cx="2578270" cy="139201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FE8620A-38EF-43DC-BEF3-F3C9FC0D9574}"/>
                </a:ext>
              </a:extLst>
            </p:cNvPr>
            <p:cNvSpPr txBox="1"/>
            <p:nvPr/>
          </p:nvSpPr>
          <p:spPr>
            <a:xfrm>
              <a:off x="806615" y="802105"/>
              <a:ext cx="1810577" cy="107594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u="sng" dirty="0"/>
                <a:t>Colonnes avec les types d'énergie utilisés :</a:t>
              </a:r>
            </a:p>
            <a:p>
              <a:r>
                <a:rPr lang="fr-FR" sz="1200" dirty="0"/>
                <a:t>Electricité, gaz, vapeur</a:t>
              </a:r>
            </a:p>
          </p:txBody>
        </p:sp>
      </p:grp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A5EF6F9-B891-44F6-A919-D191C3EA5A67}"/>
              </a:ext>
            </a:extLst>
          </p:cNvPr>
          <p:cNvCxnSpPr>
            <a:cxnSpLocks/>
          </p:cNvCxnSpPr>
          <p:nvPr/>
        </p:nvCxnSpPr>
        <p:spPr>
          <a:xfrm>
            <a:off x="2775113" y="4172435"/>
            <a:ext cx="0" cy="91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8A177903-91A2-46DA-8A63-EF9C4BBC782C}"/>
              </a:ext>
            </a:extLst>
          </p:cNvPr>
          <p:cNvGrpSpPr/>
          <p:nvPr/>
        </p:nvGrpSpPr>
        <p:grpSpPr>
          <a:xfrm>
            <a:off x="798871" y="5089978"/>
            <a:ext cx="4108465" cy="547089"/>
            <a:chOff x="806615" y="802105"/>
            <a:chExt cx="2578270" cy="1275034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D00EB1F4-99C2-42B0-8CF5-BC154AAFEDE6}"/>
                </a:ext>
              </a:extLst>
            </p:cNvPr>
            <p:cNvSpPr/>
            <p:nvPr/>
          </p:nvSpPr>
          <p:spPr>
            <a:xfrm>
              <a:off x="806615" y="802105"/>
              <a:ext cx="2578270" cy="127503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35A55F0-4C89-4E2F-9A40-BDDAE6476E02}"/>
                </a:ext>
              </a:extLst>
            </p:cNvPr>
            <p:cNvSpPr txBox="1"/>
            <p:nvPr/>
          </p:nvSpPr>
          <p:spPr>
            <a:xfrm>
              <a:off x="806615" y="802105"/>
              <a:ext cx="2573398" cy="1004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b="1" u="sng" dirty="0" err="1"/>
                <a:t>OneHotEncoder</a:t>
              </a:r>
              <a:r>
                <a:rPr lang="fr-FR" sz="1200" b="1" u="sng" dirty="0"/>
                <a:t> :</a:t>
              </a:r>
            </a:p>
            <a:p>
              <a:r>
                <a:rPr lang="fr-FR" sz="1000" dirty="0"/>
                <a:t>Des colonnes : '</a:t>
              </a:r>
              <a:r>
                <a:rPr lang="fr-FR" sz="1000" dirty="0" err="1"/>
                <a:t>BuildingType</a:t>
              </a:r>
              <a:r>
                <a:rPr lang="fr-FR" sz="1000" dirty="0"/>
                <a:t>','</a:t>
              </a:r>
              <a:r>
                <a:rPr lang="fr-FR" sz="1000" dirty="0" err="1"/>
                <a:t>Neighborhood</a:t>
              </a:r>
              <a:r>
                <a:rPr lang="fr-FR" sz="1000" dirty="0"/>
                <a:t>’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52457B4-B050-4A35-A7A2-C150E5B4AEBA}"/>
              </a:ext>
            </a:extLst>
          </p:cNvPr>
          <p:cNvGrpSpPr/>
          <p:nvPr/>
        </p:nvGrpSpPr>
        <p:grpSpPr>
          <a:xfrm>
            <a:off x="7292429" y="5003178"/>
            <a:ext cx="4108465" cy="633889"/>
            <a:chOff x="806615" y="802105"/>
            <a:chExt cx="2578270" cy="1477328"/>
          </a:xfrm>
        </p:grpSpPr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CF0AE4B9-9112-46D5-A341-B4BE9F7645CE}"/>
                </a:ext>
              </a:extLst>
            </p:cNvPr>
            <p:cNvSpPr/>
            <p:nvPr/>
          </p:nvSpPr>
          <p:spPr>
            <a:xfrm>
              <a:off x="806615" y="802105"/>
              <a:ext cx="2578270" cy="147732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150B3979-AC8E-4D2B-B0F0-8393A94A5E0F}"/>
                </a:ext>
              </a:extLst>
            </p:cNvPr>
            <p:cNvSpPr txBox="1"/>
            <p:nvPr/>
          </p:nvSpPr>
          <p:spPr>
            <a:xfrm>
              <a:off x="806615" y="802105"/>
              <a:ext cx="2573398" cy="13628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b="1" u="sng" dirty="0"/>
                <a:t>Regroupement des valeurs moins fréquentes:</a:t>
              </a:r>
            </a:p>
            <a:p>
              <a:r>
                <a:rPr lang="fr-FR" sz="1000" dirty="0"/>
                <a:t>'</a:t>
              </a:r>
              <a:r>
                <a:rPr lang="fr-FR" sz="1000" dirty="0" err="1"/>
                <a:t>LargestPropertyUseType</a:t>
              </a:r>
              <a:r>
                <a:rPr lang="fr-FR" sz="1000" dirty="0"/>
                <a:t>', '</a:t>
              </a:r>
              <a:r>
                <a:rPr lang="fr-FR" sz="1000" dirty="0" err="1"/>
                <a:t>SecondLargestPropertyUseType</a:t>
              </a:r>
              <a:r>
                <a:rPr lang="fr-FR" sz="1000" dirty="0"/>
                <a:t>', '</a:t>
              </a:r>
              <a:r>
                <a:rPr lang="fr-FR" sz="1000" dirty="0" err="1"/>
                <a:t>ThirdLargestPropertyUseType</a:t>
              </a:r>
              <a:r>
                <a:rPr lang="fr-FR" sz="1000" dirty="0"/>
                <a:t>’.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79C8178-BA56-49D1-80F1-F32FBA81010D}"/>
              </a:ext>
            </a:extLst>
          </p:cNvPr>
          <p:cNvGrpSpPr/>
          <p:nvPr/>
        </p:nvGrpSpPr>
        <p:grpSpPr>
          <a:xfrm>
            <a:off x="7292429" y="3518369"/>
            <a:ext cx="4100701" cy="892553"/>
            <a:chOff x="806615" y="802101"/>
            <a:chExt cx="2573398" cy="3754413"/>
          </a:xfrm>
        </p:grpSpPr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FA2B40EF-BBC5-49E7-84A8-81EDF5D02E97}"/>
                </a:ext>
              </a:extLst>
            </p:cNvPr>
            <p:cNvSpPr/>
            <p:nvPr/>
          </p:nvSpPr>
          <p:spPr>
            <a:xfrm>
              <a:off x="806615" y="802101"/>
              <a:ext cx="2568527" cy="35894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607D80E3-3549-4521-AB3A-57B631724A75}"/>
                </a:ext>
              </a:extLst>
            </p:cNvPr>
            <p:cNvSpPr txBox="1"/>
            <p:nvPr/>
          </p:nvSpPr>
          <p:spPr>
            <a:xfrm>
              <a:off x="806615" y="802105"/>
              <a:ext cx="2573398" cy="37544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b="1" u="sng" dirty="0" err="1"/>
                <a:t>OneHotEncoder</a:t>
              </a:r>
              <a:r>
                <a:rPr lang="fr-FR" sz="1200" b="1" u="sng" dirty="0"/>
                <a:t> customisé :</a:t>
              </a:r>
            </a:p>
            <a:p>
              <a:r>
                <a:rPr lang="fr-FR" sz="1000" dirty="0"/>
                <a:t>Ajout d’un poids en fonction de la colonne</a:t>
              </a:r>
            </a:p>
            <a:p>
              <a:r>
                <a:rPr lang="fr-FR" sz="1000" dirty="0"/>
                <a:t>'</a:t>
              </a:r>
              <a:r>
                <a:rPr lang="fr-FR" sz="1000" dirty="0" err="1"/>
                <a:t>LargestPropertyUseType</a:t>
              </a:r>
              <a:r>
                <a:rPr lang="fr-FR" sz="1000" dirty="0"/>
                <a:t>', '</a:t>
              </a:r>
              <a:r>
                <a:rPr lang="fr-FR" sz="1000" dirty="0" err="1"/>
                <a:t>SecondLargestPropertyUseType</a:t>
              </a:r>
              <a:r>
                <a:rPr lang="fr-FR" sz="1000" dirty="0"/>
                <a:t>', '</a:t>
              </a:r>
              <a:r>
                <a:rPr lang="fr-FR" sz="1000" dirty="0" err="1"/>
                <a:t>ThirdLargestPropertyUseType</a:t>
              </a:r>
              <a:r>
                <a:rPr lang="fr-FR" sz="1000" dirty="0"/>
                <a:t>’.</a:t>
              </a:r>
            </a:p>
            <a:p>
              <a:endParaRPr lang="fr-FR" sz="1000" dirty="0"/>
            </a:p>
          </p:txBody>
        </p:sp>
      </p:grp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D9CEE257-9531-4D60-B72C-2D50F6C7C31C}"/>
              </a:ext>
            </a:extLst>
          </p:cNvPr>
          <p:cNvSpPr/>
          <p:nvPr/>
        </p:nvSpPr>
        <p:spPr>
          <a:xfrm>
            <a:off x="7284666" y="1724998"/>
            <a:ext cx="4092939" cy="10718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FBC2E49-6E1F-4783-B635-2616706C76B6}"/>
              </a:ext>
            </a:extLst>
          </p:cNvPr>
          <p:cNvSpPr txBox="1"/>
          <p:nvPr/>
        </p:nvSpPr>
        <p:spPr>
          <a:xfrm>
            <a:off x="7284666" y="1724999"/>
            <a:ext cx="4100701" cy="12311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b="1" u="sng" dirty="0" err="1"/>
              <a:t>Supression</a:t>
            </a:r>
            <a:r>
              <a:rPr lang="fr-FR" sz="1200" b="1" u="sng" dirty="0"/>
              <a:t> des colonnes inutiles à la modélisation:</a:t>
            </a:r>
          </a:p>
          <a:p>
            <a:r>
              <a:rPr lang="fr-FR" sz="1000" dirty="0"/>
              <a:t>Ex : colonnes avec les consommations par type d’énergie, ID, adresses, colonnes </a:t>
            </a:r>
            <a:r>
              <a:rPr lang="fr-FR" sz="1000" dirty="0" err="1"/>
              <a:t>OneHotEncodées</a:t>
            </a:r>
            <a:r>
              <a:rPr lang="fr-FR" sz="1000" dirty="0"/>
              <a:t>…</a:t>
            </a:r>
          </a:p>
          <a:p>
            <a:endParaRPr lang="fr-FR" sz="1000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fr-FR" sz="1200" b="1" dirty="0"/>
              <a:t>1 687 bâtiments, 69 variables</a:t>
            </a:r>
          </a:p>
          <a:p>
            <a:endParaRPr lang="fr-FR" sz="1000" dirty="0"/>
          </a:p>
          <a:p>
            <a:endParaRPr lang="fr-FR" sz="1000" dirty="0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86C5316-049E-4B8E-837E-B7F45C7AD128}"/>
              </a:ext>
            </a:extLst>
          </p:cNvPr>
          <p:cNvCxnSpPr>
            <a:cxnSpLocks/>
          </p:cNvCxnSpPr>
          <p:nvPr/>
        </p:nvCxnSpPr>
        <p:spPr>
          <a:xfrm flipV="1">
            <a:off x="4899572" y="5305421"/>
            <a:ext cx="2385094" cy="1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B273EC93-7479-4C02-8C47-1B97F74F934E}"/>
              </a:ext>
            </a:extLst>
          </p:cNvPr>
          <p:cNvCxnSpPr>
            <a:cxnSpLocks/>
            <a:stCxn id="20" idx="0"/>
            <a:endCxn id="23" idx="2"/>
          </p:cNvCxnSpPr>
          <p:nvPr/>
        </p:nvCxnSpPr>
        <p:spPr>
          <a:xfrm flipV="1">
            <a:off x="9342780" y="4410922"/>
            <a:ext cx="0" cy="59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1AF6CC72-C299-47E0-941E-F5AD5B030054}"/>
              </a:ext>
            </a:extLst>
          </p:cNvPr>
          <p:cNvCxnSpPr>
            <a:cxnSpLocks/>
          </p:cNvCxnSpPr>
          <p:nvPr/>
        </p:nvCxnSpPr>
        <p:spPr>
          <a:xfrm flipV="1">
            <a:off x="9364924" y="2750402"/>
            <a:ext cx="0" cy="767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re 10">
            <a:extLst>
              <a:ext uri="{FF2B5EF4-FFF2-40B4-BE49-F238E27FC236}">
                <a16:creationId xmlns:a16="http://schemas.microsoft.com/office/drawing/2014/main" id="{F571CA5E-5AC3-4C36-865F-D20A01A570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err="1"/>
              <a:t>Feature</a:t>
            </a:r>
            <a:r>
              <a:rPr lang="fr-FR" b="1" dirty="0"/>
              <a:t> engineering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7914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D7009D-E74F-4874-B52F-CECB096638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F6802B2-52F3-4938-97AB-4B49E795F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1721977"/>
            <a:ext cx="10515600" cy="1325563"/>
          </a:xfrm>
        </p:spPr>
        <p:txBody>
          <a:bodyPr>
            <a:normAutofit/>
          </a:bodyPr>
          <a:lstStyle/>
          <a:p>
            <a:r>
              <a:rPr lang="fr-FR" sz="3200" b="1" u="sng" dirty="0"/>
              <a:t>Pistes de recherche :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A90553D-92E7-4FA7-972C-98ABF3358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3047540"/>
            <a:ext cx="10515600" cy="3006674"/>
          </a:xfrm>
        </p:spPr>
        <p:txBody>
          <a:bodyPr/>
          <a:lstStyle/>
          <a:p>
            <a:r>
              <a:rPr lang="fr-FR" dirty="0"/>
              <a:t>Sélectionner un modèle d’apprentissage supervisé.</a:t>
            </a:r>
          </a:p>
          <a:p>
            <a:r>
              <a:rPr lang="fr-FR" dirty="0"/>
              <a:t>Optimiser les hyperparamètres du modèle.</a:t>
            </a:r>
          </a:p>
          <a:p>
            <a:r>
              <a:rPr lang="fr-FR" dirty="0"/>
              <a:t>Analyser les variables importantes.</a:t>
            </a:r>
          </a:p>
          <a:p>
            <a:r>
              <a:rPr lang="fr-FR" dirty="0"/>
              <a:t>Evaluer les performances du modèle.</a:t>
            </a:r>
          </a:p>
          <a:p>
            <a:r>
              <a:rPr lang="fr-FR" dirty="0"/>
              <a:t>Influence de l’ENERGY STAR Score.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Titre 10">
            <a:extLst>
              <a:ext uri="{FF2B5EF4-FFF2-40B4-BE49-F238E27FC236}">
                <a16:creationId xmlns:a16="http://schemas.microsoft.com/office/drawing/2014/main" id="{05206FF9-FE04-488A-B803-7A4DA1E5AC8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Modélisation</a:t>
            </a:r>
          </a:p>
        </p:txBody>
      </p:sp>
    </p:spTree>
    <p:extLst>
      <p:ext uri="{BB962C8B-B14F-4D97-AF65-F5344CB8AC3E}">
        <p14:creationId xmlns:p14="http://schemas.microsoft.com/office/powerpoint/2010/main" val="3775009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29561B-7515-4043-99BB-957751F7F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Séparation des variables à prédire (</a:t>
            </a:r>
            <a:r>
              <a:rPr lang="fr-FR" dirty="0" err="1"/>
              <a:t>GHGEmissions</a:t>
            </a:r>
            <a:r>
              <a:rPr lang="fr-FR" dirty="0"/>
              <a:t>, </a:t>
            </a:r>
            <a:r>
              <a:rPr lang="fr-FR" dirty="0" err="1"/>
              <a:t>SiteEnergyUse</a:t>
            </a:r>
            <a:r>
              <a:rPr lang="fr-FR" dirty="0"/>
              <a:t>) du jeu de données.</a:t>
            </a:r>
          </a:p>
          <a:p>
            <a:r>
              <a:rPr lang="fr-FR" dirty="0"/>
              <a:t>Création d’un jeu de données d’entrainement et d’un jeu de données de test.</a:t>
            </a:r>
          </a:p>
          <a:p>
            <a:r>
              <a:rPr lang="fr-FR" dirty="0"/>
              <a:t>Création d’un pipeline.</a:t>
            </a:r>
          </a:p>
          <a:p>
            <a:r>
              <a:rPr lang="fr-FR" dirty="0"/>
              <a:t>Création d’une fonction pour tester les différents modèles avec </a:t>
            </a:r>
            <a:r>
              <a:rPr lang="fr-FR" dirty="0" err="1"/>
              <a:t>GridSearchCV</a:t>
            </a:r>
            <a:r>
              <a:rPr lang="fr-FR" dirty="0"/>
              <a:t>.</a:t>
            </a:r>
          </a:p>
          <a:p>
            <a:r>
              <a:rPr lang="fr-FR" dirty="0"/>
              <a:t>Définition du paramètre 'cv’ afin qu’il soit identique pour les différents tests.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4BE7F5-311E-4FA1-BFB5-72792C27AE2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C99FBD7-2C9C-411D-B334-3950B20F955D}"/>
              </a:ext>
            </a:extLst>
          </p:cNvPr>
          <p:cNvSpPr txBox="1">
            <a:spLocks/>
          </p:cNvSpPr>
          <p:nvPr/>
        </p:nvSpPr>
        <p:spPr>
          <a:xfrm>
            <a:off x="310771" y="407095"/>
            <a:ext cx="10499468" cy="834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u="sng" dirty="0">
                <a:solidFill>
                  <a:schemeClr val="accent1">
                    <a:lumMod val="75000"/>
                  </a:schemeClr>
                </a:solidFill>
              </a:rPr>
              <a:t>Préparation de données</a:t>
            </a:r>
          </a:p>
        </p:txBody>
      </p:sp>
    </p:spTree>
    <p:extLst>
      <p:ext uri="{BB962C8B-B14F-4D97-AF65-F5344CB8AC3E}">
        <p14:creationId xmlns:p14="http://schemas.microsoft.com/office/powerpoint/2010/main" val="105257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AB1DF9-9E3E-4ABE-874B-52A92D86F6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B80CD33-B462-4925-92AC-4201E9FD3B24}"/>
              </a:ext>
            </a:extLst>
          </p:cNvPr>
          <p:cNvSpPr txBox="1">
            <a:spLocks/>
          </p:cNvSpPr>
          <p:nvPr/>
        </p:nvSpPr>
        <p:spPr>
          <a:xfrm>
            <a:off x="310771" y="407095"/>
            <a:ext cx="10499468" cy="834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u="sng" dirty="0">
                <a:solidFill>
                  <a:schemeClr val="accent1">
                    <a:lumMod val="75000"/>
                  </a:schemeClr>
                </a:solidFill>
              </a:rPr>
              <a:t>Modèles d’apprentissage testés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B06F9FFA-4CA5-4BD2-9EFA-88A3A45AF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 err="1"/>
              <a:t>ElasticNet</a:t>
            </a:r>
            <a:r>
              <a:rPr lang="fr-FR" dirty="0"/>
              <a:t> : modèle de régression linéaire</a:t>
            </a:r>
          </a:p>
          <a:p>
            <a:endParaRPr lang="fr-FR" dirty="0"/>
          </a:p>
          <a:p>
            <a:r>
              <a:rPr lang="fr-FR" dirty="0" err="1"/>
              <a:t>RandomForestRegressor</a:t>
            </a:r>
            <a:r>
              <a:rPr lang="fr-FR" dirty="0"/>
              <a:t> : modèle de bagging</a:t>
            </a:r>
          </a:p>
          <a:p>
            <a:endParaRPr lang="fr-FR" dirty="0"/>
          </a:p>
          <a:p>
            <a:r>
              <a:rPr lang="fr-FR" dirty="0" err="1"/>
              <a:t>HistGradientBoostingRegressor</a:t>
            </a:r>
            <a:r>
              <a:rPr lang="fr-FR" dirty="0"/>
              <a:t> : modèle de </a:t>
            </a:r>
            <a:r>
              <a:rPr lang="fr-FR" dirty="0" err="1"/>
              <a:t>boosting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872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C07FC194-B4D2-4C52-B4E4-A3E844D68EAA}"/>
              </a:ext>
            </a:extLst>
          </p:cNvPr>
          <p:cNvSpPr txBox="1">
            <a:spLocks/>
          </p:cNvSpPr>
          <p:nvPr/>
        </p:nvSpPr>
        <p:spPr>
          <a:xfrm>
            <a:off x="310771" y="407095"/>
            <a:ext cx="10499468" cy="834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u="sng" dirty="0">
                <a:solidFill>
                  <a:schemeClr val="accent1">
                    <a:lumMod val="75000"/>
                  </a:schemeClr>
                </a:solidFill>
              </a:rPr>
              <a:t>Etapes de tests des modèles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AD8E4383-76E7-4AA7-9669-27672CCD84E5}"/>
              </a:ext>
            </a:extLst>
          </p:cNvPr>
          <p:cNvGrpSpPr/>
          <p:nvPr/>
        </p:nvGrpSpPr>
        <p:grpSpPr>
          <a:xfrm>
            <a:off x="3808838" y="1470574"/>
            <a:ext cx="4969401" cy="1418392"/>
            <a:chOff x="806615" y="802105"/>
            <a:chExt cx="2578270" cy="4310109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60DC1687-F988-4E26-B243-2323FC843A71}"/>
                </a:ext>
              </a:extLst>
            </p:cNvPr>
            <p:cNvSpPr/>
            <p:nvPr/>
          </p:nvSpPr>
          <p:spPr>
            <a:xfrm>
              <a:off x="806616" y="802105"/>
              <a:ext cx="2578269" cy="343541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E6A596D8-6BE7-48A4-BD88-DF313CBDF189}"/>
                </a:ext>
              </a:extLst>
            </p:cNvPr>
            <p:cNvSpPr txBox="1"/>
            <p:nvPr/>
          </p:nvSpPr>
          <p:spPr>
            <a:xfrm>
              <a:off x="806615" y="903589"/>
              <a:ext cx="2573397" cy="42086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u="sng" dirty="0"/>
                <a:t>Définition des hyperparamètres à tester pour chaque modèle</a:t>
              </a:r>
            </a:p>
            <a:p>
              <a:pPr marL="171450" indent="-171450">
                <a:buFont typeface="Calibri" panose="020F0502020204030204" pitchFamily="34" charset="0"/>
                <a:buChar char="-"/>
              </a:pPr>
              <a:r>
                <a:rPr lang="fr-FR" sz="1200" dirty="0" err="1"/>
                <a:t>ElasticNet</a:t>
              </a:r>
              <a:r>
                <a:rPr lang="fr-FR" sz="1200" dirty="0"/>
                <a:t> : alpha, l1_ratio</a:t>
              </a:r>
            </a:p>
            <a:p>
              <a:pPr defTabSz="179388"/>
              <a:r>
                <a:rPr lang="fr-FR" sz="1200" dirty="0"/>
                <a:t>	</a:t>
              </a:r>
              <a:r>
                <a:rPr lang="fr-FR" sz="1200" dirty="0" err="1"/>
                <a:t>Rq</a:t>
              </a:r>
              <a:r>
                <a:rPr lang="fr-FR" sz="1200" dirty="0"/>
                <a:t> : normalisations des données et transformation de la valeur à prédire.</a:t>
              </a:r>
            </a:p>
            <a:p>
              <a:pPr marL="171450" indent="-171450" defTabSz="179388">
                <a:buFont typeface="Calibri" panose="020F0502020204030204" pitchFamily="34" charset="0"/>
                <a:buChar char="-"/>
              </a:pPr>
              <a:r>
                <a:rPr lang="fr-FR" sz="1200" dirty="0" err="1"/>
                <a:t>RamdomForestRegressor</a:t>
              </a:r>
              <a:r>
                <a:rPr lang="fr-FR" sz="1200" dirty="0"/>
                <a:t> : </a:t>
              </a:r>
              <a:r>
                <a:rPr lang="fr-FR" sz="1200" dirty="0" err="1"/>
                <a:t>max_depth</a:t>
              </a:r>
              <a:r>
                <a:rPr lang="fr-FR" sz="1200" dirty="0"/>
                <a:t>, </a:t>
              </a:r>
              <a:r>
                <a:rPr lang="fr-FR" sz="1200" dirty="0" err="1"/>
                <a:t>min_samples_split</a:t>
              </a:r>
              <a:endParaRPr lang="fr-FR" sz="1200" dirty="0"/>
            </a:p>
            <a:p>
              <a:pPr marL="171450" indent="-171450" defTabSz="179388">
                <a:buFont typeface="Calibri" panose="020F0502020204030204" pitchFamily="34" charset="0"/>
                <a:buChar char="-"/>
              </a:pPr>
              <a:r>
                <a:rPr lang="fr-FR" sz="1200" dirty="0" err="1"/>
                <a:t>HistGradientBoostingRegressor</a:t>
              </a:r>
              <a:r>
                <a:rPr lang="fr-FR" sz="1200" dirty="0"/>
                <a:t> : </a:t>
              </a:r>
              <a:r>
                <a:rPr lang="fr-FR" sz="1200" dirty="0" err="1"/>
                <a:t>loss</a:t>
              </a:r>
              <a:r>
                <a:rPr lang="fr-FR" sz="1200" dirty="0"/>
                <a:t>, </a:t>
              </a:r>
              <a:r>
                <a:rPr lang="fr-FR" sz="1200" dirty="0" err="1"/>
                <a:t>learning_rate</a:t>
              </a:r>
              <a:r>
                <a:rPr lang="fr-FR" sz="1200" dirty="0"/>
                <a:t>, </a:t>
              </a:r>
              <a:r>
                <a:rPr lang="fr-FR" sz="1200" dirty="0" err="1"/>
                <a:t>max_iter</a:t>
              </a:r>
              <a:r>
                <a:rPr lang="fr-FR" sz="1200" dirty="0"/>
                <a:t>, </a:t>
              </a:r>
              <a:r>
                <a:rPr lang="fr-FR" sz="1200" dirty="0" err="1"/>
                <a:t>max_depth</a:t>
              </a:r>
              <a:endParaRPr lang="fr-FR" sz="1200" dirty="0"/>
            </a:p>
            <a:p>
              <a:pPr marL="171450" indent="-171450">
                <a:buFont typeface="Calibri" panose="020F0502020204030204" pitchFamily="34" charset="0"/>
                <a:buChar char="-"/>
              </a:pPr>
              <a:endParaRPr lang="fr-FR" sz="1200" dirty="0"/>
            </a:p>
            <a:p>
              <a:pPr marL="171450" indent="-171450">
                <a:buFont typeface="Calibri" panose="020F0502020204030204" pitchFamily="34" charset="0"/>
                <a:buChar char="-"/>
              </a:pPr>
              <a:endParaRPr lang="fr-FR" sz="1200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6789CC3-BEE7-4DE4-BAD9-394C43AA2F1B}"/>
              </a:ext>
            </a:extLst>
          </p:cNvPr>
          <p:cNvGrpSpPr/>
          <p:nvPr/>
        </p:nvGrpSpPr>
        <p:grpSpPr>
          <a:xfrm>
            <a:off x="4426801" y="3091570"/>
            <a:ext cx="3724076" cy="632787"/>
            <a:chOff x="806615" y="709450"/>
            <a:chExt cx="2874285" cy="1802794"/>
          </a:xfrm>
        </p:grpSpPr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3AC23B18-55C1-42B9-8825-C76C602799AB}"/>
                </a:ext>
              </a:extLst>
            </p:cNvPr>
            <p:cNvSpPr/>
            <p:nvPr/>
          </p:nvSpPr>
          <p:spPr>
            <a:xfrm>
              <a:off x="806615" y="709450"/>
              <a:ext cx="2874285" cy="18027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D2C89907-13C5-4808-8AA5-466D75B77030}"/>
                </a:ext>
              </a:extLst>
            </p:cNvPr>
            <p:cNvSpPr txBox="1"/>
            <p:nvPr/>
          </p:nvSpPr>
          <p:spPr>
            <a:xfrm>
              <a:off x="806615" y="802104"/>
              <a:ext cx="2857920" cy="13152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u="sng" dirty="0"/>
                <a:t>Fonction pour tester les modèles avec </a:t>
              </a:r>
              <a:r>
                <a:rPr lang="fr-FR" sz="1200" b="1" u="sng" dirty="0" err="1"/>
                <a:t>GridSearchCV</a:t>
              </a:r>
              <a:endParaRPr lang="fr-FR" sz="1200" b="1" u="sng" dirty="0"/>
            </a:p>
            <a:p>
              <a:r>
                <a:rPr lang="fr-FR" sz="1200" dirty="0"/>
                <a:t>Utilisation d’un pipeline et des hyperparamètres à tester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7BFB00B-6903-4448-81E9-08FA182CBEBE}"/>
              </a:ext>
            </a:extLst>
          </p:cNvPr>
          <p:cNvGrpSpPr/>
          <p:nvPr/>
        </p:nvGrpSpPr>
        <p:grpSpPr>
          <a:xfrm>
            <a:off x="4653223" y="4139402"/>
            <a:ext cx="3271232" cy="547089"/>
            <a:chOff x="806615" y="802105"/>
            <a:chExt cx="2578270" cy="1275034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F4A7847A-C0FA-4BA7-9C5C-1D751DE85216}"/>
                </a:ext>
              </a:extLst>
            </p:cNvPr>
            <p:cNvSpPr/>
            <p:nvPr/>
          </p:nvSpPr>
          <p:spPr>
            <a:xfrm>
              <a:off x="806615" y="802105"/>
              <a:ext cx="2578270" cy="127503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3BD66F8-2B80-498C-8651-502C4220B681}"/>
                </a:ext>
              </a:extLst>
            </p:cNvPr>
            <p:cNvSpPr txBox="1"/>
            <p:nvPr/>
          </p:nvSpPr>
          <p:spPr>
            <a:xfrm>
              <a:off x="806615" y="802105"/>
              <a:ext cx="2573398" cy="1004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b="1" u="sng" dirty="0"/>
                <a:t>Enregistrement des résultats de chaque modèle</a:t>
              </a:r>
            </a:p>
            <a:p>
              <a:r>
                <a:rPr lang="fr-FR" sz="1000" dirty="0"/>
                <a:t>Grace à </a:t>
              </a:r>
              <a:r>
                <a:rPr lang="fr-FR" sz="1000" dirty="0" err="1"/>
                <a:t>cv_results</a:t>
              </a:r>
              <a:r>
                <a:rPr lang="fr-FR" sz="1000" dirty="0"/>
                <a:t>_ retourné par </a:t>
              </a:r>
              <a:r>
                <a:rPr lang="fr-FR" sz="1000" dirty="0" err="1"/>
                <a:t>GridSearchCV</a:t>
              </a:r>
              <a:endParaRPr lang="fr-FR" sz="1000" dirty="0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0C2EBC7-D0AB-4F6A-BA59-E36C3D4A91E8}"/>
              </a:ext>
            </a:extLst>
          </p:cNvPr>
          <p:cNvGrpSpPr/>
          <p:nvPr/>
        </p:nvGrpSpPr>
        <p:grpSpPr>
          <a:xfrm>
            <a:off x="4592609" y="5151236"/>
            <a:ext cx="3401860" cy="632786"/>
            <a:chOff x="806615" y="802105"/>
            <a:chExt cx="2578270" cy="1813729"/>
          </a:xfrm>
        </p:grpSpPr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30E8146F-CF53-4F68-B69A-6068F2DFB063}"/>
                </a:ext>
              </a:extLst>
            </p:cNvPr>
            <p:cNvSpPr/>
            <p:nvPr/>
          </p:nvSpPr>
          <p:spPr>
            <a:xfrm>
              <a:off x="806615" y="802105"/>
              <a:ext cx="2578270" cy="181372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86233557-6A0E-4B0A-82FE-CFC9EAE13477}"/>
                </a:ext>
              </a:extLst>
            </p:cNvPr>
            <p:cNvSpPr txBox="1"/>
            <p:nvPr/>
          </p:nvSpPr>
          <p:spPr>
            <a:xfrm>
              <a:off x="806615" y="802105"/>
              <a:ext cx="2573398" cy="16761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b="1" u="sng" dirty="0"/>
                <a:t>Affichage des scores et des meilleurs paramètres :</a:t>
              </a:r>
            </a:p>
            <a:p>
              <a:r>
                <a:rPr lang="fr-FR" sz="1000" dirty="0"/>
                <a:t>Score R² et MAE</a:t>
              </a:r>
            </a:p>
            <a:p>
              <a:r>
                <a:rPr lang="fr-FR" sz="1000" dirty="0"/>
                <a:t>Meilleurs paramètres basés sur le score MAE</a:t>
              </a:r>
            </a:p>
          </p:txBody>
        </p:sp>
      </p:grp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3AA8E99-B877-4A14-B758-96A4FD3F25FA}"/>
              </a:ext>
            </a:extLst>
          </p:cNvPr>
          <p:cNvCxnSpPr>
            <a:cxnSpLocks/>
          </p:cNvCxnSpPr>
          <p:nvPr/>
        </p:nvCxnSpPr>
        <p:spPr>
          <a:xfrm>
            <a:off x="6288844" y="2608657"/>
            <a:ext cx="0" cy="438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FD9BF994-D28E-4595-BB18-9E045207E8B0}"/>
              </a:ext>
            </a:extLst>
          </p:cNvPr>
          <p:cNvCxnSpPr>
            <a:cxnSpLocks/>
          </p:cNvCxnSpPr>
          <p:nvPr/>
        </p:nvCxnSpPr>
        <p:spPr>
          <a:xfrm>
            <a:off x="6288842" y="3687416"/>
            <a:ext cx="0" cy="438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4A1BEDCD-B4EE-4E68-A7EB-9192EFD18C52}"/>
              </a:ext>
            </a:extLst>
          </p:cNvPr>
          <p:cNvCxnSpPr>
            <a:cxnSpLocks/>
          </p:cNvCxnSpPr>
          <p:nvPr/>
        </p:nvCxnSpPr>
        <p:spPr>
          <a:xfrm>
            <a:off x="6288839" y="4673901"/>
            <a:ext cx="0" cy="438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numéro de diapositive 3">
            <a:extLst>
              <a:ext uri="{FF2B5EF4-FFF2-40B4-BE49-F238E27FC236}">
                <a16:creationId xmlns:a16="http://schemas.microsoft.com/office/drawing/2014/main" id="{3F30EB5C-ABB2-49FB-AC89-AFFF08CF5EE5}"/>
              </a:ext>
            </a:extLst>
          </p:cNvPr>
          <p:cNvSpPr txBox="1">
            <a:spLocks/>
          </p:cNvSpPr>
          <p:nvPr/>
        </p:nvSpPr>
        <p:spPr>
          <a:xfrm>
            <a:off x="4724400" y="65115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2AAFC-F56B-4659-BFA1-71E372857DFE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30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74A160-0D30-4FE7-AF44-6343D4095C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0C610B2-331D-4693-8CD2-7A4FD5CE5A5D}"/>
              </a:ext>
            </a:extLst>
          </p:cNvPr>
          <p:cNvSpPr txBox="1">
            <a:spLocks/>
          </p:cNvSpPr>
          <p:nvPr/>
        </p:nvSpPr>
        <p:spPr>
          <a:xfrm>
            <a:off x="310771" y="407095"/>
            <a:ext cx="10499468" cy="834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u="sng" dirty="0">
                <a:solidFill>
                  <a:schemeClr val="accent1">
                    <a:lumMod val="75000"/>
                  </a:schemeClr>
                </a:solidFill>
              </a:rPr>
              <a:t>Comparaison des modèles : </a:t>
            </a:r>
            <a:r>
              <a:rPr lang="fr-FR" sz="2800" b="1" u="sng" dirty="0" err="1">
                <a:solidFill>
                  <a:schemeClr val="accent1">
                    <a:lumMod val="75000"/>
                  </a:schemeClr>
                </a:solidFill>
              </a:rPr>
              <a:t>GHGEmissions</a:t>
            </a:r>
            <a:endParaRPr lang="fr-FR" sz="28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34F4D06-763D-4949-8AB3-8CFA2CACD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15" y="1231632"/>
            <a:ext cx="7262310" cy="267198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74D949D-1E76-4CFC-BF54-675286420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42" y="1241257"/>
            <a:ext cx="3488068" cy="2715543"/>
          </a:xfrm>
          <a:prstGeom prst="rect">
            <a:avLst/>
          </a:prstGeom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3418C234-C170-4FF7-B45F-D42C18EA196C}"/>
              </a:ext>
            </a:extLst>
          </p:cNvPr>
          <p:cNvGrpSpPr/>
          <p:nvPr/>
        </p:nvGrpSpPr>
        <p:grpSpPr>
          <a:xfrm>
            <a:off x="205289" y="3968918"/>
            <a:ext cx="7493369" cy="1243470"/>
            <a:chOff x="806615" y="802105"/>
            <a:chExt cx="2573397" cy="2925152"/>
          </a:xfrm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850B7157-04D3-4F77-BBE9-ADF6633D3376}"/>
                </a:ext>
              </a:extLst>
            </p:cNvPr>
            <p:cNvSpPr/>
            <p:nvPr/>
          </p:nvSpPr>
          <p:spPr>
            <a:xfrm>
              <a:off x="806616" y="802105"/>
              <a:ext cx="2507409" cy="269794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31AD4077-154C-46FC-9413-B59778C39887}"/>
                </a:ext>
              </a:extLst>
            </p:cNvPr>
            <p:cNvSpPr txBox="1"/>
            <p:nvPr/>
          </p:nvSpPr>
          <p:spPr>
            <a:xfrm>
              <a:off x="806615" y="903590"/>
              <a:ext cx="2573397" cy="28236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Les scores sont meilleurs pour les données d’entrainement que pour les données de test.</a:t>
              </a:r>
            </a:p>
            <a:p>
              <a:pPr marL="171450" indent="-171450">
                <a:buFontTx/>
                <a:buChar char="-"/>
              </a:pPr>
              <a:r>
                <a:rPr lang="fr-FR" sz="1200" dirty="0"/>
                <a:t>Données d’entrainement : le meilleur modèle est le </a:t>
              </a:r>
              <a:r>
                <a:rPr lang="fr-FR" sz="1200" dirty="0" err="1"/>
                <a:t>RandomForestRegressor</a:t>
              </a:r>
              <a:r>
                <a:rPr lang="fr-FR" sz="1200" dirty="0"/>
                <a:t>.</a:t>
              </a:r>
            </a:p>
            <a:p>
              <a:pPr marL="171450" indent="-171450">
                <a:buFontTx/>
                <a:buChar char="-"/>
              </a:pPr>
              <a:r>
                <a:rPr lang="fr-FR" sz="1200" dirty="0"/>
                <a:t>Données de test : le modèle </a:t>
              </a:r>
              <a:r>
                <a:rPr lang="fr-FR" sz="1200" dirty="0" err="1"/>
                <a:t>HistGradientBoosting</a:t>
              </a:r>
              <a:r>
                <a:rPr lang="fr-FR" sz="1200" dirty="0"/>
                <a:t> est légèrement meilleur que le </a:t>
              </a:r>
              <a:r>
                <a:rPr lang="fr-FR" sz="1200" dirty="0" err="1"/>
                <a:t>RandomForestRegressor</a:t>
              </a:r>
              <a:r>
                <a:rPr lang="fr-F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fr-FR" sz="1200" dirty="0"/>
            </a:p>
            <a:p>
              <a:r>
                <a:rPr lang="fr-FR" sz="1200" dirty="0"/>
                <a:t>Les moins bons scores sont obtenus avec </a:t>
              </a:r>
              <a:r>
                <a:rPr lang="fr-FR" sz="1200" dirty="0" err="1"/>
                <a:t>ElasticNet</a:t>
              </a:r>
              <a:r>
                <a:rPr lang="fr-FR" sz="1200" dirty="0"/>
                <a:t>.</a:t>
              </a:r>
            </a:p>
            <a:p>
              <a:pPr marL="171450" indent="-171450">
                <a:buFont typeface="Calibri" panose="020F0502020204030204" pitchFamily="34" charset="0"/>
                <a:buChar char="-"/>
              </a:pPr>
              <a:endParaRPr lang="fr-FR" sz="1200" dirty="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58333A7-21AB-4109-AA12-340E74E9B2EE}"/>
              </a:ext>
            </a:extLst>
          </p:cNvPr>
          <p:cNvGrpSpPr/>
          <p:nvPr/>
        </p:nvGrpSpPr>
        <p:grpSpPr>
          <a:xfrm>
            <a:off x="8498642" y="3913239"/>
            <a:ext cx="3585203" cy="530942"/>
            <a:chOff x="806615" y="802105"/>
            <a:chExt cx="2573397" cy="2697942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904D4125-6890-4988-8F2F-779AEE64D028}"/>
                </a:ext>
              </a:extLst>
            </p:cNvPr>
            <p:cNvSpPr/>
            <p:nvPr/>
          </p:nvSpPr>
          <p:spPr>
            <a:xfrm>
              <a:off x="806616" y="802105"/>
              <a:ext cx="2507409" cy="269794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E1115456-66AE-4CE0-BBED-23C2A4BF29DC}"/>
                </a:ext>
              </a:extLst>
            </p:cNvPr>
            <p:cNvSpPr txBox="1"/>
            <p:nvPr/>
          </p:nvSpPr>
          <p:spPr>
            <a:xfrm>
              <a:off x="806615" y="903591"/>
              <a:ext cx="2573397" cy="2345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Le temps d’exécution est meilleur pour le </a:t>
              </a:r>
              <a:r>
                <a:rPr lang="fr-FR" sz="1200" dirty="0" err="1"/>
                <a:t>RandomForestRegressor</a:t>
              </a:r>
              <a:r>
                <a:rPr lang="fr-FR" sz="1200" dirty="0"/>
                <a:t> 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528F946-F58A-4A1C-BD99-608A82962E72}"/>
              </a:ext>
            </a:extLst>
          </p:cNvPr>
          <p:cNvGrpSpPr/>
          <p:nvPr/>
        </p:nvGrpSpPr>
        <p:grpSpPr>
          <a:xfrm>
            <a:off x="3911673" y="5616743"/>
            <a:ext cx="4368654" cy="530942"/>
            <a:chOff x="806615" y="802105"/>
            <a:chExt cx="2300322" cy="2697942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6071AC00-5E5F-4C2B-A026-0709A7D68345}"/>
                </a:ext>
              </a:extLst>
            </p:cNvPr>
            <p:cNvSpPr/>
            <p:nvPr/>
          </p:nvSpPr>
          <p:spPr>
            <a:xfrm>
              <a:off x="806616" y="802105"/>
              <a:ext cx="2300321" cy="269794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13BA533-5448-4751-9881-14AEE376BE37}"/>
                </a:ext>
              </a:extLst>
            </p:cNvPr>
            <p:cNvSpPr txBox="1"/>
            <p:nvPr/>
          </p:nvSpPr>
          <p:spPr>
            <a:xfrm>
              <a:off x="806615" y="903591"/>
              <a:ext cx="2300320" cy="2345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Le meilleur compromis score / temps est obtenu avec le modèle :</a:t>
              </a:r>
            </a:p>
            <a:p>
              <a:pPr algn="ctr"/>
              <a:r>
                <a:rPr lang="fr-FR" sz="1200" b="1" dirty="0" err="1"/>
                <a:t>RandomForestRegressor</a:t>
              </a:r>
              <a:r>
                <a:rPr lang="fr-FR" sz="12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663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74A160-0D30-4FE7-AF44-6343D4095C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0C610B2-331D-4693-8CD2-7A4FD5CE5A5D}"/>
              </a:ext>
            </a:extLst>
          </p:cNvPr>
          <p:cNvSpPr txBox="1">
            <a:spLocks/>
          </p:cNvSpPr>
          <p:nvPr/>
        </p:nvSpPr>
        <p:spPr>
          <a:xfrm>
            <a:off x="310771" y="407095"/>
            <a:ext cx="10499468" cy="834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u="sng" dirty="0">
                <a:solidFill>
                  <a:schemeClr val="accent1">
                    <a:lumMod val="75000"/>
                  </a:schemeClr>
                </a:solidFill>
              </a:rPr>
              <a:t>Comparaison des modèles : </a:t>
            </a:r>
            <a:r>
              <a:rPr lang="fr-FR" sz="2800" b="1" u="sng" dirty="0" err="1">
                <a:solidFill>
                  <a:schemeClr val="accent1">
                    <a:lumMod val="75000"/>
                  </a:schemeClr>
                </a:solidFill>
              </a:rPr>
              <a:t>SiteEnergyUse</a:t>
            </a:r>
            <a:endParaRPr lang="fr-FR" sz="28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3418C234-C170-4FF7-B45F-D42C18EA196C}"/>
              </a:ext>
            </a:extLst>
          </p:cNvPr>
          <p:cNvGrpSpPr/>
          <p:nvPr/>
        </p:nvGrpSpPr>
        <p:grpSpPr>
          <a:xfrm>
            <a:off x="205289" y="3968918"/>
            <a:ext cx="7493369" cy="1243470"/>
            <a:chOff x="806615" y="802105"/>
            <a:chExt cx="2573397" cy="2925152"/>
          </a:xfrm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850B7157-04D3-4F77-BBE9-ADF6633D3376}"/>
                </a:ext>
              </a:extLst>
            </p:cNvPr>
            <p:cNvSpPr/>
            <p:nvPr/>
          </p:nvSpPr>
          <p:spPr>
            <a:xfrm>
              <a:off x="806616" y="802105"/>
              <a:ext cx="2507409" cy="269794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31AD4077-154C-46FC-9413-B59778C39887}"/>
                </a:ext>
              </a:extLst>
            </p:cNvPr>
            <p:cNvSpPr txBox="1"/>
            <p:nvPr/>
          </p:nvSpPr>
          <p:spPr>
            <a:xfrm>
              <a:off x="806615" y="903590"/>
              <a:ext cx="2573397" cy="28236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Les scores MAE sont meilleurs pour les données d’entrainement que pour les données de test.</a:t>
              </a:r>
            </a:p>
            <a:p>
              <a:pPr marL="171450" indent="-171450">
                <a:buFontTx/>
                <a:buChar char="-"/>
              </a:pPr>
              <a:r>
                <a:rPr lang="fr-FR" sz="1200" dirty="0"/>
                <a:t>Données d’entrainement : le meilleur modèle et </a:t>
              </a:r>
              <a:r>
                <a:rPr lang="fr-FR" sz="1200" dirty="0" err="1"/>
                <a:t>RandomForestRegressor</a:t>
              </a:r>
              <a:r>
                <a:rPr lang="fr-FR" sz="1200" dirty="0"/>
                <a:t>.</a:t>
              </a:r>
            </a:p>
            <a:p>
              <a:pPr marL="171450" indent="-171450">
                <a:buFontTx/>
                <a:buChar char="-"/>
              </a:pPr>
              <a:r>
                <a:rPr lang="fr-FR" sz="1200" dirty="0"/>
                <a:t>Données de test : les modèles </a:t>
              </a:r>
              <a:r>
                <a:rPr lang="fr-FR" sz="1200" dirty="0" err="1"/>
                <a:t>RandomForestRegressor</a:t>
              </a:r>
              <a:r>
                <a:rPr lang="fr-FR" sz="1200" dirty="0"/>
                <a:t> et </a:t>
              </a:r>
              <a:r>
                <a:rPr lang="fr-FR" sz="1200" dirty="0" err="1"/>
                <a:t>HistGradientBoosting</a:t>
              </a:r>
              <a:r>
                <a:rPr lang="fr-FR" sz="1200" dirty="0"/>
                <a:t> sont presque identiques.</a:t>
              </a:r>
            </a:p>
            <a:p>
              <a:endParaRPr lang="fr-FR" sz="1200" dirty="0"/>
            </a:p>
            <a:p>
              <a:r>
                <a:rPr lang="fr-FR" sz="1200" dirty="0"/>
                <a:t>Les moins bons score sont obtenus avec </a:t>
              </a:r>
              <a:r>
                <a:rPr lang="fr-FR" sz="1200" dirty="0" err="1"/>
                <a:t>ElasticNet</a:t>
              </a:r>
              <a:r>
                <a:rPr lang="fr-FR" sz="1200" dirty="0"/>
                <a:t>.</a:t>
              </a:r>
            </a:p>
            <a:p>
              <a:pPr marL="171450" indent="-171450">
                <a:buFont typeface="Calibri" panose="020F0502020204030204" pitchFamily="34" charset="0"/>
                <a:buChar char="-"/>
              </a:pPr>
              <a:endParaRPr lang="fr-FR" sz="1200" dirty="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58333A7-21AB-4109-AA12-340E74E9B2EE}"/>
              </a:ext>
            </a:extLst>
          </p:cNvPr>
          <p:cNvGrpSpPr/>
          <p:nvPr/>
        </p:nvGrpSpPr>
        <p:grpSpPr>
          <a:xfrm>
            <a:off x="8498642" y="3913239"/>
            <a:ext cx="3585203" cy="530942"/>
            <a:chOff x="806615" y="802105"/>
            <a:chExt cx="2573397" cy="2697942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904D4125-6890-4988-8F2F-779AEE64D028}"/>
                </a:ext>
              </a:extLst>
            </p:cNvPr>
            <p:cNvSpPr/>
            <p:nvPr/>
          </p:nvSpPr>
          <p:spPr>
            <a:xfrm>
              <a:off x="806616" y="802105"/>
              <a:ext cx="2507409" cy="269794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E1115456-66AE-4CE0-BBED-23C2A4BF29DC}"/>
                </a:ext>
              </a:extLst>
            </p:cNvPr>
            <p:cNvSpPr txBox="1"/>
            <p:nvPr/>
          </p:nvSpPr>
          <p:spPr>
            <a:xfrm>
              <a:off x="806615" y="903591"/>
              <a:ext cx="2573397" cy="2345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Le temps d’exécution est meilleur avec </a:t>
              </a:r>
              <a:r>
                <a:rPr lang="fr-FR" sz="1200" dirty="0" err="1"/>
                <a:t>RandomForestRegressor</a:t>
              </a:r>
              <a:r>
                <a:rPr lang="fr-FR" sz="1200" dirty="0"/>
                <a:t> 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528F946-F58A-4A1C-BD99-608A82962E72}"/>
              </a:ext>
            </a:extLst>
          </p:cNvPr>
          <p:cNvGrpSpPr/>
          <p:nvPr/>
        </p:nvGrpSpPr>
        <p:grpSpPr>
          <a:xfrm>
            <a:off x="3911673" y="5616743"/>
            <a:ext cx="4368654" cy="530942"/>
            <a:chOff x="806615" y="802105"/>
            <a:chExt cx="2300322" cy="2697942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6071AC00-5E5F-4C2B-A026-0709A7D68345}"/>
                </a:ext>
              </a:extLst>
            </p:cNvPr>
            <p:cNvSpPr/>
            <p:nvPr/>
          </p:nvSpPr>
          <p:spPr>
            <a:xfrm>
              <a:off x="806616" y="802105"/>
              <a:ext cx="2300321" cy="269794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13BA533-5448-4751-9881-14AEE376BE37}"/>
                </a:ext>
              </a:extLst>
            </p:cNvPr>
            <p:cNvSpPr txBox="1"/>
            <p:nvPr/>
          </p:nvSpPr>
          <p:spPr>
            <a:xfrm>
              <a:off x="806615" y="903591"/>
              <a:ext cx="2300320" cy="2345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Le meilleur compromis score / temps est obtenu avec le modèle :</a:t>
              </a:r>
            </a:p>
            <a:p>
              <a:pPr algn="ctr"/>
              <a:r>
                <a:rPr lang="fr-FR" sz="1200" b="1" dirty="0" err="1"/>
                <a:t>RandomForestRegressor</a:t>
              </a:r>
              <a:r>
                <a:rPr lang="fr-FR" sz="1200" dirty="0"/>
                <a:t> </a:t>
              </a:r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E46E7841-BC3C-4DCE-9E9E-793FF5435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89" y="1224899"/>
            <a:ext cx="7255111" cy="266933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ED3F19A-6D54-4C0A-A7B1-E47614961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040" y="1134937"/>
            <a:ext cx="3462476" cy="269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6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626BA0-0C2B-4704-B6F0-291BB58D06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18</a:t>
            </a:fld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DD5D34E4-C210-41CB-A297-30A2129651BA}"/>
              </a:ext>
            </a:extLst>
          </p:cNvPr>
          <p:cNvGrpSpPr/>
          <p:nvPr/>
        </p:nvGrpSpPr>
        <p:grpSpPr>
          <a:xfrm>
            <a:off x="3603385" y="1590220"/>
            <a:ext cx="4969401" cy="737020"/>
            <a:chOff x="806615" y="802105"/>
            <a:chExt cx="2578270" cy="3435414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4AEA458C-FA8C-4428-B6A2-47809351335B}"/>
                </a:ext>
              </a:extLst>
            </p:cNvPr>
            <p:cNvSpPr/>
            <p:nvPr/>
          </p:nvSpPr>
          <p:spPr>
            <a:xfrm>
              <a:off x="806616" y="802105"/>
              <a:ext cx="2578269" cy="343541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C46401A5-1595-43D4-A318-DF7E144227E8}"/>
                </a:ext>
              </a:extLst>
            </p:cNvPr>
            <p:cNvSpPr txBox="1"/>
            <p:nvPr/>
          </p:nvSpPr>
          <p:spPr>
            <a:xfrm>
              <a:off x="806615" y="903589"/>
              <a:ext cx="2573397" cy="30126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u="sng" dirty="0"/>
                <a:t>Optimisation des hyperparamètres </a:t>
              </a:r>
            </a:p>
            <a:p>
              <a:r>
                <a:rPr lang="fr-FR" sz="1200" dirty="0"/>
                <a:t>Sur la base des best </a:t>
              </a:r>
              <a:r>
                <a:rPr lang="fr-FR" sz="1200" dirty="0" err="1"/>
                <a:t>parameters</a:t>
              </a:r>
              <a:r>
                <a:rPr lang="fr-FR" sz="1200" dirty="0"/>
                <a:t> trouvés précédemment.</a:t>
              </a:r>
            </a:p>
            <a:p>
              <a:r>
                <a:rPr lang="fr-FR" sz="1200" dirty="0" err="1"/>
                <a:t>max_depth</a:t>
              </a:r>
              <a:r>
                <a:rPr lang="fr-FR" sz="1200" dirty="0"/>
                <a:t>, </a:t>
              </a:r>
              <a:r>
                <a:rPr lang="fr-FR" sz="1200" dirty="0" err="1"/>
                <a:t>min_samples_split</a:t>
              </a:r>
              <a:endParaRPr lang="fr-FR" sz="1200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2DE2921-0918-4007-A933-A7ABF9A64432}"/>
              </a:ext>
            </a:extLst>
          </p:cNvPr>
          <p:cNvGrpSpPr/>
          <p:nvPr/>
        </p:nvGrpSpPr>
        <p:grpSpPr>
          <a:xfrm>
            <a:off x="4221351" y="2773986"/>
            <a:ext cx="3724076" cy="632787"/>
            <a:chOff x="806615" y="709450"/>
            <a:chExt cx="2874285" cy="1802794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F827AB1B-1BB0-4D07-9A54-462D48E50FAB}"/>
                </a:ext>
              </a:extLst>
            </p:cNvPr>
            <p:cNvSpPr/>
            <p:nvPr/>
          </p:nvSpPr>
          <p:spPr>
            <a:xfrm>
              <a:off x="806615" y="709450"/>
              <a:ext cx="2874285" cy="18027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312FC23C-CF28-48A2-A723-17F1A6C79C95}"/>
                </a:ext>
              </a:extLst>
            </p:cNvPr>
            <p:cNvSpPr txBox="1"/>
            <p:nvPr/>
          </p:nvSpPr>
          <p:spPr>
            <a:xfrm>
              <a:off x="806615" y="802104"/>
              <a:ext cx="2857920" cy="13152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u="sng" dirty="0"/>
                <a:t>Fonction pour tester le modèle avec </a:t>
              </a:r>
              <a:r>
                <a:rPr lang="fr-FR" sz="1200" b="1" u="sng" dirty="0" err="1"/>
                <a:t>GridSearchCV</a:t>
              </a:r>
              <a:endParaRPr lang="fr-FR" sz="1200" b="1" u="sng" dirty="0"/>
            </a:p>
            <a:p>
              <a:r>
                <a:rPr lang="fr-FR" sz="1200" dirty="0"/>
                <a:t>Utilisation d’un pipeline et des hyperparamètres à tester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F7B6642F-B026-4E60-8E38-546FC4AE13FD}"/>
              </a:ext>
            </a:extLst>
          </p:cNvPr>
          <p:cNvGrpSpPr/>
          <p:nvPr/>
        </p:nvGrpSpPr>
        <p:grpSpPr>
          <a:xfrm>
            <a:off x="4455684" y="3854074"/>
            <a:ext cx="3271232" cy="547089"/>
            <a:chOff x="806615" y="802105"/>
            <a:chExt cx="2578270" cy="1275034"/>
          </a:xfrm>
        </p:grpSpPr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9C3D4A4F-3920-4426-A898-947B2E0448E4}"/>
                </a:ext>
              </a:extLst>
            </p:cNvPr>
            <p:cNvSpPr/>
            <p:nvPr/>
          </p:nvSpPr>
          <p:spPr>
            <a:xfrm>
              <a:off x="806615" y="802105"/>
              <a:ext cx="2578270" cy="127503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1C9341A-87F4-437E-A29C-1FC0E153341A}"/>
                </a:ext>
              </a:extLst>
            </p:cNvPr>
            <p:cNvSpPr txBox="1"/>
            <p:nvPr/>
          </p:nvSpPr>
          <p:spPr>
            <a:xfrm>
              <a:off x="806615" y="802105"/>
              <a:ext cx="2573398" cy="1004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u="sng" dirty="0"/>
                <a:t>Enregistrement des résultats</a:t>
              </a:r>
            </a:p>
            <a:p>
              <a:r>
                <a:rPr lang="fr-FR" sz="1000" dirty="0"/>
                <a:t>Grace à </a:t>
              </a:r>
              <a:r>
                <a:rPr lang="fr-FR" sz="1000" dirty="0" err="1"/>
                <a:t>cv_results</a:t>
              </a:r>
              <a:r>
                <a:rPr lang="fr-FR" sz="1000" dirty="0"/>
                <a:t>_ retourné par </a:t>
              </a:r>
              <a:r>
                <a:rPr lang="fr-FR" sz="1000" dirty="0" err="1"/>
                <a:t>GridSearchCV</a:t>
              </a:r>
              <a:endParaRPr lang="fr-FR" sz="1000" dirty="0"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69300BF-655B-4089-8B42-762DEDF51743}"/>
              </a:ext>
            </a:extLst>
          </p:cNvPr>
          <p:cNvGrpSpPr/>
          <p:nvPr/>
        </p:nvGrpSpPr>
        <p:grpSpPr>
          <a:xfrm>
            <a:off x="4399768" y="4839167"/>
            <a:ext cx="3401860" cy="632786"/>
            <a:chOff x="806615" y="802105"/>
            <a:chExt cx="2578270" cy="1813729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41FF1F58-7E55-4A50-AE9D-21C9D1785E4B}"/>
                </a:ext>
              </a:extLst>
            </p:cNvPr>
            <p:cNvSpPr/>
            <p:nvPr/>
          </p:nvSpPr>
          <p:spPr>
            <a:xfrm>
              <a:off x="806615" y="802105"/>
              <a:ext cx="2578270" cy="181372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632E23D2-E5BB-4788-A725-061A06A32E8D}"/>
                </a:ext>
              </a:extLst>
            </p:cNvPr>
            <p:cNvSpPr txBox="1"/>
            <p:nvPr/>
          </p:nvSpPr>
          <p:spPr>
            <a:xfrm>
              <a:off x="806615" y="802105"/>
              <a:ext cx="2573398" cy="12350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b="1" u="sng" dirty="0"/>
                <a:t>Enregistrement des meilleurs paramètres</a:t>
              </a:r>
            </a:p>
            <a:p>
              <a:r>
                <a:rPr lang="fr-FR" sz="1000" dirty="0"/>
                <a:t>Meilleurs paramètres basés sur le score MAE</a:t>
              </a:r>
            </a:p>
          </p:txBody>
        </p:sp>
      </p:grp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0E9C050-F89C-45F5-A8DB-E9FD2681DBF0}"/>
              </a:ext>
            </a:extLst>
          </p:cNvPr>
          <p:cNvCxnSpPr>
            <a:cxnSpLocks/>
          </p:cNvCxnSpPr>
          <p:nvPr/>
        </p:nvCxnSpPr>
        <p:spPr>
          <a:xfrm>
            <a:off x="6083389" y="2327240"/>
            <a:ext cx="0" cy="438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908FC08-E9EF-4753-B55B-BB9FDE36BD96}"/>
              </a:ext>
            </a:extLst>
          </p:cNvPr>
          <p:cNvCxnSpPr>
            <a:cxnSpLocks/>
          </p:cNvCxnSpPr>
          <p:nvPr/>
        </p:nvCxnSpPr>
        <p:spPr>
          <a:xfrm>
            <a:off x="6100698" y="3406773"/>
            <a:ext cx="0" cy="438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D6FF02D-AE86-48DA-A47C-9C4377641016}"/>
              </a:ext>
            </a:extLst>
          </p:cNvPr>
          <p:cNvCxnSpPr>
            <a:cxnSpLocks/>
          </p:cNvCxnSpPr>
          <p:nvPr/>
        </p:nvCxnSpPr>
        <p:spPr>
          <a:xfrm>
            <a:off x="6100698" y="4401163"/>
            <a:ext cx="0" cy="438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9BF58F5D-D4E4-46BA-8865-03A6D7563382}"/>
              </a:ext>
            </a:extLst>
          </p:cNvPr>
          <p:cNvGrpSpPr/>
          <p:nvPr/>
        </p:nvGrpSpPr>
        <p:grpSpPr>
          <a:xfrm>
            <a:off x="4465082" y="5858352"/>
            <a:ext cx="3401860" cy="632786"/>
            <a:chOff x="806615" y="802105"/>
            <a:chExt cx="2578270" cy="1813729"/>
          </a:xfrm>
        </p:grpSpPr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9C9FD81B-C26B-4F7B-B323-875738F44BFA}"/>
                </a:ext>
              </a:extLst>
            </p:cNvPr>
            <p:cNvSpPr/>
            <p:nvPr/>
          </p:nvSpPr>
          <p:spPr>
            <a:xfrm>
              <a:off x="806615" y="802105"/>
              <a:ext cx="2578270" cy="181372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7C692BBE-1A24-4AD7-9987-9B27659C3E0B}"/>
                </a:ext>
              </a:extLst>
            </p:cNvPr>
            <p:cNvSpPr txBox="1"/>
            <p:nvPr/>
          </p:nvSpPr>
          <p:spPr>
            <a:xfrm>
              <a:off x="806615" y="802105"/>
              <a:ext cx="2573398" cy="16761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b="1" u="sng" dirty="0"/>
                <a:t>Optimisation du paramètre </a:t>
              </a:r>
              <a:r>
                <a:rPr lang="fr-FR" sz="1200" b="1" u="sng" dirty="0" err="1"/>
                <a:t>n_estimators</a:t>
              </a:r>
              <a:endParaRPr lang="fr-FR" sz="1200" b="1" u="sng" dirty="0"/>
            </a:p>
            <a:p>
              <a:r>
                <a:rPr lang="fr-FR" sz="1000" dirty="0"/>
                <a:t>Utilisation d’une fonction qui incrémente le </a:t>
              </a:r>
              <a:r>
                <a:rPr lang="fr-FR" sz="1000" dirty="0" err="1"/>
                <a:t>n_estimators</a:t>
              </a:r>
              <a:r>
                <a:rPr lang="fr-FR" sz="1000" dirty="0"/>
                <a:t> et enregistre le score</a:t>
              </a:r>
            </a:p>
          </p:txBody>
        </p:sp>
      </p:grp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9607910-4276-4D95-9023-E1CB94CB61AE}"/>
              </a:ext>
            </a:extLst>
          </p:cNvPr>
          <p:cNvCxnSpPr>
            <a:cxnSpLocks/>
          </p:cNvCxnSpPr>
          <p:nvPr/>
        </p:nvCxnSpPr>
        <p:spPr>
          <a:xfrm>
            <a:off x="6063506" y="5471953"/>
            <a:ext cx="0" cy="386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re 10">
            <a:extLst>
              <a:ext uri="{FF2B5EF4-FFF2-40B4-BE49-F238E27FC236}">
                <a16:creationId xmlns:a16="http://schemas.microsoft.com/office/drawing/2014/main" id="{9F1A8F97-AB0B-4C66-B921-70E601EBA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b="1" dirty="0"/>
              <a:t>Optimisation du modèle sélectionné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A22FCD7F-F8D5-435B-B806-C5B869AA8107}"/>
              </a:ext>
            </a:extLst>
          </p:cNvPr>
          <p:cNvGrpSpPr/>
          <p:nvPr/>
        </p:nvGrpSpPr>
        <p:grpSpPr>
          <a:xfrm>
            <a:off x="8658540" y="5981545"/>
            <a:ext cx="3401860" cy="386399"/>
            <a:chOff x="806615" y="802105"/>
            <a:chExt cx="2578270" cy="1813729"/>
          </a:xfrm>
        </p:grpSpPr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25A74167-5951-46B5-BD3B-AADEC7DEBCED}"/>
                </a:ext>
              </a:extLst>
            </p:cNvPr>
            <p:cNvSpPr/>
            <p:nvPr/>
          </p:nvSpPr>
          <p:spPr>
            <a:xfrm>
              <a:off x="806615" y="802105"/>
              <a:ext cx="2578270" cy="181372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990698B0-E3DC-4C6D-BDDC-16D36B00FF0E}"/>
                </a:ext>
              </a:extLst>
            </p:cNvPr>
            <p:cNvSpPr txBox="1"/>
            <p:nvPr/>
          </p:nvSpPr>
          <p:spPr>
            <a:xfrm>
              <a:off x="806615" y="802105"/>
              <a:ext cx="2573398" cy="7939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b="1" u="sng" dirty="0"/>
                <a:t>Sauvegarde des meilleurs paramètres du modèle</a:t>
              </a:r>
              <a:endParaRPr lang="fr-FR" sz="1000" dirty="0"/>
            </a:p>
          </p:txBody>
        </p:sp>
      </p:grp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7304050-D663-41E3-8FA3-5BAC5942AB9D}"/>
              </a:ext>
            </a:extLst>
          </p:cNvPr>
          <p:cNvCxnSpPr>
            <a:cxnSpLocks/>
          </p:cNvCxnSpPr>
          <p:nvPr/>
        </p:nvCxnSpPr>
        <p:spPr>
          <a:xfrm>
            <a:off x="7841960" y="6166417"/>
            <a:ext cx="816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04E0C46C-73CE-4EDF-8DC7-536E31EB7087}"/>
              </a:ext>
            </a:extLst>
          </p:cNvPr>
          <p:cNvGrpSpPr/>
          <p:nvPr/>
        </p:nvGrpSpPr>
        <p:grpSpPr>
          <a:xfrm>
            <a:off x="216857" y="2299671"/>
            <a:ext cx="3779048" cy="2070683"/>
            <a:chOff x="216857" y="2299671"/>
            <a:chExt cx="3779048" cy="2070683"/>
          </a:xfrm>
        </p:grpSpPr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4E871492-DD8C-469A-9B7F-8EE4B9FFB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57" y="2340640"/>
              <a:ext cx="3779048" cy="2029714"/>
            </a:xfrm>
            <a:prstGeom prst="rect">
              <a:avLst/>
            </a:prstGeom>
          </p:spPr>
        </p:pic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E32021E0-049E-4682-BC7E-D23C6587FCDF}"/>
                </a:ext>
              </a:extLst>
            </p:cNvPr>
            <p:cNvSpPr txBox="1"/>
            <p:nvPr/>
          </p:nvSpPr>
          <p:spPr>
            <a:xfrm>
              <a:off x="2698820" y="2299671"/>
              <a:ext cx="7857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 err="1"/>
                <a:t>GHGEmissions</a:t>
              </a:r>
              <a:endParaRPr lang="fr-FR" sz="800" dirty="0"/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710EF23D-96EF-4923-AA27-F7EBA103D4DB}"/>
              </a:ext>
            </a:extLst>
          </p:cNvPr>
          <p:cNvGrpSpPr/>
          <p:nvPr/>
        </p:nvGrpSpPr>
        <p:grpSpPr>
          <a:xfrm>
            <a:off x="213320" y="4359678"/>
            <a:ext cx="3775517" cy="2059538"/>
            <a:chOff x="213320" y="4359678"/>
            <a:chExt cx="3775517" cy="2059538"/>
          </a:xfrm>
        </p:grpSpPr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19A7EBD-355A-4F17-AA37-73C947D9A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20" y="4401163"/>
              <a:ext cx="3775517" cy="2018053"/>
            </a:xfrm>
            <a:prstGeom prst="rect">
              <a:avLst/>
            </a:prstGeom>
          </p:spPr>
        </p:pic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ABE0AFBF-128E-489B-9575-2DF2885393EA}"/>
                </a:ext>
              </a:extLst>
            </p:cNvPr>
            <p:cNvSpPr txBox="1"/>
            <p:nvPr/>
          </p:nvSpPr>
          <p:spPr>
            <a:xfrm>
              <a:off x="2698820" y="4359678"/>
              <a:ext cx="7857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 err="1"/>
                <a:t>SiteEnergyUse</a:t>
              </a:r>
              <a:endParaRPr lang="fr-F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2518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8D24F6-D972-4344-B86A-FBBBF8BCC8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AF657D4-6724-40C0-805D-86F7A6CC3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0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Utilisation de </a:t>
            </a:r>
            <a:r>
              <a:rPr lang="fr-FR" dirty="0" err="1"/>
              <a:t>best_estimator</a:t>
            </a:r>
            <a:r>
              <a:rPr lang="fr-FR" dirty="0"/>
              <a:t> et </a:t>
            </a:r>
            <a:r>
              <a:rPr lang="fr-FR" dirty="0" err="1"/>
              <a:t>features_importance</a:t>
            </a:r>
            <a:r>
              <a:rPr lang="fr-FR" dirty="0"/>
              <a:t> retournés par </a:t>
            </a:r>
            <a:r>
              <a:rPr lang="fr-FR" dirty="0" err="1"/>
              <a:t>GridSearchCV</a:t>
            </a:r>
            <a:r>
              <a:rPr lang="fr-FR" dirty="0"/>
              <a:t>.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FD71AA5B-4910-4761-ADC4-6EC76AF31CFC}"/>
              </a:ext>
            </a:extLst>
          </p:cNvPr>
          <p:cNvGrpSpPr/>
          <p:nvPr/>
        </p:nvGrpSpPr>
        <p:grpSpPr>
          <a:xfrm>
            <a:off x="78312" y="2537807"/>
            <a:ext cx="4837547" cy="4302321"/>
            <a:chOff x="78312" y="2537807"/>
            <a:chExt cx="4837547" cy="4302321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AEE8B041-8007-408F-8142-06E681C03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12" y="2593591"/>
              <a:ext cx="4837547" cy="4246537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BE9DD276-0965-422E-8D25-B69759F1431D}"/>
                </a:ext>
              </a:extLst>
            </p:cNvPr>
            <p:cNvSpPr txBox="1"/>
            <p:nvPr/>
          </p:nvSpPr>
          <p:spPr>
            <a:xfrm>
              <a:off x="2993460" y="2537807"/>
              <a:ext cx="7857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 err="1"/>
                <a:t>GHGEmissions</a:t>
              </a:r>
              <a:endParaRPr lang="fr-FR" sz="800" dirty="0"/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B2997B7D-5020-4D63-980B-3023E6ECEC6A}"/>
              </a:ext>
            </a:extLst>
          </p:cNvPr>
          <p:cNvGrpSpPr/>
          <p:nvPr/>
        </p:nvGrpSpPr>
        <p:grpSpPr>
          <a:xfrm>
            <a:off x="7276142" y="2537807"/>
            <a:ext cx="4843302" cy="4266578"/>
            <a:chOff x="7276142" y="2537807"/>
            <a:chExt cx="4843302" cy="4266578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D809BFD5-3937-48E0-8CE0-BF9736AAFFE2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142" y="2593591"/>
              <a:ext cx="4843302" cy="4210794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F8266DF0-FDF3-4F50-B524-4A8BE834F0E6}"/>
                </a:ext>
              </a:extLst>
            </p:cNvPr>
            <p:cNvSpPr txBox="1"/>
            <p:nvPr/>
          </p:nvSpPr>
          <p:spPr>
            <a:xfrm>
              <a:off x="10181927" y="2537807"/>
              <a:ext cx="7825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 err="1"/>
                <a:t>SiteEnergyUse</a:t>
              </a:r>
              <a:endParaRPr lang="fr-FR" sz="800" dirty="0"/>
            </a:p>
          </p:txBody>
        </p:sp>
      </p:grpSp>
      <p:sp>
        <p:nvSpPr>
          <p:cNvPr id="18" name="Titre 10">
            <a:extLst>
              <a:ext uri="{FF2B5EF4-FFF2-40B4-BE49-F238E27FC236}">
                <a16:creationId xmlns:a16="http://schemas.microsoft.com/office/drawing/2014/main" id="{55B3E6B7-D165-4DCB-A37D-C02D1821C3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Recherche des variables importantes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77713273-D432-437E-8043-B1D8783F1A2E}"/>
              </a:ext>
            </a:extLst>
          </p:cNvPr>
          <p:cNvGrpSpPr/>
          <p:nvPr/>
        </p:nvGrpSpPr>
        <p:grpSpPr>
          <a:xfrm>
            <a:off x="1223463" y="3486557"/>
            <a:ext cx="3059779" cy="956556"/>
            <a:chOff x="806615" y="802105"/>
            <a:chExt cx="2578270" cy="2921696"/>
          </a:xfrm>
        </p:grpSpPr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5FC2E1EB-15F3-4325-8F24-FF685A554C3D}"/>
                </a:ext>
              </a:extLst>
            </p:cNvPr>
            <p:cNvSpPr/>
            <p:nvPr/>
          </p:nvSpPr>
          <p:spPr>
            <a:xfrm>
              <a:off x="806616" y="802105"/>
              <a:ext cx="2578269" cy="253819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F3DC7A9C-271B-4B1F-8AC2-20A4F6EA6430}"/>
                </a:ext>
              </a:extLst>
            </p:cNvPr>
            <p:cNvSpPr txBox="1"/>
            <p:nvPr/>
          </p:nvSpPr>
          <p:spPr>
            <a:xfrm>
              <a:off x="806615" y="903590"/>
              <a:ext cx="2573397" cy="28202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u="sng" dirty="0" err="1"/>
                <a:t>GHGEmissions</a:t>
              </a:r>
              <a:r>
                <a:rPr lang="fr-FR" sz="1200" b="1" u="sng" dirty="0"/>
                <a:t>, variables importantes :</a:t>
              </a:r>
            </a:p>
            <a:p>
              <a:pPr marL="171450" indent="-171450">
                <a:buFontTx/>
                <a:buChar char="-"/>
              </a:pPr>
              <a:r>
                <a:rPr lang="fr-FR" sz="1000" dirty="0" err="1"/>
                <a:t>PropertyGFATotal</a:t>
              </a:r>
              <a:r>
                <a:rPr lang="fr-FR" sz="1000" dirty="0"/>
                <a:t> : 31%</a:t>
              </a:r>
            </a:p>
            <a:p>
              <a:pPr marL="171450" indent="-171450">
                <a:buFontTx/>
                <a:buChar char="-"/>
              </a:pPr>
              <a:r>
                <a:rPr lang="fr-FR" sz="1000" dirty="0" err="1"/>
                <a:t>NumberofBuildings</a:t>
              </a:r>
              <a:r>
                <a:rPr lang="fr-FR" sz="1000" dirty="0"/>
                <a:t> : 17%</a:t>
              </a:r>
            </a:p>
            <a:p>
              <a:pPr marL="171450" indent="-171450">
                <a:buFontTx/>
                <a:buChar char="-"/>
              </a:pPr>
              <a:r>
                <a:rPr lang="fr-FR" sz="1000" dirty="0"/>
                <a:t>Hospital (General </a:t>
              </a:r>
              <a:r>
                <a:rPr lang="fr-FR" sz="1000" dirty="0" err="1"/>
                <a:t>Medical</a:t>
              </a:r>
              <a:r>
                <a:rPr lang="fr-FR" sz="1000" dirty="0"/>
                <a:t> &amp; </a:t>
              </a:r>
              <a:r>
                <a:rPr lang="fr-FR" sz="1000" dirty="0" err="1"/>
                <a:t>Surgical</a:t>
              </a:r>
              <a:r>
                <a:rPr lang="fr-FR" sz="1000" dirty="0"/>
                <a:t>) : 15%</a:t>
              </a:r>
            </a:p>
            <a:p>
              <a:pPr marL="171450" indent="-171450">
                <a:buFontTx/>
                <a:buChar char="-"/>
              </a:pPr>
              <a:endParaRPr lang="fr-FR" sz="1200" dirty="0"/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76B022E-4ED7-40FF-9431-CD1E4EF87777}"/>
              </a:ext>
            </a:extLst>
          </p:cNvPr>
          <p:cNvGrpSpPr/>
          <p:nvPr/>
        </p:nvGrpSpPr>
        <p:grpSpPr>
          <a:xfrm>
            <a:off x="8694062" y="3491068"/>
            <a:ext cx="3059779" cy="956556"/>
            <a:chOff x="806615" y="802105"/>
            <a:chExt cx="2578270" cy="2921696"/>
          </a:xfrm>
        </p:grpSpPr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F8E2F064-BB8A-454C-84B6-8B098E8D547A}"/>
                </a:ext>
              </a:extLst>
            </p:cNvPr>
            <p:cNvSpPr/>
            <p:nvPr/>
          </p:nvSpPr>
          <p:spPr>
            <a:xfrm>
              <a:off x="806616" y="802105"/>
              <a:ext cx="2578269" cy="253819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BC993920-C787-4567-8F2B-44C1D80BDE1E}"/>
                </a:ext>
              </a:extLst>
            </p:cNvPr>
            <p:cNvSpPr txBox="1"/>
            <p:nvPr/>
          </p:nvSpPr>
          <p:spPr>
            <a:xfrm>
              <a:off x="806615" y="903590"/>
              <a:ext cx="2573397" cy="28202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u="sng" dirty="0" err="1"/>
                <a:t>SiteEnergyUse</a:t>
              </a:r>
              <a:r>
                <a:rPr lang="fr-FR" sz="1200" b="1" u="sng" dirty="0"/>
                <a:t>, variables importantes :</a:t>
              </a:r>
            </a:p>
            <a:p>
              <a:pPr marL="171450" indent="-171450">
                <a:buFontTx/>
                <a:buChar char="-"/>
              </a:pPr>
              <a:r>
                <a:rPr lang="fr-FR" sz="1000" dirty="0" err="1"/>
                <a:t>NumberofBuildings</a:t>
              </a:r>
              <a:r>
                <a:rPr lang="fr-FR" sz="1000" dirty="0"/>
                <a:t> : 46%</a:t>
              </a:r>
            </a:p>
            <a:p>
              <a:pPr marL="171450" indent="-171450">
                <a:buFontTx/>
                <a:buChar char="-"/>
              </a:pPr>
              <a:r>
                <a:rPr lang="fr-FR" sz="1000" dirty="0" err="1"/>
                <a:t>PropertyGFATotal</a:t>
              </a:r>
              <a:r>
                <a:rPr lang="fr-FR" sz="1000" dirty="0"/>
                <a:t> : 26%</a:t>
              </a:r>
            </a:p>
            <a:p>
              <a:pPr marL="171450" indent="-171450">
                <a:buFontTx/>
                <a:buChar char="-"/>
              </a:pPr>
              <a:r>
                <a:rPr lang="fr-FR" sz="1000" dirty="0"/>
                <a:t>Hospital (General </a:t>
              </a:r>
              <a:r>
                <a:rPr lang="fr-FR" sz="1000" dirty="0" err="1"/>
                <a:t>Medical</a:t>
              </a:r>
              <a:r>
                <a:rPr lang="fr-FR" sz="1000" dirty="0"/>
                <a:t> &amp; </a:t>
              </a:r>
              <a:r>
                <a:rPr lang="fr-FR" sz="1000" dirty="0" err="1"/>
                <a:t>Surgical</a:t>
              </a:r>
              <a:r>
                <a:rPr lang="fr-FR" sz="1000" dirty="0"/>
                <a:t>) : 9%</a:t>
              </a:r>
            </a:p>
            <a:p>
              <a:pPr marL="171450" indent="-171450">
                <a:buFontTx/>
                <a:buChar char="-"/>
              </a:pP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234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57BC4E71-A028-4AF9-B611-94F83E83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Les objectifs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5FA46973-9986-49CC-ACE4-6FB7A55E1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b="1" dirty="0"/>
              <a:t>Tenter de prédire les émissions de CO2 et la consommation totale d’énergie</a:t>
            </a:r>
            <a:r>
              <a:rPr lang="fr-FR" dirty="0"/>
              <a:t> </a:t>
            </a:r>
            <a:r>
              <a:rPr lang="fr-FR" b="0" i="0" dirty="0">
                <a:effectLst/>
              </a:rPr>
              <a:t>de bâtiments non résidentiels pour lesquels elles n’ont pas encore été mesurées.</a:t>
            </a:r>
          </a:p>
          <a:p>
            <a:pPr marL="514350" indent="-514350">
              <a:buFont typeface="+mj-lt"/>
              <a:buAutoNum type="arabicPeriod"/>
            </a:pPr>
            <a:endParaRPr lang="fr-FR" b="0" i="0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E</a:t>
            </a:r>
            <a:r>
              <a:rPr lang="fr-FR" b="1" i="0" dirty="0">
                <a:effectLst/>
              </a:rPr>
              <a:t>valuer l’intérêt de </a:t>
            </a:r>
            <a:r>
              <a:rPr lang="fr-FR" b="1" dirty="0"/>
              <a:t>l’</a:t>
            </a:r>
            <a:r>
              <a:rPr lang="fr-FR" b="1" u="sng" dirty="0"/>
              <a:t>ENERGY STAR Score</a:t>
            </a:r>
            <a:r>
              <a:rPr lang="fr-FR" b="1" dirty="0"/>
              <a:t> </a:t>
            </a:r>
            <a:r>
              <a:rPr lang="fr-FR" b="1" i="0" dirty="0">
                <a:effectLst/>
              </a:rPr>
              <a:t>pour la prédiction d’émissions de CO2.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476BA197-F512-4F0B-B478-B0BA6ED492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9511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8E72DA-6B84-466B-957C-36F66B45C8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7" name="Titre 10">
            <a:extLst>
              <a:ext uri="{FF2B5EF4-FFF2-40B4-BE49-F238E27FC236}">
                <a16:creationId xmlns:a16="http://schemas.microsoft.com/office/drawing/2014/main" id="{8CD7AC04-48FB-4A5D-A1C5-F5F1B1B54A1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Valeurs prédites vs valeurs réelles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39211803-C1C7-4A13-8E1A-2EC2F9CDD2B9}"/>
              </a:ext>
            </a:extLst>
          </p:cNvPr>
          <p:cNvGrpSpPr/>
          <p:nvPr/>
        </p:nvGrpSpPr>
        <p:grpSpPr>
          <a:xfrm>
            <a:off x="6713651" y="2558745"/>
            <a:ext cx="5478349" cy="2390509"/>
            <a:chOff x="6720567" y="1996770"/>
            <a:chExt cx="5478349" cy="2390509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049E8099-DAD1-4A7A-9240-145B8E060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0567" y="2056867"/>
              <a:ext cx="5478349" cy="2330412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E2B76D55-C741-43D5-8B31-12DC8D5E7974}"/>
                </a:ext>
              </a:extLst>
            </p:cNvPr>
            <p:cNvSpPr txBox="1"/>
            <p:nvPr/>
          </p:nvSpPr>
          <p:spPr>
            <a:xfrm>
              <a:off x="9972377" y="1996770"/>
              <a:ext cx="7825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 err="1"/>
                <a:t>SiteEnergyUse</a:t>
              </a:r>
              <a:endParaRPr lang="fr-FR" sz="800" dirty="0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CEA8D1C-26A5-4147-A921-B28843C9E876}"/>
              </a:ext>
            </a:extLst>
          </p:cNvPr>
          <p:cNvGrpSpPr/>
          <p:nvPr/>
        </p:nvGrpSpPr>
        <p:grpSpPr>
          <a:xfrm>
            <a:off x="134231" y="2558745"/>
            <a:ext cx="5591719" cy="2402268"/>
            <a:chOff x="141147" y="1996770"/>
            <a:chExt cx="5591719" cy="2402268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698A3B27-76A2-4EE7-A95A-EC81B4B99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47" y="2052598"/>
              <a:ext cx="5591719" cy="2346440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14A161CF-D15F-4552-B8F3-F4A91A893349}"/>
                </a:ext>
              </a:extLst>
            </p:cNvPr>
            <p:cNvSpPr txBox="1"/>
            <p:nvPr/>
          </p:nvSpPr>
          <p:spPr>
            <a:xfrm>
              <a:off x="3488760" y="1996770"/>
              <a:ext cx="7857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 err="1"/>
                <a:t>GHGEmissions</a:t>
              </a:r>
              <a:endParaRPr lang="fr-FR" sz="800" dirty="0"/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0B392092-A0A7-442B-A646-5AF06CFF9C3B}"/>
              </a:ext>
            </a:extLst>
          </p:cNvPr>
          <p:cNvSpPr txBox="1"/>
          <p:nvPr/>
        </p:nvSpPr>
        <p:spPr>
          <a:xfrm>
            <a:off x="6713651" y="4961013"/>
            <a:ext cx="2030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R² score with Train set : 0.920</a:t>
            </a:r>
          </a:p>
          <a:p>
            <a:r>
              <a:rPr lang="en-US" sz="1200" dirty="0"/>
              <a:t>R² score with Test set : 0.646</a:t>
            </a:r>
            <a:endParaRPr lang="fr-FR" sz="12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EFCCC1D-AF81-4CAF-B855-3B2C4CC790AF}"/>
              </a:ext>
            </a:extLst>
          </p:cNvPr>
          <p:cNvSpPr txBox="1"/>
          <p:nvPr/>
        </p:nvSpPr>
        <p:spPr>
          <a:xfrm>
            <a:off x="341319" y="4961013"/>
            <a:ext cx="2030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R² score with Train set : 0.901</a:t>
            </a:r>
          </a:p>
          <a:p>
            <a:r>
              <a:rPr lang="en-US" sz="1200" dirty="0"/>
              <a:t>R² score with Test set : 0.798</a:t>
            </a:r>
            <a:endParaRPr lang="fr-FR" sz="12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D3EC5B3-0242-4C90-BB8E-3EE6421EA334}"/>
              </a:ext>
            </a:extLst>
          </p:cNvPr>
          <p:cNvSpPr txBox="1"/>
          <p:nvPr/>
        </p:nvSpPr>
        <p:spPr>
          <a:xfrm>
            <a:off x="833437" y="1748582"/>
            <a:ext cx="10829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méthode '</a:t>
            </a:r>
            <a:r>
              <a:rPr lang="fr-FR" dirty="0" err="1"/>
              <a:t>predict</a:t>
            </a:r>
            <a:r>
              <a:rPr lang="fr-FR" dirty="0"/>
              <a:t>' avec le modèle sélectionné (</a:t>
            </a:r>
            <a:r>
              <a:rPr lang="fr-FR" dirty="0" err="1"/>
              <a:t>RandomForestRegressor</a:t>
            </a:r>
            <a:r>
              <a:rPr lang="fr-FR" dirty="0"/>
              <a:t>) et les meilleurs paramètres trouvés précédemment.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DBC52DC2-1F26-4797-B443-264B2CDC2E0C}"/>
              </a:ext>
            </a:extLst>
          </p:cNvPr>
          <p:cNvGrpSpPr/>
          <p:nvPr/>
        </p:nvGrpSpPr>
        <p:grpSpPr>
          <a:xfrm>
            <a:off x="7922935" y="5486218"/>
            <a:ext cx="3059779" cy="1110444"/>
            <a:chOff x="806615" y="802105"/>
            <a:chExt cx="2578270" cy="3391730"/>
          </a:xfrm>
        </p:grpSpPr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391C82F9-88AE-48C3-B244-C7A137730A36}"/>
                </a:ext>
              </a:extLst>
            </p:cNvPr>
            <p:cNvSpPr/>
            <p:nvPr/>
          </p:nvSpPr>
          <p:spPr>
            <a:xfrm>
              <a:off x="806616" y="802105"/>
              <a:ext cx="2578269" cy="297368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A02C8F16-2CAA-4083-A93D-35105CE6A48F}"/>
                </a:ext>
              </a:extLst>
            </p:cNvPr>
            <p:cNvSpPr txBox="1"/>
            <p:nvPr/>
          </p:nvSpPr>
          <p:spPr>
            <a:xfrm>
              <a:off x="806615" y="903590"/>
              <a:ext cx="2573397" cy="32902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u="sng" dirty="0" err="1"/>
                <a:t>SiteEnergyUse</a:t>
              </a:r>
              <a:r>
                <a:rPr lang="fr-FR" sz="1200" b="1" u="sng" dirty="0"/>
                <a:t>:</a:t>
              </a:r>
            </a:p>
            <a:p>
              <a:pPr marL="171450" indent="-171450">
                <a:buFontTx/>
                <a:buChar char="-"/>
              </a:pPr>
              <a:r>
                <a:rPr lang="fr-FR" sz="1000" dirty="0"/>
                <a:t>Les faibles valeurs semblent correctement prédites.</a:t>
              </a:r>
            </a:p>
            <a:p>
              <a:pPr marL="171450" indent="-171450">
                <a:buFontTx/>
                <a:buChar char="-"/>
              </a:pPr>
              <a:r>
                <a:rPr lang="fr-FR" sz="1000" dirty="0"/>
                <a:t>Tendance d’</a:t>
              </a:r>
              <a:r>
                <a:rPr lang="fr-FR" sz="1000" dirty="0" err="1"/>
                <a:t>underfiting</a:t>
              </a:r>
              <a:r>
                <a:rPr lang="fr-FR" sz="1000" dirty="0"/>
                <a:t> pour les valeurs élevées</a:t>
              </a:r>
            </a:p>
            <a:p>
              <a:pPr marL="171450" indent="-171450">
                <a:buFontTx/>
                <a:buChar char="-"/>
              </a:pPr>
              <a:r>
                <a:rPr lang="fr-FR" sz="1000" dirty="0"/>
                <a:t>Score un peu moins bon sur les données de test que pour </a:t>
              </a:r>
              <a:r>
                <a:rPr lang="fr-FR" sz="1000" dirty="0" err="1"/>
                <a:t>GHGEmissions</a:t>
              </a:r>
              <a:r>
                <a:rPr lang="fr-FR" sz="1000" dirty="0"/>
                <a:t> : R²= 0,65</a:t>
              </a:r>
            </a:p>
            <a:p>
              <a:pPr marL="171450" indent="-171450">
                <a:buFontTx/>
                <a:buChar char="-"/>
              </a:pPr>
              <a:endParaRPr lang="fr-FR" sz="1200" dirty="0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A8066315-8A3E-48CF-9610-D9F0750BE4AD}"/>
              </a:ext>
            </a:extLst>
          </p:cNvPr>
          <p:cNvGrpSpPr/>
          <p:nvPr/>
        </p:nvGrpSpPr>
        <p:grpSpPr>
          <a:xfrm>
            <a:off x="1356565" y="5557507"/>
            <a:ext cx="3059779" cy="830997"/>
            <a:chOff x="806615" y="802105"/>
            <a:chExt cx="2578270" cy="2538190"/>
          </a:xfrm>
        </p:grpSpPr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8459D22C-E8E8-45AB-86CE-436328A839D1}"/>
                </a:ext>
              </a:extLst>
            </p:cNvPr>
            <p:cNvSpPr/>
            <p:nvPr/>
          </p:nvSpPr>
          <p:spPr>
            <a:xfrm>
              <a:off x="806616" y="802105"/>
              <a:ext cx="2578269" cy="253819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B2C675E0-9067-4B9A-88F9-030C1EC3D787}"/>
                </a:ext>
              </a:extLst>
            </p:cNvPr>
            <p:cNvSpPr txBox="1"/>
            <p:nvPr/>
          </p:nvSpPr>
          <p:spPr>
            <a:xfrm>
              <a:off x="806615" y="903590"/>
              <a:ext cx="2573397" cy="22561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u="sng" dirty="0" err="1"/>
                <a:t>GHGEmissions</a:t>
              </a:r>
              <a:r>
                <a:rPr lang="fr-FR" sz="1200" b="1" u="sng" dirty="0"/>
                <a:t>:</a:t>
              </a:r>
              <a:endParaRPr lang="fr-FR" sz="1000" b="1" u="sng" dirty="0"/>
            </a:p>
            <a:p>
              <a:pPr marL="171450" indent="-171450">
                <a:buFontTx/>
                <a:buChar char="-"/>
              </a:pPr>
              <a:r>
                <a:rPr lang="fr-FR" sz="1000" dirty="0"/>
                <a:t>Les faibles valeurs semblent correctement prédites.</a:t>
              </a:r>
            </a:p>
            <a:p>
              <a:pPr marL="171450" indent="-171450">
                <a:buFontTx/>
                <a:buChar char="-"/>
              </a:pPr>
              <a:r>
                <a:rPr lang="fr-FR" sz="1000" dirty="0"/>
                <a:t>Tendance d’</a:t>
              </a:r>
              <a:r>
                <a:rPr lang="fr-FR" sz="1000" dirty="0" err="1"/>
                <a:t>underfiting</a:t>
              </a:r>
              <a:r>
                <a:rPr lang="fr-FR" sz="1000" dirty="0"/>
                <a:t> pour les valeurs élevées</a:t>
              </a:r>
            </a:p>
            <a:p>
              <a:pPr marL="171450" indent="-171450">
                <a:buFontTx/>
                <a:buChar char="-"/>
              </a:pPr>
              <a:r>
                <a:rPr lang="fr-FR" sz="1000" dirty="0"/>
                <a:t>Bon score sur les données de test : R²=0,8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593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EC0A09-3BA4-4546-B6C1-93900E2A038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7" name="Titre 10">
            <a:extLst>
              <a:ext uri="{FF2B5EF4-FFF2-40B4-BE49-F238E27FC236}">
                <a16:creationId xmlns:a16="http://schemas.microsoft.com/office/drawing/2014/main" id="{18667554-A140-41A5-B4C4-D809D6622ED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9555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Erreurs de prédiction par type de bâtiment (1/2)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3253928-BF37-4120-A1CB-C0F7B8711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22961"/>
            <a:ext cx="3779758" cy="212840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EC0B0FA-31AB-4923-94E0-EAAB5D150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848" y="2522961"/>
            <a:ext cx="3663552" cy="2128407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87479EEB-AC21-4343-902D-3F9A95A865D0}"/>
              </a:ext>
            </a:extLst>
          </p:cNvPr>
          <p:cNvGrpSpPr/>
          <p:nvPr/>
        </p:nvGrpSpPr>
        <p:grpSpPr>
          <a:xfrm>
            <a:off x="7721746" y="5010644"/>
            <a:ext cx="4027801" cy="973576"/>
            <a:chOff x="806615" y="802105"/>
            <a:chExt cx="2832650" cy="2973682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E3437461-EF99-4E44-A4C4-50914DAE8579}"/>
                </a:ext>
              </a:extLst>
            </p:cNvPr>
            <p:cNvSpPr/>
            <p:nvPr/>
          </p:nvSpPr>
          <p:spPr>
            <a:xfrm>
              <a:off x="806616" y="802105"/>
              <a:ext cx="2578269" cy="297368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38B255B-1A1A-4EB5-B1E7-513BC24C6F7E}"/>
                </a:ext>
              </a:extLst>
            </p:cNvPr>
            <p:cNvSpPr txBox="1"/>
            <p:nvPr/>
          </p:nvSpPr>
          <p:spPr>
            <a:xfrm>
              <a:off x="806615" y="903590"/>
              <a:ext cx="2832650" cy="28202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u="sng" dirty="0" err="1"/>
                <a:t>SiteEnergyUse</a:t>
              </a:r>
              <a:r>
                <a:rPr lang="fr-FR" sz="1200" b="1" u="sng" dirty="0"/>
                <a:t>:</a:t>
              </a:r>
            </a:p>
            <a:p>
              <a:pPr marL="171450" indent="-171450">
                <a:buFontTx/>
                <a:buChar char="-"/>
              </a:pPr>
              <a:r>
                <a:rPr lang="fr-FR" sz="1000" dirty="0"/>
                <a:t>Les valeurs prédites sont plus faibles pour les </a:t>
              </a:r>
              <a:r>
                <a:rPr lang="fr-FR" sz="1000" dirty="0" err="1"/>
                <a:t>NonResidential</a:t>
              </a:r>
              <a:r>
                <a:rPr lang="fr-FR" sz="1000" dirty="0"/>
                <a:t>, </a:t>
              </a:r>
            </a:p>
            <a:p>
              <a:pPr marL="171450" indent="-171450">
                <a:buFontTx/>
                <a:buChar char="-"/>
              </a:pPr>
              <a:r>
                <a:rPr lang="fr-FR" sz="1000" dirty="0"/>
                <a:t>Pour les autres bâtiments, les valeurs prédites sont légèrement supérieures </a:t>
              </a:r>
            </a:p>
            <a:p>
              <a:pPr marL="171450" indent="-171450">
                <a:buFontTx/>
                <a:buChar char="-"/>
              </a:pPr>
              <a:endParaRPr lang="fr-FR" sz="1200" dirty="0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3B6547E6-C672-40EC-856A-D257B4B57B15}"/>
              </a:ext>
            </a:extLst>
          </p:cNvPr>
          <p:cNvGrpSpPr/>
          <p:nvPr/>
        </p:nvGrpSpPr>
        <p:grpSpPr>
          <a:xfrm>
            <a:off x="1350589" y="5081277"/>
            <a:ext cx="3373811" cy="1085191"/>
            <a:chOff x="806615" y="802105"/>
            <a:chExt cx="2578270" cy="2842016"/>
          </a:xfrm>
        </p:grpSpPr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B0417482-3305-42C4-ADED-5AD34FB14819}"/>
                </a:ext>
              </a:extLst>
            </p:cNvPr>
            <p:cNvSpPr/>
            <p:nvPr/>
          </p:nvSpPr>
          <p:spPr>
            <a:xfrm>
              <a:off x="806616" y="802105"/>
              <a:ext cx="2578269" cy="253819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5EBE3991-30CF-4BBA-B6FA-96A0F8F277AD}"/>
                </a:ext>
              </a:extLst>
            </p:cNvPr>
            <p:cNvSpPr txBox="1"/>
            <p:nvPr/>
          </p:nvSpPr>
          <p:spPr>
            <a:xfrm>
              <a:off x="806615" y="903590"/>
              <a:ext cx="2573397" cy="27405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u="sng" dirty="0" err="1"/>
                <a:t>GHGEmissions</a:t>
              </a:r>
              <a:r>
                <a:rPr lang="fr-FR" sz="1200" b="1" u="sng" dirty="0"/>
                <a:t>:</a:t>
              </a:r>
              <a:endParaRPr lang="fr-FR" sz="1000" b="1" u="sng" dirty="0"/>
            </a:p>
            <a:p>
              <a:pPr marL="171450" indent="-171450">
                <a:buFontTx/>
                <a:buChar char="-"/>
              </a:pPr>
              <a:r>
                <a:rPr lang="fr-FR" sz="1000" dirty="0"/>
                <a:t>Les valeurs prédites sont plus faibles pour les Campus.</a:t>
              </a:r>
            </a:p>
            <a:p>
              <a:pPr marL="171450" indent="-171450">
                <a:buFontTx/>
                <a:buChar char="-"/>
              </a:pPr>
              <a:r>
                <a:rPr lang="fr-FR" sz="1000" dirty="0"/>
                <a:t>Pour les </a:t>
              </a:r>
              <a:r>
                <a:rPr lang="fr-FR" sz="1000" dirty="0" err="1"/>
                <a:t>NonResidential</a:t>
              </a:r>
              <a:r>
                <a:rPr lang="fr-FR" sz="1000" dirty="0"/>
                <a:t> et </a:t>
              </a:r>
              <a:r>
                <a:rPr lang="fr-FR" sz="1000" dirty="0" err="1"/>
                <a:t>Nonresidential</a:t>
              </a:r>
              <a:r>
                <a:rPr lang="fr-FR" sz="1000" dirty="0"/>
                <a:t> WA, les valeurs semblent identiques.</a:t>
              </a:r>
            </a:p>
            <a:p>
              <a:pPr marL="171450" indent="-171450">
                <a:buFontTx/>
                <a:buChar char="-"/>
              </a:pPr>
              <a:r>
                <a:rPr lang="fr-FR" sz="1000" dirty="0"/>
                <a:t>Pour les autres, les valeurs prédites sont supérieures</a:t>
              </a:r>
            </a:p>
            <a:p>
              <a:pPr marL="171450" indent="-171450">
                <a:buFontTx/>
                <a:buChar char="-"/>
              </a:pPr>
              <a:endParaRPr lang="fr-FR" sz="1000" dirty="0"/>
            </a:p>
          </p:txBody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07147C3A-CC3D-4DCF-B408-C1FEB708F50E}"/>
              </a:ext>
            </a:extLst>
          </p:cNvPr>
          <p:cNvSpPr txBox="1"/>
          <p:nvPr/>
        </p:nvSpPr>
        <p:spPr>
          <a:xfrm>
            <a:off x="1189703" y="1687976"/>
            <a:ext cx="1036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Comparaison des moyennes des valeurs prédites avec les moyennes des valeurs réelles par type de bâtiment</a:t>
            </a:r>
          </a:p>
        </p:txBody>
      </p:sp>
    </p:spTree>
    <p:extLst>
      <p:ext uri="{BB962C8B-B14F-4D97-AF65-F5344CB8AC3E}">
        <p14:creationId xmlns:p14="http://schemas.microsoft.com/office/powerpoint/2010/main" val="39821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57AE8D-9E22-496F-8FD1-46968071F0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22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AC5DEE-2654-40AD-BD5F-7859DAE30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2" y="2548053"/>
            <a:ext cx="5548251" cy="233262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716FF41-299B-433C-84BE-022B91093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26" y="2530048"/>
            <a:ext cx="5548252" cy="2350632"/>
          </a:xfrm>
          <a:prstGeom prst="rect">
            <a:avLst/>
          </a:prstGeom>
        </p:spPr>
      </p:pic>
      <p:sp>
        <p:nvSpPr>
          <p:cNvPr id="7" name="Titre 10">
            <a:extLst>
              <a:ext uri="{FF2B5EF4-FFF2-40B4-BE49-F238E27FC236}">
                <a16:creationId xmlns:a16="http://schemas.microsoft.com/office/drawing/2014/main" id="{35630801-671B-44A9-95C3-D6F5E4162AA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9555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Erreurs de prédiction par type de bâtiment (2/2)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F5F39251-B288-48CA-B710-BE8577EA6D8C}"/>
              </a:ext>
            </a:extLst>
          </p:cNvPr>
          <p:cNvGrpSpPr/>
          <p:nvPr/>
        </p:nvGrpSpPr>
        <p:grpSpPr>
          <a:xfrm>
            <a:off x="7907554" y="5098357"/>
            <a:ext cx="3644345" cy="973576"/>
            <a:chOff x="806615" y="802105"/>
            <a:chExt cx="2832650" cy="2973682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02444BF0-1196-45E9-9FAA-A13CAF98A7C7}"/>
                </a:ext>
              </a:extLst>
            </p:cNvPr>
            <p:cNvSpPr/>
            <p:nvPr/>
          </p:nvSpPr>
          <p:spPr>
            <a:xfrm>
              <a:off x="806616" y="802105"/>
              <a:ext cx="2578269" cy="297368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8E574AF-CEC0-4605-99B1-6E3FE1253DE2}"/>
                </a:ext>
              </a:extLst>
            </p:cNvPr>
            <p:cNvSpPr txBox="1"/>
            <p:nvPr/>
          </p:nvSpPr>
          <p:spPr>
            <a:xfrm>
              <a:off x="806615" y="903590"/>
              <a:ext cx="2832650" cy="23501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u="sng" dirty="0" err="1"/>
                <a:t>SiteEnergyUse</a:t>
              </a:r>
              <a:r>
                <a:rPr lang="fr-FR" sz="1200" b="1" u="sng" dirty="0"/>
                <a:t>:</a:t>
              </a:r>
            </a:p>
            <a:p>
              <a:pPr marL="171450" indent="-171450">
                <a:buFontTx/>
                <a:buChar char="-"/>
              </a:pPr>
              <a:r>
                <a:rPr lang="fr-FR" sz="1000" dirty="0"/>
                <a:t>Meilleur score obtenu avec les Campus.</a:t>
              </a:r>
            </a:p>
            <a:p>
              <a:pPr marL="171450" indent="-171450">
                <a:buFontTx/>
                <a:buChar char="-"/>
              </a:pPr>
              <a:r>
                <a:rPr lang="fr-FR" sz="1000" dirty="0"/>
                <a:t>Le moins bon score est obtenu avec SPS-District K-12.</a:t>
              </a:r>
            </a:p>
            <a:p>
              <a:pPr marL="171450" indent="-171450">
                <a:buFontTx/>
                <a:buChar char="-"/>
              </a:pPr>
              <a:endParaRPr lang="fr-FR" sz="1200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A4FDC07-9C0B-4B33-9012-50DAFC04C597}"/>
              </a:ext>
            </a:extLst>
          </p:cNvPr>
          <p:cNvGrpSpPr/>
          <p:nvPr/>
        </p:nvGrpSpPr>
        <p:grpSpPr>
          <a:xfrm>
            <a:off x="1201951" y="5098357"/>
            <a:ext cx="3373811" cy="969179"/>
            <a:chOff x="806615" y="802105"/>
            <a:chExt cx="2578270" cy="2538190"/>
          </a:xfrm>
        </p:grpSpPr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E3709E57-666F-475A-910B-58E20369B61A}"/>
                </a:ext>
              </a:extLst>
            </p:cNvPr>
            <p:cNvSpPr/>
            <p:nvPr/>
          </p:nvSpPr>
          <p:spPr>
            <a:xfrm>
              <a:off x="806616" y="802105"/>
              <a:ext cx="2578269" cy="253819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C9F42AB0-4B6B-42C2-8D3F-8177BB4AF8D4}"/>
                </a:ext>
              </a:extLst>
            </p:cNvPr>
            <p:cNvSpPr txBox="1"/>
            <p:nvPr/>
          </p:nvSpPr>
          <p:spPr>
            <a:xfrm>
              <a:off x="806615" y="903590"/>
              <a:ext cx="2573397" cy="19344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u="sng" dirty="0" err="1"/>
                <a:t>GHGEmissions</a:t>
              </a:r>
              <a:r>
                <a:rPr lang="fr-FR" sz="1200" b="1" u="sng" dirty="0"/>
                <a:t>:</a:t>
              </a:r>
              <a:endParaRPr lang="fr-FR" sz="1000" b="1" u="sng" dirty="0"/>
            </a:p>
            <a:p>
              <a:pPr marL="171450" indent="-171450">
                <a:buFontTx/>
                <a:buChar char="-"/>
              </a:pPr>
              <a:r>
                <a:rPr lang="fr-FR" sz="1000" dirty="0"/>
                <a:t>Meilleur score obtenu avec les Campus.</a:t>
              </a:r>
            </a:p>
            <a:p>
              <a:pPr marL="171450" indent="-171450">
                <a:buFontTx/>
                <a:buChar char="-"/>
              </a:pPr>
              <a:r>
                <a:rPr lang="fr-FR" sz="1000" dirty="0"/>
                <a:t>Le moins bon score est obtenu avec </a:t>
              </a:r>
              <a:r>
                <a:rPr lang="fr-FR" sz="1000" dirty="0" err="1"/>
                <a:t>Nonresidential</a:t>
              </a:r>
              <a:r>
                <a:rPr lang="fr-FR" sz="1000" dirty="0"/>
                <a:t> WA</a:t>
              </a:r>
            </a:p>
            <a:p>
              <a:pPr marL="171450" indent="-171450">
                <a:buFontTx/>
                <a:buChar char="-"/>
              </a:pPr>
              <a:endParaRPr lang="fr-FR" sz="1000" dirty="0"/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1CCA81F2-F285-48AD-9F43-7A936AC2103F}"/>
              </a:ext>
            </a:extLst>
          </p:cNvPr>
          <p:cNvSpPr txBox="1"/>
          <p:nvPr/>
        </p:nvSpPr>
        <p:spPr>
          <a:xfrm>
            <a:off x="1189703" y="1687976"/>
            <a:ext cx="1036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Calcul des scores R² et MAE entre les valeurs prédites et les valeurs réelles pour chaque type de </a:t>
            </a:r>
            <a:r>
              <a:rPr lang="fr-FR" dirty="0" err="1"/>
              <a:t>batiment</a:t>
            </a:r>
            <a:r>
              <a:rPr lang="fr-FR" dirty="0"/>
              <a:t> 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10DCC88A-909D-41B3-88BB-D5B7815D0E6D}"/>
              </a:ext>
            </a:extLst>
          </p:cNvPr>
          <p:cNvGrpSpPr/>
          <p:nvPr/>
        </p:nvGrpSpPr>
        <p:grpSpPr>
          <a:xfrm>
            <a:off x="5027847" y="4953602"/>
            <a:ext cx="2136305" cy="1351424"/>
            <a:chOff x="5012959" y="5160113"/>
            <a:chExt cx="2136305" cy="1351424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C013F99A-C17D-4B04-A6A1-8707ABF72E75}"/>
                </a:ext>
              </a:extLst>
            </p:cNvPr>
            <p:cNvSpPr/>
            <p:nvPr/>
          </p:nvSpPr>
          <p:spPr>
            <a:xfrm>
              <a:off x="5012960" y="5160113"/>
              <a:ext cx="2136304" cy="13514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C5B652D8-2EE3-48E7-B735-E1BCBEA61BBD}"/>
                </a:ext>
              </a:extLst>
            </p:cNvPr>
            <p:cNvSpPr txBox="1"/>
            <p:nvPr/>
          </p:nvSpPr>
          <p:spPr>
            <a:xfrm>
              <a:off x="5012959" y="5193339"/>
              <a:ext cx="2136304" cy="12772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u="sng" dirty="0"/>
                <a:t>Remarque:</a:t>
              </a:r>
            </a:p>
            <a:p>
              <a:r>
                <a:rPr lang="fr-FR" sz="1000" dirty="0"/>
                <a:t>Certains bâtiments sont faiblement représentés dans le jeu de test : </a:t>
              </a:r>
            </a:p>
            <a:p>
              <a:pPr marL="176213" lvl="1" indent="88900">
                <a:buFontTx/>
                <a:buChar char="-"/>
              </a:pPr>
              <a:r>
                <a:rPr lang="fr-FR" sz="900" dirty="0" err="1"/>
                <a:t>NonResidential</a:t>
              </a:r>
              <a:r>
                <a:rPr lang="fr-FR" sz="900" dirty="0"/>
                <a:t>  :  300</a:t>
              </a:r>
            </a:p>
            <a:p>
              <a:pPr marL="176213" lvl="1" indent="88900">
                <a:buFontTx/>
                <a:buChar char="-"/>
              </a:pPr>
              <a:r>
                <a:rPr lang="fr-FR" sz="900" dirty="0" err="1"/>
                <a:t>Nonresidential</a:t>
              </a:r>
              <a:r>
                <a:rPr lang="fr-FR" sz="900" dirty="0"/>
                <a:t> COS : 17</a:t>
              </a:r>
            </a:p>
            <a:p>
              <a:pPr marL="176213" lvl="1" indent="88900">
                <a:buFontTx/>
                <a:buChar char="-"/>
              </a:pPr>
              <a:r>
                <a:rPr lang="fr-FR" sz="900" dirty="0"/>
                <a:t>SPS-District K-12 : 15</a:t>
              </a:r>
            </a:p>
            <a:p>
              <a:pPr marL="176213" lvl="1" indent="88900">
                <a:buFontTx/>
                <a:buChar char="-"/>
              </a:pPr>
              <a:r>
                <a:rPr lang="fr-FR" sz="900" dirty="0"/>
                <a:t>Campus : 5</a:t>
              </a:r>
            </a:p>
            <a:p>
              <a:pPr marL="176213" lvl="1" indent="88900">
                <a:buFontTx/>
                <a:buChar char="-"/>
              </a:pPr>
              <a:r>
                <a:rPr lang="fr-FR" sz="900" dirty="0" err="1"/>
                <a:t>Nonresidential</a:t>
              </a:r>
              <a:r>
                <a:rPr lang="fr-FR" sz="900" dirty="0"/>
                <a:t> WA :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756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72C8D8-BB4A-4B6B-A193-500FF56F6B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7" name="Titre 10">
            <a:extLst>
              <a:ext uri="{FF2B5EF4-FFF2-40B4-BE49-F238E27FC236}">
                <a16:creationId xmlns:a16="http://schemas.microsoft.com/office/drawing/2014/main" id="{C9C98978-D406-4453-B3E8-116186AEA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1129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200" b="1" dirty="0"/>
              <a:t>Influence de l’Energy Star Score sur </a:t>
            </a:r>
            <a:r>
              <a:rPr lang="fr-FR" sz="4200" b="1" dirty="0" err="1"/>
              <a:t>GHGEmissions</a:t>
            </a:r>
            <a:r>
              <a:rPr lang="fr-FR" sz="4200" b="1" dirty="0"/>
              <a:t> 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C9CFBE7-698D-4BFC-9F2C-E39CE30CF003}"/>
              </a:ext>
            </a:extLst>
          </p:cNvPr>
          <p:cNvSpPr/>
          <p:nvPr/>
        </p:nvSpPr>
        <p:spPr>
          <a:xfrm>
            <a:off x="941081" y="2811562"/>
            <a:ext cx="3874217" cy="105699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93F36AC-658C-43C1-8D71-D392ED659D7A}"/>
              </a:ext>
            </a:extLst>
          </p:cNvPr>
          <p:cNvSpPr txBox="1"/>
          <p:nvPr/>
        </p:nvSpPr>
        <p:spPr>
          <a:xfrm>
            <a:off x="941078" y="2834253"/>
            <a:ext cx="387421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u="sng" dirty="0"/>
              <a:t>Préparation des données</a:t>
            </a:r>
          </a:p>
          <a:p>
            <a:pPr marL="171450" indent="-171450">
              <a:buFont typeface="Calibri" panose="020F0502020204030204" pitchFamily="34" charset="0"/>
              <a:buChar char="-"/>
            </a:pPr>
            <a:r>
              <a:rPr lang="fr-FR" sz="1200" dirty="0"/>
              <a:t>Ajout de l’</a:t>
            </a:r>
            <a:r>
              <a:rPr lang="fr-FR" sz="1200" i="1" dirty="0"/>
              <a:t>Energy Star Score</a:t>
            </a:r>
            <a:r>
              <a:rPr lang="fr-FR" sz="1200" dirty="0"/>
              <a:t> aux données d’entrainement</a:t>
            </a:r>
          </a:p>
          <a:p>
            <a:pPr marL="171450" indent="-171450">
              <a:buFont typeface="Calibri" panose="020F0502020204030204" pitchFamily="34" charset="0"/>
              <a:buChar char="-"/>
            </a:pPr>
            <a:r>
              <a:rPr lang="fr-FR" sz="1200" dirty="0"/>
              <a:t>Filtre des bâtiments avec un </a:t>
            </a:r>
            <a:r>
              <a:rPr lang="fr-FR" sz="1200" i="1" dirty="0"/>
              <a:t>Energy Star Score </a:t>
            </a:r>
          </a:p>
          <a:p>
            <a:pPr marL="285750" indent="-285750">
              <a:buFontTx/>
              <a:buChar char="-"/>
            </a:pPr>
            <a:endParaRPr lang="fr-FR" sz="1200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fr-FR" sz="1200" b="1" dirty="0"/>
              <a:t>883 bâtiments</a:t>
            </a:r>
            <a:endParaRPr lang="fr-FR" sz="1200" dirty="0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162F837-E989-4F01-84AB-349F4094D7F1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4872986" y="4876407"/>
            <a:ext cx="2791329" cy="2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548EF4C9-A941-429F-9552-A6E23AB198F4}"/>
              </a:ext>
            </a:extLst>
          </p:cNvPr>
          <p:cNvGrpSpPr/>
          <p:nvPr/>
        </p:nvGrpSpPr>
        <p:grpSpPr>
          <a:xfrm>
            <a:off x="990600" y="4588299"/>
            <a:ext cx="3874218" cy="853228"/>
            <a:chOff x="806615" y="802105"/>
            <a:chExt cx="2578270" cy="3894981"/>
          </a:xfrm>
        </p:grpSpPr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E07FDCCA-F2EC-4F9F-B9B6-32D0BEDA114A}"/>
                </a:ext>
              </a:extLst>
            </p:cNvPr>
            <p:cNvSpPr/>
            <p:nvPr/>
          </p:nvSpPr>
          <p:spPr>
            <a:xfrm>
              <a:off x="806616" y="802105"/>
              <a:ext cx="2578269" cy="343541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675C575D-D4ED-4C99-87CB-713FF23FDA63}"/>
                </a:ext>
              </a:extLst>
            </p:cNvPr>
            <p:cNvSpPr txBox="1"/>
            <p:nvPr/>
          </p:nvSpPr>
          <p:spPr>
            <a:xfrm>
              <a:off x="806615" y="903589"/>
              <a:ext cx="2573397" cy="37934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u="sng" dirty="0"/>
                <a:t>Calcul des scores avec le modèle sélectionné :</a:t>
              </a:r>
            </a:p>
            <a:p>
              <a:pPr marL="171450" indent="-171450">
                <a:buFont typeface="Calibri" panose="020F0502020204030204" pitchFamily="34" charset="0"/>
                <a:buChar char="-"/>
              </a:pPr>
              <a:r>
                <a:rPr lang="fr-FR" sz="1200" dirty="0"/>
                <a:t>Avec Energy Star Score</a:t>
              </a:r>
            </a:p>
            <a:p>
              <a:pPr marL="171450" indent="-171450">
                <a:buFont typeface="Calibri" panose="020F0502020204030204" pitchFamily="34" charset="0"/>
                <a:buChar char="-"/>
              </a:pPr>
              <a:r>
                <a:rPr lang="fr-FR" sz="1200" dirty="0"/>
                <a:t>Sans Energy Star Score</a:t>
              </a:r>
            </a:p>
            <a:p>
              <a:pPr marL="171450" indent="-171450">
                <a:buFont typeface="Calibri" panose="020F0502020204030204" pitchFamily="34" charset="0"/>
                <a:buChar char="-"/>
              </a:pPr>
              <a:endParaRPr lang="fr-FR" sz="1200" dirty="0"/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B34264FC-F772-42B3-90C8-E65DA47FF992}"/>
              </a:ext>
            </a:extLst>
          </p:cNvPr>
          <p:cNvGrpSpPr/>
          <p:nvPr/>
        </p:nvGrpSpPr>
        <p:grpSpPr>
          <a:xfrm>
            <a:off x="7664315" y="4537824"/>
            <a:ext cx="3491324" cy="718175"/>
            <a:chOff x="806615" y="802100"/>
            <a:chExt cx="2578270" cy="4727631"/>
          </a:xfrm>
        </p:grpSpPr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32ADB901-6F07-437B-9F9B-0A7443123A36}"/>
                </a:ext>
              </a:extLst>
            </p:cNvPr>
            <p:cNvSpPr/>
            <p:nvPr/>
          </p:nvSpPr>
          <p:spPr>
            <a:xfrm>
              <a:off x="806616" y="802100"/>
              <a:ext cx="2578269" cy="472763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D6BA9D79-8427-40DA-88A7-56A47F9D2C15}"/>
                </a:ext>
              </a:extLst>
            </p:cNvPr>
            <p:cNvSpPr txBox="1"/>
            <p:nvPr/>
          </p:nvSpPr>
          <p:spPr>
            <a:xfrm>
              <a:off x="806615" y="903588"/>
              <a:ext cx="2573397" cy="42546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u="sng" dirty="0"/>
                <a:t>Scores MAE :</a:t>
              </a:r>
            </a:p>
            <a:p>
              <a:pPr marL="171450" indent="-171450">
                <a:buFont typeface="Calibri" panose="020F0502020204030204" pitchFamily="34" charset="0"/>
                <a:buChar char="-"/>
              </a:pPr>
              <a:r>
                <a:rPr lang="en-US" sz="1200" dirty="0"/>
                <a:t>Score MAE avec </a:t>
              </a:r>
              <a:r>
                <a:rPr lang="en-US" sz="1200" dirty="0" err="1"/>
                <a:t>EnergyStarScore</a:t>
              </a:r>
              <a:r>
                <a:rPr lang="en-US" sz="1200" dirty="0"/>
                <a:t> : -130.739</a:t>
              </a:r>
            </a:p>
            <a:p>
              <a:pPr marL="171450" indent="-171450">
                <a:buFont typeface="Calibri" panose="020F0502020204030204" pitchFamily="34" charset="0"/>
                <a:buChar char="-"/>
              </a:pPr>
              <a:r>
                <a:rPr lang="en-US" sz="1200" dirty="0"/>
                <a:t>Score MAE sans </a:t>
              </a:r>
              <a:r>
                <a:rPr lang="en-US" sz="1200" dirty="0" err="1"/>
                <a:t>EnergyStarScore</a:t>
              </a:r>
              <a:r>
                <a:rPr lang="en-US" sz="1200" dirty="0"/>
                <a:t> : -139.393</a:t>
              </a:r>
              <a:endParaRPr lang="fr-FR" sz="1200" dirty="0"/>
            </a:p>
          </p:txBody>
        </p:sp>
      </p:grp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99C5A75D-2EA9-4EE0-BF91-38364298DEC5}"/>
              </a:ext>
            </a:extLst>
          </p:cNvPr>
          <p:cNvCxnSpPr>
            <a:cxnSpLocks/>
          </p:cNvCxnSpPr>
          <p:nvPr/>
        </p:nvCxnSpPr>
        <p:spPr>
          <a:xfrm>
            <a:off x="2860080" y="3868552"/>
            <a:ext cx="0" cy="66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AD21D699-0679-4CFD-A327-2F47A15699F1}"/>
              </a:ext>
            </a:extLst>
          </p:cNvPr>
          <p:cNvCxnSpPr>
            <a:cxnSpLocks/>
          </p:cNvCxnSpPr>
          <p:nvPr/>
        </p:nvCxnSpPr>
        <p:spPr>
          <a:xfrm flipH="1" flipV="1">
            <a:off x="9331920" y="3898048"/>
            <a:ext cx="1" cy="63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232EA5A5-F273-4EF3-AB73-93518CF6B9D0}"/>
              </a:ext>
            </a:extLst>
          </p:cNvPr>
          <p:cNvGrpSpPr/>
          <p:nvPr/>
        </p:nvGrpSpPr>
        <p:grpSpPr>
          <a:xfrm>
            <a:off x="7586259" y="3082948"/>
            <a:ext cx="3491323" cy="814420"/>
            <a:chOff x="806616" y="802100"/>
            <a:chExt cx="2578269" cy="4727631"/>
          </a:xfrm>
        </p:grpSpPr>
        <p:sp>
          <p:nvSpPr>
            <p:cNvPr id="47" name="Rectangle : coins arrondis 46">
              <a:extLst>
                <a:ext uri="{FF2B5EF4-FFF2-40B4-BE49-F238E27FC236}">
                  <a16:creationId xmlns:a16="http://schemas.microsoft.com/office/drawing/2014/main" id="{E4A6B451-F2E2-460D-982B-46BE86224C8C}"/>
                </a:ext>
              </a:extLst>
            </p:cNvPr>
            <p:cNvSpPr/>
            <p:nvPr/>
          </p:nvSpPr>
          <p:spPr>
            <a:xfrm>
              <a:off x="806616" y="802100"/>
              <a:ext cx="2578269" cy="472763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1A23AC22-2548-492A-B195-D69D87FD8407}"/>
                </a:ext>
              </a:extLst>
            </p:cNvPr>
            <p:cNvSpPr txBox="1"/>
            <p:nvPr/>
          </p:nvSpPr>
          <p:spPr>
            <a:xfrm>
              <a:off x="806616" y="2021531"/>
              <a:ext cx="2573397" cy="1823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u="sng" dirty="0"/>
                <a:t>L’Energy Star Score améliore le score du modèle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19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D7999D-72AB-4EA7-8C07-7951C5F4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316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636F84-5D22-4BA6-9293-E830804A489F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8" name="Titre 10">
            <a:extLst>
              <a:ext uri="{FF2B5EF4-FFF2-40B4-BE49-F238E27FC236}">
                <a16:creationId xmlns:a16="http://schemas.microsoft.com/office/drawing/2014/main" id="{0D4D4646-BFFE-4015-A21D-F43035D3005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Conclusion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15E9EDB4-824F-4B74-9C64-C1374EE00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0589" cy="4351338"/>
          </a:xfrm>
        </p:spPr>
        <p:txBody>
          <a:bodyPr>
            <a:normAutofit/>
          </a:bodyPr>
          <a:lstStyle/>
          <a:p>
            <a:r>
              <a:rPr lang="fr-FR" dirty="0"/>
              <a:t>Une modélisation a pu être réalisée et optimisée : </a:t>
            </a:r>
            <a:r>
              <a:rPr lang="fr-FR" dirty="0" err="1"/>
              <a:t>RandomForestRegressor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Possibilité de prédire les émissions de CO2 et la consommation totale d’énergie de bâtiments non résidentiels.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Le score de prédiction pourrait être amélioré avec :</a:t>
            </a:r>
          </a:p>
          <a:p>
            <a:pPr lvl="2">
              <a:buFontTx/>
              <a:buChar char="-"/>
            </a:pPr>
            <a:r>
              <a:rPr lang="fr-FR" dirty="0"/>
              <a:t>Plus de données.</a:t>
            </a:r>
          </a:p>
          <a:p>
            <a:pPr lvl="2">
              <a:buFontTx/>
              <a:buChar char="-"/>
            </a:pPr>
            <a:r>
              <a:rPr lang="fr-FR" dirty="0" err="1"/>
              <a:t>Feature</a:t>
            </a:r>
            <a:r>
              <a:rPr lang="fr-FR" dirty="0"/>
              <a:t> engineering, exploitation de plus de variables.</a:t>
            </a:r>
          </a:p>
          <a:p>
            <a:pPr lvl="2">
              <a:buFontTx/>
              <a:buChar char="-"/>
            </a:pPr>
            <a:r>
              <a:rPr lang="fr-FR" dirty="0"/>
              <a:t>Collecte de plus de variables, comme par exemple:  type d’isolation, ascenseurs, climatisation…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r>
              <a:rPr lang="fr-FR" dirty="0"/>
              <a:t>L’Energy Star Score améliore légèrement le score du modèle.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Comme il est fastidieux à calculer, il a peu d’intérêt.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1422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00F91-86B1-4B59-BF06-5D5BF54C6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326" y="564690"/>
            <a:ext cx="4503345" cy="1089529"/>
          </a:xfr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latin typeface="Century Gothic" panose="020B0502020202020204" pitchFamily="34" charset="0"/>
                <a:ea typeface="+mn-ea"/>
                <a:cs typeface="+mn-cs"/>
              </a:rPr>
              <a:t>Questions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47B0C4-05CB-4095-9DC7-FB948999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316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636F84-5D22-4BA6-9293-E830804A489F}" type="slidenum">
              <a:rPr lang="fr-FR" smtClean="0"/>
              <a:pPr/>
              <a:t>25</a:t>
            </a:fld>
            <a:endParaRPr lang="fr-FR"/>
          </a:p>
        </p:txBody>
      </p:sp>
      <p:pic>
        <p:nvPicPr>
          <p:cNvPr id="5" name="Picture 4" descr="MPj04395360000[1]">
            <a:extLst>
              <a:ext uri="{FF2B5EF4-FFF2-40B4-BE49-F238E27FC236}">
                <a16:creationId xmlns:a16="http://schemas.microsoft.com/office/drawing/2014/main" id="{28516AE5-DD34-4B00-BE2F-152E761DD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6998" y="2414966"/>
            <a:ext cx="8578003" cy="37650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136449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E3D977-8D82-43EB-BDC8-48196822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316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636F84-5D22-4BA6-9293-E830804A489F}" type="slidenum">
              <a:rPr lang="fr-FR" smtClean="0"/>
              <a:pPr/>
              <a:t>26</a:t>
            </a:fld>
            <a:endParaRPr lang="fr-FR"/>
          </a:p>
        </p:txBody>
      </p:sp>
      <p:pic>
        <p:nvPicPr>
          <p:cNvPr id="5" name="Picture 5" descr="Thank you">
            <a:extLst>
              <a:ext uri="{FF2B5EF4-FFF2-40B4-BE49-F238E27FC236}">
                <a16:creationId xmlns:a16="http://schemas.microsoft.com/office/drawing/2014/main" id="{733DD5B3-C5B1-4AD0-B1C8-1860F4C8B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685800"/>
            <a:ext cx="7620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82186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65A4BB-AFED-46CF-96A2-B3373DEF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Les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4F5C8F-8081-4E89-A3C2-FE90FBB91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Source : </a:t>
            </a:r>
            <a:r>
              <a:rPr lang="fr-FR" i="1" dirty="0"/>
              <a:t>Données fournies par la ville de Seattle</a:t>
            </a:r>
          </a:p>
          <a:p>
            <a:pPr lvl="8"/>
            <a:endParaRPr lang="fr-FR" i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AD2194-25E1-4F56-9113-D0931F5709E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5" name="Espace réservé du contenu 5">
            <a:extLst>
              <a:ext uri="{FF2B5EF4-FFF2-40B4-BE49-F238E27FC236}">
                <a16:creationId xmlns:a16="http://schemas.microsoft.com/office/drawing/2014/main" id="{D50008BC-D252-4B08-8259-AA6EA3A29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393" y="4261943"/>
            <a:ext cx="459845" cy="45984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A65A608-31EC-42BD-B9D6-BF69C3F8DE92}"/>
              </a:ext>
            </a:extLst>
          </p:cNvPr>
          <p:cNvSpPr txBox="1"/>
          <p:nvPr/>
        </p:nvSpPr>
        <p:spPr>
          <a:xfrm>
            <a:off x="3258985" y="4321678"/>
            <a:ext cx="158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2 fichiers CSV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53A130F-CFA1-4329-BB54-4899BBAFBFB4}"/>
              </a:ext>
            </a:extLst>
          </p:cNvPr>
          <p:cNvSpPr txBox="1"/>
          <p:nvPr/>
        </p:nvSpPr>
        <p:spPr>
          <a:xfrm>
            <a:off x="6609329" y="3093115"/>
            <a:ext cx="136915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2015</a:t>
            </a:r>
          </a:p>
          <a:p>
            <a:r>
              <a:rPr lang="fr-FR" sz="1400" dirty="0"/>
              <a:t>3 340 bâtiments</a:t>
            </a:r>
          </a:p>
          <a:p>
            <a:r>
              <a:rPr lang="fr-FR" sz="1400" dirty="0"/>
              <a:t>47 variables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6070629-6E70-4FAC-80B2-D6C7A278553A}"/>
              </a:ext>
            </a:extLst>
          </p:cNvPr>
          <p:cNvSpPr txBox="1"/>
          <p:nvPr/>
        </p:nvSpPr>
        <p:spPr>
          <a:xfrm>
            <a:off x="6609328" y="5090398"/>
            <a:ext cx="136915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2016</a:t>
            </a:r>
          </a:p>
          <a:p>
            <a:r>
              <a:rPr lang="fr-FR" sz="1400" dirty="0"/>
              <a:t>3 376 bâtiments</a:t>
            </a:r>
          </a:p>
          <a:p>
            <a:r>
              <a:rPr lang="fr-FR" sz="1400" dirty="0"/>
              <a:t>46 variables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502BF36-7C60-49CC-B0E8-0C828414F694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444455" y="3493225"/>
            <a:ext cx="1164874" cy="734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3FF5D44-48CA-4823-8BC6-73C0CCACE07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444455" y="4779515"/>
            <a:ext cx="1164873" cy="710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>
            <a:extLst>
              <a:ext uri="{FF2B5EF4-FFF2-40B4-BE49-F238E27FC236}">
                <a16:creationId xmlns:a16="http://schemas.microsoft.com/office/drawing/2014/main" id="{02CDB53E-E8AA-48D8-BE3A-5EE1B13DB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083" y="482263"/>
            <a:ext cx="3883453" cy="201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32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9921C6-E827-442E-9F8A-D0FBB8DC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Nettoyage des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9698AC-75F9-45C0-AA57-ACA3EE5507C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4</a:t>
            </a:fld>
            <a:endParaRPr lang="fr-FR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DD82071C-0526-4B98-BBF9-84286A206E87}"/>
              </a:ext>
            </a:extLst>
          </p:cNvPr>
          <p:cNvGrpSpPr/>
          <p:nvPr/>
        </p:nvGrpSpPr>
        <p:grpSpPr>
          <a:xfrm>
            <a:off x="838200" y="1752227"/>
            <a:ext cx="5019107" cy="891675"/>
            <a:chOff x="806615" y="802105"/>
            <a:chExt cx="2578270" cy="1477328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294349DA-3B1E-47C4-A7AD-E00450B92A4C}"/>
                </a:ext>
              </a:extLst>
            </p:cNvPr>
            <p:cNvSpPr/>
            <p:nvPr/>
          </p:nvSpPr>
          <p:spPr>
            <a:xfrm>
              <a:off x="806615" y="802105"/>
              <a:ext cx="2578270" cy="147732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8DFFC536-E610-4758-AB07-7C78ADE6038B}"/>
                </a:ext>
              </a:extLst>
            </p:cNvPr>
            <p:cNvSpPr txBox="1"/>
            <p:nvPr/>
          </p:nvSpPr>
          <p:spPr>
            <a:xfrm>
              <a:off x="806615" y="802105"/>
              <a:ext cx="1841230" cy="13767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u="sng" dirty="0"/>
                <a:t>Exploration des données: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sz="1200" dirty="0"/>
                <a:t>2 fichiers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fr-FR" sz="1200" dirty="0"/>
                <a:t>Datas 2015 : 3 340 bâtiments, 47 variables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fr-FR" sz="1200" dirty="0"/>
                <a:t>Datas 2016 : 3 376 bâtiments, 46 variables</a:t>
              </a:r>
            </a:p>
          </p:txBody>
        </p:sp>
      </p:grp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AD6BFFB-88C0-4103-98A5-F548AE781E16}"/>
              </a:ext>
            </a:extLst>
          </p:cNvPr>
          <p:cNvSpPr/>
          <p:nvPr/>
        </p:nvSpPr>
        <p:spPr>
          <a:xfrm>
            <a:off x="830179" y="3301743"/>
            <a:ext cx="5019107" cy="6666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009F7F-C128-48A2-BD33-4FB54947EEAA}"/>
              </a:ext>
            </a:extLst>
          </p:cNvPr>
          <p:cNvSpPr txBox="1"/>
          <p:nvPr/>
        </p:nvSpPr>
        <p:spPr>
          <a:xfrm>
            <a:off x="837871" y="3312626"/>
            <a:ext cx="480759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b="1" u="sng" dirty="0"/>
              <a:t>Analyse des données manquantes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200" dirty="0"/>
              <a:t>Datas 2015 taux remplissage (médiane) : colonnes : 99%, lignes : 80%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200" dirty="0"/>
              <a:t>Datas 2016 taux remplissage (médiane) : colonnes : 99%, lignes : 85%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78DB2B3-B656-4614-88EA-C162A36FE5E5}"/>
              </a:ext>
            </a:extLst>
          </p:cNvPr>
          <p:cNvGrpSpPr>
            <a:grpSpLocks noChangeAspect="1"/>
          </p:cNvGrpSpPr>
          <p:nvPr/>
        </p:nvGrpSpPr>
        <p:grpSpPr>
          <a:xfrm>
            <a:off x="10831070" y="365125"/>
            <a:ext cx="1045459" cy="1045459"/>
            <a:chOff x="10493136" y="409386"/>
            <a:chExt cx="1352203" cy="1352203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2DF503E5-FED3-4DFC-9059-5850706F3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3136" y="409386"/>
              <a:ext cx="1352203" cy="1352203"/>
            </a:xfrm>
            <a:prstGeom prst="rect">
              <a:avLst/>
            </a:prstGeom>
          </p:spPr>
        </p:pic>
        <p:pic>
          <p:nvPicPr>
            <p:cNvPr id="13" name="Espace réservé du contenu 11">
              <a:extLst>
                <a:ext uri="{FF2B5EF4-FFF2-40B4-BE49-F238E27FC236}">
                  <a16:creationId xmlns:a16="http://schemas.microsoft.com/office/drawing/2014/main" id="{087D3AF0-CDEF-4FA7-956C-AD39261B1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9176" y="866751"/>
              <a:ext cx="401086" cy="401086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4E40E3FF-64FE-471A-B479-F7F1F7C9F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5862" y="881842"/>
              <a:ext cx="344595" cy="401086"/>
            </a:xfrm>
            <a:prstGeom prst="rect">
              <a:avLst/>
            </a:prstGeom>
          </p:spPr>
        </p:pic>
      </p:grp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2887E47-EF11-4878-8C1C-7A8BCC173CAE}"/>
              </a:ext>
            </a:extLst>
          </p:cNvPr>
          <p:cNvSpPr/>
          <p:nvPr/>
        </p:nvSpPr>
        <p:spPr>
          <a:xfrm>
            <a:off x="830180" y="4547773"/>
            <a:ext cx="5019106" cy="1755340"/>
          </a:xfrm>
          <a:prstGeom prst="roundRect">
            <a:avLst>
              <a:gd name="adj" fmla="val 667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FA60CBE-9BD2-4152-BE06-313DE4636669}"/>
              </a:ext>
            </a:extLst>
          </p:cNvPr>
          <p:cNvSpPr txBox="1"/>
          <p:nvPr/>
        </p:nvSpPr>
        <p:spPr>
          <a:xfrm>
            <a:off x="837871" y="4548786"/>
            <a:ext cx="4998335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b="1" u="sng" dirty="0"/>
              <a:t>Nettoyage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200" dirty="0"/>
              <a:t>Harmonisation des 2 fichiers: </a:t>
            </a:r>
          </a:p>
          <a:p>
            <a:pPr marL="742950" lvl="1" indent="-285750">
              <a:buFontTx/>
              <a:buChar char="-"/>
            </a:pPr>
            <a:r>
              <a:rPr lang="fr-FR" sz="1200" dirty="0"/>
              <a:t>Majuscule, minuscule.</a:t>
            </a:r>
          </a:p>
          <a:p>
            <a:pPr marL="742950" lvl="1" indent="-285750">
              <a:buFontTx/>
              <a:buChar char="-"/>
            </a:pPr>
            <a:r>
              <a:rPr lang="fr-FR" sz="1200" dirty="0"/>
              <a:t>Suppression de la chaine de caractères "\n".</a:t>
            </a:r>
          </a:p>
          <a:p>
            <a:pPr marL="742950" lvl="1" indent="-285750">
              <a:buFontTx/>
              <a:buChar char="-"/>
            </a:pPr>
            <a:r>
              <a:rPr lang="fr-FR" sz="1200" dirty="0"/>
              <a:t>Localisation.</a:t>
            </a:r>
          </a:p>
          <a:p>
            <a:pPr marL="742950" lvl="1" indent="-285750">
              <a:buFontTx/>
              <a:buChar char="-"/>
            </a:pPr>
            <a:r>
              <a:rPr lang="fr-FR" sz="1200" dirty="0"/>
              <a:t>Nom des colonnes.</a:t>
            </a:r>
          </a:p>
          <a:p>
            <a:pPr marL="742950" lvl="1" indent="-285750">
              <a:buFontTx/>
              <a:buChar char="-"/>
            </a:pPr>
            <a:r>
              <a:rPr lang="fr-FR" sz="1200" dirty="0"/>
              <a:t>Suppression des colonnes présentes dans 1 seul fichier.</a:t>
            </a:r>
          </a:p>
          <a:p>
            <a:pPr marL="742950" lvl="1" indent="-285750">
              <a:buFontTx/>
              <a:buChar char="-"/>
            </a:pPr>
            <a:endParaRPr lang="fr-FR" sz="1200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fr-FR" sz="1200" b="1" dirty="0"/>
              <a:t>Après nettoyage : 46 variables dans chaque fichier.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467D7F69-CE20-4D53-A2E5-25E9AB0CBB2D}"/>
              </a:ext>
            </a:extLst>
          </p:cNvPr>
          <p:cNvSpPr/>
          <p:nvPr/>
        </p:nvSpPr>
        <p:spPr>
          <a:xfrm>
            <a:off x="7228023" y="4290850"/>
            <a:ext cx="3656517" cy="2136455"/>
          </a:xfrm>
          <a:prstGeom prst="roundRect">
            <a:avLst>
              <a:gd name="adj" fmla="val 112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34CB448-E01C-42AC-8AEB-60B73ACF64C8}"/>
              </a:ext>
            </a:extLst>
          </p:cNvPr>
          <p:cNvSpPr txBox="1"/>
          <p:nvPr/>
        </p:nvSpPr>
        <p:spPr>
          <a:xfrm>
            <a:off x="7385998" y="4309265"/>
            <a:ext cx="35502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u="sng" dirty="0"/>
              <a:t>Filtre des valeurs aberrantes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200" dirty="0"/>
              <a:t>Lignes avec </a:t>
            </a:r>
            <a:r>
              <a:rPr lang="en-US" sz="1200" dirty="0" err="1"/>
              <a:t>GHGEmissions</a:t>
            </a:r>
            <a:r>
              <a:rPr lang="en-US" sz="1200" dirty="0"/>
              <a:t>(MetricTonsCO2e) </a:t>
            </a:r>
            <a:r>
              <a:rPr lang="en-US" sz="1200" dirty="0" err="1"/>
              <a:t>ou</a:t>
            </a:r>
            <a:r>
              <a:rPr lang="en-US" sz="1200" dirty="0"/>
              <a:t> </a:t>
            </a:r>
            <a:r>
              <a:rPr lang="en-US" sz="1200" dirty="0" err="1"/>
              <a:t>SiteEnergyUse</a:t>
            </a:r>
            <a:r>
              <a:rPr lang="en-US" sz="1200" dirty="0"/>
              <a:t>(</a:t>
            </a:r>
            <a:r>
              <a:rPr lang="en-US" sz="1200" dirty="0" err="1"/>
              <a:t>kBtu</a:t>
            </a:r>
            <a:r>
              <a:rPr lang="en-US" sz="1200" dirty="0"/>
              <a:t>) </a:t>
            </a:r>
            <a:r>
              <a:rPr lang="en-US" sz="1200" dirty="0" err="1"/>
              <a:t>égales</a:t>
            </a:r>
            <a:r>
              <a:rPr lang="en-US" sz="1200" dirty="0"/>
              <a:t> à </a:t>
            </a:r>
            <a:r>
              <a:rPr lang="en-US" sz="1200" dirty="0" err="1"/>
              <a:t>NaN</a:t>
            </a:r>
            <a:r>
              <a:rPr lang="en-US" sz="1200" dirty="0"/>
              <a:t>.</a:t>
            </a:r>
            <a:endParaRPr lang="fr-F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200" dirty="0"/>
              <a:t>kWh &gt;= </a:t>
            </a:r>
            <a:r>
              <a:rPr lang="fr-FR" sz="1200" dirty="0" err="1"/>
              <a:t>kBtu</a:t>
            </a:r>
            <a:r>
              <a:rPr lang="fr-FR" sz="12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200" dirty="0" err="1"/>
              <a:t>Therms</a:t>
            </a:r>
            <a:r>
              <a:rPr lang="fr-FR" sz="1200" dirty="0"/>
              <a:t> &gt;= </a:t>
            </a:r>
            <a:r>
              <a:rPr lang="fr-FR" sz="1200" dirty="0" err="1"/>
              <a:t>kBtu</a:t>
            </a:r>
            <a:r>
              <a:rPr lang="fr-FR" sz="12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200" dirty="0"/>
              <a:t>Bâtiments en construction.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200" dirty="0"/>
              <a:t>Bâtiments non compliant. </a:t>
            </a:r>
          </a:p>
          <a:p>
            <a:pPr marL="285750" indent="-285750">
              <a:buFontTx/>
              <a:buChar char="-"/>
            </a:pPr>
            <a:endParaRPr lang="fr-FR" sz="1200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fr-FR" sz="1200" b="1" dirty="0"/>
              <a:t> Datas 2015 : </a:t>
            </a:r>
            <a:r>
              <a:rPr lang="fr-FR" sz="1200" dirty="0"/>
              <a:t>3 329 bâtiments (-0,5%), 46 variables.</a:t>
            </a:r>
          </a:p>
          <a:p>
            <a:pPr indent="176213"/>
            <a:r>
              <a:rPr lang="fr-FR" sz="1200" b="1" dirty="0"/>
              <a:t> Datas 2016 : </a:t>
            </a:r>
            <a:r>
              <a:rPr lang="fr-FR" sz="1200" dirty="0"/>
              <a:t>3 206 bâtiments (-5%), 46 variables.</a:t>
            </a:r>
            <a:endParaRPr lang="fr-FR" sz="1200" b="1" dirty="0"/>
          </a:p>
          <a:p>
            <a:pPr marL="285750" indent="-285750">
              <a:buFontTx/>
              <a:buChar char="-"/>
            </a:pPr>
            <a:endParaRPr lang="fr-FR" sz="1200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8DC05A0-16BF-4E2B-BA89-8D7D9DEC505B}"/>
              </a:ext>
            </a:extLst>
          </p:cNvPr>
          <p:cNvSpPr/>
          <p:nvPr/>
        </p:nvSpPr>
        <p:spPr>
          <a:xfrm>
            <a:off x="7191005" y="1134501"/>
            <a:ext cx="3693535" cy="27224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F01BD8C-02E2-4D3B-BFD5-B44B1C8C16B9}"/>
              </a:ext>
            </a:extLst>
          </p:cNvPr>
          <p:cNvSpPr txBox="1"/>
          <p:nvPr/>
        </p:nvSpPr>
        <p:spPr>
          <a:xfrm>
            <a:off x="7385998" y="1143009"/>
            <a:ext cx="35050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u="sng" dirty="0"/>
              <a:t>Fusion des 2 fichiers: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200" dirty="0"/>
              <a:t>Suppression des doublons.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200" dirty="0"/>
              <a:t>Suppression des bâtiments non commerciaux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200" dirty="0"/>
              <a:t>Analyse des données NaN, complétions des variables utiles à l’étude.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200" dirty="0" err="1"/>
              <a:t>Supression</a:t>
            </a:r>
            <a:r>
              <a:rPr lang="fr-FR" sz="1200" dirty="0"/>
              <a:t> des Lignes avec </a:t>
            </a:r>
            <a:r>
              <a:rPr lang="en-US" sz="1200" dirty="0" err="1"/>
              <a:t>GHGEmissions</a:t>
            </a:r>
            <a:r>
              <a:rPr lang="en-US" sz="1200" dirty="0"/>
              <a:t>(MetricTonsCO2e) </a:t>
            </a:r>
            <a:r>
              <a:rPr lang="en-US" sz="1200" dirty="0" err="1"/>
              <a:t>ou</a:t>
            </a:r>
            <a:r>
              <a:rPr lang="en-US" sz="1200" dirty="0"/>
              <a:t> </a:t>
            </a:r>
            <a:r>
              <a:rPr lang="en-US" sz="1200" dirty="0" err="1"/>
              <a:t>SiteEnergyUse</a:t>
            </a:r>
            <a:r>
              <a:rPr lang="en-US" sz="1200" dirty="0"/>
              <a:t>(</a:t>
            </a:r>
            <a:r>
              <a:rPr lang="en-US" sz="1200" dirty="0" err="1"/>
              <a:t>kBtu</a:t>
            </a:r>
            <a:r>
              <a:rPr lang="en-US" sz="1200" dirty="0"/>
              <a:t>) </a:t>
            </a:r>
            <a:r>
              <a:rPr lang="en-US" sz="1200" dirty="0" err="1"/>
              <a:t>égales</a:t>
            </a:r>
            <a:r>
              <a:rPr lang="en-US" sz="1200" dirty="0"/>
              <a:t> à 0.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err="1"/>
              <a:t>Ajout</a:t>
            </a:r>
            <a:r>
              <a:rPr lang="en-US" sz="1200" dirty="0"/>
              <a:t> </a:t>
            </a:r>
            <a:r>
              <a:rPr lang="en-US" sz="1200" dirty="0" err="1"/>
              <a:t>d’une</a:t>
            </a:r>
            <a:r>
              <a:rPr lang="en-US" sz="1200" dirty="0"/>
              <a:t> </a:t>
            </a:r>
            <a:r>
              <a:rPr lang="en-US" sz="1200" dirty="0" err="1"/>
              <a:t>colonne</a:t>
            </a:r>
            <a:r>
              <a:rPr lang="en-US" sz="1200" dirty="0"/>
              <a:t> ‘</a:t>
            </a:r>
            <a:r>
              <a:rPr lang="en-US" sz="1200" dirty="0" err="1"/>
              <a:t>AgeBuilt</a:t>
            </a:r>
            <a:r>
              <a:rPr lang="en-US" sz="1200" dirty="0"/>
              <a:t>’.</a:t>
            </a:r>
            <a:endParaRPr lang="fr-F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200" dirty="0"/>
              <a:t>Visualisation sur une carte des variables </a:t>
            </a:r>
            <a:r>
              <a:rPr lang="en-US" sz="1200" dirty="0" err="1"/>
              <a:t>GHGEmissions</a:t>
            </a:r>
            <a:r>
              <a:rPr lang="en-US" sz="1200" dirty="0"/>
              <a:t>(MetricTonsCO2e) et </a:t>
            </a:r>
            <a:r>
              <a:rPr lang="en-US" sz="1200" dirty="0" err="1"/>
              <a:t>SiteEnergyUse</a:t>
            </a:r>
            <a:r>
              <a:rPr lang="en-US" sz="1200" dirty="0"/>
              <a:t>(</a:t>
            </a:r>
            <a:r>
              <a:rPr lang="en-US" sz="1200" dirty="0" err="1"/>
              <a:t>kBtu</a:t>
            </a:r>
            <a:r>
              <a:rPr lang="en-US" sz="1200" dirty="0"/>
              <a:t>).</a:t>
            </a:r>
            <a:endParaRPr lang="fr-FR" sz="1200" dirty="0"/>
          </a:p>
          <a:p>
            <a:pPr marL="285750" indent="-285750">
              <a:buFontTx/>
              <a:buChar char="-"/>
            </a:pPr>
            <a:endParaRPr lang="fr-FR" sz="1200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fr-FR" sz="1200" b="1" dirty="0"/>
              <a:t>1 687 bâtiments, 47 variables.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CE74D9B-64F2-4367-AA0D-E0B28C9C647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233908" y="2678738"/>
            <a:ext cx="7762" cy="63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088E759-90F8-4AE3-A0BC-2CF46867E3F2}"/>
              </a:ext>
            </a:extLst>
          </p:cNvPr>
          <p:cNvCxnSpPr>
            <a:cxnSpLocks/>
          </p:cNvCxnSpPr>
          <p:nvPr/>
        </p:nvCxnSpPr>
        <p:spPr>
          <a:xfrm flipH="1">
            <a:off x="3221827" y="3949534"/>
            <a:ext cx="7760" cy="58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4CE07ED3-B9FC-4C09-86EB-CF568D314316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836206" y="5419017"/>
            <a:ext cx="1365690" cy="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0E3E9F0E-F751-4B6F-910E-98BF78082A2D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9037773" y="3856951"/>
            <a:ext cx="1346" cy="45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359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8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C0D032-8433-4E5A-92FA-B1F593F4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Analyse exploratoire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E716FA-313B-4B50-A124-E4B571E42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3 groupes de variables analysées :</a:t>
            </a:r>
          </a:p>
          <a:p>
            <a:pPr marL="0" indent="0">
              <a:buNone/>
            </a:pPr>
            <a:r>
              <a:rPr lang="fr-FR" dirty="0"/>
              <a:t>	- 7 variables quantitatives</a:t>
            </a:r>
          </a:p>
          <a:p>
            <a:pPr marL="0" indent="0">
              <a:buNone/>
            </a:pPr>
            <a:r>
              <a:rPr lang="fr-FR" dirty="0"/>
              <a:t>	- 3 variables qualitatives</a:t>
            </a:r>
          </a:p>
          <a:p>
            <a:pPr marL="0" indent="0">
              <a:buNone/>
            </a:pPr>
            <a:r>
              <a:rPr lang="fr-FR" dirty="0"/>
              <a:t>	- 2 variables à prédire (</a:t>
            </a:r>
            <a:r>
              <a:rPr lang="fr-FR" dirty="0" err="1"/>
              <a:t>GHGEmissions</a:t>
            </a:r>
            <a:r>
              <a:rPr lang="fr-FR" dirty="0"/>
              <a:t>, </a:t>
            </a:r>
            <a:r>
              <a:rPr lang="fr-FR" dirty="0" err="1"/>
              <a:t>SiteEnergyUse</a:t>
            </a:r>
            <a:r>
              <a:rPr lang="fr-FR" dirty="0"/>
              <a:t>) 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DBA5F2-E845-41E8-929D-8BBA3DFC2A1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241890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43">
            <a:extLst>
              <a:ext uri="{FF2B5EF4-FFF2-40B4-BE49-F238E27FC236}">
                <a16:creationId xmlns:a16="http://schemas.microsoft.com/office/drawing/2014/main" id="{FD47BB0E-12DE-4881-9473-D4BB085C7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49" y="3025370"/>
            <a:ext cx="3886111" cy="614495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D4DF60D8-CC4C-4019-8BB7-2D10C2AEA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519" y="3581362"/>
            <a:ext cx="4986593" cy="1662198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6FB86D36-42BE-48E1-A4E4-C6674102E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10" y="5171296"/>
            <a:ext cx="3967350" cy="626424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2FD01357-423D-4C03-8F3A-BB5D6EE771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477" y="1376907"/>
            <a:ext cx="4891635" cy="163054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9217C8-DE06-4332-82CA-D1B221C032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501705"/>
            <a:ext cx="2743200" cy="365125"/>
          </a:xfrm>
        </p:spPr>
        <p:txBody>
          <a:bodyPr/>
          <a:lstStyle/>
          <a:p>
            <a:fld id="{13B2AAFC-F56B-4659-BFA1-71E372857DFE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C5D559-D62D-49BE-A61E-06D83643E7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5" y="1329879"/>
            <a:ext cx="5111721" cy="1703907"/>
          </a:xfrm>
          <a:prstGeom prst="rect">
            <a:avLst/>
          </a:prstGeom>
        </p:spPr>
      </p:pic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41F8A21C-7287-4AA7-878A-443D52B9B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34" y="2972254"/>
            <a:ext cx="4077046" cy="638146"/>
          </a:xfr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B083DB2-71DD-45ED-B7F9-1E830F2A43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23" y="3555191"/>
            <a:ext cx="4986593" cy="1662198"/>
          </a:xfrm>
          <a:prstGeom prst="rect">
            <a:avLst/>
          </a:prstGeom>
          <a:ln>
            <a:noFill/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C3705EA4-443A-44AF-9D99-63BDCAF6FB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71" y="5161443"/>
            <a:ext cx="3956409" cy="625611"/>
          </a:xfrm>
          <a:prstGeom prst="rect">
            <a:avLst/>
          </a:prstGeom>
          <a:ln>
            <a:noFill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466E933-500D-4A32-9E53-D9B17257D312}"/>
              </a:ext>
            </a:extLst>
          </p:cNvPr>
          <p:cNvSpPr/>
          <p:nvPr/>
        </p:nvSpPr>
        <p:spPr>
          <a:xfrm>
            <a:off x="336884" y="1407666"/>
            <a:ext cx="4475748" cy="2202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C95C0D-BFC1-4530-9B80-1D1E05AB4F91}"/>
              </a:ext>
            </a:extLst>
          </p:cNvPr>
          <p:cNvSpPr/>
          <p:nvPr/>
        </p:nvSpPr>
        <p:spPr>
          <a:xfrm>
            <a:off x="336884" y="3612505"/>
            <a:ext cx="4475748" cy="2202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B7A414-9C0C-4C09-BC1D-766C59D24A4A}"/>
              </a:ext>
            </a:extLst>
          </p:cNvPr>
          <p:cNvSpPr/>
          <p:nvPr/>
        </p:nvSpPr>
        <p:spPr>
          <a:xfrm>
            <a:off x="5540765" y="1407666"/>
            <a:ext cx="4475748" cy="2202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6C1942-96C4-4955-BD72-E0B4A7C45682}"/>
              </a:ext>
            </a:extLst>
          </p:cNvPr>
          <p:cNvSpPr/>
          <p:nvPr/>
        </p:nvSpPr>
        <p:spPr>
          <a:xfrm>
            <a:off x="5540765" y="3612505"/>
            <a:ext cx="4475748" cy="2202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4D392E8D-BC2E-4A74-89B5-FBD552A75627}"/>
              </a:ext>
            </a:extLst>
          </p:cNvPr>
          <p:cNvSpPr/>
          <p:nvPr/>
        </p:nvSpPr>
        <p:spPr>
          <a:xfrm>
            <a:off x="10233801" y="2723795"/>
            <a:ext cx="1795276" cy="1713609"/>
          </a:xfrm>
          <a:prstGeom prst="roundRect">
            <a:avLst>
              <a:gd name="adj" fmla="val 690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03D8A7AE-C015-4EA8-8FAD-2C9E9C6F412F}"/>
              </a:ext>
            </a:extLst>
          </p:cNvPr>
          <p:cNvSpPr txBox="1">
            <a:spLocks/>
          </p:cNvSpPr>
          <p:nvPr/>
        </p:nvSpPr>
        <p:spPr>
          <a:xfrm>
            <a:off x="10154798" y="2764433"/>
            <a:ext cx="1986402" cy="1642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Grâce aux tests de </a:t>
            </a:r>
            <a:r>
              <a:rPr lang="fr-FR" sz="1200" b="1" dirty="0">
                <a:solidFill>
                  <a:srgbClr val="000000"/>
                </a:solidFill>
                <a:latin typeface="Helvetica Neue"/>
              </a:rPr>
              <a:t>Shapiro-</a:t>
            </a:r>
            <a:r>
              <a:rPr lang="fr-FR" sz="1200" b="1" dirty="0" err="1">
                <a:solidFill>
                  <a:srgbClr val="000000"/>
                </a:solidFill>
                <a:latin typeface="Helvetica Neue"/>
              </a:rPr>
              <a:t>Wilk</a:t>
            </a:r>
            <a:r>
              <a:rPr lang="fr-FR" sz="1200" b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fr-FR" sz="1200" dirty="0">
                <a:solidFill>
                  <a:srgbClr val="000000"/>
                </a:solidFill>
                <a:latin typeface="Helvetica Neue"/>
              </a:rPr>
              <a:t>et</a:t>
            </a:r>
            <a:r>
              <a:rPr lang="fr-FR" sz="1200" b="1" dirty="0">
                <a:solidFill>
                  <a:srgbClr val="000000"/>
                </a:solidFill>
                <a:latin typeface="Helvetica Neue"/>
              </a:rPr>
              <a:t> D’</a:t>
            </a:r>
            <a:r>
              <a:rPr lang="fr-FR" sz="1200" b="1" dirty="0" err="1">
                <a:solidFill>
                  <a:srgbClr val="000000"/>
                </a:solidFill>
                <a:latin typeface="Helvetica Neue"/>
              </a:rPr>
              <a:t>Agostino’s</a:t>
            </a:r>
            <a:r>
              <a:rPr lang="fr-FR" sz="1200" b="1" dirty="0">
                <a:solidFill>
                  <a:srgbClr val="000000"/>
                </a:solidFill>
                <a:latin typeface="Helvetica Neue"/>
              </a:rPr>
              <a:t> Khi2  </a:t>
            </a:r>
            <a:r>
              <a:rPr lang="fr-FR" sz="1200" dirty="0">
                <a:solidFill>
                  <a:srgbClr val="000000"/>
                </a:solidFill>
                <a:latin typeface="Helvetica Neue"/>
              </a:rPr>
              <a:t>et comme 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les </a:t>
            </a:r>
            <a:r>
              <a:rPr lang="en-US" sz="1200" dirty="0" err="1">
                <a:solidFill>
                  <a:srgbClr val="000000"/>
                </a:solidFill>
                <a:latin typeface="Helvetica Neue"/>
              </a:rPr>
              <a:t>p_values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Helvetica Neue"/>
              </a:rPr>
              <a:t>sont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Helvetica Neue"/>
              </a:rPr>
              <a:t>égales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 à 0, on </a:t>
            </a:r>
            <a:r>
              <a:rPr lang="en-US" sz="1200" dirty="0" err="1">
                <a:solidFill>
                  <a:srgbClr val="000000"/>
                </a:solidFill>
                <a:latin typeface="Helvetica Neue"/>
              </a:rPr>
              <a:t>peut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Helvetica Neue"/>
              </a:rPr>
              <a:t>être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Helvetica Neue"/>
              </a:rPr>
              <a:t>confiant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 et dire que </a:t>
            </a:r>
            <a:r>
              <a:rPr lang="en-US" sz="1200" dirty="0" err="1">
                <a:solidFill>
                  <a:srgbClr val="000000"/>
                </a:solidFill>
                <a:latin typeface="Helvetica Neue"/>
              </a:rPr>
              <a:t>ce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 ne </a:t>
            </a:r>
            <a:r>
              <a:rPr lang="en-US" sz="1200" dirty="0" err="1">
                <a:solidFill>
                  <a:srgbClr val="000000"/>
                </a:solidFill>
                <a:latin typeface="Helvetica Neue"/>
              </a:rPr>
              <a:t>sont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Helvetica Neue"/>
              </a:rPr>
              <a:t>pas des distributions </a:t>
            </a:r>
            <a:r>
              <a:rPr lang="en-US" sz="1200" b="1" dirty="0" err="1">
                <a:solidFill>
                  <a:srgbClr val="000000"/>
                </a:solidFill>
                <a:latin typeface="Helvetica Neue"/>
              </a:rPr>
              <a:t>gaussiennes</a:t>
            </a:r>
            <a:r>
              <a:rPr lang="en-US" sz="1200" b="1" dirty="0">
                <a:solidFill>
                  <a:srgbClr val="000000"/>
                </a:solidFill>
                <a:latin typeface="Helvetica Neue"/>
              </a:rPr>
              <a:t> </a:t>
            </a:r>
            <a:endParaRPr lang="fr-FR" sz="1200" b="1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solidFill>
                <a:srgbClr val="000000"/>
              </a:solidFill>
              <a:latin typeface="Helvetica Neue"/>
            </a:endParaRPr>
          </a:p>
          <a:p>
            <a:endParaRPr lang="fr-FR" sz="1200" dirty="0"/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070CB89D-E6B6-4D62-B1B9-26A9C210E018}"/>
              </a:ext>
            </a:extLst>
          </p:cNvPr>
          <p:cNvSpPr/>
          <p:nvPr/>
        </p:nvSpPr>
        <p:spPr>
          <a:xfrm>
            <a:off x="1487085" y="4018905"/>
            <a:ext cx="2820755" cy="787112"/>
          </a:xfrm>
          <a:prstGeom prst="roundRect">
            <a:avLst>
              <a:gd name="adj" fmla="val 690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2118DD6-C546-4BE8-9E6A-8B94B8F09973}"/>
              </a:ext>
            </a:extLst>
          </p:cNvPr>
          <p:cNvSpPr txBox="1"/>
          <p:nvPr/>
        </p:nvSpPr>
        <p:spPr>
          <a:xfrm>
            <a:off x="1614339" y="4091963"/>
            <a:ext cx="2545188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La </a:t>
            </a:r>
            <a:r>
              <a:rPr lang="en-US" sz="1050" b="0" i="0" dirty="0" err="1">
                <a:solidFill>
                  <a:srgbClr val="000000"/>
                </a:solidFill>
                <a:effectLst/>
                <a:latin typeface="Helvetica Neue"/>
              </a:rPr>
              <a:t>majorité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 des </a:t>
            </a:r>
            <a:r>
              <a:rPr lang="en-US" sz="1050" b="0" i="0" dirty="0" err="1">
                <a:solidFill>
                  <a:srgbClr val="000000"/>
                </a:solidFill>
                <a:effectLst/>
                <a:latin typeface="Helvetica Neue"/>
              </a:rPr>
              <a:t>bâtiments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050" b="0" i="0" dirty="0" err="1">
                <a:solidFill>
                  <a:srgbClr val="000000"/>
                </a:solidFill>
                <a:effectLst/>
                <a:latin typeface="Helvetica Neue"/>
              </a:rPr>
              <a:t>ont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050" b="0" i="0" dirty="0" err="1">
                <a:solidFill>
                  <a:srgbClr val="000000"/>
                </a:solidFill>
                <a:effectLst/>
                <a:latin typeface="Helvetica Neue"/>
              </a:rPr>
              <a:t>une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050" b="0" i="0" dirty="0" err="1">
                <a:solidFill>
                  <a:srgbClr val="000000"/>
                </a:solidFill>
                <a:effectLst/>
                <a:latin typeface="Helvetica Neue"/>
              </a:rPr>
              <a:t>faible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050" b="0" i="0" dirty="0" err="1">
                <a:solidFill>
                  <a:srgbClr val="000000"/>
                </a:solidFill>
                <a:effectLst/>
                <a:latin typeface="Helvetica Neue"/>
              </a:rPr>
              <a:t>valeur</a:t>
            </a:r>
            <a:r>
              <a:rPr lang="en-US" sz="1050" dirty="0">
                <a:solidFill>
                  <a:srgbClr val="000000"/>
                </a:solidFill>
                <a:latin typeface="Helvetica Neue"/>
              </a:rPr>
              <a:t> et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 on remarque beaucoup de </a:t>
            </a:r>
            <a:r>
              <a:rPr lang="en-US" sz="1050" dirty="0" err="1">
                <a:solidFill>
                  <a:srgbClr val="000000"/>
                </a:solidFill>
                <a:latin typeface="Helvetica Neue"/>
              </a:rPr>
              <a:t>valeurs</a:t>
            </a:r>
            <a:r>
              <a:rPr lang="en-US" sz="105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Helvetica Neue"/>
              </a:rPr>
              <a:t>atypiques</a:t>
            </a:r>
            <a:r>
              <a:rPr lang="en-US" sz="1050" dirty="0">
                <a:solidFill>
                  <a:srgbClr val="000000"/>
                </a:solidFill>
                <a:latin typeface="Helvetica Neue"/>
              </a:rPr>
              <a:t> après 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Q3.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5455B66C-BE55-4F4A-8A4D-6F1D1E0CC13A}"/>
              </a:ext>
            </a:extLst>
          </p:cNvPr>
          <p:cNvSpPr/>
          <p:nvPr/>
        </p:nvSpPr>
        <p:spPr>
          <a:xfrm>
            <a:off x="1483066" y="1742863"/>
            <a:ext cx="2820755" cy="787112"/>
          </a:xfrm>
          <a:prstGeom prst="roundRect">
            <a:avLst>
              <a:gd name="adj" fmla="val 690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42EA5895-13C4-4F77-8A74-5169473E2AF2}"/>
              </a:ext>
            </a:extLst>
          </p:cNvPr>
          <p:cNvSpPr txBox="1"/>
          <p:nvPr/>
        </p:nvSpPr>
        <p:spPr>
          <a:xfrm>
            <a:off x="1610320" y="1815921"/>
            <a:ext cx="2545188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La </a:t>
            </a:r>
            <a:r>
              <a:rPr lang="en-US" sz="1050" b="0" i="0" dirty="0" err="1">
                <a:solidFill>
                  <a:srgbClr val="000000"/>
                </a:solidFill>
                <a:effectLst/>
                <a:latin typeface="Helvetica Neue"/>
              </a:rPr>
              <a:t>majorité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 des </a:t>
            </a:r>
            <a:r>
              <a:rPr lang="en-US" sz="1050" b="0" i="0" dirty="0" err="1">
                <a:solidFill>
                  <a:srgbClr val="000000"/>
                </a:solidFill>
                <a:effectLst/>
                <a:latin typeface="Helvetica Neue"/>
              </a:rPr>
              <a:t>bâtiments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050" b="0" i="0" dirty="0" err="1">
                <a:solidFill>
                  <a:srgbClr val="000000"/>
                </a:solidFill>
                <a:effectLst/>
                <a:latin typeface="Helvetica Neue"/>
              </a:rPr>
              <a:t>ont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050" b="0" i="0" dirty="0" err="1">
                <a:solidFill>
                  <a:srgbClr val="000000"/>
                </a:solidFill>
                <a:effectLst/>
                <a:latin typeface="Helvetica Neue"/>
              </a:rPr>
              <a:t>une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050" b="0" i="0" dirty="0" err="1">
                <a:solidFill>
                  <a:srgbClr val="000000"/>
                </a:solidFill>
                <a:effectLst/>
                <a:latin typeface="Helvetica Neue"/>
              </a:rPr>
              <a:t>faible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050" b="0" i="0" dirty="0" err="1">
                <a:solidFill>
                  <a:srgbClr val="000000"/>
                </a:solidFill>
                <a:effectLst/>
                <a:latin typeface="Helvetica Neue"/>
              </a:rPr>
              <a:t>valeur</a:t>
            </a:r>
            <a:r>
              <a:rPr lang="en-US" sz="1050" dirty="0">
                <a:solidFill>
                  <a:srgbClr val="000000"/>
                </a:solidFill>
                <a:latin typeface="Helvetica Neue"/>
              </a:rPr>
              <a:t> et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 on remarque beaucoup de </a:t>
            </a:r>
            <a:r>
              <a:rPr lang="en-US" sz="1050" dirty="0" err="1">
                <a:solidFill>
                  <a:srgbClr val="000000"/>
                </a:solidFill>
                <a:latin typeface="Helvetica Neue"/>
              </a:rPr>
              <a:t>valeurs</a:t>
            </a:r>
            <a:r>
              <a:rPr lang="en-US" sz="105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Helvetica Neue"/>
              </a:rPr>
              <a:t>atypiques</a:t>
            </a:r>
            <a:r>
              <a:rPr lang="en-US" sz="1050" dirty="0">
                <a:solidFill>
                  <a:srgbClr val="000000"/>
                </a:solidFill>
                <a:latin typeface="Helvetica Neue"/>
              </a:rPr>
              <a:t> après 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Q3.</a:t>
            </a:r>
          </a:p>
        </p:txBody>
      </p:sp>
      <p:sp>
        <p:nvSpPr>
          <p:cNvPr id="54" name="Titre 1">
            <a:extLst>
              <a:ext uri="{FF2B5EF4-FFF2-40B4-BE49-F238E27FC236}">
                <a16:creationId xmlns:a16="http://schemas.microsoft.com/office/drawing/2014/main" id="{34AC6964-F20E-444E-AFC9-ACA123C0F295}"/>
              </a:ext>
            </a:extLst>
          </p:cNvPr>
          <p:cNvSpPr txBox="1">
            <a:spLocks/>
          </p:cNvSpPr>
          <p:nvPr/>
        </p:nvSpPr>
        <p:spPr>
          <a:xfrm>
            <a:off x="259972" y="1042"/>
            <a:ext cx="10499468" cy="834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u="sng" dirty="0">
                <a:solidFill>
                  <a:schemeClr val="accent1">
                    <a:lumMod val="75000"/>
                  </a:schemeClr>
                </a:solidFill>
              </a:rPr>
              <a:t>Analyse univariée : variables à prédire</a:t>
            </a:r>
          </a:p>
        </p:txBody>
      </p:sp>
    </p:spTree>
    <p:extLst>
      <p:ext uri="{BB962C8B-B14F-4D97-AF65-F5344CB8AC3E}">
        <p14:creationId xmlns:p14="http://schemas.microsoft.com/office/powerpoint/2010/main" val="1494688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32" grpId="0" animBg="1"/>
      <p:bldP spid="32" grpId="1" animBg="1"/>
      <p:bldP spid="33" grpId="0" animBg="1"/>
      <p:bldP spid="33" grpId="1" animBg="1"/>
      <p:bldP spid="35" grpId="0" animBg="1"/>
      <p:bldP spid="36" grpId="0" uiExpand="1" build="p"/>
      <p:bldP spid="51" grpId="0" animBg="1"/>
      <p:bldP spid="50" grpId="0"/>
      <p:bldP spid="52" grpId="0" animBg="1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F7E86-E696-48DD-80F5-8F48B03A4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72" y="1042"/>
            <a:ext cx="10499468" cy="8341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800" b="1" u="sng" dirty="0">
                <a:solidFill>
                  <a:schemeClr val="accent1">
                    <a:lumMod val="75000"/>
                  </a:schemeClr>
                </a:solidFill>
              </a:rPr>
              <a:t>Analyse bivariée: variables quantitatives + variables à prédire (1/2)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C4CECF-9637-4EB4-BDEF-C1E46C2845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D55FF178-CC2F-4B84-9FDF-3DDFE24E4763}"/>
              </a:ext>
            </a:extLst>
          </p:cNvPr>
          <p:cNvSpPr/>
          <p:nvPr/>
        </p:nvSpPr>
        <p:spPr>
          <a:xfrm>
            <a:off x="9788569" y="3231608"/>
            <a:ext cx="1986401" cy="1325563"/>
          </a:xfrm>
          <a:prstGeom prst="roundRect">
            <a:avLst>
              <a:gd name="adj" fmla="val 690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space réservé du contenu 2">
            <a:extLst>
              <a:ext uri="{FF2B5EF4-FFF2-40B4-BE49-F238E27FC236}">
                <a16:creationId xmlns:a16="http://schemas.microsoft.com/office/drawing/2014/main" id="{DBA1D670-9CAB-4171-9FC5-4CAE98995BD9}"/>
              </a:ext>
            </a:extLst>
          </p:cNvPr>
          <p:cNvSpPr txBox="1">
            <a:spLocks/>
          </p:cNvSpPr>
          <p:nvPr/>
        </p:nvSpPr>
        <p:spPr>
          <a:xfrm>
            <a:off x="9801007" y="3262087"/>
            <a:ext cx="1986402" cy="1401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latin typeface="Helvetica Neue"/>
              </a:rPr>
              <a:t>Sur ces différents graphiques, on peut supposer qu’il existe une corrélation entre les variables, on remarque également certaines valeurs atypiques.</a:t>
            </a:r>
            <a:endParaRPr lang="fr-FR" sz="1200" b="1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solidFill>
                <a:srgbClr val="000000"/>
              </a:solidFill>
              <a:latin typeface="Helvetica Neue"/>
            </a:endParaRPr>
          </a:p>
          <a:p>
            <a:endParaRPr lang="fr-FR" sz="12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827E1C7-5B90-443A-BE3A-966240208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113" y="1624526"/>
            <a:ext cx="2799746" cy="189790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19F2DED-D2BF-4AA3-962A-B62DDC8F3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787" y="1612507"/>
            <a:ext cx="2853587" cy="189790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2251045-2FD7-4B03-9FEB-63611C2E3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88" y="1624526"/>
            <a:ext cx="2981460" cy="189790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E122B2E-870D-4272-9C06-19A604CA39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73" y="3962764"/>
            <a:ext cx="2496889" cy="189790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B1CA32D-F3B0-4B71-87F2-6EBAEB7D47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675" y="3962764"/>
            <a:ext cx="2523810" cy="189790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8C2148C-B0E7-48C8-92E1-38E924A461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526" y="3962764"/>
            <a:ext cx="2570920" cy="189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62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 30">
            <a:extLst>
              <a:ext uri="{FF2B5EF4-FFF2-40B4-BE49-F238E27FC236}">
                <a16:creationId xmlns:a16="http://schemas.microsoft.com/office/drawing/2014/main" id="{21EDA7B4-6DB4-44A7-B85F-78C22B755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019" y="1649083"/>
            <a:ext cx="3014759" cy="3002056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DEAFECA-23D6-46F6-B8CB-D9A491478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41" y="1649083"/>
            <a:ext cx="2995440" cy="298281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8C178A-79AF-4D61-945E-8DD5FBA9B5C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D8B83EA-A9D7-477A-89A5-6D70D7DFFA73}"/>
              </a:ext>
            </a:extLst>
          </p:cNvPr>
          <p:cNvSpPr txBox="1">
            <a:spLocks/>
          </p:cNvSpPr>
          <p:nvPr/>
        </p:nvSpPr>
        <p:spPr>
          <a:xfrm>
            <a:off x="259972" y="1042"/>
            <a:ext cx="10499468" cy="834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u="sng" dirty="0">
                <a:solidFill>
                  <a:schemeClr val="accent1">
                    <a:lumMod val="75000"/>
                  </a:schemeClr>
                </a:solidFill>
              </a:rPr>
              <a:t>Analyse bivariée : variables quantitatives + variables à prédire (2/2)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59723DD-94D0-4542-91A6-5C3B43E3E537}"/>
              </a:ext>
            </a:extLst>
          </p:cNvPr>
          <p:cNvSpPr/>
          <p:nvPr/>
        </p:nvSpPr>
        <p:spPr>
          <a:xfrm>
            <a:off x="7696824" y="2014670"/>
            <a:ext cx="4392507" cy="3471730"/>
          </a:xfrm>
          <a:prstGeom prst="roundRect">
            <a:avLst>
              <a:gd name="adj" fmla="val 690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69262-BBEB-4E47-94A6-9F46F71711BA}"/>
              </a:ext>
            </a:extLst>
          </p:cNvPr>
          <p:cNvSpPr/>
          <p:nvPr/>
        </p:nvSpPr>
        <p:spPr>
          <a:xfrm>
            <a:off x="590550" y="968994"/>
            <a:ext cx="3359423" cy="542821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F309A1F-9300-43E5-BB6B-F0B89AB85F82}"/>
              </a:ext>
            </a:extLst>
          </p:cNvPr>
          <p:cNvSpPr txBox="1"/>
          <p:nvPr/>
        </p:nvSpPr>
        <p:spPr>
          <a:xfrm>
            <a:off x="731693" y="4487095"/>
            <a:ext cx="32307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Correlation</a:t>
            </a:r>
            <a:r>
              <a:rPr lang="fr-FR" sz="800" dirty="0"/>
              <a:t> </a:t>
            </a:r>
            <a:r>
              <a:rPr lang="fr-FR" sz="800" dirty="0" err="1"/>
              <a:t>between</a:t>
            </a:r>
            <a:r>
              <a:rPr lang="fr-FR" sz="800" dirty="0"/>
              <a:t> : </a:t>
            </a:r>
            <a:r>
              <a:rPr lang="fr-FR" sz="800" dirty="0" err="1"/>
              <a:t>NumberofBuildings</a:t>
            </a:r>
            <a:r>
              <a:rPr lang="fr-FR" sz="800" dirty="0"/>
              <a:t> &amp; </a:t>
            </a:r>
            <a:r>
              <a:rPr lang="fr-FR" sz="800" dirty="0" err="1"/>
              <a:t>Electricity</a:t>
            </a:r>
            <a:r>
              <a:rPr lang="fr-FR" sz="800" dirty="0"/>
              <a:t>(</a:t>
            </a:r>
            <a:r>
              <a:rPr lang="fr-FR" sz="800" dirty="0" err="1"/>
              <a:t>kBtu</a:t>
            </a:r>
            <a:r>
              <a:rPr lang="fr-FR" sz="800" dirty="0"/>
              <a:t>)</a:t>
            </a:r>
          </a:p>
          <a:p>
            <a:r>
              <a:rPr lang="fr-FR" sz="800" dirty="0"/>
              <a:t>coefficient=0.757, </a:t>
            </a:r>
            <a:r>
              <a:rPr lang="fr-FR" sz="800" dirty="0" err="1"/>
              <a:t>p_value</a:t>
            </a:r>
            <a:r>
              <a:rPr lang="fr-FR" sz="800" dirty="0"/>
              <a:t>=0.000</a:t>
            </a:r>
          </a:p>
          <a:p>
            <a:r>
              <a:rPr lang="fr-FR" sz="800" dirty="0"/>
              <a:t>--------------------------------------------------</a:t>
            </a:r>
          </a:p>
          <a:p>
            <a:r>
              <a:rPr lang="fr-FR" sz="800" dirty="0" err="1"/>
              <a:t>Correlation</a:t>
            </a:r>
            <a:r>
              <a:rPr lang="fr-FR" sz="800" dirty="0"/>
              <a:t> </a:t>
            </a:r>
            <a:r>
              <a:rPr lang="fr-FR" sz="800" dirty="0" err="1"/>
              <a:t>between</a:t>
            </a:r>
            <a:r>
              <a:rPr lang="fr-FR" sz="800" dirty="0"/>
              <a:t> : </a:t>
            </a:r>
            <a:r>
              <a:rPr lang="fr-FR" sz="800" dirty="0" err="1"/>
              <a:t>PropertyGFATotal</a:t>
            </a:r>
            <a:r>
              <a:rPr lang="fr-FR" sz="800" dirty="0"/>
              <a:t> &amp; </a:t>
            </a:r>
            <a:r>
              <a:rPr lang="fr-FR" sz="800" dirty="0" err="1"/>
              <a:t>Electricity</a:t>
            </a:r>
            <a:r>
              <a:rPr lang="fr-FR" sz="800" dirty="0"/>
              <a:t>(</a:t>
            </a:r>
            <a:r>
              <a:rPr lang="fr-FR" sz="800" dirty="0" err="1"/>
              <a:t>kBtu</a:t>
            </a:r>
            <a:r>
              <a:rPr lang="fr-FR" sz="800" dirty="0"/>
              <a:t>)</a:t>
            </a:r>
          </a:p>
          <a:p>
            <a:r>
              <a:rPr lang="fr-FR" sz="800" dirty="0"/>
              <a:t>coefficient=0.868, </a:t>
            </a:r>
            <a:r>
              <a:rPr lang="fr-FR" sz="800" dirty="0" err="1"/>
              <a:t>p_value</a:t>
            </a:r>
            <a:r>
              <a:rPr lang="fr-FR" sz="800" dirty="0"/>
              <a:t>=0.000</a:t>
            </a:r>
          </a:p>
          <a:p>
            <a:r>
              <a:rPr lang="fr-FR" sz="800" dirty="0"/>
              <a:t>--------------------------------------------------</a:t>
            </a:r>
          </a:p>
          <a:p>
            <a:r>
              <a:rPr lang="fr-FR" sz="800" dirty="0" err="1"/>
              <a:t>Correlation</a:t>
            </a:r>
            <a:r>
              <a:rPr lang="fr-FR" sz="800" dirty="0"/>
              <a:t> </a:t>
            </a:r>
            <a:r>
              <a:rPr lang="fr-FR" sz="800" dirty="0" err="1"/>
              <a:t>between</a:t>
            </a:r>
            <a:r>
              <a:rPr lang="fr-FR" sz="800" dirty="0"/>
              <a:t> : </a:t>
            </a:r>
            <a:r>
              <a:rPr lang="fr-FR" sz="800" dirty="0" err="1"/>
              <a:t>PropertyGFATotal</a:t>
            </a:r>
            <a:r>
              <a:rPr lang="fr-FR" sz="800" dirty="0"/>
              <a:t> &amp; </a:t>
            </a:r>
            <a:r>
              <a:rPr lang="fr-FR" sz="800" dirty="0" err="1"/>
              <a:t>SiteEnergyUse</a:t>
            </a:r>
            <a:r>
              <a:rPr lang="fr-FR" sz="800" dirty="0"/>
              <a:t>(</a:t>
            </a:r>
            <a:r>
              <a:rPr lang="fr-FR" sz="800" dirty="0" err="1"/>
              <a:t>kBtu</a:t>
            </a:r>
            <a:r>
              <a:rPr lang="fr-FR" sz="800" dirty="0"/>
              <a:t>)</a:t>
            </a:r>
          </a:p>
          <a:p>
            <a:r>
              <a:rPr lang="fr-FR" sz="800" dirty="0"/>
              <a:t>coefficient=0.809, </a:t>
            </a:r>
            <a:r>
              <a:rPr lang="fr-FR" sz="800" dirty="0" err="1"/>
              <a:t>p_value</a:t>
            </a:r>
            <a:r>
              <a:rPr lang="fr-FR" sz="800" dirty="0"/>
              <a:t>=0.000</a:t>
            </a:r>
          </a:p>
          <a:p>
            <a:r>
              <a:rPr lang="fr-FR" sz="800" dirty="0"/>
              <a:t>--------------------------------------------------</a:t>
            </a:r>
          </a:p>
          <a:p>
            <a:r>
              <a:rPr lang="fr-FR" sz="800" dirty="0" err="1"/>
              <a:t>Correlation</a:t>
            </a:r>
            <a:r>
              <a:rPr lang="fr-FR" sz="800" dirty="0"/>
              <a:t> </a:t>
            </a:r>
            <a:r>
              <a:rPr lang="fr-FR" sz="800" dirty="0" err="1"/>
              <a:t>between</a:t>
            </a:r>
            <a:r>
              <a:rPr lang="fr-FR" sz="800" dirty="0"/>
              <a:t> : </a:t>
            </a:r>
            <a:r>
              <a:rPr lang="fr-FR" sz="800" dirty="0" err="1"/>
              <a:t>Electricity</a:t>
            </a:r>
            <a:r>
              <a:rPr lang="fr-FR" sz="800" dirty="0"/>
              <a:t>(</a:t>
            </a:r>
            <a:r>
              <a:rPr lang="fr-FR" sz="800" dirty="0" err="1"/>
              <a:t>kBtu</a:t>
            </a:r>
            <a:r>
              <a:rPr lang="fr-FR" sz="800" dirty="0"/>
              <a:t>) &amp; </a:t>
            </a:r>
            <a:r>
              <a:rPr lang="fr-FR" sz="800" dirty="0" err="1"/>
              <a:t>SiteEnergyUse</a:t>
            </a:r>
            <a:r>
              <a:rPr lang="fr-FR" sz="800" dirty="0"/>
              <a:t>(</a:t>
            </a:r>
            <a:r>
              <a:rPr lang="fr-FR" sz="800" dirty="0" err="1"/>
              <a:t>kBtu</a:t>
            </a:r>
            <a:r>
              <a:rPr lang="fr-FR" sz="800" dirty="0"/>
              <a:t>)</a:t>
            </a:r>
          </a:p>
          <a:p>
            <a:r>
              <a:rPr lang="fr-FR" sz="800" dirty="0"/>
              <a:t>coefficient=0.956, </a:t>
            </a:r>
            <a:r>
              <a:rPr lang="fr-FR" sz="800" dirty="0" err="1"/>
              <a:t>p_value</a:t>
            </a:r>
            <a:r>
              <a:rPr lang="fr-FR" sz="800" dirty="0"/>
              <a:t>=0.000</a:t>
            </a:r>
          </a:p>
          <a:p>
            <a:r>
              <a:rPr lang="fr-FR" sz="800" dirty="0"/>
              <a:t>--------------------------------------------------</a:t>
            </a:r>
          </a:p>
          <a:p>
            <a:r>
              <a:rPr lang="fr-FR" sz="800" dirty="0" err="1"/>
              <a:t>Correlation</a:t>
            </a:r>
            <a:r>
              <a:rPr lang="fr-FR" sz="800" dirty="0"/>
              <a:t> </a:t>
            </a:r>
            <a:r>
              <a:rPr lang="fr-FR" sz="800" dirty="0" err="1"/>
              <a:t>between</a:t>
            </a:r>
            <a:r>
              <a:rPr lang="fr-FR" sz="800" dirty="0"/>
              <a:t> : </a:t>
            </a:r>
            <a:r>
              <a:rPr lang="fr-FR" sz="800" dirty="0" err="1"/>
              <a:t>GHGEmissions</a:t>
            </a:r>
            <a:r>
              <a:rPr lang="fr-FR" sz="800" dirty="0"/>
              <a:t>(MetricTonsCO2e) &amp; </a:t>
            </a:r>
            <a:r>
              <a:rPr lang="fr-FR" sz="800" dirty="0" err="1"/>
              <a:t>SiteEnergyUse</a:t>
            </a:r>
            <a:r>
              <a:rPr lang="fr-FR" sz="800" dirty="0"/>
              <a:t>(</a:t>
            </a:r>
            <a:r>
              <a:rPr lang="fr-FR" sz="800" dirty="0" err="1"/>
              <a:t>kBtu</a:t>
            </a:r>
            <a:r>
              <a:rPr lang="fr-FR" sz="800" dirty="0"/>
              <a:t>)</a:t>
            </a:r>
          </a:p>
          <a:p>
            <a:r>
              <a:rPr lang="fr-FR" sz="800" dirty="0"/>
              <a:t>coefficient=0.863, </a:t>
            </a:r>
            <a:r>
              <a:rPr lang="fr-FR" sz="800" dirty="0" err="1"/>
              <a:t>p_value</a:t>
            </a:r>
            <a:r>
              <a:rPr lang="fr-FR" sz="800" dirty="0"/>
              <a:t>=0.000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B3B85D58-A8D8-424C-A8F2-4B1B58918E2F}"/>
              </a:ext>
            </a:extLst>
          </p:cNvPr>
          <p:cNvSpPr txBox="1">
            <a:spLocks/>
          </p:cNvSpPr>
          <p:nvPr/>
        </p:nvSpPr>
        <p:spPr>
          <a:xfrm>
            <a:off x="4517729" y="997870"/>
            <a:ext cx="2495550" cy="939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1600" b="1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Test du coefficient de rang de Spearman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98F2FC8-F342-4232-A7DE-1C5D776E7549}"/>
              </a:ext>
            </a:extLst>
          </p:cNvPr>
          <p:cNvSpPr txBox="1"/>
          <p:nvPr/>
        </p:nvSpPr>
        <p:spPr>
          <a:xfrm>
            <a:off x="4092542" y="4487095"/>
            <a:ext cx="34887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Correlation</a:t>
            </a:r>
            <a:r>
              <a:rPr lang="fr-FR" sz="800" dirty="0"/>
              <a:t> </a:t>
            </a:r>
            <a:r>
              <a:rPr lang="fr-FR" sz="800" dirty="0" err="1"/>
              <a:t>between</a:t>
            </a:r>
            <a:r>
              <a:rPr lang="fr-FR" sz="800" dirty="0"/>
              <a:t> : </a:t>
            </a:r>
            <a:r>
              <a:rPr lang="fr-FR" sz="800" dirty="0" err="1"/>
              <a:t>PropertyGFATotal</a:t>
            </a:r>
            <a:r>
              <a:rPr lang="fr-FR" sz="800" dirty="0"/>
              <a:t> &amp; </a:t>
            </a:r>
            <a:r>
              <a:rPr lang="fr-FR" sz="800" dirty="0" err="1"/>
              <a:t>Electricity</a:t>
            </a:r>
            <a:r>
              <a:rPr lang="fr-FR" sz="800" dirty="0"/>
              <a:t>(</a:t>
            </a:r>
            <a:r>
              <a:rPr lang="fr-FR" sz="800" dirty="0" err="1"/>
              <a:t>kBtu</a:t>
            </a:r>
            <a:r>
              <a:rPr lang="fr-FR" sz="800" dirty="0"/>
              <a:t>)</a:t>
            </a:r>
          </a:p>
          <a:p>
            <a:r>
              <a:rPr lang="fr-FR" sz="800" dirty="0"/>
              <a:t>coefficient=0.745, </a:t>
            </a:r>
            <a:r>
              <a:rPr lang="fr-FR" sz="800" dirty="0" err="1"/>
              <a:t>p_value</a:t>
            </a:r>
            <a:r>
              <a:rPr lang="fr-FR" sz="800" dirty="0"/>
              <a:t>=0.000</a:t>
            </a:r>
          </a:p>
          <a:p>
            <a:r>
              <a:rPr lang="fr-FR" sz="800" dirty="0"/>
              <a:t>--------------------------------------------------</a:t>
            </a:r>
          </a:p>
          <a:p>
            <a:r>
              <a:rPr lang="fr-FR" sz="800" dirty="0" err="1"/>
              <a:t>Correlation</a:t>
            </a:r>
            <a:r>
              <a:rPr lang="fr-FR" sz="800" dirty="0"/>
              <a:t> </a:t>
            </a:r>
            <a:r>
              <a:rPr lang="fr-FR" sz="800" dirty="0" err="1"/>
              <a:t>between</a:t>
            </a:r>
            <a:r>
              <a:rPr lang="fr-FR" sz="800" dirty="0"/>
              <a:t> : </a:t>
            </a:r>
            <a:r>
              <a:rPr lang="fr-FR" sz="800" dirty="0" err="1"/>
              <a:t>PropertyGFATotal</a:t>
            </a:r>
            <a:r>
              <a:rPr lang="fr-FR" sz="800" dirty="0"/>
              <a:t> &amp; </a:t>
            </a:r>
            <a:r>
              <a:rPr lang="fr-FR" sz="800" dirty="0" err="1"/>
              <a:t>SiteEnergyUse</a:t>
            </a:r>
            <a:r>
              <a:rPr lang="fr-FR" sz="800" dirty="0"/>
              <a:t>(</a:t>
            </a:r>
            <a:r>
              <a:rPr lang="fr-FR" sz="800" dirty="0" err="1"/>
              <a:t>kBtu</a:t>
            </a:r>
            <a:r>
              <a:rPr lang="fr-FR" sz="800" dirty="0"/>
              <a:t>)</a:t>
            </a:r>
          </a:p>
          <a:p>
            <a:r>
              <a:rPr lang="fr-FR" sz="800" dirty="0"/>
              <a:t>coefficient=0.738, </a:t>
            </a:r>
            <a:r>
              <a:rPr lang="fr-FR" sz="800" dirty="0" err="1"/>
              <a:t>p_value</a:t>
            </a:r>
            <a:r>
              <a:rPr lang="fr-FR" sz="800" dirty="0"/>
              <a:t>=0.000</a:t>
            </a:r>
          </a:p>
          <a:p>
            <a:r>
              <a:rPr lang="fr-FR" sz="800" dirty="0"/>
              <a:t>--------------------------------------------------</a:t>
            </a:r>
          </a:p>
          <a:p>
            <a:r>
              <a:rPr lang="fr-FR" sz="800" dirty="0" err="1"/>
              <a:t>Correlation</a:t>
            </a:r>
            <a:r>
              <a:rPr lang="fr-FR" sz="800" dirty="0"/>
              <a:t> </a:t>
            </a:r>
            <a:r>
              <a:rPr lang="fr-FR" sz="800" dirty="0" err="1"/>
              <a:t>between</a:t>
            </a:r>
            <a:r>
              <a:rPr lang="fr-FR" sz="800" dirty="0"/>
              <a:t> : </a:t>
            </a:r>
            <a:r>
              <a:rPr lang="fr-FR" sz="800" dirty="0" err="1"/>
              <a:t>Electricity</a:t>
            </a:r>
            <a:r>
              <a:rPr lang="fr-FR" sz="800" dirty="0"/>
              <a:t>(</a:t>
            </a:r>
            <a:r>
              <a:rPr lang="fr-FR" sz="800" dirty="0" err="1"/>
              <a:t>kBtu</a:t>
            </a:r>
            <a:r>
              <a:rPr lang="fr-FR" sz="800" dirty="0"/>
              <a:t>) &amp; </a:t>
            </a:r>
            <a:r>
              <a:rPr lang="fr-FR" sz="800" dirty="0" err="1"/>
              <a:t>SiteEnergyUse</a:t>
            </a:r>
            <a:r>
              <a:rPr lang="fr-FR" sz="800" dirty="0"/>
              <a:t>(</a:t>
            </a:r>
            <a:r>
              <a:rPr lang="fr-FR" sz="800" dirty="0" err="1"/>
              <a:t>kBtu</a:t>
            </a:r>
            <a:r>
              <a:rPr lang="fr-FR" sz="800" dirty="0"/>
              <a:t>)</a:t>
            </a:r>
          </a:p>
          <a:p>
            <a:r>
              <a:rPr lang="fr-FR" sz="800" dirty="0"/>
              <a:t>coefficient=0.927, </a:t>
            </a:r>
            <a:r>
              <a:rPr lang="fr-FR" sz="800" dirty="0" err="1"/>
              <a:t>p_value</a:t>
            </a:r>
            <a:r>
              <a:rPr lang="fr-FR" sz="800" dirty="0"/>
              <a:t>=0.000</a:t>
            </a:r>
          </a:p>
          <a:p>
            <a:r>
              <a:rPr lang="fr-FR" sz="800" dirty="0"/>
              <a:t>--------------------------------------------------</a:t>
            </a:r>
          </a:p>
          <a:p>
            <a:r>
              <a:rPr lang="fr-FR" sz="800" dirty="0" err="1"/>
              <a:t>Correlation</a:t>
            </a:r>
            <a:r>
              <a:rPr lang="fr-FR" sz="800" dirty="0"/>
              <a:t> </a:t>
            </a:r>
            <a:r>
              <a:rPr lang="fr-FR" sz="800" dirty="0" err="1"/>
              <a:t>between</a:t>
            </a:r>
            <a:r>
              <a:rPr lang="fr-FR" sz="800" dirty="0"/>
              <a:t> : </a:t>
            </a:r>
            <a:r>
              <a:rPr lang="fr-FR" sz="800" dirty="0" err="1"/>
              <a:t>NaturalGas</a:t>
            </a:r>
            <a:r>
              <a:rPr lang="fr-FR" sz="800" dirty="0"/>
              <a:t>(</a:t>
            </a:r>
            <a:r>
              <a:rPr lang="fr-FR" sz="800" dirty="0" err="1"/>
              <a:t>kBtu</a:t>
            </a:r>
            <a:r>
              <a:rPr lang="fr-FR" sz="800" dirty="0"/>
              <a:t>) &amp; </a:t>
            </a:r>
            <a:r>
              <a:rPr lang="fr-FR" sz="800" dirty="0" err="1"/>
              <a:t>GHGEmissions</a:t>
            </a:r>
            <a:r>
              <a:rPr lang="fr-FR" sz="800" dirty="0"/>
              <a:t>(MetricTonsCO2e)</a:t>
            </a:r>
          </a:p>
          <a:p>
            <a:r>
              <a:rPr lang="fr-FR" sz="800" dirty="0"/>
              <a:t>coefficient=0.731, </a:t>
            </a:r>
            <a:r>
              <a:rPr lang="fr-FR" sz="800" dirty="0" err="1"/>
              <a:t>p_value</a:t>
            </a:r>
            <a:r>
              <a:rPr lang="fr-FR" sz="800" dirty="0"/>
              <a:t>=0.000</a:t>
            </a:r>
          </a:p>
          <a:p>
            <a:r>
              <a:rPr lang="fr-FR" sz="800" dirty="0"/>
              <a:t>--------------------------------------------------</a:t>
            </a:r>
          </a:p>
          <a:p>
            <a:r>
              <a:rPr lang="fr-FR" sz="800" dirty="0" err="1"/>
              <a:t>Correlation</a:t>
            </a:r>
            <a:r>
              <a:rPr lang="fr-FR" sz="800" dirty="0"/>
              <a:t> </a:t>
            </a:r>
            <a:r>
              <a:rPr lang="fr-FR" sz="800" dirty="0" err="1"/>
              <a:t>between</a:t>
            </a:r>
            <a:r>
              <a:rPr lang="fr-FR" sz="800" dirty="0"/>
              <a:t> : </a:t>
            </a:r>
            <a:r>
              <a:rPr lang="fr-FR" sz="800" dirty="0" err="1"/>
              <a:t>GHGEmissions</a:t>
            </a:r>
            <a:r>
              <a:rPr lang="fr-FR" sz="800" dirty="0"/>
              <a:t>(MetricTonsCO2e) &amp; </a:t>
            </a:r>
            <a:r>
              <a:rPr lang="fr-FR" sz="800" dirty="0" err="1"/>
              <a:t>SiteEnergyUse</a:t>
            </a:r>
            <a:r>
              <a:rPr lang="fr-FR" sz="800" dirty="0"/>
              <a:t>(</a:t>
            </a:r>
            <a:r>
              <a:rPr lang="fr-FR" sz="800" dirty="0" err="1"/>
              <a:t>kBtu</a:t>
            </a:r>
            <a:r>
              <a:rPr lang="fr-FR" sz="800" dirty="0"/>
              <a:t>)</a:t>
            </a:r>
          </a:p>
          <a:p>
            <a:r>
              <a:rPr lang="fr-FR" sz="800" dirty="0"/>
              <a:t>coefficient=0.868, </a:t>
            </a:r>
            <a:r>
              <a:rPr lang="fr-FR" sz="800" dirty="0" err="1"/>
              <a:t>p_value</a:t>
            </a:r>
            <a:r>
              <a:rPr lang="fr-FR" sz="800" dirty="0"/>
              <a:t>=0.000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67B4CA2B-261D-4D8D-975C-8222A3E56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824" y="2165684"/>
            <a:ext cx="4495176" cy="421429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Avec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ces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 2 tests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statistiques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 et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comme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 les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p_values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sont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égales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 à 0, on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peut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être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confiant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 et dire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qu’il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 y 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une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corrélation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 entre: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Helvetica Neue"/>
              </a:rPr>
              <a:t>GHGEmissions</a:t>
            </a:r>
            <a:r>
              <a:rPr lang="en-US" sz="1000" dirty="0">
                <a:solidFill>
                  <a:srgbClr val="000000"/>
                </a:solidFill>
                <a:latin typeface="Helvetica Neue"/>
              </a:rPr>
              <a:t>(MetricTonsCO2e) avec :</a:t>
            </a:r>
          </a:p>
          <a:p>
            <a:pPr lvl="2">
              <a:buFontTx/>
              <a:buChar char="-"/>
            </a:pPr>
            <a:r>
              <a:rPr lang="en-US" sz="1000" dirty="0" err="1">
                <a:solidFill>
                  <a:srgbClr val="000000"/>
                </a:solidFill>
                <a:latin typeface="Helvetica Neue"/>
              </a:rPr>
              <a:t>PropertyGFATotal</a:t>
            </a:r>
            <a:endParaRPr lang="en-US" sz="1000" dirty="0">
              <a:solidFill>
                <a:srgbClr val="000000"/>
              </a:solidFill>
              <a:latin typeface="Helvetica Neue"/>
            </a:endParaRPr>
          </a:p>
          <a:p>
            <a:pPr lvl="2">
              <a:buFontTx/>
              <a:buChar char="-"/>
            </a:pPr>
            <a:r>
              <a:rPr lang="en-US" sz="1000" dirty="0">
                <a:solidFill>
                  <a:srgbClr val="000000"/>
                </a:solidFill>
                <a:latin typeface="Helvetica Neue"/>
              </a:rPr>
              <a:t>Electricity(</a:t>
            </a:r>
            <a:r>
              <a:rPr lang="en-US" sz="1000" dirty="0" err="1">
                <a:solidFill>
                  <a:srgbClr val="000000"/>
                </a:solidFill>
                <a:latin typeface="Helvetica Neue"/>
              </a:rPr>
              <a:t>kBtu</a:t>
            </a:r>
            <a:r>
              <a:rPr lang="en-US" sz="1000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 lvl="2">
              <a:buFontTx/>
              <a:buChar char="-"/>
            </a:pPr>
            <a:r>
              <a:rPr lang="en-US" sz="1000" dirty="0" err="1">
                <a:solidFill>
                  <a:srgbClr val="000000"/>
                </a:solidFill>
                <a:latin typeface="Helvetica Neue"/>
              </a:rPr>
              <a:t>NaturalGas</a:t>
            </a:r>
            <a:r>
              <a:rPr lang="en-US" sz="10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Helvetica Neue"/>
              </a:rPr>
              <a:t>kBtu</a:t>
            </a:r>
            <a:r>
              <a:rPr lang="en-US" sz="1000" dirty="0">
                <a:solidFill>
                  <a:srgbClr val="000000"/>
                </a:solidFill>
                <a:latin typeface="Helvetica Neue"/>
              </a:rPr>
              <a:t>) </a:t>
            </a:r>
          </a:p>
          <a:p>
            <a:pPr lvl="2">
              <a:buFontTx/>
              <a:buChar char="-"/>
            </a:pPr>
            <a:r>
              <a:rPr lang="en-US" sz="1000" dirty="0" err="1">
                <a:solidFill>
                  <a:srgbClr val="000000"/>
                </a:solidFill>
                <a:latin typeface="Helvetica Neue"/>
              </a:rPr>
              <a:t>SiteEnergyUse</a:t>
            </a:r>
            <a:r>
              <a:rPr lang="en-US" sz="10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Helvetica Neue"/>
              </a:rPr>
              <a:t>kBtu</a:t>
            </a:r>
            <a:r>
              <a:rPr lang="en-US" sz="1000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Helvetica Neue"/>
              </a:rPr>
              <a:t>SiteEnergyUse</a:t>
            </a:r>
            <a:r>
              <a:rPr lang="en-US" sz="10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Helvetica Neue"/>
              </a:rPr>
              <a:t>kBtu</a:t>
            </a:r>
            <a:r>
              <a:rPr lang="en-US" sz="1000" dirty="0">
                <a:solidFill>
                  <a:srgbClr val="000000"/>
                </a:solidFill>
                <a:latin typeface="Helvetica Neue"/>
              </a:rPr>
              <a:t>) avec :</a:t>
            </a:r>
          </a:p>
          <a:p>
            <a:pPr lvl="2">
              <a:buFontTx/>
              <a:buChar char="-"/>
            </a:pPr>
            <a:r>
              <a:rPr lang="en-US" sz="1000" dirty="0" err="1">
                <a:solidFill>
                  <a:srgbClr val="000000"/>
                </a:solidFill>
                <a:latin typeface="Helvetica Neue"/>
              </a:rPr>
              <a:t>PropertyGFATotal</a:t>
            </a:r>
            <a:endParaRPr lang="en-US" sz="1000" dirty="0">
              <a:solidFill>
                <a:srgbClr val="000000"/>
              </a:solidFill>
              <a:latin typeface="Helvetica Neue"/>
            </a:endParaRPr>
          </a:p>
          <a:p>
            <a:pPr lvl="2">
              <a:buFontTx/>
              <a:buChar char="-"/>
            </a:pPr>
            <a:r>
              <a:rPr lang="en-US" sz="1000" dirty="0">
                <a:solidFill>
                  <a:srgbClr val="000000"/>
                </a:solidFill>
                <a:latin typeface="Helvetica Neue"/>
              </a:rPr>
              <a:t>Electricity(</a:t>
            </a:r>
            <a:r>
              <a:rPr lang="en-US" sz="1000" dirty="0" err="1">
                <a:solidFill>
                  <a:srgbClr val="000000"/>
                </a:solidFill>
                <a:latin typeface="Helvetica Neue"/>
              </a:rPr>
              <a:t>kBtu</a:t>
            </a:r>
            <a:r>
              <a:rPr lang="en-US" sz="1000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 lvl="2">
              <a:buFontTx/>
              <a:buChar char="-"/>
            </a:pPr>
            <a:r>
              <a:rPr lang="en-US" sz="1000" dirty="0" err="1">
                <a:solidFill>
                  <a:srgbClr val="000000"/>
                </a:solidFill>
                <a:latin typeface="Helvetica Neue"/>
              </a:rPr>
              <a:t>GHGEmissions</a:t>
            </a:r>
            <a:r>
              <a:rPr lang="en-US" sz="1000" dirty="0">
                <a:solidFill>
                  <a:srgbClr val="000000"/>
                </a:solidFill>
                <a:latin typeface="Helvetica Neue"/>
              </a:rPr>
              <a:t>(MetricTonsCO2e)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Helvetica Neue"/>
              </a:rPr>
              <a:t>PropertyGFATotal</a:t>
            </a:r>
            <a:r>
              <a:rPr lang="en-US" sz="1000" dirty="0">
                <a:solidFill>
                  <a:srgbClr val="000000"/>
                </a:solidFill>
                <a:latin typeface="Helvetica Neue"/>
              </a:rPr>
              <a:t> avec :</a:t>
            </a:r>
          </a:p>
          <a:p>
            <a:pPr lvl="2">
              <a:buFontTx/>
              <a:buChar char="-"/>
            </a:pPr>
            <a:r>
              <a:rPr lang="en-US" sz="1000" dirty="0">
                <a:solidFill>
                  <a:srgbClr val="000000"/>
                </a:solidFill>
                <a:latin typeface="Helvetica Neue"/>
              </a:rPr>
              <a:t>Electricity(</a:t>
            </a:r>
            <a:r>
              <a:rPr lang="en-US" sz="1000" dirty="0" err="1">
                <a:solidFill>
                  <a:srgbClr val="000000"/>
                </a:solidFill>
                <a:latin typeface="Helvetica Neue"/>
              </a:rPr>
              <a:t>kBtu</a:t>
            </a:r>
            <a:r>
              <a:rPr lang="en-US" sz="1000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 lvl="2">
              <a:buFontTx/>
              <a:buChar char="-"/>
            </a:pPr>
            <a:r>
              <a:rPr lang="en-US" sz="1000" dirty="0" err="1">
                <a:solidFill>
                  <a:srgbClr val="000000"/>
                </a:solidFill>
                <a:latin typeface="Helvetica Neue"/>
              </a:rPr>
              <a:t>GHGEmissions</a:t>
            </a:r>
            <a:r>
              <a:rPr lang="en-US" sz="1000" dirty="0">
                <a:solidFill>
                  <a:srgbClr val="000000"/>
                </a:solidFill>
                <a:latin typeface="Helvetica Neue"/>
              </a:rPr>
              <a:t>(MetricTonsCO2e)</a:t>
            </a:r>
          </a:p>
          <a:p>
            <a:pPr lvl="2">
              <a:buFontTx/>
              <a:buChar char="-"/>
            </a:pPr>
            <a:r>
              <a:rPr lang="en-US" sz="1000" dirty="0" err="1">
                <a:solidFill>
                  <a:srgbClr val="000000"/>
                </a:solidFill>
                <a:latin typeface="Helvetica Neue"/>
              </a:rPr>
              <a:t>SiteEnergyUse</a:t>
            </a:r>
            <a:r>
              <a:rPr lang="en-US" sz="10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Helvetica Neue"/>
              </a:rPr>
              <a:t>kBtu</a:t>
            </a:r>
            <a:r>
              <a:rPr lang="en-US" sz="1000" dirty="0">
                <a:solidFill>
                  <a:srgbClr val="000000"/>
                </a:solidFill>
                <a:latin typeface="Helvetica Neue"/>
              </a:rPr>
              <a:t>)</a:t>
            </a:r>
            <a:endParaRPr lang="fr-FR" sz="10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F59C9B-FA12-437F-AFB8-778D845E83C8}"/>
              </a:ext>
            </a:extLst>
          </p:cNvPr>
          <p:cNvSpPr/>
          <p:nvPr/>
        </p:nvSpPr>
        <p:spPr>
          <a:xfrm>
            <a:off x="4085793" y="968995"/>
            <a:ext cx="3359423" cy="54282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63B520D-B736-49BE-8269-0EADD306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780" y="1066930"/>
            <a:ext cx="2495550" cy="787786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fr-FR" sz="1600" b="1" dirty="0"/>
              <a:t>Test du coefficient de corrélation de Pearson</a:t>
            </a:r>
          </a:p>
        </p:txBody>
      </p:sp>
    </p:spTree>
    <p:extLst>
      <p:ext uri="{BB962C8B-B14F-4D97-AF65-F5344CB8AC3E}">
        <p14:creationId xmlns:p14="http://schemas.microsoft.com/office/powerpoint/2010/main" val="1387957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2" grpId="0" animBg="1"/>
      <p:bldP spid="13" grpId="0"/>
      <p:bldP spid="14" grpId="0" uiExpand="1" build="p"/>
      <p:bldP spid="15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E2EF940-1B79-4F19-A4E6-06B4CFAE0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41" y="835204"/>
            <a:ext cx="3486673" cy="1652614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149B2E-A1D3-4967-BCCC-2068FD65703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0713F1C-002A-4CE1-9814-3DED5008348E}"/>
              </a:ext>
            </a:extLst>
          </p:cNvPr>
          <p:cNvSpPr txBox="1">
            <a:spLocks/>
          </p:cNvSpPr>
          <p:nvPr/>
        </p:nvSpPr>
        <p:spPr>
          <a:xfrm>
            <a:off x="259972" y="1042"/>
            <a:ext cx="11932028" cy="834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u="sng" dirty="0">
                <a:solidFill>
                  <a:schemeClr val="accent1">
                    <a:lumMod val="75000"/>
                  </a:schemeClr>
                </a:solidFill>
              </a:rPr>
              <a:t>Analyse bivariée : variables qualitatives et variable quantitative : </a:t>
            </a:r>
            <a:r>
              <a:rPr lang="fr-FR" sz="2800" b="1" u="sng" dirty="0" err="1">
                <a:solidFill>
                  <a:schemeClr val="accent1">
                    <a:lumMod val="75000"/>
                  </a:schemeClr>
                </a:solidFill>
              </a:rPr>
              <a:t>GHGEmissions</a:t>
            </a:r>
            <a:r>
              <a:rPr lang="fr-FR" sz="2800" b="1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08FC5E9-131F-4A9B-9834-C9909CBBC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41" y="4492366"/>
            <a:ext cx="3486673" cy="191252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2B6619F-8F78-449F-A8E6-32C23B37B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41" y="2526317"/>
            <a:ext cx="3486673" cy="1843866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9A1668E-B4B4-449D-A99C-37E0DD4110EF}"/>
              </a:ext>
            </a:extLst>
          </p:cNvPr>
          <p:cNvSpPr txBox="1">
            <a:spLocks/>
          </p:cNvSpPr>
          <p:nvPr/>
        </p:nvSpPr>
        <p:spPr>
          <a:xfrm>
            <a:off x="6225986" y="1557338"/>
            <a:ext cx="1815234" cy="1843867"/>
          </a:xfrm>
          <a:prstGeom prst="rect">
            <a:avLst/>
          </a:prstGeom>
          <a:ln w="12700">
            <a:solidFill>
              <a:srgbClr val="FFC000"/>
            </a:solidFill>
          </a:ln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100" b="1" u="sng" dirty="0"/>
              <a:t>Test ANOVA</a:t>
            </a:r>
            <a:r>
              <a:rPr lang="fr-FR" sz="3100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500" dirty="0" err="1"/>
              <a:t>BuildingType</a:t>
            </a:r>
            <a:endParaRPr lang="en-US" sz="2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500" dirty="0"/>
              <a:t>stat=38.729, p=0.000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500" dirty="0"/>
              <a:t>Probably different distributions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500" dirty="0"/>
              <a:t>--------------------------------------------------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500" dirty="0" err="1"/>
              <a:t>PrimaryPropertyType</a:t>
            </a:r>
            <a:endParaRPr lang="en-US" sz="2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500" dirty="0"/>
              <a:t>stat=30.423, p=0.000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500" dirty="0"/>
              <a:t>Probably different distributions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500" dirty="0"/>
              <a:t>--------------------------------------------------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500" dirty="0"/>
              <a:t>Neighborhood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500" dirty="0"/>
              <a:t>stat=1.503, p=0.080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500" dirty="0"/>
              <a:t>Probably the same distribution</a:t>
            </a:r>
            <a:endParaRPr lang="fr-FR" sz="2500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3A00E247-1686-41AC-830D-A0E590A60A1C}"/>
              </a:ext>
            </a:extLst>
          </p:cNvPr>
          <p:cNvSpPr txBox="1">
            <a:spLocks/>
          </p:cNvSpPr>
          <p:nvPr/>
        </p:nvSpPr>
        <p:spPr>
          <a:xfrm>
            <a:off x="8583086" y="1565884"/>
            <a:ext cx="1815234" cy="1843867"/>
          </a:xfrm>
          <a:prstGeom prst="rect">
            <a:avLst/>
          </a:prstGeom>
          <a:ln w="12700">
            <a:solidFill>
              <a:srgbClr val="FFC000"/>
            </a:solidFill>
          </a:ln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u="sng" dirty="0"/>
              <a:t>Test </a:t>
            </a:r>
            <a:r>
              <a:rPr lang="fr-FR" sz="4000" b="1" u="sng" dirty="0" err="1"/>
              <a:t>Kruskal</a:t>
            </a:r>
            <a:r>
              <a:rPr lang="fr-FR" sz="4000" b="1" u="sng" dirty="0"/>
              <a:t>-Wallis H</a:t>
            </a:r>
            <a:r>
              <a:rPr lang="fr-FR" dirty="0"/>
              <a:t>:</a:t>
            </a:r>
            <a:endParaRPr lang="fr-FR" sz="3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dirty="0" err="1"/>
              <a:t>BuildingType</a:t>
            </a:r>
            <a:endParaRPr lang="en-US" sz="3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dirty="0"/>
              <a:t>stat=43.287, p=0.000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dirty="0"/>
              <a:t>Probably different distributions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dirty="0"/>
              <a:t>--------------------------------------------------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dirty="0" err="1"/>
              <a:t>PrimaryPropertyType</a:t>
            </a:r>
            <a:endParaRPr lang="en-US" sz="3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dirty="0"/>
              <a:t>stat=527.161, p=0.000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dirty="0"/>
              <a:t>Probably different distributions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dirty="0"/>
              <a:t>--------------------------------------------------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dirty="0"/>
              <a:t>Neighborhood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dirty="0"/>
              <a:t>stat=89.103, p=0.000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dirty="0"/>
              <a:t>Probably different distributions</a:t>
            </a:r>
            <a:endParaRPr lang="fr-FR" sz="3200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DF238286-6B9D-4272-B9DB-7E899B786F14}"/>
              </a:ext>
            </a:extLst>
          </p:cNvPr>
          <p:cNvSpPr/>
          <p:nvPr/>
        </p:nvSpPr>
        <p:spPr>
          <a:xfrm>
            <a:off x="5708121" y="3945536"/>
            <a:ext cx="5511512" cy="1200329"/>
          </a:xfrm>
          <a:prstGeom prst="roundRect">
            <a:avLst>
              <a:gd name="adj" fmla="val 690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1ED2D0D-2B42-4E28-A3D1-8FAFF5344A84}"/>
              </a:ext>
            </a:extLst>
          </p:cNvPr>
          <p:cNvSpPr txBox="1"/>
          <p:nvPr/>
        </p:nvSpPr>
        <p:spPr>
          <a:xfrm>
            <a:off x="5708121" y="3945536"/>
            <a:ext cx="5511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Avec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ces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2 tests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statistiques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et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comme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les p-values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sont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égales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à 0, 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peut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être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confiant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et dire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qu’il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y a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une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distribution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différente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du 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‘</a:t>
            </a:r>
            <a:r>
              <a:rPr lang="fr-FR" i="1" dirty="0" err="1">
                <a:solidFill>
                  <a:srgbClr val="000000"/>
                </a:solidFill>
                <a:latin typeface="Helvetica Neue"/>
              </a:rPr>
              <a:t>GHGEmissions</a:t>
            </a:r>
            <a:r>
              <a:rPr lang="fr-FR" i="1" dirty="0">
                <a:solidFill>
                  <a:srgbClr val="000000"/>
                </a:solidFill>
                <a:latin typeface="Helvetica Neue"/>
              </a:rPr>
              <a:t>’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avec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ces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données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qualitatives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4896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3312</TotalTime>
  <Words>2110</Words>
  <Application>Microsoft Office PowerPoint</Application>
  <PresentationFormat>Grand écran</PresentationFormat>
  <Paragraphs>346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Century Gothic</vt:lpstr>
      <vt:lpstr>Courier New</vt:lpstr>
      <vt:lpstr>Helvetica Neue</vt:lpstr>
      <vt:lpstr>Montserrat</vt:lpstr>
      <vt:lpstr>Symbol</vt:lpstr>
      <vt:lpstr>Wingdings</vt:lpstr>
      <vt:lpstr>Thème Office</vt:lpstr>
      <vt:lpstr>Présentation PowerPoint</vt:lpstr>
      <vt:lpstr>Les objectifs</vt:lpstr>
      <vt:lpstr>Les données</vt:lpstr>
      <vt:lpstr>Nettoyage des données</vt:lpstr>
      <vt:lpstr>Analyse exploratoire</vt:lpstr>
      <vt:lpstr>Présentation PowerPoint</vt:lpstr>
      <vt:lpstr>Analyse bivariée: variables quantitatives + variables à prédire (1/2)</vt:lpstr>
      <vt:lpstr>Test du coefficient de corrélation de Pearson</vt:lpstr>
      <vt:lpstr>Présentation PowerPoint</vt:lpstr>
      <vt:lpstr>Présentation PowerPoint</vt:lpstr>
      <vt:lpstr>Présentation PowerPoint</vt:lpstr>
      <vt:lpstr>Pistes de recherche 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Optimisation du modèle sélectionné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Questions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Hugues Antoine</dc:creator>
  <cp:lastModifiedBy>Hugues Antoine</cp:lastModifiedBy>
  <cp:revision>90</cp:revision>
  <dcterms:created xsi:type="dcterms:W3CDTF">2021-08-09T16:52:30Z</dcterms:created>
  <dcterms:modified xsi:type="dcterms:W3CDTF">2022-03-14T09:25:53Z</dcterms:modified>
</cp:coreProperties>
</file>