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319" r:id="rId3"/>
    <p:sldId id="296" r:id="rId4"/>
    <p:sldId id="320" r:id="rId5"/>
    <p:sldId id="321" r:id="rId6"/>
    <p:sldId id="322" r:id="rId7"/>
    <p:sldId id="324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33" r:id="rId19"/>
    <p:sldId id="335" r:id="rId20"/>
    <p:sldId id="336" r:id="rId21"/>
    <p:sldId id="337" r:id="rId22"/>
    <p:sldId id="290" r:id="rId23"/>
    <p:sldId id="29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D2D2"/>
    <a:srgbClr val="0C29D0"/>
    <a:srgbClr val="FDF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22" autoAdjust="0"/>
  </p:normalViewPr>
  <p:slideViewPr>
    <p:cSldViewPr snapToGrid="0">
      <p:cViewPr varScale="1">
        <p:scale>
          <a:sx n="100" d="100"/>
          <a:sy n="100" d="100"/>
        </p:scale>
        <p:origin x="8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B3FE1-DC9D-4716-8537-23AFEBF5E3E3}" type="datetimeFigureOut">
              <a:rPr lang="fr-FR" smtClean="0"/>
              <a:t>29/12/2021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68E8-8AB7-4555-9525-339B3F681BAB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826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40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C68E8-8AB7-4555-9525-339B3F681BAB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9570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7900-C4DA-4F89-9CE4-5C7E7FE44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2407BD-E212-4F01-B45C-DE8EE3BD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0D27F-A045-40BA-957B-AA014185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64FDE-C740-4BAB-93D8-B52D428E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2F5A0-41DA-43CD-AD72-6035480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6910-4A42-4050-8C83-2A41BECAC42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138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BAE0CBB-7B3A-432C-BC81-5C8B00D7F504}"/>
              </a:ext>
            </a:extLst>
          </p:cNvPr>
          <p:cNvSpPr/>
          <p:nvPr userDrawn="1"/>
        </p:nvSpPr>
        <p:spPr>
          <a:xfrm>
            <a:off x="0" y="6512863"/>
            <a:ext cx="12192000" cy="365125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AC292F-B67D-4179-ABE8-ED21CA3F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D0CE47-0239-446E-9044-BEFC170C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BC693D1-EC45-470F-B5B4-6596E1D507B8}"/>
              </a:ext>
            </a:extLst>
          </p:cNvPr>
          <p:cNvSpPr txBox="1"/>
          <p:nvPr userDrawn="1"/>
        </p:nvSpPr>
        <p:spPr>
          <a:xfrm>
            <a:off x="9342408" y="6586191"/>
            <a:ext cx="28495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sz="1050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sz="1050" b="1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17C05CA-B8A1-4EF4-BB98-5785F7E994A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13B2AAFC-F56B-4659-BFA1-71E372857DFE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0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61AC69-6CCB-4B6A-8C5F-8E7203AF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C737B-986B-4BA6-AA47-0D06B0BC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5CD8C-54BA-4776-A7AB-9E636F463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38E6C-E0B6-4434-96EE-76C7A712D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358338-CFE8-41DD-ABB6-8176825E2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6910-4A42-4050-8C83-2A41BECAC42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474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cp7implementezunmodele.herokuapp.com/" TargetMode="Externa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re.streamlit.io/huguesmap/oc-p7-impl-mentez-un-mod-le-de-scoring/main/dashboard/dashboard.p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uesMAP/OC-P7-Impl-mentez-un-mod-le-de-scori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willkoehrsen/start-here-a-gentle-introduction#Exploratory-Data-Analysi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B19A44D2-AC07-4E73-A792-5A2CDBDFB16A}"/>
              </a:ext>
            </a:extLst>
          </p:cNvPr>
          <p:cNvSpPr txBox="1"/>
          <p:nvPr/>
        </p:nvSpPr>
        <p:spPr>
          <a:xfrm>
            <a:off x="6915150" y="6438212"/>
            <a:ext cx="49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Hugues ANTOINE – 12/2021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D37BFD-8B84-4736-A1CE-2589E16796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724400" y="65115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3B2AAFC-F56B-4659-BFA1-71E372857DFE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78B69F3-213A-44AC-A9BF-EBF60B946455}"/>
              </a:ext>
            </a:extLst>
          </p:cNvPr>
          <p:cNvSpPr txBox="1"/>
          <p:nvPr/>
        </p:nvSpPr>
        <p:spPr>
          <a:xfrm>
            <a:off x="1422486" y="4553226"/>
            <a:ext cx="93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latin typeface="Montserrat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algn="ctr"/>
            <a:r>
              <a:rPr lang="fr-FR" sz="2400" b="1" i="0" dirty="0">
                <a:effectLst/>
                <a:latin typeface="Montserrat" panose="00000500000000000000" pitchFamily="2" charset="0"/>
              </a:rPr>
              <a:t>Implémentez un modèle de </a:t>
            </a:r>
            <a:r>
              <a:rPr lang="fr-FR" sz="2400" b="1" i="0" dirty="0" err="1">
                <a:effectLst/>
                <a:latin typeface="Montserrat" panose="00000500000000000000" pitchFamily="2" charset="0"/>
              </a:rPr>
              <a:t>scoring</a:t>
            </a:r>
            <a:endParaRPr lang="fr-FR" sz="2400" b="1" i="0" dirty="0">
              <a:effectLst/>
              <a:latin typeface="Montserrat" panose="00000500000000000000" pitchFamily="2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4E72F12-4150-467F-B702-58E3581A0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36" y="1103361"/>
            <a:ext cx="31337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3842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FD80C-3FC1-43EE-9768-F761FDE6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Modélisation : Test des modèles (2/2)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4B4ED2-9F6B-4FE6-8AD1-B233C566E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10</a:t>
            </a:fld>
            <a:endParaRPr lang="fr-FR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99D4F92D-4C34-4E4C-90B5-DD6E1AA2B4D1}"/>
              </a:ext>
            </a:extLst>
          </p:cNvPr>
          <p:cNvGrpSpPr/>
          <p:nvPr/>
        </p:nvGrpSpPr>
        <p:grpSpPr>
          <a:xfrm>
            <a:off x="560439" y="2637749"/>
            <a:ext cx="3946557" cy="2834394"/>
            <a:chOff x="806615" y="802105"/>
            <a:chExt cx="2722498" cy="4113034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310E2F3C-06D9-408D-938B-A37F787DEE58}"/>
                </a:ext>
              </a:extLst>
            </p:cNvPr>
            <p:cNvSpPr/>
            <p:nvPr/>
          </p:nvSpPr>
          <p:spPr>
            <a:xfrm>
              <a:off x="806615" y="802105"/>
              <a:ext cx="2722498" cy="391673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CDD9F7F-68DC-4506-9560-9404D49159AF}"/>
                </a:ext>
              </a:extLst>
            </p:cNvPr>
            <p:cNvSpPr txBox="1"/>
            <p:nvPr/>
          </p:nvSpPr>
          <p:spPr>
            <a:xfrm>
              <a:off x="881165" y="1029550"/>
              <a:ext cx="2573397" cy="38855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u="sng" dirty="0"/>
                <a:t>Définition des hyperparamètres à tester pour chaque modèle</a:t>
              </a:r>
            </a:p>
            <a:p>
              <a:pPr algn="ctr"/>
              <a:endParaRPr lang="fr-FR" sz="800" b="1" u="sng" dirty="0"/>
            </a:p>
            <a:p>
              <a:pPr marL="171450" indent="-171450">
                <a:buFontTx/>
                <a:buChar char="-"/>
              </a:pPr>
              <a:r>
                <a:rPr lang="fr-FR" sz="1400" dirty="0" err="1"/>
                <a:t>DummyClassifier</a:t>
              </a:r>
              <a:endParaRPr lang="fr-FR" sz="1400" dirty="0"/>
            </a:p>
            <a:p>
              <a:pPr marL="171450" indent="-171450">
                <a:buFontTx/>
                <a:buChar char="-"/>
              </a:pPr>
              <a:r>
                <a:rPr lang="fr-FR" sz="1400" dirty="0" err="1"/>
                <a:t>LogisiticRegression</a:t>
              </a:r>
              <a:r>
                <a:rPr lang="fr-FR" sz="1400" dirty="0"/>
                <a:t> : C</a:t>
              </a:r>
            </a:p>
            <a:p>
              <a:pPr marL="171450" indent="-171450">
                <a:buFontTx/>
                <a:buChar char="-"/>
              </a:pPr>
              <a:r>
                <a:rPr lang="fr-FR" sz="1400" dirty="0" err="1"/>
                <a:t>RandomForestClassifier</a:t>
              </a:r>
              <a:r>
                <a:rPr lang="fr-FR" sz="1400" dirty="0"/>
                <a:t> : </a:t>
              </a:r>
              <a:r>
                <a:rPr lang="fr-FR" sz="1400" dirty="0" err="1"/>
                <a:t>max_depth</a:t>
              </a:r>
              <a:r>
                <a:rPr lang="fr-FR" sz="1400" dirty="0"/>
                <a:t>, </a:t>
              </a:r>
              <a:r>
                <a:rPr lang="fr-FR" sz="1400" dirty="0" err="1"/>
                <a:t>min_samples_split</a:t>
              </a:r>
              <a:r>
                <a:rPr lang="fr-FR" sz="1400" dirty="0"/>
                <a:t>, </a:t>
              </a:r>
              <a:r>
                <a:rPr lang="fr-FR" sz="1400" dirty="0" err="1"/>
                <a:t>bootstrap</a:t>
              </a:r>
              <a:endParaRPr lang="fr-FR" sz="1400" dirty="0"/>
            </a:p>
            <a:p>
              <a:pPr marL="171450" indent="-171450">
                <a:buFontTx/>
                <a:buChar char="-"/>
              </a:pPr>
              <a:r>
                <a:rPr lang="fr-FR" sz="1400" dirty="0" err="1"/>
                <a:t>HistGradientBoostingClassifier</a:t>
              </a:r>
              <a:r>
                <a:rPr lang="fr-FR" sz="1400" dirty="0"/>
                <a:t> : </a:t>
              </a:r>
              <a:r>
                <a:rPr lang="fr-FR" sz="1400" dirty="0" err="1"/>
                <a:t>loss</a:t>
              </a:r>
              <a:r>
                <a:rPr lang="fr-FR" sz="1400" dirty="0"/>
                <a:t>, </a:t>
              </a:r>
              <a:r>
                <a:rPr lang="fr-FR" sz="1400" dirty="0" err="1"/>
                <a:t>learning_rate</a:t>
              </a:r>
              <a:r>
                <a:rPr lang="fr-FR" sz="1400" dirty="0"/>
                <a:t>, </a:t>
              </a:r>
              <a:r>
                <a:rPr lang="fr-FR" sz="1400" dirty="0" err="1"/>
                <a:t>max_iter</a:t>
              </a:r>
              <a:r>
                <a:rPr lang="fr-FR" sz="1400" dirty="0"/>
                <a:t>, </a:t>
              </a:r>
              <a:r>
                <a:rPr lang="fr-FR" sz="1400" dirty="0" err="1"/>
                <a:t>max_depth</a:t>
              </a:r>
              <a:endParaRPr lang="fr-FR" sz="1400" dirty="0"/>
            </a:p>
            <a:p>
              <a:pPr marL="171450" indent="-171450">
                <a:buFontTx/>
                <a:buChar char="-"/>
              </a:pPr>
              <a:endParaRPr lang="fr-FR" sz="1400" dirty="0"/>
            </a:p>
            <a:p>
              <a:pPr marL="180975" lvl="1"/>
              <a:r>
                <a:rPr lang="fr-FR" sz="1100" u="sng" dirty="0"/>
                <a:t>Remarque:</a:t>
              </a:r>
              <a:r>
                <a:rPr lang="fr-FR" sz="1100" dirty="0"/>
                <a:t> Optimisation également du paramètre </a:t>
              </a:r>
              <a:r>
                <a:rPr lang="fr-FR" sz="1100" dirty="0" err="1"/>
                <a:t>sampling_strategy</a:t>
              </a:r>
              <a:r>
                <a:rPr lang="fr-FR" sz="1100" dirty="0"/>
                <a:t> pour Smote et </a:t>
              </a:r>
              <a:r>
                <a:rPr lang="fr-FR" sz="1100" dirty="0" err="1"/>
                <a:t>RamdomUnderSampling</a:t>
              </a:r>
              <a:r>
                <a:rPr lang="fr-FR" sz="1100" dirty="0"/>
                <a:t>.</a:t>
              </a:r>
            </a:p>
            <a:p>
              <a:pPr marL="171450" indent="-171450">
                <a:buFont typeface="Calibri" panose="020F0502020204030204" pitchFamily="34" charset="0"/>
                <a:buChar char="-"/>
              </a:pPr>
              <a:endParaRPr lang="fr-FR" sz="1200" dirty="0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45C6065D-1586-4A61-8715-F0D28F47F75E}"/>
              </a:ext>
            </a:extLst>
          </p:cNvPr>
          <p:cNvGrpSpPr/>
          <p:nvPr/>
        </p:nvGrpSpPr>
        <p:grpSpPr>
          <a:xfrm>
            <a:off x="5388079" y="3231947"/>
            <a:ext cx="2640684" cy="1552154"/>
            <a:chOff x="806614" y="709450"/>
            <a:chExt cx="3400698" cy="3264843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BE7201FC-B2AE-45A2-9ED8-3F8F0DE618AA}"/>
                </a:ext>
              </a:extLst>
            </p:cNvPr>
            <p:cNvSpPr/>
            <p:nvPr/>
          </p:nvSpPr>
          <p:spPr>
            <a:xfrm>
              <a:off x="806616" y="709450"/>
              <a:ext cx="3400696" cy="317770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FA26CD6-8762-44B1-8CD2-69D7902B0807}"/>
                </a:ext>
              </a:extLst>
            </p:cNvPr>
            <p:cNvSpPr txBox="1"/>
            <p:nvPr/>
          </p:nvSpPr>
          <p:spPr>
            <a:xfrm>
              <a:off x="806614" y="802104"/>
              <a:ext cx="3400695" cy="31721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u="sng" dirty="0"/>
                <a:t>Test des modèles avec </a:t>
              </a:r>
              <a:r>
                <a:rPr lang="fr-FR" sz="1400" b="1" u="sng" dirty="0" err="1"/>
                <a:t>RandomSearchCV</a:t>
              </a:r>
              <a:endParaRPr lang="fr-FR" sz="1400" b="1" u="sng" dirty="0"/>
            </a:p>
            <a:p>
              <a:pPr algn="ctr"/>
              <a:endParaRPr lang="fr-FR" sz="800" b="1" u="sng" dirty="0"/>
            </a:p>
            <a:p>
              <a:r>
                <a:rPr lang="fr-FR" sz="1400" dirty="0"/>
                <a:t>Utilisation du pipeline et des hyperparamètres à tester</a:t>
              </a:r>
            </a:p>
            <a:p>
              <a:r>
                <a:rPr lang="fr-FR" sz="1400" u="sng" dirty="0"/>
                <a:t>Score utilisé :</a:t>
              </a:r>
              <a:r>
                <a:rPr lang="fr-FR" sz="1400" dirty="0"/>
                <a:t> </a:t>
              </a:r>
              <a:r>
                <a:rPr lang="fr-FR" sz="1400" dirty="0" err="1"/>
                <a:t>average_precision</a:t>
              </a:r>
              <a:r>
                <a:rPr lang="fr-FR" sz="1400" dirty="0"/>
                <a:t>.</a:t>
              </a:r>
            </a:p>
            <a:p>
              <a:endParaRPr lang="fr-FR" sz="1400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94FC504-AECA-4252-975C-01E60B94F3C3}"/>
              </a:ext>
            </a:extLst>
          </p:cNvPr>
          <p:cNvGrpSpPr/>
          <p:nvPr/>
        </p:nvGrpSpPr>
        <p:grpSpPr>
          <a:xfrm>
            <a:off x="8909844" y="3324528"/>
            <a:ext cx="2810169" cy="1325563"/>
            <a:chOff x="806615" y="802105"/>
            <a:chExt cx="2578270" cy="1275034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1F5E6EE2-4BF2-46B9-8E4D-FEC5D62E4199}"/>
                </a:ext>
              </a:extLst>
            </p:cNvPr>
            <p:cNvSpPr/>
            <p:nvPr/>
          </p:nvSpPr>
          <p:spPr>
            <a:xfrm>
              <a:off x="806615" y="802105"/>
              <a:ext cx="2578270" cy="12750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3FFD581-E4B3-496A-843B-9B946F5CE456}"/>
                </a:ext>
              </a:extLst>
            </p:cNvPr>
            <p:cNvSpPr txBox="1"/>
            <p:nvPr/>
          </p:nvSpPr>
          <p:spPr>
            <a:xfrm>
              <a:off x="995883" y="935619"/>
              <a:ext cx="2253519" cy="932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u="sng" dirty="0"/>
                <a:t>Enregistrement des résultats de chaque modèle</a:t>
              </a:r>
            </a:p>
            <a:p>
              <a:pPr algn="ctr"/>
              <a:endParaRPr lang="fr-FR" sz="800" b="1" u="sng" dirty="0"/>
            </a:p>
            <a:p>
              <a:r>
                <a:rPr lang="fr-FR" sz="1050" dirty="0"/>
                <a:t>Grace à </a:t>
              </a:r>
              <a:r>
                <a:rPr lang="fr-FR" sz="1050" dirty="0" err="1"/>
                <a:t>cv_results</a:t>
              </a:r>
              <a:r>
                <a:rPr lang="fr-FR" sz="1050" dirty="0"/>
                <a:t>_ retourné par </a:t>
              </a:r>
              <a:r>
                <a:rPr lang="fr-FR" sz="1050" dirty="0" err="1"/>
                <a:t>RandomSearchCV</a:t>
              </a:r>
              <a:r>
                <a:rPr lang="fr-FR" sz="1050" dirty="0"/>
                <a:t>.</a:t>
              </a:r>
            </a:p>
          </p:txBody>
        </p:sp>
      </p:grp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01C15C7-0360-4781-888D-B7F538A700A6}"/>
              </a:ext>
            </a:extLst>
          </p:cNvPr>
          <p:cNvCxnSpPr>
            <a:cxnSpLocks/>
          </p:cNvCxnSpPr>
          <p:nvPr/>
        </p:nvCxnSpPr>
        <p:spPr>
          <a:xfrm>
            <a:off x="4494313" y="3987310"/>
            <a:ext cx="893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3FEF902-D9AD-4FA5-A8CD-21F65BC0D204}"/>
              </a:ext>
            </a:extLst>
          </p:cNvPr>
          <p:cNvCxnSpPr>
            <a:cxnSpLocks/>
          </p:cNvCxnSpPr>
          <p:nvPr/>
        </p:nvCxnSpPr>
        <p:spPr>
          <a:xfrm>
            <a:off x="8028761" y="3963909"/>
            <a:ext cx="8810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68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3FD80C-3FC1-43EE-9768-F761FDE6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Modélisation : Comparaison des modèles</a:t>
            </a:r>
            <a:endParaRPr lang="fr-FR" sz="4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4B4ED2-9F6B-4FE6-8AD1-B233C566E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11</a:t>
            </a:fld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9974F0E-F0A7-4C99-BB32-5C9CD8DA2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" y="1657652"/>
            <a:ext cx="6696075" cy="302002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4391DFF-5062-48B6-9B06-4819DF6D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06" y="1782476"/>
            <a:ext cx="3187212" cy="31593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A5FFC7-0FD2-4AD9-9C21-239C772EB2C5}"/>
              </a:ext>
            </a:extLst>
          </p:cNvPr>
          <p:cNvSpPr/>
          <p:nvPr/>
        </p:nvSpPr>
        <p:spPr>
          <a:xfrm>
            <a:off x="1123950" y="1933575"/>
            <a:ext cx="1524000" cy="2543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AE5AD-5E90-429A-A3DF-A64255BF7689}"/>
              </a:ext>
            </a:extLst>
          </p:cNvPr>
          <p:cNvSpPr/>
          <p:nvPr/>
        </p:nvSpPr>
        <p:spPr>
          <a:xfrm>
            <a:off x="3339206" y="1928893"/>
            <a:ext cx="489844" cy="254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8EBEB-F5AD-400C-BB3B-19E15B353BD7}"/>
              </a:ext>
            </a:extLst>
          </p:cNvPr>
          <p:cNvSpPr/>
          <p:nvPr/>
        </p:nvSpPr>
        <p:spPr>
          <a:xfrm>
            <a:off x="4138900" y="1928893"/>
            <a:ext cx="728068" cy="254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A1E051-7EC3-4B62-A209-97FFB6E59CF9}"/>
              </a:ext>
            </a:extLst>
          </p:cNvPr>
          <p:cNvSpPr/>
          <p:nvPr/>
        </p:nvSpPr>
        <p:spPr>
          <a:xfrm>
            <a:off x="5587106" y="1928893"/>
            <a:ext cx="489844" cy="25478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FE65E3-8B88-47F3-8198-4A138C5503B9}"/>
              </a:ext>
            </a:extLst>
          </p:cNvPr>
          <p:cNvSpPr/>
          <p:nvPr/>
        </p:nvSpPr>
        <p:spPr>
          <a:xfrm>
            <a:off x="6430297" y="1928894"/>
            <a:ext cx="658761" cy="254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351C1E-1579-4BB8-9AFE-9B15C355E9E7}"/>
              </a:ext>
            </a:extLst>
          </p:cNvPr>
          <p:cNvSpPr/>
          <p:nvPr/>
        </p:nvSpPr>
        <p:spPr>
          <a:xfrm>
            <a:off x="9625503" y="1928893"/>
            <a:ext cx="575772" cy="25478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733A8BD2-63C5-4608-AC60-81C60D296D14}"/>
              </a:ext>
            </a:extLst>
          </p:cNvPr>
          <p:cNvSpPr/>
          <p:nvPr/>
        </p:nvSpPr>
        <p:spPr>
          <a:xfrm>
            <a:off x="226195" y="4915877"/>
            <a:ext cx="7020943" cy="6889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FCA2C13-6DD0-467C-AE8F-662B607E62EC}"/>
              </a:ext>
            </a:extLst>
          </p:cNvPr>
          <p:cNvSpPr txBox="1"/>
          <p:nvPr/>
        </p:nvSpPr>
        <p:spPr>
          <a:xfrm>
            <a:off x="226192" y="4941792"/>
            <a:ext cx="7205715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200" dirty="0"/>
              <a:t>Score AUC, meilleurs modèles : </a:t>
            </a:r>
            <a:r>
              <a:rPr lang="fr-FR" sz="1200" dirty="0" err="1"/>
              <a:t>LogisticsRegression</a:t>
            </a:r>
            <a:r>
              <a:rPr lang="fr-FR" sz="1200" dirty="0"/>
              <a:t>, </a:t>
            </a:r>
            <a:r>
              <a:rPr lang="fr-FR" sz="1200" dirty="0" err="1"/>
              <a:t>RandomForestClassifier</a:t>
            </a:r>
            <a:r>
              <a:rPr lang="fr-FR" sz="1200" dirty="0"/>
              <a:t>, </a:t>
            </a:r>
            <a:r>
              <a:rPr lang="fr-FR" sz="1200" dirty="0" err="1"/>
              <a:t>HistGradientBoostingClassifier</a:t>
            </a:r>
            <a:r>
              <a:rPr lang="fr-F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Score </a:t>
            </a:r>
            <a:r>
              <a:rPr lang="fr-FR" sz="1200" dirty="0" err="1"/>
              <a:t>fbeta</a:t>
            </a:r>
            <a:r>
              <a:rPr lang="fr-FR" sz="1200" dirty="0"/>
              <a:t>, meilleurs modèles : </a:t>
            </a:r>
            <a:r>
              <a:rPr lang="fr-FR" sz="1200" dirty="0" err="1"/>
              <a:t>LogisticsRegression</a:t>
            </a:r>
            <a:r>
              <a:rPr lang="fr-FR" sz="1200" dirty="0"/>
              <a:t>, </a:t>
            </a:r>
            <a:r>
              <a:rPr lang="fr-FR" sz="1200" dirty="0" err="1"/>
              <a:t>HistGradientBoostingClassifier</a:t>
            </a:r>
            <a:r>
              <a:rPr lang="fr-F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fr-FR" sz="1200" dirty="0"/>
              <a:t>Score </a:t>
            </a:r>
            <a:r>
              <a:rPr lang="fr-FR" sz="1200" dirty="0" err="1"/>
              <a:t>precision_recall_curve</a:t>
            </a:r>
            <a:r>
              <a:rPr lang="fr-FR" sz="1200" dirty="0"/>
              <a:t> , meilleurs modèles : </a:t>
            </a:r>
            <a:r>
              <a:rPr lang="fr-FR" sz="1200" dirty="0" err="1"/>
              <a:t>LogisticsRegression</a:t>
            </a:r>
            <a:r>
              <a:rPr lang="fr-FR" sz="1200" dirty="0"/>
              <a:t>,, </a:t>
            </a:r>
            <a:r>
              <a:rPr lang="fr-FR" sz="1200" dirty="0" err="1"/>
              <a:t>HistGradientBoostingClassifier</a:t>
            </a:r>
            <a:r>
              <a:rPr lang="fr-FR" sz="1200" dirty="0"/>
              <a:t>.</a:t>
            </a:r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 typeface="Calibri" panose="020F0502020204030204" pitchFamily="34" charset="0"/>
              <a:buChar char="-"/>
            </a:pPr>
            <a:endParaRPr lang="fr-FR" sz="1200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E250642-DA5B-4B33-9D3D-4E18A32C2485}"/>
              </a:ext>
            </a:extLst>
          </p:cNvPr>
          <p:cNvGrpSpPr/>
          <p:nvPr/>
        </p:nvGrpSpPr>
        <p:grpSpPr>
          <a:xfrm>
            <a:off x="8172450" y="4994875"/>
            <a:ext cx="4124325" cy="377226"/>
            <a:chOff x="777355" y="802105"/>
            <a:chExt cx="2630154" cy="2697942"/>
          </a:xfrm>
        </p:grpSpPr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D367DB11-F979-4FED-AE90-7550D788500D}"/>
                </a:ext>
              </a:extLst>
            </p:cNvPr>
            <p:cNvSpPr/>
            <p:nvPr/>
          </p:nvSpPr>
          <p:spPr>
            <a:xfrm>
              <a:off x="806616" y="802105"/>
              <a:ext cx="2507409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CE96342B-4554-4341-8DD5-DBA098BE4532}"/>
                </a:ext>
              </a:extLst>
            </p:cNvPr>
            <p:cNvSpPr txBox="1"/>
            <p:nvPr/>
          </p:nvSpPr>
          <p:spPr>
            <a:xfrm>
              <a:off x="777355" y="1161596"/>
              <a:ext cx="2630154" cy="198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Le temps d’exécution, meilleurs modèles : </a:t>
              </a:r>
              <a:r>
                <a:rPr lang="fr-FR" sz="1200" dirty="0" err="1"/>
                <a:t>LogisticsRegression</a:t>
              </a:r>
              <a:r>
                <a:rPr lang="fr-FR" sz="1200" dirty="0"/>
                <a:t>. 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A12E5EB-AB7E-42B7-B7F5-A8570A8BCD52}"/>
              </a:ext>
            </a:extLst>
          </p:cNvPr>
          <p:cNvGrpSpPr/>
          <p:nvPr/>
        </p:nvGrpSpPr>
        <p:grpSpPr>
          <a:xfrm>
            <a:off x="4483936" y="5886990"/>
            <a:ext cx="4896038" cy="738972"/>
            <a:chOff x="806615" y="802105"/>
            <a:chExt cx="2300322" cy="3755032"/>
          </a:xfrm>
        </p:grpSpPr>
        <p:sp>
          <p:nvSpPr>
            <p:cNvPr id="33" name="Rectangle : coins arrondis 32">
              <a:extLst>
                <a:ext uri="{FF2B5EF4-FFF2-40B4-BE49-F238E27FC236}">
                  <a16:creationId xmlns:a16="http://schemas.microsoft.com/office/drawing/2014/main" id="{A78EC758-6601-4788-8511-557170E2D24F}"/>
                </a:ext>
              </a:extLst>
            </p:cNvPr>
            <p:cNvSpPr/>
            <p:nvPr/>
          </p:nvSpPr>
          <p:spPr>
            <a:xfrm>
              <a:off x="806616" y="802105"/>
              <a:ext cx="2300321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F22B638-32B3-46F7-AC68-66AC90E418D0}"/>
                </a:ext>
              </a:extLst>
            </p:cNvPr>
            <p:cNvSpPr txBox="1"/>
            <p:nvPr/>
          </p:nvSpPr>
          <p:spPr>
            <a:xfrm>
              <a:off x="806615" y="803670"/>
              <a:ext cx="2300320" cy="37534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Le meilleur compromis score / temps est obtenu avec le modèle :</a:t>
              </a:r>
            </a:p>
            <a:p>
              <a:pPr algn="ctr"/>
              <a:r>
                <a:rPr lang="fr-FR" sz="1400" b="1" dirty="0" err="1"/>
                <a:t>LogisticsRegression</a:t>
              </a:r>
              <a:r>
                <a:rPr lang="fr-FR" sz="14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0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7F8F02-0178-47E2-B693-5FD2ABF8BD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34F9781-5629-450F-A47C-A49391F8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 : Analyse du modèle sélectionné</a:t>
            </a:r>
            <a:endParaRPr lang="fr-FR"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F7D5BEE-B003-46DD-83BD-1988CDD9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672" y="1690688"/>
            <a:ext cx="3760129" cy="374157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62F546F-E12D-450D-B604-683AA6922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3760129" cy="3741576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32AD7CBE-D50E-42F6-8E4C-E94EE21053ED}"/>
              </a:ext>
            </a:extLst>
          </p:cNvPr>
          <p:cNvGrpSpPr/>
          <p:nvPr/>
        </p:nvGrpSpPr>
        <p:grpSpPr>
          <a:xfrm>
            <a:off x="533938" y="5712820"/>
            <a:ext cx="4578837" cy="771630"/>
            <a:chOff x="806615" y="802105"/>
            <a:chExt cx="2374985" cy="2697942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1759489-2CC9-4300-9C2C-F996D5C4767A}"/>
                </a:ext>
              </a:extLst>
            </p:cNvPr>
            <p:cNvSpPr/>
            <p:nvPr/>
          </p:nvSpPr>
          <p:spPr>
            <a:xfrm>
              <a:off x="806616" y="802105"/>
              <a:ext cx="2300321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9F5811A-21F0-46C9-B8C7-178EBB89006E}"/>
                </a:ext>
              </a:extLst>
            </p:cNvPr>
            <p:cNvSpPr txBox="1"/>
            <p:nvPr/>
          </p:nvSpPr>
          <p:spPr>
            <a:xfrm>
              <a:off x="806615" y="903592"/>
              <a:ext cx="2374985" cy="25826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Courbe ROC </a:t>
              </a:r>
              <a:r>
                <a:rPr lang="fr-FR" sz="1400" dirty="0"/>
                <a:t>tracée en utilisant le taux de Vrais Positifs (TP) et le taux de </a:t>
              </a:r>
              <a:r>
                <a:rPr lang="fr-FR" sz="1400"/>
                <a:t>Faux Positifs </a:t>
              </a:r>
              <a:r>
                <a:rPr lang="fr-FR" sz="1400" dirty="0"/>
                <a:t>(FP).</a:t>
              </a:r>
            </a:p>
            <a:p>
              <a:r>
                <a:rPr lang="fr-FR" sz="1400" dirty="0"/>
                <a:t>Meilleur seuil  = 0</a:t>
              </a:r>
              <a:r>
                <a:rPr lang="en-US" sz="1400" dirty="0"/>
                <a:t>.28, G-Mean = 0.680</a:t>
              </a:r>
              <a:endParaRPr lang="fr-FR" sz="1400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2F66E5E-41BD-4456-A462-BC7FE0D6215B}"/>
              </a:ext>
            </a:extLst>
          </p:cNvPr>
          <p:cNvGrpSpPr/>
          <p:nvPr/>
        </p:nvGrpSpPr>
        <p:grpSpPr>
          <a:xfrm>
            <a:off x="7289406" y="5728551"/>
            <a:ext cx="4368654" cy="766523"/>
            <a:chOff x="806615" y="802105"/>
            <a:chExt cx="2300322" cy="2792415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BE467A44-2509-42C7-B891-68C8F9D82A4A}"/>
                </a:ext>
              </a:extLst>
            </p:cNvPr>
            <p:cNvSpPr/>
            <p:nvPr/>
          </p:nvSpPr>
          <p:spPr>
            <a:xfrm>
              <a:off x="806616" y="802105"/>
              <a:ext cx="2300321" cy="2697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E59B1B1-A968-418E-8A3B-5CDFB0B18471}"/>
                </a:ext>
              </a:extLst>
            </p:cNvPr>
            <p:cNvSpPr txBox="1"/>
            <p:nvPr/>
          </p:nvSpPr>
          <p:spPr>
            <a:xfrm>
              <a:off x="806615" y="903594"/>
              <a:ext cx="2300320" cy="26909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Courbe </a:t>
              </a:r>
              <a:r>
                <a:rPr lang="fr-FR" sz="1400" b="1" dirty="0" err="1"/>
                <a:t>Precision-Recall</a:t>
              </a:r>
              <a:r>
                <a:rPr lang="fr-FR" sz="1400" b="1" dirty="0"/>
                <a:t> </a:t>
              </a:r>
              <a:r>
                <a:rPr lang="fr-FR" sz="1400" dirty="0"/>
                <a:t>tracée en utilisant la précision et le rappel.</a:t>
              </a:r>
            </a:p>
            <a:p>
              <a:r>
                <a:rPr lang="en-US" sz="1400" dirty="0"/>
                <a:t>Meilleur </a:t>
              </a:r>
              <a:r>
                <a:rPr lang="en-US" sz="1400" dirty="0" err="1"/>
                <a:t>seuil</a:t>
              </a:r>
              <a:r>
                <a:rPr lang="en-US" sz="1400" dirty="0"/>
                <a:t> = 0.44, f1Score = 0.292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0209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9775887-7B1E-4E30-8CE5-871BB823FA26}"/>
              </a:ext>
            </a:extLst>
          </p:cNvPr>
          <p:cNvSpPr/>
          <p:nvPr/>
        </p:nvSpPr>
        <p:spPr>
          <a:xfrm>
            <a:off x="5733142" y="5112656"/>
            <a:ext cx="5514961" cy="38357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05873CB-9B0A-43A4-9314-E7282272FA70}"/>
              </a:ext>
            </a:extLst>
          </p:cNvPr>
          <p:cNvGrpSpPr/>
          <p:nvPr/>
        </p:nvGrpSpPr>
        <p:grpSpPr>
          <a:xfrm>
            <a:off x="838200" y="2045422"/>
            <a:ext cx="3844240" cy="3521897"/>
            <a:chOff x="838200" y="2045422"/>
            <a:chExt cx="3844240" cy="352189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4F1930C-6A8D-4761-BAF2-3D093D1A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045422"/>
              <a:ext cx="3844240" cy="3521897"/>
            </a:xfrm>
            <a:prstGeom prst="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9CF6025-5AF9-47BE-BD20-09605580FF84}"/>
                </a:ext>
              </a:extLst>
            </p:cNvPr>
            <p:cNvSpPr txBox="1"/>
            <p:nvPr/>
          </p:nvSpPr>
          <p:spPr>
            <a:xfrm>
              <a:off x="1238921" y="2529112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TN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13BACC4-8BB3-444F-9E78-3C6488B21EA9}"/>
                </a:ext>
              </a:extLst>
            </p:cNvPr>
            <p:cNvSpPr txBox="1"/>
            <p:nvPr/>
          </p:nvSpPr>
          <p:spPr>
            <a:xfrm>
              <a:off x="2583541" y="2529112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FP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560E1E51-58F6-4E77-8869-B2B03C933773}"/>
                </a:ext>
              </a:extLst>
            </p:cNvPr>
            <p:cNvSpPr txBox="1"/>
            <p:nvPr/>
          </p:nvSpPr>
          <p:spPr>
            <a:xfrm>
              <a:off x="2581198" y="3826321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TP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8896FA06-F6BC-4241-B975-FA08E3627B25}"/>
                </a:ext>
              </a:extLst>
            </p:cNvPr>
            <p:cNvSpPr txBox="1"/>
            <p:nvPr/>
          </p:nvSpPr>
          <p:spPr>
            <a:xfrm>
              <a:off x="1236578" y="3826321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FN</a:t>
              </a:r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C57F3C-C6BB-4706-BC62-9AB5974F11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81E6A66-7E27-471F-8C46-FDE31CF3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 : Optimisation du seuil de décision (1/3)</a:t>
            </a:r>
            <a:endParaRPr lang="fr-FR" sz="40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684B46-9ED1-488B-BE42-64B40AD2AD0A}"/>
              </a:ext>
            </a:extLst>
          </p:cNvPr>
          <p:cNvSpPr txBox="1"/>
          <p:nvPr/>
        </p:nvSpPr>
        <p:spPr>
          <a:xfrm>
            <a:off x="5733142" y="2625993"/>
            <a:ext cx="612502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Classe 0</a:t>
            </a:r>
            <a:r>
              <a:rPr lang="fr-FR" dirty="0"/>
              <a:t> : Remboursement du crédit.</a:t>
            </a:r>
          </a:p>
          <a:p>
            <a:r>
              <a:rPr lang="fr-FR" b="1" dirty="0"/>
              <a:t>Classe 1 </a:t>
            </a:r>
            <a:r>
              <a:rPr lang="fr-FR" dirty="0"/>
              <a:t>: Défaut de remboursement du crédit.</a:t>
            </a:r>
          </a:p>
          <a:p>
            <a:endParaRPr lang="fr-FR" dirty="0"/>
          </a:p>
          <a:p>
            <a:r>
              <a:rPr lang="fr-FR" u="sng" dirty="0"/>
              <a:t>Pour un organisme de crédit :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Faux Négatifs (FN), représentent les clients à qui on accorde un crédit mais qui ne vont pas le rembourser.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Faux Positifs (FP), représentent les clients à qui on n’accorde pas un crédit alors qu’ils l’auraient remboursé.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000" b="1" dirty="0"/>
              <a:t>Nécessité d'optimiser le taux de Faux Négatifs.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12F021-E356-4291-9A08-0DA6395F6B86}"/>
              </a:ext>
            </a:extLst>
          </p:cNvPr>
          <p:cNvSpPr/>
          <p:nvPr/>
        </p:nvSpPr>
        <p:spPr>
          <a:xfrm>
            <a:off x="1291771" y="3820884"/>
            <a:ext cx="1248228" cy="1291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F3AF83-F20C-4342-9868-9D798D54D2CF}"/>
              </a:ext>
            </a:extLst>
          </p:cNvPr>
          <p:cNvSpPr/>
          <p:nvPr/>
        </p:nvSpPr>
        <p:spPr>
          <a:xfrm>
            <a:off x="2583541" y="2529112"/>
            <a:ext cx="1248228" cy="12917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05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902E97B-C136-4C37-86FB-19734BC10FDB}"/>
              </a:ext>
            </a:extLst>
          </p:cNvPr>
          <p:cNvSpPr/>
          <p:nvPr/>
        </p:nvSpPr>
        <p:spPr>
          <a:xfrm>
            <a:off x="1062091" y="2299713"/>
            <a:ext cx="3234813" cy="786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6FDEC7-BF4B-4D5D-9BFE-6AAB4FA3AE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19503" cy="4351338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fr-FR" dirty="0"/>
                  <a:t>Utilisation d’une </a:t>
                </a:r>
                <a:r>
                  <a:rPr lang="fr-FR" b="1" dirty="0"/>
                  <a:t>métrique personnalisée </a:t>
                </a:r>
                <a:r>
                  <a:rPr lang="fr-FR" dirty="0"/>
                  <a:t>qui affecte un poids aux différentes classifications (TP, FN, TN, FP).</a:t>
                </a:r>
              </a:p>
              <a:p>
                <a:endParaRPr lang="fr-FR" b="1" dirty="0"/>
              </a:p>
              <a:p>
                <a:pPr marL="176213" indent="0">
                  <a:buNone/>
                </a:pPr>
                <a:r>
                  <a:rPr lang="fr-FR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b="1" dirty="0"/>
                      <m:t>custom</m:t>
                    </m:r>
                    <m:r>
                      <m:rPr>
                        <m:nor/>
                      </m:rPr>
                      <a:rPr lang="fr-FR" b="1" dirty="0"/>
                      <m:t>_</m:t>
                    </m:r>
                    <m:r>
                      <m:rPr>
                        <m:nor/>
                      </m:rPr>
                      <a:rPr lang="fr-FR" b="1" dirty="0"/>
                      <m:t>score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dirty="0"/>
                          <m:t>gain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−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baseline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dirty="0"/>
                          <m:t>best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−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/>
                          <m:t>baseline</m:t>
                        </m:r>
                      </m:den>
                    </m:f>
                  </m:oMath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r>
                  <a:rPr lang="fr-FR" b="1" dirty="0"/>
                  <a:t>gain</a:t>
                </a:r>
                <a:r>
                  <a:rPr lang="fr-FR" dirty="0"/>
                  <a:t> = TP*</a:t>
                </a:r>
                <a:r>
                  <a:rPr lang="fr-FR" dirty="0" err="1"/>
                  <a:t>TP_weight</a:t>
                </a:r>
                <a:r>
                  <a:rPr lang="fr-FR" dirty="0"/>
                  <a:t> + TN*</a:t>
                </a:r>
                <a:r>
                  <a:rPr lang="fr-FR" dirty="0" err="1"/>
                  <a:t>TN_weight</a:t>
                </a:r>
                <a:r>
                  <a:rPr lang="fr-FR" dirty="0"/>
                  <a:t> + FP*</a:t>
                </a:r>
                <a:r>
                  <a:rPr lang="fr-FR" dirty="0" err="1"/>
                  <a:t>FP_weight</a:t>
                </a:r>
                <a:r>
                  <a:rPr lang="fr-FR" dirty="0"/>
                  <a:t> + FN*</a:t>
                </a:r>
                <a:r>
                  <a:rPr lang="fr-FR" dirty="0" err="1"/>
                  <a:t>FN_weight</a:t>
                </a:r>
                <a:endParaRPr lang="fr-FR" dirty="0"/>
              </a:p>
              <a:p>
                <a:r>
                  <a:rPr lang="fr-FR" b="1" dirty="0"/>
                  <a:t>best</a:t>
                </a:r>
                <a:r>
                  <a:rPr lang="fr-FR" dirty="0"/>
                  <a:t> (toutes les prédiction sont correctes) = </a:t>
                </a:r>
                <a:r>
                  <a:rPr lang="fr-FR" dirty="0" err="1"/>
                  <a:t>real_negative</a:t>
                </a:r>
                <a:r>
                  <a:rPr lang="fr-FR" dirty="0"/>
                  <a:t>*</a:t>
                </a:r>
                <a:r>
                  <a:rPr lang="fr-FR" dirty="0" err="1"/>
                  <a:t>TN_weight</a:t>
                </a:r>
                <a:r>
                  <a:rPr lang="fr-FR" dirty="0"/>
                  <a:t> + </a:t>
                </a:r>
                <a:r>
                  <a:rPr lang="fr-FR" dirty="0" err="1"/>
                  <a:t>real_positive</a:t>
                </a:r>
                <a:r>
                  <a:rPr lang="fr-FR" dirty="0"/>
                  <a:t>*</a:t>
                </a:r>
                <a:r>
                  <a:rPr lang="fr-FR" dirty="0" err="1"/>
                  <a:t>TP_weight</a:t>
                </a:r>
                <a:endParaRPr lang="fr-FR" dirty="0"/>
              </a:p>
              <a:p>
                <a:r>
                  <a:rPr lang="fr-FR" b="1" dirty="0" err="1"/>
                  <a:t>baseline</a:t>
                </a:r>
                <a:r>
                  <a:rPr lang="fr-FR" dirty="0"/>
                  <a:t> (toutes les prédiction sont négatives) = </a:t>
                </a:r>
                <a:r>
                  <a:rPr lang="fr-FR" dirty="0" err="1"/>
                  <a:t>real_negative</a:t>
                </a:r>
                <a:r>
                  <a:rPr lang="fr-FR" dirty="0"/>
                  <a:t>*</a:t>
                </a:r>
                <a:r>
                  <a:rPr lang="fr-FR" dirty="0" err="1"/>
                  <a:t>TN_weight</a:t>
                </a:r>
                <a:r>
                  <a:rPr lang="fr-FR" dirty="0"/>
                  <a:t> + </a:t>
                </a:r>
                <a:r>
                  <a:rPr lang="fr-FR" dirty="0" err="1"/>
                  <a:t>real_positive</a:t>
                </a:r>
                <a:r>
                  <a:rPr lang="fr-FR" dirty="0"/>
                  <a:t>*</a:t>
                </a:r>
                <a:r>
                  <a:rPr lang="fr-FR" dirty="0" err="1"/>
                  <a:t>FN_weight</a:t>
                </a:r>
                <a:endParaRPr lang="fr-FR" dirty="0"/>
              </a:p>
              <a:p>
                <a:r>
                  <a:rPr lang="fr-FR" b="1" dirty="0"/>
                  <a:t>Poids</a:t>
                </a:r>
                <a:r>
                  <a:rPr lang="fr-FR" dirty="0"/>
                  <a:t> assignés qui peuvent être modifiés en fonction des besoins de l’entreprise :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TN_weight</a:t>
                </a:r>
                <a:r>
                  <a:rPr lang="fr-FR" dirty="0"/>
                  <a:t> = 1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FP_weight</a:t>
                </a:r>
                <a:r>
                  <a:rPr lang="fr-FR" dirty="0"/>
                  <a:t> = 0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FN_weight</a:t>
                </a:r>
                <a:r>
                  <a:rPr lang="fr-FR" dirty="0"/>
                  <a:t> = -10</a:t>
                </a:r>
              </a:p>
              <a:p>
                <a:pPr marL="457200" lvl="1" indent="0">
                  <a:buNone/>
                </a:pPr>
                <a:r>
                  <a:rPr lang="fr-FR" dirty="0" err="1"/>
                  <a:t>TP_weight</a:t>
                </a:r>
                <a:r>
                  <a:rPr lang="fr-FR" dirty="0"/>
                  <a:t> = 0</a:t>
                </a:r>
              </a:p>
              <a:p>
                <a:pPr marL="457200" lvl="1" indent="0">
                  <a:buNone/>
                </a:pPr>
                <a:endParaRPr lang="fr-FR" dirty="0"/>
              </a:p>
              <a:p>
                <a:r>
                  <a:rPr lang="fr-FR" sz="2200" u="sng" dirty="0"/>
                  <a:t>Remarque :</a:t>
                </a:r>
                <a:r>
                  <a:rPr lang="fr-FR" sz="2200" dirty="0"/>
                  <a:t> Le meilleur score = 1, moins bon score = 0.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A6FDEC7-BF4B-4D5D-9BFE-6AAB4FA3AE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19503" cy="4351338"/>
              </a:xfrm>
              <a:blipFill>
                <a:blip r:embed="rId2"/>
                <a:stretch>
                  <a:fillRect l="-442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7C7A2A-E5C7-453A-86B1-90E36DE8AC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D232656-0F30-4771-B11D-21728E74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 : Optimisation du seuil de décision (2/3)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035898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9B31CA4-64E9-4CCE-9756-F74E640D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22" y="1958155"/>
            <a:ext cx="3708460" cy="2626042"/>
          </a:xfr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B115E2-68D4-491A-B7CF-8A8146D1169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C9313F4-C5A9-43CC-BCC6-DBF215254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 : Optimisation du seuil de décision (3/3)</a:t>
            </a:r>
            <a:endParaRPr lang="fr-FR" sz="4000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F7E58DB-80FD-400E-B2D1-564ECA593065}"/>
              </a:ext>
            </a:extLst>
          </p:cNvPr>
          <p:cNvGrpSpPr/>
          <p:nvPr/>
        </p:nvGrpSpPr>
        <p:grpSpPr>
          <a:xfrm>
            <a:off x="1891823" y="4851664"/>
            <a:ext cx="3575946" cy="971029"/>
            <a:chOff x="1025550" y="4901113"/>
            <a:chExt cx="3575946" cy="1203716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045562F7-616E-46D6-9A0D-23EB7F238563}"/>
                </a:ext>
              </a:extLst>
            </p:cNvPr>
            <p:cNvSpPr/>
            <p:nvPr/>
          </p:nvSpPr>
          <p:spPr>
            <a:xfrm>
              <a:off x="1025551" y="4901113"/>
              <a:ext cx="3575945" cy="12037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C934105F-DE45-4DF3-8E1D-05EDF66A75FA}"/>
                </a:ext>
              </a:extLst>
            </p:cNvPr>
            <p:cNvSpPr txBox="1"/>
            <p:nvPr/>
          </p:nvSpPr>
          <p:spPr>
            <a:xfrm>
              <a:off x="1025550" y="4935278"/>
              <a:ext cx="3575945" cy="1106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Recherche du meilleur score en faisant varier le seuil de décision.</a:t>
              </a:r>
            </a:p>
            <a:p>
              <a:pPr lvl="1"/>
              <a:r>
                <a:rPr lang="fr-FR" sz="1200" dirty="0"/>
                <a:t>Seuil initial = 0,5, custom score = 0.218</a:t>
              </a:r>
            </a:p>
            <a:p>
              <a:pPr lvl="1"/>
              <a:r>
                <a:rPr lang="en-US" sz="1200" dirty="0" err="1"/>
                <a:t>Seuil</a:t>
              </a:r>
              <a:r>
                <a:rPr lang="en-US" sz="1200" dirty="0"/>
                <a:t> </a:t>
              </a:r>
              <a:r>
                <a:rPr lang="en-US" sz="1200" dirty="0" err="1"/>
                <a:t>optimisé</a:t>
              </a:r>
              <a:r>
                <a:rPr lang="en-US" sz="1200" dirty="0"/>
                <a:t> =0.320, </a:t>
              </a:r>
              <a:r>
                <a:rPr lang="en-US" sz="1200" dirty="0" err="1"/>
                <a:t>custom_score</a:t>
              </a:r>
              <a:r>
                <a:rPr lang="en-US" sz="1200" dirty="0"/>
                <a:t>=0.321</a:t>
              </a:r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9AF8D6C-5F5A-47B5-BE3E-3793D852CEED}"/>
              </a:ext>
            </a:extLst>
          </p:cNvPr>
          <p:cNvGrpSpPr/>
          <p:nvPr/>
        </p:nvGrpSpPr>
        <p:grpSpPr>
          <a:xfrm>
            <a:off x="7816685" y="5029645"/>
            <a:ext cx="3746051" cy="942397"/>
            <a:chOff x="7816685" y="5029650"/>
            <a:chExt cx="3746051" cy="580411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9873DA72-90D0-4C03-AF21-CD141EC20C8B}"/>
                </a:ext>
              </a:extLst>
            </p:cNvPr>
            <p:cNvSpPr/>
            <p:nvPr/>
          </p:nvSpPr>
          <p:spPr>
            <a:xfrm>
              <a:off x="7816685" y="5029650"/>
              <a:ext cx="3746051" cy="58041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89ECAA-0BB2-46BA-8DC2-5822FF199322}"/>
                </a:ext>
              </a:extLst>
            </p:cNvPr>
            <p:cNvSpPr txBox="1"/>
            <p:nvPr/>
          </p:nvSpPr>
          <p:spPr>
            <a:xfrm>
              <a:off x="7865844" y="5049774"/>
              <a:ext cx="3647729" cy="5497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b="1" dirty="0"/>
                <a:t>Meilleure prédiction des Faux Négatifs</a:t>
              </a:r>
              <a:r>
                <a:rPr lang="fr-FR" sz="1400" dirty="0"/>
                <a:t> (FN) ce qui permet de réduire les pertes de l’entreprise.</a:t>
              </a:r>
            </a:p>
            <a:p>
              <a:pPr lvl="1"/>
              <a:r>
                <a:rPr lang="fr-FR" sz="1200" dirty="0"/>
                <a:t>Seuil initial : 2743 FN</a:t>
              </a:r>
            </a:p>
            <a:p>
              <a:pPr lvl="1"/>
              <a:r>
                <a:rPr lang="fr-FR" sz="1200" dirty="0"/>
                <a:t>Seuil optimisé : 1546 FN (-44%)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A4DADF5-7BE2-40D5-87FA-2AFCD2F30FB9}"/>
              </a:ext>
            </a:extLst>
          </p:cNvPr>
          <p:cNvGrpSpPr/>
          <p:nvPr/>
        </p:nvGrpSpPr>
        <p:grpSpPr>
          <a:xfrm>
            <a:off x="7467600" y="1958155"/>
            <a:ext cx="3402002" cy="3084614"/>
            <a:chOff x="7467600" y="1958155"/>
            <a:chExt cx="3402002" cy="3084614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8F333DA6-DEFD-4467-81DE-79D73B783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7600" y="1958155"/>
              <a:ext cx="3402002" cy="3084614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7E5A662-55EB-4939-A89B-0667047F6B25}"/>
                </a:ext>
              </a:extLst>
            </p:cNvPr>
            <p:cNvSpPr txBox="1"/>
            <p:nvPr/>
          </p:nvSpPr>
          <p:spPr>
            <a:xfrm>
              <a:off x="8020726" y="2525447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TN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7F2D830A-13E5-426A-8A1B-51E84A35C0BA}"/>
                </a:ext>
              </a:extLst>
            </p:cNvPr>
            <p:cNvSpPr txBox="1"/>
            <p:nvPr/>
          </p:nvSpPr>
          <p:spPr>
            <a:xfrm>
              <a:off x="9129372" y="2525447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FP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27F8ACAB-C603-4F56-AABB-9126FA9FC91E}"/>
                </a:ext>
              </a:extLst>
            </p:cNvPr>
            <p:cNvSpPr txBox="1"/>
            <p:nvPr/>
          </p:nvSpPr>
          <p:spPr>
            <a:xfrm>
              <a:off x="9114562" y="3572471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TP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22D2D8B-C9CF-48A5-AC6B-01D3B020AA7D}"/>
                </a:ext>
              </a:extLst>
            </p:cNvPr>
            <p:cNvSpPr txBox="1"/>
            <p:nvPr/>
          </p:nvSpPr>
          <p:spPr>
            <a:xfrm>
              <a:off x="8020726" y="3572471"/>
              <a:ext cx="471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chemeClr val="accent6"/>
                  </a:solidFill>
                </a:rPr>
                <a:t>FN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7266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17169-88D2-4D3D-8362-82C7D588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BCED85-A11F-47A1-803E-986D52FB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Explications du modèle à l’aide de </a:t>
            </a:r>
            <a:r>
              <a:rPr lang="fr-FR" sz="4000" b="1" dirty="0" err="1"/>
              <a:t>Shap</a:t>
            </a:r>
            <a:r>
              <a:rPr lang="fr-FR" sz="4000" b="1" dirty="0"/>
              <a:t> (1/2)</a:t>
            </a:r>
            <a:endParaRPr lang="fr-FR" sz="4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F993A27-C51E-400C-9522-E5976C9F4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76438"/>
            <a:ext cx="5312023" cy="406056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C7D3F9-28E3-4E75-9B81-6AA6B17DC985}"/>
              </a:ext>
            </a:extLst>
          </p:cNvPr>
          <p:cNvSpPr txBox="1"/>
          <p:nvPr/>
        </p:nvSpPr>
        <p:spPr>
          <a:xfrm>
            <a:off x="6860459" y="2499362"/>
            <a:ext cx="47588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Importances des variables : Les variables sont classées par ordre décroissant.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Impact : L'emplacement horizontal indique si l'effet de cette valeur est associé à une prédiction supérieure ou inférieure.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Valeur d'origine : la couleur indique si cette variable est élevée (en rouge) ou faible (en bleu) pour l’observation.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0E69F-80ED-4D4D-B259-AC6B3B215ACC}"/>
              </a:ext>
            </a:extLst>
          </p:cNvPr>
          <p:cNvSpPr/>
          <p:nvPr/>
        </p:nvSpPr>
        <p:spPr>
          <a:xfrm>
            <a:off x="838199" y="2079677"/>
            <a:ext cx="2091814" cy="370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A4443F0-60C5-402D-805F-D4255D568475}"/>
              </a:ext>
            </a:extLst>
          </p:cNvPr>
          <p:cNvCxnSpPr/>
          <p:nvPr/>
        </p:nvCxnSpPr>
        <p:spPr>
          <a:xfrm>
            <a:off x="1012723" y="2192594"/>
            <a:ext cx="0" cy="3224980"/>
          </a:xfrm>
          <a:prstGeom prst="straightConnector1">
            <a:avLst/>
          </a:prstGeom>
          <a:ln w="95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3B7B0-4B82-454A-AEFE-4500D9C64478}"/>
              </a:ext>
            </a:extLst>
          </p:cNvPr>
          <p:cNvSpPr/>
          <p:nvPr/>
        </p:nvSpPr>
        <p:spPr>
          <a:xfrm>
            <a:off x="2930012" y="5633883"/>
            <a:ext cx="2625213" cy="433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37C6E-EF51-440A-882B-EA55B5FA362A}"/>
              </a:ext>
            </a:extLst>
          </p:cNvPr>
          <p:cNvSpPr/>
          <p:nvPr/>
        </p:nvSpPr>
        <p:spPr>
          <a:xfrm>
            <a:off x="5547853" y="1979884"/>
            <a:ext cx="548148" cy="4057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B89212-B66F-4D49-BBC4-1CF98BBEE0CB}"/>
              </a:ext>
            </a:extLst>
          </p:cNvPr>
          <p:cNvSpPr txBox="1"/>
          <p:nvPr/>
        </p:nvSpPr>
        <p:spPr>
          <a:xfrm>
            <a:off x="1727219" y="1521078"/>
            <a:ext cx="359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L’interprétabilité globale du modèle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0C5E875-59BB-44A8-9DD0-9499AD560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2" b="-1"/>
          <a:stretch/>
        </p:blipFill>
        <p:spPr>
          <a:xfrm>
            <a:off x="11030155" y="609600"/>
            <a:ext cx="589117" cy="9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436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17169-88D2-4D3D-8362-82C7D5885F6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9BCED85-A11F-47A1-803E-986D52FB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Explications du modèle à l’aide de </a:t>
            </a:r>
            <a:r>
              <a:rPr lang="fr-FR" sz="4000" b="1" dirty="0" err="1"/>
              <a:t>Shap</a:t>
            </a:r>
            <a:r>
              <a:rPr lang="fr-FR" sz="4000" b="1" dirty="0"/>
              <a:t> (2/2)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B89212-B66F-4D49-BBC4-1CF98BBEE0CB}"/>
              </a:ext>
            </a:extLst>
          </p:cNvPr>
          <p:cNvSpPr txBox="1"/>
          <p:nvPr/>
        </p:nvSpPr>
        <p:spPr>
          <a:xfrm>
            <a:off x="1727219" y="1521078"/>
            <a:ext cx="345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L’interprétabilité locale du modèle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2F82D0F8-E77E-4F46-8FFC-FDFF07C86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2" y="2062861"/>
            <a:ext cx="5830897" cy="40765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AFE6715-F489-428E-9692-EF428EFD72CC}"/>
              </a:ext>
            </a:extLst>
          </p:cNvPr>
          <p:cNvSpPr txBox="1"/>
          <p:nvPr/>
        </p:nvSpPr>
        <p:spPr>
          <a:xfrm>
            <a:off x="6735097" y="2921751"/>
            <a:ext cx="5201264" cy="2358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  <a:buSzPts val="1000"/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fr-FR" sz="1800" dirty="0">
                <a:solidFill>
                  <a:srgbClr val="31333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f(x) est la prédiction pour le client.</a:t>
            </a:r>
          </a:p>
          <a:p>
            <a:pPr marL="342900" lvl="0" indent="-34290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  <a:buSzPts val="1000"/>
              <a:buFont typeface="Symbol" panose="05050102010706020507" pitchFamily="18" charset="2"/>
              <a:buChar char=""/>
              <a:tabLst>
                <a:tab pos="18034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  <a:buSzPts val="1000"/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fr-FR" sz="1800" dirty="0">
                <a:solidFill>
                  <a:srgbClr val="31333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E[f(x)] est la prédiction moyenne.</a:t>
            </a:r>
          </a:p>
          <a:p>
            <a:pPr marL="342900" lvl="0" indent="-34290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  <a:buSzPts val="1000"/>
              <a:buFont typeface="Symbol" panose="05050102010706020507" pitchFamily="18" charset="2"/>
              <a:buChar char=""/>
              <a:tabLst>
                <a:tab pos="180340" algn="l"/>
              </a:tabLst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40"/>
              </a:spcBef>
              <a:spcAft>
                <a:spcPts val="240"/>
              </a:spcAft>
              <a:buSzPts val="1000"/>
              <a:buFont typeface="Symbol" panose="05050102010706020507" pitchFamily="18" charset="2"/>
              <a:buChar char=""/>
              <a:tabLst>
                <a:tab pos="180340" algn="l"/>
              </a:tabLst>
            </a:pPr>
            <a:r>
              <a:rPr lang="fr-FR" sz="1800" dirty="0">
                <a:solidFill>
                  <a:srgbClr val="31333F"/>
                </a:solidFill>
                <a:effectLst/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Rouge/bleu :  les variables qui ont une influence positive sur la prédiction sont en rouge, et celles qui ont une influence négative sont en bleu</a:t>
            </a:r>
            <a:r>
              <a:rPr lang="fr-FR" dirty="0">
                <a:solidFill>
                  <a:srgbClr val="31333F"/>
                </a:solidFill>
                <a:latin typeface="Source Sans Pro" panose="020B05030304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D6C598-D8A9-43CA-9EEB-1BFD8FC4BBF9}"/>
              </a:ext>
            </a:extLst>
          </p:cNvPr>
          <p:cNvSpPr/>
          <p:nvPr/>
        </p:nvSpPr>
        <p:spPr>
          <a:xfrm>
            <a:off x="4960373" y="2062861"/>
            <a:ext cx="604686" cy="252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C8D99-8E38-4B64-8E39-B12FDE0760FE}"/>
              </a:ext>
            </a:extLst>
          </p:cNvPr>
          <p:cNvSpPr/>
          <p:nvPr/>
        </p:nvSpPr>
        <p:spPr>
          <a:xfrm>
            <a:off x="3485136" y="5856950"/>
            <a:ext cx="752565" cy="160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80276F-9B5F-4C8C-A40B-59EDC19D05AF}"/>
              </a:ext>
            </a:extLst>
          </p:cNvPr>
          <p:cNvSpPr/>
          <p:nvPr/>
        </p:nvSpPr>
        <p:spPr>
          <a:xfrm>
            <a:off x="3950109" y="2392242"/>
            <a:ext cx="1233953" cy="252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BD03E5-720B-4D48-9E01-690488F1450E}"/>
              </a:ext>
            </a:extLst>
          </p:cNvPr>
          <p:cNvSpPr/>
          <p:nvPr/>
        </p:nvSpPr>
        <p:spPr>
          <a:xfrm>
            <a:off x="3849525" y="3448664"/>
            <a:ext cx="555328" cy="252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DCD3F13D-4D03-4085-916E-B93227E2AC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2" r="-8762" b="-1"/>
          <a:stretch/>
        </p:blipFill>
        <p:spPr>
          <a:xfrm>
            <a:off x="11030155" y="609600"/>
            <a:ext cx="640735" cy="9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2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1F09E0F-8830-4D26-B37C-99F2A21A16F4}"/>
              </a:ext>
            </a:extLst>
          </p:cNvPr>
          <p:cNvSpPr/>
          <p:nvPr/>
        </p:nvSpPr>
        <p:spPr>
          <a:xfrm>
            <a:off x="3539613" y="4411760"/>
            <a:ext cx="5162119" cy="974357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EFB62B-1E28-431C-AFAA-13B8ADF133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A40C7C26-E2FC-4ACD-8D4A-46459C72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API : Création et déploiement</a:t>
            </a:r>
            <a:endParaRPr lang="fr-FR" sz="4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7ACC27B-3CAB-4517-9AE2-CCE8F3E70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4481116"/>
            <a:ext cx="4829849" cy="90500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18E0DE-8C21-473E-B0B2-6987FD27CFBE}"/>
              </a:ext>
            </a:extLst>
          </p:cNvPr>
          <p:cNvSpPr txBox="1"/>
          <p:nvPr/>
        </p:nvSpPr>
        <p:spPr>
          <a:xfrm>
            <a:off x="934065" y="2015613"/>
            <a:ext cx="328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Création</a:t>
            </a:r>
            <a:r>
              <a:rPr lang="fr-FR" dirty="0"/>
              <a:t> d’une </a:t>
            </a:r>
            <a:r>
              <a:rPr lang="fr-FR" b="1" dirty="0"/>
              <a:t>API</a:t>
            </a:r>
            <a:r>
              <a:rPr lang="fr-FR" dirty="0"/>
              <a:t> à l’aide de </a:t>
            </a:r>
          </a:p>
        </p:txBody>
      </p:sp>
      <p:pic>
        <p:nvPicPr>
          <p:cNvPr id="5122" name="Picture 2" descr="FastAPI">
            <a:extLst>
              <a:ext uri="{FF2B5EF4-FFF2-40B4-BE49-F238E27FC236}">
                <a16:creationId xmlns:a16="http://schemas.microsoft.com/office/drawing/2014/main" id="{14E5BECE-B70A-421C-81C1-89EA3F93B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385" y="1961196"/>
            <a:ext cx="1407437" cy="50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FA74952-9529-45C5-9105-8B40874B7829}"/>
              </a:ext>
            </a:extLst>
          </p:cNvPr>
          <p:cNvSpPr txBox="1"/>
          <p:nvPr/>
        </p:nvSpPr>
        <p:spPr>
          <a:xfrm>
            <a:off x="5217023" y="2015613"/>
            <a:ext cx="643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qui affiche la probabilité de faire défaut et la prédiction d’un client.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7FD8D9-433F-4B6A-9873-38619B563071}"/>
              </a:ext>
            </a:extLst>
          </p:cNvPr>
          <p:cNvSpPr txBox="1"/>
          <p:nvPr/>
        </p:nvSpPr>
        <p:spPr>
          <a:xfrm>
            <a:off x="934065" y="2920613"/>
            <a:ext cx="350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/>
              <a:t>Déploiement </a:t>
            </a:r>
            <a:r>
              <a:rPr lang="fr-FR" dirty="0"/>
              <a:t>de l’API à l’aide de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803165E-DE90-483B-BA4C-30A7AA563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397" y="2876647"/>
            <a:ext cx="1000265" cy="45726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0CB54036-6DB1-4503-88A3-83EE25E4ECFD}"/>
              </a:ext>
            </a:extLst>
          </p:cNvPr>
          <p:cNvSpPr txBox="1"/>
          <p:nvPr/>
        </p:nvSpPr>
        <p:spPr>
          <a:xfrm>
            <a:off x="5226674" y="2917008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F2A17E-AE1B-477C-B2DA-09B398BBC5AC}"/>
              </a:ext>
            </a:extLst>
          </p:cNvPr>
          <p:cNvSpPr txBox="1"/>
          <p:nvPr/>
        </p:nvSpPr>
        <p:spPr>
          <a:xfrm>
            <a:off x="1287665" y="3351777"/>
            <a:ext cx="516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5"/>
              </a:rPr>
              <a:t>https://ocp7implementezunmodele.herokuapp.com/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868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2" grpId="0"/>
      <p:bldP spid="14" grpId="0"/>
      <p:bldP spid="17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0239ECC0-4B71-4D5E-B25E-CEE7F5D42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3" y="1708548"/>
            <a:ext cx="7294974" cy="480298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5668C5-0AE5-4FFB-8873-2545976551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C1422BA-C5FF-4C8F-9F53-2016EBC7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Dashboard</a:t>
            </a:r>
            <a:endParaRPr lang="fr-FR" sz="4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E54C27-9D50-4FB2-B58B-C118B72F5710}"/>
              </a:ext>
            </a:extLst>
          </p:cNvPr>
          <p:cNvSpPr txBox="1"/>
          <p:nvPr/>
        </p:nvSpPr>
        <p:spPr>
          <a:xfrm>
            <a:off x="4208029" y="1668759"/>
            <a:ext cx="448351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000" dirty="0"/>
              <a:t>Création d’un </a:t>
            </a:r>
            <a:r>
              <a:rPr lang="fr-FR" sz="2000" b="1" dirty="0"/>
              <a:t>Dashboard</a:t>
            </a:r>
            <a:r>
              <a:rPr lang="fr-FR" sz="2000" dirty="0"/>
              <a:t> à l’aide de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5E0F08E-D876-45DA-88ED-1A0191E1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627" y="1456785"/>
            <a:ext cx="1084206" cy="5035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8F317A-4A6B-46A2-BAEC-9487625EE870}"/>
              </a:ext>
            </a:extLst>
          </p:cNvPr>
          <p:cNvSpPr/>
          <p:nvPr/>
        </p:nvSpPr>
        <p:spPr>
          <a:xfrm>
            <a:off x="2910348" y="3864077"/>
            <a:ext cx="6912078" cy="2538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69D8AFC-AD72-4DEC-9EBC-2E7B9BBF2C5D}"/>
              </a:ext>
            </a:extLst>
          </p:cNvPr>
          <p:cNvSpPr txBox="1"/>
          <p:nvPr/>
        </p:nvSpPr>
        <p:spPr>
          <a:xfrm>
            <a:off x="2998839" y="3995290"/>
            <a:ext cx="65777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Customer prédiction </a:t>
            </a:r>
            <a:r>
              <a:rPr lang="fr-FR" dirty="0"/>
              <a:t>: affiche le score et la prédiction du client sélectionné et comment l’expliquer.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Customer data</a:t>
            </a:r>
            <a:r>
              <a:rPr lang="fr-FR" dirty="0"/>
              <a:t> : affiche les informations du client sélectionné.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Customer compare </a:t>
            </a:r>
            <a:r>
              <a:rPr lang="fr-FR" dirty="0"/>
              <a:t>: compare le client sélectionné avec les clients qui ont une probabilité de faire défaut et ceux qui n’en n’ont pas.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C4D897-724E-470C-87C8-2CD495519426}"/>
              </a:ext>
            </a:extLst>
          </p:cNvPr>
          <p:cNvSpPr/>
          <p:nvPr/>
        </p:nvSpPr>
        <p:spPr>
          <a:xfrm>
            <a:off x="336753" y="5049591"/>
            <a:ext cx="1324897" cy="181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4892E0-C32B-4331-A29F-F4611C072C4D}"/>
              </a:ext>
            </a:extLst>
          </p:cNvPr>
          <p:cNvSpPr/>
          <p:nvPr/>
        </p:nvSpPr>
        <p:spPr>
          <a:xfrm>
            <a:off x="336752" y="5318348"/>
            <a:ext cx="1324897" cy="181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8F70ED-7FAF-473C-8DD1-779A343D1A45}"/>
              </a:ext>
            </a:extLst>
          </p:cNvPr>
          <p:cNvSpPr/>
          <p:nvPr/>
        </p:nvSpPr>
        <p:spPr>
          <a:xfrm>
            <a:off x="336752" y="5599393"/>
            <a:ext cx="1324897" cy="1811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BA10303-783A-42A6-B401-E08F930B056C}"/>
              </a:ext>
            </a:extLst>
          </p:cNvPr>
          <p:cNvSpPr txBox="1"/>
          <p:nvPr/>
        </p:nvSpPr>
        <p:spPr>
          <a:xfrm>
            <a:off x="7582568" y="2920181"/>
            <a:ext cx="297727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Démonstration du Dashboard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A1B39AD-EB7F-4D6B-A0DA-15243A226BC1}"/>
              </a:ext>
            </a:extLst>
          </p:cNvPr>
          <p:cNvSpPr txBox="1"/>
          <p:nvPr/>
        </p:nvSpPr>
        <p:spPr>
          <a:xfrm>
            <a:off x="3364440" y="2086729"/>
            <a:ext cx="843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hlinkClick r:id="rId4"/>
              </a:rPr>
              <a:t>https://share.streamlit.io/huguesmap/oc-p7-impl-mentez-un-mod-le-de-scoring/main/dashboard/dashboard.py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038770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EA456-C8CF-4AC8-ADCC-FB804DF8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95426"/>
            <a:ext cx="10515600" cy="4820849"/>
          </a:xfrm>
        </p:spPr>
        <p:txBody>
          <a:bodyPr>
            <a:normAutofit/>
          </a:bodyPr>
          <a:lstStyle/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Contexte de l’étude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Les données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Modélisation 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API &amp; Dashboard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Versioning </a:t>
            </a:r>
          </a:p>
          <a:p>
            <a:pPr marL="628650" indent="-6286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Conclusion</a:t>
            </a:r>
          </a:p>
          <a:p>
            <a:endParaRPr lang="fr-FR" sz="1700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C2CF98-B517-4D0E-8B53-636F008A64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5" name="Titre 10">
            <a:extLst>
              <a:ext uri="{FF2B5EF4-FFF2-40B4-BE49-F238E27FC236}">
                <a16:creationId xmlns:a16="http://schemas.microsoft.com/office/drawing/2014/main" id="{9D434D1B-1516-47F5-90CB-C390126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/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1983838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28F0BE2-CB5D-446F-80BF-20796AC5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04" y="1027906"/>
            <a:ext cx="7680166" cy="532960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E4D290-EA20-414F-A4A9-4BC19C4153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EF2F66E-1F34-4172-9AC3-EB189E9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Versioning </a:t>
            </a:r>
            <a:endParaRPr lang="fr-FR" sz="40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127435-E5D4-4359-9EAD-BD0D33AAB400}"/>
              </a:ext>
            </a:extLst>
          </p:cNvPr>
          <p:cNvSpPr txBox="1"/>
          <p:nvPr/>
        </p:nvSpPr>
        <p:spPr>
          <a:xfrm>
            <a:off x="838198" y="3181502"/>
            <a:ext cx="52578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44575">
              <a:tabLst>
                <a:tab pos="2065338" algn="l"/>
                <a:tab pos="3411538" algn="l"/>
              </a:tabLst>
            </a:pPr>
            <a:r>
              <a:rPr lang="fr-FR" dirty="0"/>
              <a:t>Utilisation de </a:t>
            </a:r>
            <a:r>
              <a:rPr lang="fr-FR" b="1" dirty="0"/>
              <a:t>Git</a:t>
            </a:r>
            <a:r>
              <a:rPr lang="fr-FR" dirty="0"/>
              <a:t> 	et </a:t>
            </a:r>
            <a:r>
              <a:rPr lang="fr-FR" b="1" dirty="0"/>
              <a:t>GitHub</a:t>
            </a:r>
            <a:r>
              <a:rPr lang="fr-FR" dirty="0"/>
              <a:t> 	pour sauvegarder les différentes versions des fichiers du projet.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https://github.com/HuguesMAP/OC-P7-Impl-mentez-un-mod-le-de-scoring</a:t>
            </a:r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1A9BD74-AE56-494F-99AA-34A8E6F1C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72" y="3171670"/>
            <a:ext cx="348741" cy="348741"/>
          </a:xfrm>
          <a:prstGeom prst="rect">
            <a:avLst/>
          </a:prstGeom>
        </p:spPr>
      </p:pic>
      <p:pic>
        <p:nvPicPr>
          <p:cNvPr id="8194" name="Picture 2" descr="GitHub — Wikipédia">
            <a:extLst>
              <a:ext uri="{FF2B5EF4-FFF2-40B4-BE49-F238E27FC236}">
                <a16:creationId xmlns:a16="http://schemas.microsoft.com/office/drawing/2014/main" id="{224D17B1-CA70-42BC-8DB1-41B2D04AE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576" y="3181502"/>
            <a:ext cx="333452" cy="33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21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B7ECF-B912-48A6-BFD6-2D4C6A43A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8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439738" indent="-439738">
              <a:buFont typeface="Wingdings" panose="05000000000000000000" pitchFamily="2" charset="2"/>
              <a:buChar char="Ø"/>
            </a:pPr>
            <a:r>
              <a:rPr lang="fr-FR" dirty="0"/>
              <a:t>Un </a:t>
            </a:r>
            <a:r>
              <a:rPr lang="fr-FR" b="1" dirty="0"/>
              <a:t>modèle de </a:t>
            </a:r>
            <a:r>
              <a:rPr lang="fr-FR" b="1" dirty="0" err="1"/>
              <a:t>scoring</a:t>
            </a:r>
            <a:r>
              <a:rPr lang="fr-FR" dirty="0"/>
              <a:t> et un </a:t>
            </a:r>
            <a:r>
              <a:rPr lang="fr-FR" b="1" dirty="0"/>
              <a:t>Dashboard</a:t>
            </a:r>
            <a:r>
              <a:rPr lang="fr-FR" dirty="0"/>
              <a:t> interactif ont pu être développés pour répondre aux besoins du client et qui devront être optimisés avec lui.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i="1" u="sng" dirty="0"/>
              <a:t>Pistes d’amélioration : </a:t>
            </a:r>
          </a:p>
          <a:p>
            <a:pPr lvl="1">
              <a:buFontTx/>
              <a:buChar char="-"/>
            </a:pPr>
            <a:r>
              <a:rPr lang="fr-FR" dirty="0"/>
              <a:t>Utiliser l’ensemble des fichiers fournis et échanger avec le client sur le </a:t>
            </a:r>
            <a:r>
              <a:rPr lang="fr-FR" dirty="0" err="1"/>
              <a:t>feature</a:t>
            </a:r>
            <a:r>
              <a:rPr lang="fr-FR" dirty="0"/>
              <a:t> engineering.</a:t>
            </a:r>
          </a:p>
          <a:p>
            <a:pPr lvl="1">
              <a:buFontTx/>
              <a:buChar char="-"/>
            </a:pPr>
            <a:r>
              <a:rPr lang="fr-FR" dirty="0"/>
              <a:t>Définir avec le client la métrique et les paramètres à utiliser.</a:t>
            </a:r>
          </a:p>
          <a:p>
            <a:pPr lvl="1">
              <a:buFontTx/>
              <a:buChar char="-"/>
            </a:pPr>
            <a:r>
              <a:rPr lang="fr-FR" dirty="0"/>
              <a:t>Evaluer les modèles avec plus de données.</a:t>
            </a:r>
          </a:p>
          <a:p>
            <a:pPr lvl="1">
              <a:buFontTx/>
              <a:buChar char="-"/>
            </a:pPr>
            <a:r>
              <a:rPr lang="fr-FR" dirty="0"/>
              <a:t>Utiliser </a:t>
            </a:r>
            <a:r>
              <a:rPr lang="fr-FR" dirty="0" err="1"/>
              <a:t>GridsearchCV</a:t>
            </a:r>
            <a:r>
              <a:rPr lang="fr-FR" dirty="0"/>
              <a:t> pour rechercher les meilleurs paramètres.</a:t>
            </a:r>
          </a:p>
          <a:p>
            <a:pPr lvl="1">
              <a:buFontTx/>
              <a:buChar char="-"/>
            </a:pPr>
            <a:r>
              <a:rPr lang="fr-FR" dirty="0"/>
              <a:t>Evaluer d’autres modèles, exemple : </a:t>
            </a:r>
            <a:r>
              <a:rPr lang="fr-FR" dirty="0" err="1"/>
              <a:t>LightGBM</a:t>
            </a:r>
            <a:r>
              <a:rPr lang="fr-FR" dirty="0"/>
              <a:t>, réseaux de neurones.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542527-1D89-40E7-BAC9-6C1BCB177D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207BA2-0B6F-48EA-A7C6-BC5DF7FA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23171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Conclusion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55257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00F91-86B1-4B59-BF06-5D5BF54C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326" y="564690"/>
            <a:ext cx="4503345" cy="1089529"/>
          </a:xfr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latin typeface="Century Gothic" panose="020B0502020202020204" pitchFamily="34" charset="0"/>
                <a:ea typeface="+mn-ea"/>
                <a:cs typeface="+mn-cs"/>
              </a:rPr>
              <a:t>Questions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7B0C4-05CB-4095-9DC7-FB948999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>
                <a:solidFill>
                  <a:schemeClr val="tx1"/>
                </a:solidFill>
              </a:rPr>
              <a:pPr/>
              <a:t>22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4" descr="MPj04395360000[1]">
            <a:extLst>
              <a:ext uri="{FF2B5EF4-FFF2-40B4-BE49-F238E27FC236}">
                <a16:creationId xmlns:a16="http://schemas.microsoft.com/office/drawing/2014/main" id="{28516AE5-DD34-4B00-BE2F-152E761DD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998" y="2414966"/>
            <a:ext cx="8578003" cy="37650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136449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3D977-8D82-43EB-BDC8-48196822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316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636F84-5D22-4BA6-9293-E830804A489F}" type="slidenum">
              <a:rPr lang="fr-FR">
                <a:solidFill>
                  <a:schemeClr val="tx1"/>
                </a:solidFill>
              </a:rPr>
              <a:pPr/>
              <a:t>23</a:t>
            </a:fld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Picture 5" descr="Thank you">
            <a:extLst>
              <a:ext uri="{FF2B5EF4-FFF2-40B4-BE49-F238E27FC236}">
                <a16:creationId xmlns:a16="http://schemas.microsoft.com/office/drawing/2014/main" id="{733DD5B3-C5B1-4AD0-B1C8-1860F4C8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685800"/>
            <a:ext cx="7620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8218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FA1777-2D1A-48AC-84D0-00BA0FD15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1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Prêt à dépenser </a:t>
            </a:r>
            <a:r>
              <a:rPr lang="fr-FR" dirty="0"/>
              <a:t>est une société financière qui propose des crédits à la consommation.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Objectifs:</a:t>
            </a:r>
          </a:p>
          <a:p>
            <a:pPr marL="542925" indent="-276225"/>
            <a:r>
              <a:rPr lang="fr-FR" dirty="0"/>
              <a:t>Réaliser </a:t>
            </a:r>
            <a:r>
              <a:rPr lang="fr-FR" b="1" dirty="0"/>
              <a:t>un outil de "</a:t>
            </a:r>
            <a:r>
              <a:rPr lang="fr-FR" b="1" dirty="0" err="1"/>
              <a:t>scoring</a:t>
            </a:r>
            <a:r>
              <a:rPr lang="fr-FR" b="1" dirty="0"/>
              <a:t> crédit"</a:t>
            </a:r>
            <a:r>
              <a:rPr lang="fr-FR" dirty="0"/>
              <a:t> pour calculer la probabilité qu’un client rembourse son crédit.</a:t>
            </a:r>
          </a:p>
          <a:p>
            <a:pPr marL="542925" indent="-276225"/>
            <a:r>
              <a:rPr lang="fr-FR" dirty="0"/>
              <a:t>Développer un </a:t>
            </a:r>
            <a:r>
              <a:rPr lang="fr-FR" b="1" dirty="0" err="1"/>
              <a:t>dashboard</a:t>
            </a:r>
            <a:r>
              <a:rPr lang="fr-FR" b="1" dirty="0"/>
              <a:t> interactif </a:t>
            </a:r>
            <a:r>
              <a:rPr lang="fr-FR" dirty="0"/>
              <a:t>pour les chargés de relation client permettant d’interpréter les prédictions du modèle.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64B3BD-27EA-4553-9BF0-824352662A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10">
            <a:extLst>
              <a:ext uri="{FF2B5EF4-FFF2-40B4-BE49-F238E27FC236}">
                <a16:creationId xmlns:a16="http://schemas.microsoft.com/office/drawing/2014/main" id="{1BB1C643-98A9-41B7-B0E0-E8975B16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Contexte de l’étude</a:t>
            </a:r>
          </a:p>
        </p:txBody>
      </p:sp>
    </p:spTree>
    <p:extLst>
      <p:ext uri="{BB962C8B-B14F-4D97-AF65-F5344CB8AC3E}">
        <p14:creationId xmlns:p14="http://schemas.microsoft.com/office/powerpoint/2010/main" val="3477910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1CA523-2721-4686-ADE1-5EE495356CE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C2B86DE-7EB6-43D5-8E1A-F5E611532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Les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DD77A9-5C99-4FEB-BC8A-FE2D1A85B587}"/>
              </a:ext>
            </a:extLst>
          </p:cNvPr>
          <p:cNvSpPr txBox="1"/>
          <p:nvPr/>
        </p:nvSpPr>
        <p:spPr>
          <a:xfrm>
            <a:off x="838199" y="2072759"/>
            <a:ext cx="8124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2000" u="sng" dirty="0"/>
              <a:t>Source :</a:t>
            </a:r>
            <a:r>
              <a:rPr lang="fr-FR" sz="2000" dirty="0"/>
              <a:t> Jeu de données provenant de </a:t>
            </a:r>
            <a:r>
              <a:rPr lang="fr-FR" sz="2000" dirty="0" err="1"/>
              <a:t>Kaggle</a:t>
            </a:r>
            <a:r>
              <a:rPr lang="fr-FR" sz="2000" dirty="0"/>
              <a:t> : </a:t>
            </a:r>
            <a:r>
              <a:rPr lang="fr-FR" sz="2000" dirty="0">
                <a:hlinkClick r:id="rId2"/>
              </a:rPr>
              <a:t>Home </a:t>
            </a:r>
            <a:r>
              <a:rPr lang="fr-FR" sz="2000" dirty="0" err="1">
                <a:hlinkClick r:id="rId2"/>
              </a:rPr>
              <a:t>Credit</a:t>
            </a:r>
            <a:r>
              <a:rPr lang="fr-FR" sz="2000" dirty="0">
                <a:hlinkClick r:id="rId2"/>
              </a:rPr>
              <a:t> Default Risk</a:t>
            </a:r>
            <a:r>
              <a:rPr lang="fr-FR" sz="2000" dirty="0"/>
              <a:t>.</a:t>
            </a:r>
            <a:endParaRPr lang="fr-FR" sz="2000" b="1" dirty="0"/>
          </a:p>
        </p:txBody>
      </p:sp>
      <p:pic>
        <p:nvPicPr>
          <p:cNvPr id="8" name="Espace réservé du contenu 5">
            <a:extLst>
              <a:ext uri="{FF2B5EF4-FFF2-40B4-BE49-F238E27FC236}">
                <a16:creationId xmlns:a16="http://schemas.microsoft.com/office/drawing/2014/main" id="{4CD02BB2-EBD2-48D5-B10A-DA447191E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567" y="3045127"/>
            <a:ext cx="459845" cy="45984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642D5A-DE38-419D-B565-7C7724EC4402}"/>
              </a:ext>
            </a:extLst>
          </p:cNvPr>
          <p:cNvSpPr txBox="1"/>
          <p:nvPr/>
        </p:nvSpPr>
        <p:spPr>
          <a:xfrm>
            <a:off x="1478691" y="3104862"/>
            <a:ext cx="244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10</a:t>
            </a:r>
            <a:r>
              <a:rPr lang="fr-FR" sz="2000" dirty="0"/>
              <a:t> fichiers CSV	     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A06D782-4755-4387-913E-2F96A3C5BDA2}"/>
              </a:ext>
            </a:extLst>
          </p:cNvPr>
          <p:cNvSpPr txBox="1"/>
          <p:nvPr/>
        </p:nvSpPr>
        <p:spPr>
          <a:xfrm>
            <a:off x="4011385" y="3138637"/>
            <a:ext cx="44910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600" dirty="0" err="1"/>
              <a:t>application_train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application_test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/>
              <a:t>bureau</a:t>
            </a:r>
          </a:p>
          <a:p>
            <a:pPr marL="285750" indent="-285750">
              <a:buFontTx/>
              <a:buChar char="-"/>
            </a:pPr>
            <a:r>
              <a:rPr lang="fr-FR" sz="1600" dirty="0" err="1"/>
              <a:t>bureau_balance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credit_card_balance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installments_payments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POS_CASH_balance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previous_application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sample_submission</a:t>
            </a:r>
            <a:endParaRPr lang="fr-FR" sz="1600" dirty="0"/>
          </a:p>
          <a:p>
            <a:pPr marL="285750" indent="-285750">
              <a:buFontTx/>
              <a:buChar char="-"/>
            </a:pPr>
            <a:r>
              <a:rPr lang="fr-FR" sz="1600" dirty="0" err="1"/>
              <a:t>HomeCredit_columns_description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45239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612BDB-9E35-4D3F-9CAE-E360CF496E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AC61F861-4797-4793-B0A2-AAB1A2CA2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533400"/>
            <a:ext cx="8709031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64658A-E42D-4F10-9FC2-E4C6DC55F891}"/>
              </a:ext>
            </a:extLst>
          </p:cNvPr>
          <p:cNvSpPr txBox="1"/>
          <p:nvPr/>
        </p:nvSpPr>
        <p:spPr>
          <a:xfrm>
            <a:off x="802481" y="680528"/>
            <a:ext cx="259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Schéma des données :</a:t>
            </a:r>
          </a:p>
        </p:txBody>
      </p:sp>
    </p:spTree>
    <p:extLst>
      <p:ext uri="{BB962C8B-B14F-4D97-AF65-F5344CB8AC3E}">
        <p14:creationId xmlns:p14="http://schemas.microsoft.com/office/powerpoint/2010/main" val="372716325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AD5C7-EE79-4AAA-8818-8AA943CC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Utilisation d’un Kernel d’exploration trouvé sur </a:t>
            </a:r>
            <a:r>
              <a:rPr lang="fr-FR" sz="2400" dirty="0" err="1"/>
              <a:t>kaggle</a:t>
            </a:r>
            <a:r>
              <a:rPr lang="fr-FR" sz="2400" dirty="0"/>
              <a:t>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Start Here: A Gentle Introduction</a:t>
            </a:r>
            <a:r>
              <a:rPr lang="en-US" dirty="0"/>
              <a:t> de Will </a:t>
            </a:r>
            <a:r>
              <a:rPr lang="en-US" dirty="0" err="1"/>
              <a:t>Koehrsen</a:t>
            </a:r>
            <a:r>
              <a:rPr lang="en-US" dirty="0"/>
              <a:t>.</a:t>
            </a: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/>
              <a:t>Basé sur le fichier </a:t>
            </a:r>
            <a:r>
              <a:rPr lang="fr-FR" sz="2400" b="1" dirty="0"/>
              <a:t>application_train.csv</a:t>
            </a:r>
            <a:endParaRPr lang="fr-FR" dirty="0"/>
          </a:p>
          <a:p>
            <a:pPr marL="0" lvl="1" indent="0">
              <a:buNone/>
            </a:pPr>
            <a:endParaRPr lang="fr-FR" dirty="0"/>
          </a:p>
          <a:p>
            <a:pPr marL="800100" lvl="2" indent="-342900">
              <a:buFontTx/>
              <a:buChar char="-"/>
            </a:pPr>
            <a:r>
              <a:rPr lang="fr-FR" sz="2400" dirty="0"/>
              <a:t>307 511 clients.</a:t>
            </a:r>
          </a:p>
          <a:p>
            <a:pPr marL="800100" lvl="2" indent="-342900">
              <a:buFontTx/>
              <a:buChar char="-"/>
            </a:pPr>
            <a:r>
              <a:rPr lang="fr-FR" sz="2400" dirty="0"/>
              <a:t>121 variables + 1 valeur cible.</a:t>
            </a:r>
          </a:p>
          <a:p>
            <a:pPr marL="800100" lvl="2" indent="-342900">
              <a:buFontTx/>
              <a:buChar char="-"/>
            </a:pPr>
            <a:r>
              <a:rPr lang="fr-FR" sz="2400" dirty="0"/>
              <a:t>67 variables ont des valeurs manquantes.</a:t>
            </a:r>
          </a:p>
          <a:p>
            <a:pPr marL="800100" lvl="2" indent="-342900">
              <a:buFontTx/>
              <a:buChar char="-"/>
            </a:pPr>
            <a:r>
              <a:rPr lang="fr-FR" sz="2400" dirty="0"/>
              <a:t>16 variables catégorielles.</a:t>
            </a:r>
          </a:p>
          <a:p>
            <a:pPr marL="342900" lvl="1" indent="-342900">
              <a:buFontTx/>
              <a:buChar char="-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15A31-2E2F-46BF-B63A-190CBD0745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28E22E-114C-49F5-BA67-BC107551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Analyse des données et </a:t>
            </a:r>
            <a:r>
              <a:rPr lang="fr-FR" sz="4000" b="1" dirty="0" err="1"/>
              <a:t>feature</a:t>
            </a:r>
            <a:r>
              <a:rPr lang="fr-FR" sz="4000" b="1" dirty="0"/>
              <a:t> engineering (1/2)</a:t>
            </a: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1838937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7AD5C7-EE79-4AAA-8818-8AA943CC5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 err="1"/>
              <a:t>Feature</a:t>
            </a:r>
            <a:r>
              <a:rPr lang="fr-FR" b="1" dirty="0"/>
              <a:t> engineering :</a:t>
            </a:r>
          </a:p>
          <a:p>
            <a:pPr marL="0" indent="0">
              <a:buNone/>
            </a:pPr>
            <a:endParaRPr lang="fr-FR" b="1" u="sng" dirty="0"/>
          </a:p>
          <a:p>
            <a:pPr lvl="1"/>
            <a:r>
              <a:rPr lang="fr-FR" sz="2600" u="sng" dirty="0"/>
              <a:t>Variables catégorielles :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fr-FR" sz="2400" dirty="0"/>
              <a:t>Label </a:t>
            </a:r>
            <a:r>
              <a:rPr lang="fr-FR" sz="2400" dirty="0" err="1"/>
              <a:t>encoding</a:t>
            </a:r>
            <a:endParaRPr lang="fr-FR" sz="2400" dirty="0"/>
          </a:p>
          <a:p>
            <a:pPr lvl="2">
              <a:buFont typeface="Calibri" panose="020F0502020204030204" pitchFamily="34" charset="0"/>
              <a:buChar char="-"/>
            </a:pPr>
            <a:r>
              <a:rPr lang="fr-FR" sz="2400" dirty="0" err="1"/>
              <a:t>OneHot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endParaRPr lang="fr-FR" sz="2400" dirty="0"/>
          </a:p>
          <a:p>
            <a:pPr lvl="2">
              <a:buFont typeface="Calibri" panose="020F0502020204030204" pitchFamily="34" charset="0"/>
              <a:buChar char="-"/>
            </a:pPr>
            <a:endParaRPr lang="fr-FR" sz="2400" dirty="0"/>
          </a:p>
          <a:p>
            <a:pPr lvl="1"/>
            <a:r>
              <a:rPr lang="fr-FR" sz="2600" u="sng" dirty="0"/>
              <a:t>Variables quantitatives :</a:t>
            </a:r>
          </a:p>
          <a:p>
            <a:pPr marL="677863" lvl="2" indent="0">
              <a:buNone/>
            </a:pPr>
            <a:r>
              <a:rPr lang="fr-FR" sz="2400" dirty="0"/>
              <a:t>Création de 4 nouvelles variables métier :</a:t>
            </a:r>
          </a:p>
          <a:p>
            <a:pPr lvl="3">
              <a:buFont typeface="Calibri" panose="020F0502020204030204" pitchFamily="34" charset="0"/>
              <a:buChar char="-"/>
            </a:pPr>
            <a:r>
              <a:rPr lang="en-US" sz="2200" i="1" dirty="0"/>
              <a:t>CREDIT_INCOME_PERCENT</a:t>
            </a:r>
          </a:p>
          <a:p>
            <a:pPr lvl="3">
              <a:buFont typeface="Calibri" panose="020F0502020204030204" pitchFamily="34" charset="0"/>
              <a:buChar char="-"/>
            </a:pPr>
            <a:r>
              <a:rPr lang="en-US" sz="2200" i="1" dirty="0"/>
              <a:t>ANNUITY_INCOME_PERCENT</a:t>
            </a:r>
          </a:p>
          <a:p>
            <a:pPr lvl="3">
              <a:buFont typeface="Calibri" panose="020F0502020204030204" pitchFamily="34" charset="0"/>
              <a:buChar char="-"/>
            </a:pPr>
            <a:r>
              <a:rPr lang="en-US" sz="2200" i="1" dirty="0"/>
              <a:t>CREDIT_TERM</a:t>
            </a:r>
          </a:p>
          <a:p>
            <a:pPr lvl="3">
              <a:buFont typeface="Calibri" panose="020F0502020204030204" pitchFamily="34" charset="0"/>
              <a:buChar char="-"/>
            </a:pPr>
            <a:r>
              <a:rPr lang="en-US" sz="2200" i="1" dirty="0"/>
              <a:t>DAYS_EMPLOYED_PERCENT</a:t>
            </a:r>
            <a:endParaRPr lang="fr-FR" sz="2200" i="1" dirty="0"/>
          </a:p>
          <a:p>
            <a:pPr lvl="2">
              <a:buFont typeface="Calibri" panose="020F0502020204030204" pitchFamily="34" charset="0"/>
              <a:buChar char="-"/>
            </a:pPr>
            <a:endParaRPr lang="fr-FR" sz="2400" dirty="0"/>
          </a:p>
          <a:p>
            <a:pPr marL="0" lvl="2" indent="0">
              <a:buNone/>
            </a:pP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415A31-2E2F-46BF-B63A-190CBD0745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628E22E-114C-49F5-BA67-BC107551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Analyse des données et </a:t>
            </a:r>
            <a:r>
              <a:rPr lang="fr-FR" sz="4000" b="1" dirty="0" err="1"/>
              <a:t>feature</a:t>
            </a:r>
            <a:r>
              <a:rPr lang="fr-FR" sz="4000" b="1" dirty="0"/>
              <a:t> engineering (2/2)</a:t>
            </a:r>
            <a:endParaRPr lang="fr-FR" sz="5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E1743CB-3E1C-4646-8758-8CB63BC63A2E}"/>
              </a:ext>
            </a:extLst>
          </p:cNvPr>
          <p:cNvSpPr/>
          <p:nvPr/>
        </p:nvSpPr>
        <p:spPr>
          <a:xfrm>
            <a:off x="7708447" y="3132007"/>
            <a:ext cx="3645354" cy="10045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9334BA6-F64A-4FAA-983D-EDDACFD67A15}"/>
              </a:ext>
            </a:extLst>
          </p:cNvPr>
          <p:cNvSpPr txBox="1"/>
          <p:nvPr/>
        </p:nvSpPr>
        <p:spPr>
          <a:xfrm>
            <a:off x="7717972" y="3183165"/>
            <a:ext cx="3788228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tabLst>
                <a:tab pos="1619250" algn="l"/>
              </a:tabLst>
            </a:pPr>
            <a:r>
              <a:rPr lang="fr-FR" sz="2000" b="1" dirty="0"/>
              <a:t>Données : </a:t>
            </a:r>
            <a:r>
              <a:rPr lang="fr-FR" sz="2000" dirty="0"/>
              <a:t>- 307 511 clients</a:t>
            </a:r>
          </a:p>
          <a:p>
            <a:pPr>
              <a:tabLst>
                <a:tab pos="1120775" algn="l"/>
              </a:tabLst>
            </a:pPr>
            <a:r>
              <a:rPr lang="fr-FR" sz="2000" b="1" dirty="0"/>
              <a:t>	</a:t>
            </a:r>
            <a:r>
              <a:rPr lang="fr-FR" sz="2000" dirty="0"/>
              <a:t>-</a:t>
            </a:r>
            <a:r>
              <a:rPr lang="fr-FR" sz="2000" b="1" dirty="0"/>
              <a:t> 243</a:t>
            </a:r>
            <a:r>
              <a:rPr lang="fr-FR" sz="2000" dirty="0"/>
              <a:t> variables (+50%)</a:t>
            </a:r>
          </a:p>
          <a:p>
            <a:pPr indent="1120775" defTabSz="1071563"/>
            <a:r>
              <a:rPr lang="fr-FR" sz="2000" dirty="0"/>
              <a:t>- 1 valeur cible.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03860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EE6C7-3E0F-49F4-AC73-34E0849F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794"/>
            <a:ext cx="10515600" cy="4671631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fr-FR" b="1" dirty="0"/>
              <a:t>Valeur à prédire déséquilibrée :</a:t>
            </a:r>
          </a:p>
          <a:p>
            <a:pPr marL="361950" lvl="1" indent="352425">
              <a:buFontTx/>
              <a:buChar char="-"/>
            </a:pPr>
            <a:r>
              <a:rPr lang="fr-FR" dirty="0"/>
              <a:t>Classe 0 (défaut de remboursement) : </a:t>
            </a:r>
            <a:r>
              <a:rPr lang="fr-FR" b="1" dirty="0"/>
              <a:t>8%</a:t>
            </a:r>
          </a:p>
          <a:p>
            <a:pPr marL="361950" lvl="1" indent="352425">
              <a:buFontTx/>
              <a:buChar char="-"/>
            </a:pPr>
            <a:r>
              <a:rPr lang="fr-FR" dirty="0"/>
              <a:t>Classe 1 (non défaut de remboursement) : </a:t>
            </a:r>
            <a:r>
              <a:rPr lang="fr-FR" b="1" dirty="0"/>
              <a:t>92% </a:t>
            </a:r>
          </a:p>
          <a:p>
            <a:pPr marL="342900" lvl="1" indent="-342900">
              <a:buFontTx/>
              <a:buChar char="-"/>
            </a:pPr>
            <a:endParaRPr lang="fr-FR" sz="1200" dirty="0"/>
          </a:p>
          <a:p>
            <a:pPr marL="342900" lvl="1" indent="-342900">
              <a:buFontTx/>
              <a:buChar char="-"/>
            </a:pPr>
            <a:endParaRPr lang="fr-FR" sz="1200" dirty="0"/>
          </a:p>
          <a:p>
            <a:pPr marL="447675" indent="-447675">
              <a:buFont typeface="Symbol" panose="05050102010706020507" pitchFamily="18" charset="2"/>
              <a:buChar char=""/>
            </a:pPr>
            <a:r>
              <a:rPr lang="fr-FR" sz="2400" b="1" u="sng" dirty="0"/>
              <a:t>Problème :</a:t>
            </a:r>
            <a:r>
              <a:rPr lang="fr-FR" sz="2400" b="1" dirty="0"/>
              <a:t> </a:t>
            </a:r>
            <a:r>
              <a:rPr lang="fr-FR" sz="2400" dirty="0"/>
              <a:t>un modèle naïf qui ne prédirait que la classe majoritaire aurait une </a:t>
            </a:r>
            <a:r>
              <a:rPr lang="fr-FR" sz="2400" dirty="0" err="1"/>
              <a:t>Accuracy</a:t>
            </a:r>
            <a:r>
              <a:rPr lang="fr-FR" sz="2400" dirty="0"/>
              <a:t> élevée.</a:t>
            </a:r>
          </a:p>
          <a:p>
            <a:pPr>
              <a:buFont typeface="Symbol" panose="05050102010706020507" pitchFamily="18" charset="2"/>
              <a:buChar char=""/>
            </a:pPr>
            <a:endParaRPr lang="fr-FR" sz="1200" dirty="0"/>
          </a:p>
          <a:p>
            <a:pPr>
              <a:buFont typeface="Symbol" panose="05050102010706020507" pitchFamily="18" charset="2"/>
              <a:buChar char=""/>
            </a:pPr>
            <a:endParaRPr lang="fr-FR" sz="1200" dirty="0"/>
          </a:p>
          <a:p>
            <a:pPr marL="447675" indent="-447675">
              <a:buFont typeface="Symbol" panose="05050102010706020507" pitchFamily="18" charset="2"/>
              <a:buChar char=""/>
            </a:pPr>
            <a:r>
              <a:rPr lang="fr-FR" sz="2400" dirty="0"/>
              <a:t>Besoin de </a:t>
            </a:r>
            <a:r>
              <a:rPr lang="fr-FR" sz="2400" b="1" dirty="0"/>
              <a:t>rééquilibrer les classes</a:t>
            </a:r>
            <a:r>
              <a:rPr lang="fr-FR" sz="2400" dirty="0"/>
              <a:t>, plusieurs solutions :</a:t>
            </a:r>
          </a:p>
          <a:p>
            <a:pPr lvl="2"/>
            <a:r>
              <a:rPr lang="fr-FR" sz="2400" dirty="0"/>
              <a:t>Affecter un poids aux classes.</a:t>
            </a:r>
          </a:p>
          <a:p>
            <a:pPr lvl="2"/>
            <a:r>
              <a:rPr lang="fr-FR" sz="2400" dirty="0"/>
              <a:t>Sur-représenter la classe minoritaire.</a:t>
            </a:r>
          </a:p>
          <a:p>
            <a:pPr lvl="2"/>
            <a:r>
              <a:rPr lang="fr-FR" sz="2400" dirty="0"/>
              <a:t>Sous-représenter la classe majoritaire.</a:t>
            </a:r>
          </a:p>
          <a:p>
            <a:pPr marL="904875" lvl="1" indent="-447675">
              <a:buFont typeface="Symbol" panose="05050102010706020507" pitchFamily="18" charset="2"/>
              <a:buChar char=""/>
            </a:pP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4541F2-C95B-420D-B7BE-30129247F5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B2AAFC-F56B-4659-BFA1-71E372857DF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BC4DC0-0830-4F91-B3A7-18744DB4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</a:t>
            </a:r>
            <a:endParaRPr lang="fr-FR" sz="5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58D1BDB-83D4-44B4-B01E-F09E77CB7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42" y="594257"/>
            <a:ext cx="2899534" cy="3017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98BA12-A0B4-41AF-BCD2-3807F959D184}"/>
              </a:ext>
            </a:extLst>
          </p:cNvPr>
          <p:cNvSpPr/>
          <p:nvPr/>
        </p:nvSpPr>
        <p:spPr>
          <a:xfrm>
            <a:off x="1779639" y="5643718"/>
            <a:ext cx="5102942" cy="790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336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EDE8DD-DDFD-48F0-9A49-D7879815D2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445634" y="6511925"/>
            <a:ext cx="2743200" cy="365125"/>
          </a:xfrm>
        </p:spPr>
        <p:txBody>
          <a:bodyPr/>
          <a:lstStyle/>
          <a:p>
            <a:fld id="{13B2AAFC-F56B-4659-BFA1-71E372857DF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D0D197-4BD1-4C9F-B84E-DE1B634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0425" cy="1325563"/>
          </a:xfrm>
        </p:spPr>
        <p:txBody>
          <a:bodyPr>
            <a:normAutofit/>
          </a:bodyPr>
          <a:lstStyle/>
          <a:p>
            <a:r>
              <a:rPr lang="fr-FR" sz="4000" b="1" dirty="0"/>
              <a:t>Modélisation : Test des modèles (1/2)</a:t>
            </a:r>
            <a:endParaRPr lang="fr-FR" sz="5400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3A2A0CA0-26BE-4806-B8C5-A075C3B0D7BC}"/>
              </a:ext>
            </a:extLst>
          </p:cNvPr>
          <p:cNvSpPr/>
          <p:nvPr/>
        </p:nvSpPr>
        <p:spPr>
          <a:xfrm>
            <a:off x="1641751" y="2657475"/>
            <a:ext cx="2819217" cy="3464201"/>
          </a:xfrm>
          <a:prstGeom prst="can">
            <a:avLst>
              <a:gd name="adj" fmla="val 1918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37025773-6E51-4943-9DA9-ABD44BD2F3B3}"/>
              </a:ext>
            </a:extLst>
          </p:cNvPr>
          <p:cNvSpPr/>
          <p:nvPr/>
        </p:nvSpPr>
        <p:spPr>
          <a:xfrm rot="5400000">
            <a:off x="2667547" y="2049836"/>
            <a:ext cx="767624" cy="2819216"/>
          </a:xfrm>
          <a:prstGeom prst="arc">
            <a:avLst>
              <a:gd name="adj1" fmla="val 16200000"/>
              <a:gd name="adj2" fmla="val 535854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7FD359D-7762-46C3-887F-930C51E02117}"/>
              </a:ext>
            </a:extLst>
          </p:cNvPr>
          <p:cNvSpPr/>
          <p:nvPr/>
        </p:nvSpPr>
        <p:spPr>
          <a:xfrm rot="5400000">
            <a:off x="2667547" y="2596950"/>
            <a:ext cx="767624" cy="2819216"/>
          </a:xfrm>
          <a:prstGeom prst="arc">
            <a:avLst>
              <a:gd name="adj1" fmla="val 16200000"/>
              <a:gd name="adj2" fmla="val 535854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46AA35C4-F966-4E66-8E81-F8A775321DE6}"/>
              </a:ext>
            </a:extLst>
          </p:cNvPr>
          <p:cNvSpPr/>
          <p:nvPr/>
        </p:nvSpPr>
        <p:spPr>
          <a:xfrm rot="5400000">
            <a:off x="2667547" y="3187267"/>
            <a:ext cx="767624" cy="2819216"/>
          </a:xfrm>
          <a:prstGeom prst="arc">
            <a:avLst>
              <a:gd name="adj1" fmla="val 16200000"/>
              <a:gd name="adj2" fmla="val 535854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076540B-620D-4804-AACC-2BB045B73B76}"/>
              </a:ext>
            </a:extLst>
          </p:cNvPr>
          <p:cNvSpPr/>
          <p:nvPr/>
        </p:nvSpPr>
        <p:spPr>
          <a:xfrm rot="5400000">
            <a:off x="2667547" y="3771826"/>
            <a:ext cx="767624" cy="2819216"/>
          </a:xfrm>
          <a:prstGeom prst="arc">
            <a:avLst>
              <a:gd name="adj1" fmla="val 16200000"/>
              <a:gd name="adj2" fmla="val 535854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580B46-A5CB-4463-B6D0-5EFAA217CF25}"/>
              </a:ext>
            </a:extLst>
          </p:cNvPr>
          <p:cNvSpPr/>
          <p:nvPr/>
        </p:nvSpPr>
        <p:spPr>
          <a:xfrm>
            <a:off x="1957012" y="3352188"/>
            <a:ext cx="2230992" cy="27939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920012"/>
              </a:avLst>
            </a:prstTxWarp>
            <a:spAutoFit/>
          </a:bodyPr>
          <a:lstStyle/>
          <a:p>
            <a:pPr marL="457200" lvl="1" indent="0" algn="ctr">
              <a:buNone/>
            </a:pPr>
            <a:r>
              <a:rPr lang="fr-FR" sz="5400" dirty="0"/>
              <a:t>Imputation : SimpleImputer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93E43A-5226-443E-84FD-4A4940D02284}"/>
              </a:ext>
            </a:extLst>
          </p:cNvPr>
          <p:cNvSpPr/>
          <p:nvPr/>
        </p:nvSpPr>
        <p:spPr>
          <a:xfrm>
            <a:off x="1948043" y="3793226"/>
            <a:ext cx="2206634" cy="364918"/>
          </a:xfrm>
          <a:prstGeom prst="rect">
            <a:avLst/>
          </a:prstGeom>
          <a:noFill/>
        </p:spPr>
        <p:txBody>
          <a:bodyPr spcFirstLastPara="1" wrap="none" lIns="91440" tIns="45720" rIns="91440" bIns="45720" numCol="1">
            <a:prstTxWarp prst="textArchDown">
              <a:avLst>
                <a:gd name="adj" fmla="val 920012"/>
              </a:avLst>
            </a:prstTxWarp>
            <a:spAutoFit/>
          </a:bodyPr>
          <a:lstStyle/>
          <a:p>
            <a:pPr lvl="1" algn="ctr"/>
            <a:r>
              <a:rPr lang="fr-FR" sz="5400" dirty="0"/>
              <a:t>Normalisation : StandardScaler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D072C-DDB9-42DE-ACA4-AC0E3A5DAEBA}"/>
              </a:ext>
            </a:extLst>
          </p:cNvPr>
          <p:cNvSpPr/>
          <p:nvPr/>
        </p:nvSpPr>
        <p:spPr>
          <a:xfrm>
            <a:off x="1923684" y="4318680"/>
            <a:ext cx="2297651" cy="3649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722372"/>
              </a:avLst>
            </a:prstTxWarp>
            <a:spAutoFit/>
          </a:bodyPr>
          <a:lstStyle/>
          <a:p>
            <a:pPr lvl="1" algn="ctr"/>
            <a:r>
              <a:rPr lang="fr-FR" sz="5400" dirty="0"/>
              <a:t>Sur-échantillonnage : Smote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7572BA-B76C-416A-B0D3-4C74B27D88A1}"/>
              </a:ext>
            </a:extLst>
          </p:cNvPr>
          <p:cNvSpPr/>
          <p:nvPr/>
        </p:nvSpPr>
        <p:spPr>
          <a:xfrm>
            <a:off x="1595627" y="4807472"/>
            <a:ext cx="2911464" cy="3649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796524"/>
              </a:avLst>
            </a:prstTxWarp>
            <a:spAutoFit/>
          </a:bodyPr>
          <a:lstStyle/>
          <a:p>
            <a:pPr marL="457200" lvl="1" indent="0" algn="ctr">
              <a:buNone/>
            </a:pPr>
            <a:r>
              <a:rPr lang="fr-FR" sz="3600" dirty="0"/>
              <a:t>Sous-échantillonnage : </a:t>
            </a:r>
          </a:p>
          <a:p>
            <a:pPr lvl="1" algn="ctr"/>
            <a:r>
              <a:rPr lang="fr-FR" sz="3600" dirty="0" err="1"/>
              <a:t>RandomUnderSampler</a:t>
            </a:r>
            <a:endParaRPr lang="fr-FR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623DF9-07AF-46CB-BEB4-F7B49AB1B9D0}"/>
              </a:ext>
            </a:extLst>
          </p:cNvPr>
          <p:cNvSpPr/>
          <p:nvPr/>
        </p:nvSpPr>
        <p:spPr>
          <a:xfrm>
            <a:off x="2017853" y="5515928"/>
            <a:ext cx="2109311" cy="36491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153465"/>
              </a:avLst>
            </a:prstTxWarp>
            <a:spAutoFit/>
          </a:bodyPr>
          <a:lstStyle/>
          <a:p>
            <a:pPr marL="457200" lvl="1" indent="0" algn="ctr">
              <a:buNone/>
            </a:pPr>
            <a:r>
              <a:rPr lang="fr-FR" sz="5400" dirty="0"/>
              <a:t>Classifier : modèle testé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509352-DFE1-4BB8-8C81-005C4205A569}"/>
              </a:ext>
            </a:extLst>
          </p:cNvPr>
          <p:cNvSpPr txBox="1"/>
          <p:nvPr/>
        </p:nvSpPr>
        <p:spPr>
          <a:xfrm>
            <a:off x="1309087" y="1912471"/>
            <a:ext cx="348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Création d’un pipeline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21B115D4-FFCE-4E78-AD69-439913F8A0F5}"/>
              </a:ext>
            </a:extLst>
          </p:cNvPr>
          <p:cNvGrpSpPr/>
          <p:nvPr/>
        </p:nvGrpSpPr>
        <p:grpSpPr>
          <a:xfrm>
            <a:off x="7731034" y="2717361"/>
            <a:ext cx="3754466" cy="1383945"/>
            <a:chOff x="7852672" y="2691436"/>
            <a:chExt cx="3754466" cy="1383945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3ED3A6C2-1578-477D-999D-7EA528BDC230}"/>
                </a:ext>
              </a:extLst>
            </p:cNvPr>
            <p:cNvSpPr/>
            <p:nvPr/>
          </p:nvSpPr>
          <p:spPr>
            <a:xfrm>
              <a:off x="7852672" y="2691436"/>
              <a:ext cx="3523251" cy="138394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E7690914-C6DD-4C4E-99E7-0D9E9ECA0179}"/>
                </a:ext>
              </a:extLst>
            </p:cNvPr>
            <p:cNvSpPr txBox="1"/>
            <p:nvPr/>
          </p:nvSpPr>
          <p:spPr>
            <a:xfrm>
              <a:off x="7934118" y="2741915"/>
              <a:ext cx="3673020" cy="1264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lnSpc>
                  <a:spcPct val="107000"/>
                </a:lnSpc>
                <a:buFont typeface="Calibri" panose="020F0502020204030204" pitchFamily="34" charset="0"/>
                <a:buChar char="-"/>
              </a:pPr>
              <a:r>
                <a:rPr lang="fr-FR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DummyClassifier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Calibri" panose="020F0502020204030204" pitchFamily="34" charset="0"/>
                <a:buChar char="-"/>
              </a:pPr>
              <a:r>
                <a:rPr lang="fr-FR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LogisiticRegression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Calibri" panose="020F0502020204030204" pitchFamily="34" charset="0"/>
                <a:buChar char="-"/>
              </a:pPr>
              <a:r>
                <a:rPr lang="fr-FR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RandomForestClassifier</a:t>
              </a:r>
              <a:endPara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buFont typeface="Calibri" panose="020F0502020204030204" pitchFamily="34" charset="0"/>
                <a:buChar char="-"/>
              </a:pPr>
              <a:r>
                <a:rPr lang="en-GB" sz="18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HistGradientBoostingClassifier</a:t>
              </a:r>
              <a:endParaRPr lang="fr-FR" dirty="0"/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40873BFF-28C9-450B-8E5B-B07E86FA9692}"/>
              </a:ext>
            </a:extLst>
          </p:cNvPr>
          <p:cNvSpPr txBox="1"/>
          <p:nvPr/>
        </p:nvSpPr>
        <p:spPr>
          <a:xfrm>
            <a:off x="8270978" y="1917930"/>
            <a:ext cx="2443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Modèles testés</a:t>
            </a:r>
          </a:p>
        </p:txBody>
      </p:sp>
    </p:spTree>
    <p:extLst>
      <p:ext uri="{BB962C8B-B14F-4D97-AF65-F5344CB8AC3E}">
        <p14:creationId xmlns:p14="http://schemas.microsoft.com/office/powerpoint/2010/main" val="832326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9" grpId="0"/>
      <p:bldP spid="20" grpId="0"/>
      <p:bldP spid="21" grpId="0"/>
      <p:bldP spid="22" grpId="0"/>
      <p:bldP spid="23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13074</TotalTime>
  <Words>1289</Words>
  <Application>Microsoft Office PowerPoint</Application>
  <PresentationFormat>Grand écran</PresentationFormat>
  <Paragraphs>224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Century Gothic</vt:lpstr>
      <vt:lpstr>Montserrat</vt:lpstr>
      <vt:lpstr>Source Sans Pro</vt:lpstr>
      <vt:lpstr>Symbol</vt:lpstr>
      <vt:lpstr>Wingdings</vt:lpstr>
      <vt:lpstr>Thème Office</vt:lpstr>
      <vt:lpstr>Présentation PowerPoint</vt:lpstr>
      <vt:lpstr>Sommaire</vt:lpstr>
      <vt:lpstr>Contexte de l’étude</vt:lpstr>
      <vt:lpstr>Les données</vt:lpstr>
      <vt:lpstr>Présentation PowerPoint</vt:lpstr>
      <vt:lpstr>Analyse des données et feature engineering (1/2)</vt:lpstr>
      <vt:lpstr>Analyse des données et feature engineering (2/2)</vt:lpstr>
      <vt:lpstr>Modélisation</vt:lpstr>
      <vt:lpstr>Modélisation : Test des modèles (1/2)</vt:lpstr>
      <vt:lpstr>Modélisation : Test des modèles (2/2)</vt:lpstr>
      <vt:lpstr>Modélisation : Comparaison des modèles</vt:lpstr>
      <vt:lpstr>Modélisation : Analyse du modèle sélectionné</vt:lpstr>
      <vt:lpstr>Modélisation : Optimisation du seuil de décision (1/3)</vt:lpstr>
      <vt:lpstr>Modélisation : Optimisation du seuil de décision (2/3)</vt:lpstr>
      <vt:lpstr>Modélisation : Optimisation du seuil de décision (3/3)</vt:lpstr>
      <vt:lpstr>Explications du modèle à l’aide de Shap (1/2)</vt:lpstr>
      <vt:lpstr>Explications du modèle à l’aide de Shap (2/2)</vt:lpstr>
      <vt:lpstr>API : Création et déploiement</vt:lpstr>
      <vt:lpstr>Dashboard</vt:lpstr>
      <vt:lpstr>Versioning </vt:lpstr>
      <vt:lpstr>Conclusion </vt:lpstr>
      <vt:lpstr>Questions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Hugues Antoine</dc:creator>
  <cp:lastModifiedBy>Hugues Antoine</cp:lastModifiedBy>
  <cp:revision>197</cp:revision>
  <dcterms:created xsi:type="dcterms:W3CDTF">2021-09-14T16:12:41Z</dcterms:created>
  <dcterms:modified xsi:type="dcterms:W3CDTF">2021-12-29T17:15:45Z</dcterms:modified>
</cp:coreProperties>
</file>