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319" r:id="rId3"/>
    <p:sldId id="296" r:id="rId4"/>
    <p:sldId id="320" r:id="rId5"/>
    <p:sldId id="355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53" r:id="rId17"/>
    <p:sldId id="349" r:id="rId18"/>
    <p:sldId id="348" r:id="rId19"/>
    <p:sldId id="350" r:id="rId20"/>
    <p:sldId id="351" r:id="rId21"/>
    <p:sldId id="354" r:id="rId22"/>
    <p:sldId id="352" r:id="rId23"/>
    <p:sldId id="337" r:id="rId24"/>
    <p:sldId id="290" r:id="rId25"/>
    <p:sldId id="29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1BD"/>
    <a:srgbClr val="B3C1DB"/>
    <a:srgbClr val="8C3123"/>
    <a:srgbClr val="E05243"/>
    <a:srgbClr val="F68535"/>
    <a:srgbClr val="571516"/>
    <a:srgbClr val="D2D2D2"/>
    <a:srgbClr val="0C29D0"/>
    <a:srgbClr val="FD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105" d="100"/>
          <a:sy n="105" d="100"/>
        </p:scale>
        <p:origin x="13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3FE1-DC9D-4716-8537-23AFEBF5E3E3}" type="datetimeFigureOut">
              <a:rPr lang="fr-FR" smtClean="0"/>
              <a:t>01/02/2022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68E8-8AB7-4555-9525-339B3F681B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26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68E8-8AB7-4555-9525-339B3F681BA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4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68E8-8AB7-4555-9525-339B3F681BAB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54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68E8-8AB7-4555-9525-339B3F681BAB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91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68E8-8AB7-4555-9525-339B3F681BAB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43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67900-C4DA-4F89-9CE4-5C7E7FE44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407BD-E212-4F01-B45C-DE8EE3BD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0D27F-A045-40BA-957B-AA014185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64FDE-C740-4BAB-93D8-B52D428E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2F5A0-41DA-43CD-AD72-6035480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910-4A42-4050-8C83-2A41BECAC42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3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AE0CBB-7B3A-432C-BC81-5C8B00D7F504}"/>
              </a:ext>
            </a:extLst>
          </p:cNvPr>
          <p:cNvSpPr/>
          <p:nvPr userDrawn="1"/>
        </p:nvSpPr>
        <p:spPr>
          <a:xfrm>
            <a:off x="0" y="6512863"/>
            <a:ext cx="12192000" cy="365125"/>
          </a:xfrm>
          <a:prstGeom prst="rect">
            <a:avLst/>
          </a:prstGeom>
          <a:solidFill>
            <a:srgbClr val="57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AC292F-B67D-4179-ABE8-ED21CA3F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0CE47-0239-446E-9044-BEFC170C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C693D1-EC45-470F-B5B4-6596E1D507B8}"/>
              </a:ext>
            </a:extLst>
          </p:cNvPr>
          <p:cNvSpPr txBox="1"/>
          <p:nvPr userDrawn="1"/>
        </p:nvSpPr>
        <p:spPr>
          <a:xfrm>
            <a:off x="9342408" y="6569099"/>
            <a:ext cx="2849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Déployez un modèle dans le cloud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17C05CA-B8A1-4EF4-BB98-5785F7E994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11537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3B2AAFC-F56B-4659-BFA1-71E372857DF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0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61AC69-6CCB-4B6A-8C5F-8E7203AF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C737B-986B-4BA6-AA47-0D06B0BC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5CD8C-54BA-4776-A7AB-9E636F463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38E6C-E0B6-4434-96EE-76C7A712D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58338-CFE8-41DD-ABB6-8176825E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6910-4A42-4050-8C83-2A41BECAC42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7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9A44D2-AC07-4E73-A792-5A2CDBDFB16A}"/>
              </a:ext>
            </a:extLst>
          </p:cNvPr>
          <p:cNvSpPr txBox="1"/>
          <p:nvPr/>
        </p:nvSpPr>
        <p:spPr>
          <a:xfrm>
            <a:off x="6915150" y="6438212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Hugues ANTOINE – 02/2022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D37BFD-8B84-4736-A1CE-2589E16796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11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2AAFC-F56B-4659-BFA1-71E372857DF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8B69F3-213A-44AC-A9BF-EBF60B946455}"/>
              </a:ext>
            </a:extLst>
          </p:cNvPr>
          <p:cNvSpPr txBox="1"/>
          <p:nvPr/>
        </p:nvSpPr>
        <p:spPr>
          <a:xfrm>
            <a:off x="1422486" y="4553226"/>
            <a:ext cx="934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latin typeface="Montserra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fr-FR" sz="2400" b="1" i="0" dirty="0">
                <a:effectLst/>
                <a:latin typeface="Montserrat" panose="00000500000000000000" pitchFamily="2" charset="0"/>
              </a:rPr>
              <a:t>Déployez un modèle dans le cloud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F1CE43-93BA-4D2E-AF58-23817AB76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7" y="1409976"/>
            <a:ext cx="4762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84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86F7-C61D-417B-8D8C-CAB54810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929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Distribution des opérations sur le cluster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12CFF-05AE-447D-82A0-E66A8BB78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7F35A1-ABB3-4248-96CF-47FBB51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Spark (4/5)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25D75F-7288-4552-81DF-8D7E5FA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173" y="269057"/>
            <a:ext cx="2232763" cy="11594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BD3CDA-8736-4BFB-BBC6-FDF641085BE2}"/>
              </a:ext>
            </a:extLst>
          </p:cNvPr>
          <p:cNvSpPr txBox="1"/>
          <p:nvPr/>
        </p:nvSpPr>
        <p:spPr>
          <a:xfrm>
            <a:off x="1098382" y="4906463"/>
            <a:ext cx="1076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Etape</a:t>
            </a:r>
            <a:r>
              <a:rPr lang="fr-FR" dirty="0"/>
              <a:t> : Représente un ensemble de tâches.</a:t>
            </a:r>
          </a:p>
          <a:p>
            <a:r>
              <a:rPr lang="fr-FR" i="1" u="sng" dirty="0"/>
              <a:t>Tâche</a:t>
            </a:r>
            <a:r>
              <a:rPr lang="fr-FR" dirty="0"/>
              <a:t> : Plus petite unité de division de calcul, chaque tache n’est exécutée que sur 1 seule partition.</a:t>
            </a:r>
          </a:p>
          <a:p>
            <a:r>
              <a:rPr lang="fr-FR" i="1" u="sng" dirty="0"/>
              <a:t>Partition</a:t>
            </a:r>
            <a:r>
              <a:rPr lang="fr-FR" dirty="0"/>
              <a:t> : Stockée sur un </a:t>
            </a:r>
            <a:r>
              <a:rPr lang="fr-FR" dirty="0" err="1"/>
              <a:t>Executor</a:t>
            </a:r>
            <a:r>
              <a:rPr lang="fr-FR" dirty="0"/>
              <a:t>.</a:t>
            </a:r>
          </a:p>
          <a:p>
            <a:r>
              <a:rPr lang="fr-FR" i="1" u="sng" dirty="0" err="1"/>
              <a:t>Executor</a:t>
            </a:r>
            <a:r>
              <a:rPr lang="fr-FR" dirty="0"/>
              <a:t> : Process qui tourne sur une machine physique.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7E31E9-8A38-4178-B96A-AFE74BFE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23" y="2427331"/>
            <a:ext cx="5773153" cy="2371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86C23-5A61-4B0A-9B33-C9E73D068D53}"/>
              </a:ext>
            </a:extLst>
          </p:cNvPr>
          <p:cNvSpPr/>
          <p:nvPr/>
        </p:nvSpPr>
        <p:spPr>
          <a:xfrm>
            <a:off x="3246475" y="2495233"/>
            <a:ext cx="1477925" cy="23032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29827-80E5-4B5E-BF5A-2A1A7F4A37ED}"/>
              </a:ext>
            </a:extLst>
          </p:cNvPr>
          <p:cNvSpPr/>
          <p:nvPr/>
        </p:nvSpPr>
        <p:spPr>
          <a:xfrm>
            <a:off x="3430774" y="2894918"/>
            <a:ext cx="1141227" cy="3736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7228E-283C-4ED7-B3F9-9D6FA063DAC5}"/>
              </a:ext>
            </a:extLst>
          </p:cNvPr>
          <p:cNvSpPr/>
          <p:nvPr/>
        </p:nvSpPr>
        <p:spPr>
          <a:xfrm>
            <a:off x="8251033" y="2583928"/>
            <a:ext cx="768595" cy="1917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8A242-6A3F-42E8-BF0C-DA83D87276A0}"/>
              </a:ext>
            </a:extLst>
          </p:cNvPr>
          <p:cNvSpPr/>
          <p:nvPr/>
        </p:nvSpPr>
        <p:spPr>
          <a:xfrm>
            <a:off x="6053468" y="2905551"/>
            <a:ext cx="1141227" cy="3736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6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86F7-C61D-417B-8D8C-CAB54810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929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Cycle de vie d’une application Spark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12CFF-05AE-447D-82A0-E66A8BB78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7F35A1-ABB3-4248-96CF-47FBB51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Spark (5/5)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25D75F-7288-4552-81DF-8D7E5FA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173" y="269057"/>
            <a:ext cx="2232763" cy="11594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BD3CDA-8736-4BFB-BBC6-FDF641085BE2}"/>
              </a:ext>
            </a:extLst>
          </p:cNvPr>
          <p:cNvSpPr txBox="1"/>
          <p:nvPr/>
        </p:nvSpPr>
        <p:spPr>
          <a:xfrm>
            <a:off x="1098382" y="5002717"/>
            <a:ext cx="1076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Shuffle</a:t>
            </a:r>
            <a:r>
              <a:rPr lang="fr-FR" i="1" u="sng" dirty="0"/>
              <a:t> :</a:t>
            </a:r>
            <a:r>
              <a:rPr lang="fr-FR" dirty="0"/>
              <a:t> Redistribue les données entre les </a:t>
            </a:r>
            <a:r>
              <a:rPr lang="fr-FR" dirty="0" err="1"/>
              <a:t>Executors</a:t>
            </a:r>
            <a:r>
              <a:rPr lang="fr-FR" dirty="0"/>
              <a:t> quand on passe d’une étape à une autre.</a:t>
            </a:r>
          </a:p>
          <a:p>
            <a:endParaRPr lang="fr-FR" dirty="0"/>
          </a:p>
          <a:p>
            <a:r>
              <a:rPr lang="fr-FR" dirty="0"/>
              <a:t>Les étapes qui transforment un RDD en RDD sont des </a:t>
            </a:r>
            <a:r>
              <a:rPr lang="fr-FR" b="1" dirty="0"/>
              <a:t>transformations.</a:t>
            </a:r>
          </a:p>
          <a:p>
            <a:r>
              <a:rPr lang="fr-FR" dirty="0"/>
              <a:t>L’étape qui permet d’obtenir un résultat est une </a:t>
            </a:r>
            <a:r>
              <a:rPr lang="fr-FR" b="1" dirty="0"/>
              <a:t>action.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96649E-8C75-4E69-87C1-02DD108FC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292" y="2352039"/>
            <a:ext cx="7201416" cy="24483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5AB1DA-778D-43A8-8CEC-DFCFBDDF468C}"/>
              </a:ext>
            </a:extLst>
          </p:cNvPr>
          <p:cNvSpPr/>
          <p:nvPr/>
        </p:nvSpPr>
        <p:spPr>
          <a:xfrm>
            <a:off x="2495292" y="2394398"/>
            <a:ext cx="4681685" cy="24483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61115-7421-4BED-8573-89900240BEAA}"/>
              </a:ext>
            </a:extLst>
          </p:cNvPr>
          <p:cNvSpPr/>
          <p:nvPr/>
        </p:nvSpPr>
        <p:spPr>
          <a:xfrm>
            <a:off x="7176939" y="2394888"/>
            <a:ext cx="2519769" cy="24478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31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5E236-73D7-4A4A-A5A2-DF86DAAB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0337"/>
            <a:ext cx="11020425" cy="4491200"/>
          </a:xfrm>
        </p:spPr>
        <p:txBody>
          <a:bodyPr>
            <a:normAutofit fontScale="85000" lnSpcReduction="10000"/>
          </a:bodyPr>
          <a:lstStyle/>
          <a:p>
            <a:r>
              <a:rPr lang="fr-FR" sz="2600" dirty="0"/>
              <a:t>Un des leaders mondial du cloud.</a:t>
            </a:r>
          </a:p>
          <a:p>
            <a:pPr marL="0" indent="0">
              <a:buNone/>
            </a:pPr>
            <a:endParaRPr lang="fr-FR" sz="1100" dirty="0"/>
          </a:p>
          <a:p>
            <a:r>
              <a:rPr lang="fr-FR" sz="2600" dirty="0"/>
              <a:t>Permet de louer des machines à la demande pour une durée définie pouvant être très courte.</a:t>
            </a:r>
          </a:p>
          <a:p>
            <a:pPr marL="1082675" lvl="2" indent="-355600">
              <a:lnSpc>
                <a:spcPct val="120000"/>
              </a:lnSpc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fr-FR" dirty="0"/>
              <a:t>Faible coût.</a:t>
            </a:r>
          </a:p>
          <a:p>
            <a:pPr marL="1082675" lvl="2" indent="-355600">
              <a:lnSpc>
                <a:spcPct val="120000"/>
              </a:lnSpc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fr-FR" dirty="0"/>
              <a:t>Permet de réaliser des calculs massifs dans un environnement distribué.</a:t>
            </a:r>
          </a:p>
          <a:p>
            <a:pPr marL="0" indent="0">
              <a:buNone/>
            </a:pPr>
            <a:endParaRPr lang="fr-FR" sz="1000" dirty="0"/>
          </a:p>
          <a:p>
            <a:r>
              <a:rPr lang="fr-FR" sz="2600" dirty="0"/>
              <a:t>Propose différents services:</a:t>
            </a:r>
          </a:p>
          <a:p>
            <a:pPr marL="1082675" lvl="2" indent="-344488">
              <a:lnSpc>
                <a:spcPct val="12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EC2</a:t>
            </a:r>
            <a:r>
              <a:rPr lang="fr-FR" dirty="0"/>
              <a:t> (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Cloud), permet de gérer des serveurs sous forme de machines virtuelles dans le cloud.</a:t>
            </a:r>
          </a:p>
          <a:p>
            <a:pPr marL="1082675" lvl="2" indent="-344488">
              <a:lnSpc>
                <a:spcPct val="12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S3</a:t>
            </a:r>
            <a:r>
              <a:rPr lang="fr-FR" dirty="0"/>
              <a:t> (Simple Storage Service), service de stockage et de distribution de fichiers.</a:t>
            </a:r>
          </a:p>
          <a:p>
            <a:pPr marL="1082675" lvl="2" indent="-344488">
              <a:lnSpc>
                <a:spcPct val="12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EMR</a:t>
            </a:r>
            <a:r>
              <a:rPr lang="fr-FR" dirty="0"/>
              <a:t> (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), pour exécuter des tâches de traitement de données distribuées à grande échelle.</a:t>
            </a:r>
          </a:p>
          <a:p>
            <a:pPr marL="1082675" lvl="2" indent="-344488">
              <a:lnSpc>
                <a:spcPct val="12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fr-FR" dirty="0"/>
              <a:t>RDS, Lambda, Etc…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A4A7E-1E6C-47BE-BEDD-10A6D061D6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83461F2-329F-4589-890C-31DEBF9B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AWS (Amazon Web Services)</a:t>
            </a:r>
            <a:endParaRPr lang="fr-F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2623C7-0E2F-494F-BB60-36C569AD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897" y="545599"/>
            <a:ext cx="11334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477F7-3627-4546-91F5-F3AECE04BD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7F6F8C0-21B3-472C-8532-3D6FBE5C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Architecture retenue</a:t>
            </a:r>
            <a:endParaRPr lang="fr-FR" sz="5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19E8648-A31A-4B35-95AC-0F646B27BFFC}"/>
              </a:ext>
            </a:extLst>
          </p:cNvPr>
          <p:cNvCxnSpPr/>
          <p:nvPr/>
        </p:nvCxnSpPr>
        <p:spPr>
          <a:xfrm>
            <a:off x="3666931" y="3410340"/>
            <a:ext cx="56356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CE1053D-DE43-4D0D-8201-2B6343ADC0DE}"/>
              </a:ext>
            </a:extLst>
          </p:cNvPr>
          <p:cNvGrpSpPr/>
          <p:nvPr/>
        </p:nvGrpSpPr>
        <p:grpSpPr>
          <a:xfrm>
            <a:off x="5337110" y="2257701"/>
            <a:ext cx="2650790" cy="977104"/>
            <a:chOff x="6587412" y="2416319"/>
            <a:chExt cx="2650790" cy="97710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D29707A-EDD8-45EB-91EE-2777538E1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545" r="40914" b="12788"/>
            <a:stretch/>
          </p:blipFill>
          <p:spPr>
            <a:xfrm>
              <a:off x="7728941" y="2416319"/>
              <a:ext cx="367732" cy="70010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17C3F51-795B-4975-802C-A46051809749}"/>
                </a:ext>
              </a:extLst>
            </p:cNvPr>
            <p:cNvSpPr txBox="1"/>
            <p:nvPr/>
          </p:nvSpPr>
          <p:spPr>
            <a:xfrm>
              <a:off x="6587412" y="3116424"/>
              <a:ext cx="2650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AIM</a:t>
              </a:r>
              <a:r>
                <a:rPr lang="fr-FR" sz="1200" dirty="0"/>
                <a:t> (Identity and Access Management)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7DAE14B-0674-41CE-A97D-BEB200334E36}"/>
              </a:ext>
            </a:extLst>
          </p:cNvPr>
          <p:cNvGrpSpPr/>
          <p:nvPr/>
        </p:nvGrpSpPr>
        <p:grpSpPr>
          <a:xfrm>
            <a:off x="9641182" y="2906488"/>
            <a:ext cx="871759" cy="1269736"/>
            <a:chOff x="9641182" y="3429000"/>
            <a:chExt cx="871759" cy="126973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C488B93-AEDF-4A73-84BC-6585EDF8B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605" t="11847" r="30844" b="10641"/>
            <a:stretch/>
          </p:blipFill>
          <p:spPr>
            <a:xfrm>
              <a:off x="9641182" y="3429000"/>
              <a:ext cx="871759" cy="1007707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126470C-8EB2-401C-8A21-35D757B436FA}"/>
                </a:ext>
              </a:extLst>
            </p:cNvPr>
            <p:cNvSpPr txBox="1"/>
            <p:nvPr/>
          </p:nvSpPr>
          <p:spPr>
            <a:xfrm>
              <a:off x="9873319" y="432940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S3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A6EEEB9-FA3F-47F6-8E04-A091B370D94E}"/>
              </a:ext>
            </a:extLst>
          </p:cNvPr>
          <p:cNvGrpSpPr/>
          <p:nvPr/>
        </p:nvGrpSpPr>
        <p:grpSpPr>
          <a:xfrm>
            <a:off x="2077616" y="2906487"/>
            <a:ext cx="895740" cy="1269737"/>
            <a:chOff x="2077616" y="3428999"/>
            <a:chExt cx="895740" cy="1269737"/>
          </a:xfrm>
        </p:grpSpPr>
        <p:pic>
          <p:nvPicPr>
            <p:cNvPr id="1026" name="Picture 2" descr="AWS - Comment sécuriser ses accès aux instances EC2 - Publicis Sapient  Engineering - Engineering Done Right">
              <a:extLst>
                <a:ext uri="{FF2B5EF4-FFF2-40B4-BE49-F238E27FC236}">
                  <a16:creationId xmlns:a16="http://schemas.microsoft.com/office/drawing/2014/main" id="{279553FE-CDA8-4B61-9D10-85E3DAFBE1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1" t="5536" r="29135" b="18443"/>
            <a:stretch/>
          </p:blipFill>
          <p:spPr bwMode="auto">
            <a:xfrm>
              <a:off x="2077616" y="3428999"/>
              <a:ext cx="895740" cy="10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F9BC83-B2BE-489D-8454-31AA765D1B71}"/>
                </a:ext>
              </a:extLst>
            </p:cNvPr>
            <p:cNvSpPr txBox="1"/>
            <p:nvPr/>
          </p:nvSpPr>
          <p:spPr>
            <a:xfrm>
              <a:off x="2258169" y="4329404"/>
              <a:ext cx="5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EC2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A6DAF96-DAAD-46F1-9F09-7CF97CF63754}"/>
              </a:ext>
            </a:extLst>
          </p:cNvPr>
          <p:cNvSpPr txBox="1"/>
          <p:nvPr/>
        </p:nvSpPr>
        <p:spPr>
          <a:xfrm>
            <a:off x="9478370" y="4176224"/>
            <a:ext cx="135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Résultats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85A5B4-1D0D-45DC-A3D1-A05DE1C28075}"/>
              </a:ext>
            </a:extLst>
          </p:cNvPr>
          <p:cNvSpPr txBox="1"/>
          <p:nvPr/>
        </p:nvSpPr>
        <p:spPr>
          <a:xfrm>
            <a:off x="1226809" y="4135210"/>
            <a:ext cx="3167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effectLst/>
                <a:latin typeface="Helvetica Neue"/>
              </a:rPr>
              <a:t>t2.2xlarge </a:t>
            </a:r>
            <a:r>
              <a:rPr lang="fr-FR" sz="1100" b="0" i="0" dirty="0">
                <a:effectLst/>
                <a:latin typeface="Helvetica Neue"/>
              </a:rPr>
              <a:t>(8 CPU, 32Go RAM, 100Go SSD)</a:t>
            </a:r>
          </a:p>
          <a:p>
            <a:pPr marL="354013" lvl="1" indent="-176213">
              <a:buFontTx/>
              <a:buChar char="-"/>
            </a:pPr>
            <a:r>
              <a:rPr lang="fr-FR" sz="1400" dirty="0"/>
              <a:t>Ubuntu Server 20.04 LTS</a:t>
            </a:r>
          </a:p>
          <a:p>
            <a:pPr marL="354013" lvl="1" indent="-176213">
              <a:buFontTx/>
              <a:buChar char="-"/>
            </a:pPr>
            <a:r>
              <a:rPr lang="fr-FR" sz="1400" dirty="0"/>
              <a:t>Anaconda3-2021.11</a:t>
            </a:r>
          </a:p>
          <a:p>
            <a:pPr marL="354013" lvl="1" indent="-176213">
              <a:buFontTx/>
              <a:buChar char="-"/>
            </a:pPr>
            <a:r>
              <a:rPr lang="fr-FR" sz="1400" dirty="0"/>
              <a:t>Java8</a:t>
            </a:r>
          </a:p>
          <a:p>
            <a:pPr marL="354013" lvl="1" indent="-176213">
              <a:buFontTx/>
              <a:buChar char="-"/>
            </a:pPr>
            <a:r>
              <a:rPr lang="fr-FR" sz="1400" dirty="0"/>
              <a:t>spark-3.0.3-bin-hadoop2.7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6FF9D7B-976B-4C04-9FF7-DCAC6951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897" y="545599"/>
            <a:ext cx="11334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8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B0F03-F415-4DD8-983F-903CE3D842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B1F6EC-1535-4CDD-8831-C721BE29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7" y="1596917"/>
            <a:ext cx="11400445" cy="489595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5C0FA61-550D-4517-9190-C2DE567D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Instance EC2</a:t>
            </a:r>
            <a:endParaRPr lang="fr-FR" sz="5400" dirty="0"/>
          </a:p>
        </p:txBody>
      </p:sp>
      <p:pic>
        <p:nvPicPr>
          <p:cNvPr id="8" name="Picture 2" descr="AWS - Comment sécuriser ses accès aux instances EC2 - Publicis Sapient  Engineering - Engineering Done Right">
            <a:extLst>
              <a:ext uri="{FF2B5EF4-FFF2-40B4-BE49-F238E27FC236}">
                <a16:creationId xmlns:a16="http://schemas.microsoft.com/office/drawing/2014/main" id="{80782F92-87E9-4687-BE25-E12F5AB0E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t="5536" r="29135" b="18443"/>
          <a:stretch/>
        </p:blipFill>
        <p:spPr bwMode="auto">
          <a:xfrm>
            <a:off x="10962884" y="365125"/>
            <a:ext cx="895740" cy="100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7875F7-7D89-4DFC-903E-C7DA2A844E9B}"/>
              </a:ext>
            </a:extLst>
          </p:cNvPr>
          <p:cNvSpPr/>
          <p:nvPr/>
        </p:nvSpPr>
        <p:spPr>
          <a:xfrm>
            <a:off x="395777" y="2532622"/>
            <a:ext cx="7589274" cy="7315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310B7-E4DC-45BE-B503-7B3783486483}"/>
              </a:ext>
            </a:extLst>
          </p:cNvPr>
          <p:cNvSpPr/>
          <p:nvPr/>
        </p:nvSpPr>
        <p:spPr>
          <a:xfrm>
            <a:off x="395777" y="3593806"/>
            <a:ext cx="7589274" cy="17437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0312F5-4454-4707-8161-4304843E4E97}"/>
              </a:ext>
            </a:extLst>
          </p:cNvPr>
          <p:cNvSpPr/>
          <p:nvPr/>
        </p:nvSpPr>
        <p:spPr>
          <a:xfrm>
            <a:off x="395777" y="5667155"/>
            <a:ext cx="7589274" cy="8257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337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16F4FEF-5283-4640-8159-672C3D728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5" t="11847" r="30844" b="10641"/>
          <a:stretch/>
        </p:blipFill>
        <p:spPr>
          <a:xfrm>
            <a:off x="10986865" y="433206"/>
            <a:ext cx="871759" cy="100770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D76718-E97B-40EE-81E0-5A0A2BCDB8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5473D4-25ED-4FA6-9E8B-F7D9766C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6" y="2198845"/>
            <a:ext cx="11224727" cy="398181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96C7FCB-B9F7-49A7-8810-9462FC15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 err="1"/>
              <a:t>Bucket</a:t>
            </a:r>
            <a:r>
              <a:rPr lang="fr-FR" sz="4000" b="1" dirty="0"/>
              <a:t> S3</a:t>
            </a:r>
            <a:endParaRPr lang="fr-FR" sz="5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CC81CF0-7702-49D5-8708-F4847367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368" y="336968"/>
            <a:ext cx="7252072" cy="27074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39D227-65E0-489A-8BAE-E9B43714C8BF}"/>
              </a:ext>
            </a:extLst>
          </p:cNvPr>
          <p:cNvSpPr/>
          <p:nvPr/>
        </p:nvSpPr>
        <p:spPr>
          <a:xfrm>
            <a:off x="1118794" y="5583663"/>
            <a:ext cx="1060884" cy="1913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B47A6-A3E8-445E-9ED8-132219907F69}"/>
              </a:ext>
            </a:extLst>
          </p:cNvPr>
          <p:cNvSpPr/>
          <p:nvPr/>
        </p:nvSpPr>
        <p:spPr>
          <a:xfrm>
            <a:off x="605603" y="2639179"/>
            <a:ext cx="1671769" cy="3110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30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9BEDCE66-C28C-46B3-A6BE-3179231C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859" y="2853532"/>
            <a:ext cx="965156" cy="697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67597-C4BC-4A54-B782-F5A6281C8C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DED5F0-DFA8-45CB-AD20-1B5AECAE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Processus de traitement</a:t>
            </a:r>
            <a:endParaRPr lang="fr-FR" sz="5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3374BB-B371-4DF9-9E71-542C9CA7975F}"/>
              </a:ext>
            </a:extLst>
          </p:cNvPr>
          <p:cNvSpPr txBox="1"/>
          <p:nvPr/>
        </p:nvSpPr>
        <p:spPr>
          <a:xfrm>
            <a:off x="8930183" y="1388715"/>
            <a:ext cx="214469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pPr algn="ctr"/>
            <a:r>
              <a:rPr lang="fr-FR" dirty="0"/>
              <a:t>Configuration de </a:t>
            </a:r>
            <a:r>
              <a:rPr lang="fr-FR" dirty="0" err="1"/>
              <a:t>Sparkcontext</a:t>
            </a:r>
            <a:endParaRPr lang="fr-FR" dirty="0"/>
          </a:p>
          <a:p>
            <a:pPr algn="ctr"/>
            <a:r>
              <a:rPr lang="fr-FR" dirty="0"/>
              <a:t>Ouverture d’1 session </a:t>
            </a:r>
            <a:r>
              <a:rPr lang="fr-FR" dirty="0" err="1"/>
              <a:t>Spak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F72982-CD69-439C-9CFD-768E45D962FF}"/>
              </a:ext>
            </a:extLst>
          </p:cNvPr>
          <p:cNvSpPr txBox="1"/>
          <p:nvPr/>
        </p:nvSpPr>
        <p:spPr>
          <a:xfrm>
            <a:off x="4991040" y="2476401"/>
            <a:ext cx="85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Connexion SSH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BB607F-BC48-4305-A211-DADC0C8D6154}"/>
              </a:ext>
            </a:extLst>
          </p:cNvPr>
          <p:cNvSpPr txBox="1"/>
          <p:nvPr/>
        </p:nvSpPr>
        <p:spPr>
          <a:xfrm>
            <a:off x="9274822" y="2746312"/>
            <a:ext cx="14554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Extraction des labels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548C58-505D-4C32-877A-9FA5B7124262}"/>
              </a:ext>
            </a:extLst>
          </p:cNvPr>
          <p:cNvSpPr txBox="1"/>
          <p:nvPr/>
        </p:nvSpPr>
        <p:spPr>
          <a:xfrm>
            <a:off x="9229071" y="3332531"/>
            <a:ext cx="155600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Pré-</a:t>
            </a:r>
            <a:r>
              <a:rPr lang="fr-FR" dirty="0" err="1"/>
              <a:t>processing</a:t>
            </a:r>
            <a:r>
              <a:rPr lang="fr-FR" dirty="0"/>
              <a:t> des images (redimensionnement)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02827CF-3D1C-4070-9BAD-D4750EE46052}"/>
              </a:ext>
            </a:extLst>
          </p:cNvPr>
          <p:cNvSpPr txBox="1"/>
          <p:nvPr/>
        </p:nvSpPr>
        <p:spPr>
          <a:xfrm>
            <a:off x="8725117" y="4304549"/>
            <a:ext cx="25548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Extraction des </a:t>
            </a:r>
            <a:r>
              <a:rPr lang="fr-FR" dirty="0" err="1"/>
              <a:t>features</a:t>
            </a:r>
            <a:r>
              <a:rPr lang="fr-FR" dirty="0"/>
              <a:t> avec ResNet50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71C5A47-9E9B-4385-AC3F-295B55886588}"/>
              </a:ext>
            </a:extLst>
          </p:cNvPr>
          <p:cNvSpPr txBox="1"/>
          <p:nvPr/>
        </p:nvSpPr>
        <p:spPr>
          <a:xfrm>
            <a:off x="8906277" y="4889358"/>
            <a:ext cx="21976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Réduction de dimension :</a:t>
            </a:r>
          </a:p>
          <a:p>
            <a:r>
              <a:rPr lang="fr-FR" dirty="0"/>
              <a:t>Pipeline (</a:t>
            </a:r>
            <a:r>
              <a:rPr lang="fr-FR" dirty="0" err="1"/>
              <a:t>StandardScaler</a:t>
            </a:r>
            <a:r>
              <a:rPr lang="fr-FR" dirty="0"/>
              <a:t> + PCA)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36F978B-542E-48DD-89F3-A2791131FD4E}"/>
              </a:ext>
            </a:extLst>
          </p:cNvPr>
          <p:cNvSpPr txBox="1"/>
          <p:nvPr/>
        </p:nvSpPr>
        <p:spPr>
          <a:xfrm>
            <a:off x="3022712" y="5734756"/>
            <a:ext cx="9334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Résultats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20763F3-A806-4BAF-8F59-0C07B6078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012" y="2286681"/>
            <a:ext cx="933450" cy="9334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68252304-209F-4356-A50A-5976E32F7FCE}"/>
              </a:ext>
            </a:extLst>
          </p:cNvPr>
          <p:cNvSpPr txBox="1"/>
          <p:nvPr/>
        </p:nvSpPr>
        <p:spPr>
          <a:xfrm>
            <a:off x="2985079" y="5252204"/>
            <a:ext cx="9710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Images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D6A14D1-B410-45FF-96A2-6B7D7744E325}"/>
              </a:ext>
            </a:extLst>
          </p:cNvPr>
          <p:cNvGrpSpPr/>
          <p:nvPr/>
        </p:nvGrpSpPr>
        <p:grpSpPr>
          <a:xfrm>
            <a:off x="5697266" y="4549533"/>
            <a:ext cx="453970" cy="959662"/>
            <a:chOff x="7690631" y="2416319"/>
            <a:chExt cx="453970" cy="959662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6A1113F-66A1-4438-B5AD-13A4BA861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545" r="40914" b="12788"/>
            <a:stretch/>
          </p:blipFill>
          <p:spPr>
            <a:xfrm>
              <a:off x="7728941" y="2416319"/>
              <a:ext cx="367732" cy="700105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362186A-718F-44AC-9235-3F27EB0E3485}"/>
                </a:ext>
              </a:extLst>
            </p:cNvPr>
            <p:cNvSpPr txBox="1"/>
            <p:nvPr/>
          </p:nvSpPr>
          <p:spPr>
            <a:xfrm>
              <a:off x="7690631" y="309898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AIM</a:t>
              </a:r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C2901948-87C5-447A-9854-B7EE93A3E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05" t="11847" r="30844" b="10641"/>
          <a:stretch/>
        </p:blipFill>
        <p:spPr>
          <a:xfrm>
            <a:off x="2028654" y="5079107"/>
            <a:ext cx="871759" cy="1007707"/>
          </a:xfrm>
          <a:prstGeom prst="rect">
            <a:avLst/>
          </a:prstGeom>
        </p:spPr>
      </p:pic>
      <p:pic>
        <p:nvPicPr>
          <p:cNvPr id="40" name="Picture 2" descr="AWS - Comment sécuriser ses accès aux instances EC2 - Publicis Sapient  Engineering - Engineering Done Right">
            <a:extLst>
              <a:ext uri="{FF2B5EF4-FFF2-40B4-BE49-F238E27FC236}">
                <a16:creationId xmlns:a16="http://schemas.microsoft.com/office/drawing/2014/main" id="{6D48F8CF-1419-4EF4-8BE0-4899CC1D0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t="5536" r="29135" b="18443"/>
          <a:stretch/>
        </p:blipFill>
        <p:spPr bwMode="auto">
          <a:xfrm>
            <a:off x="7824221" y="1197757"/>
            <a:ext cx="598909" cy="67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CB225CF3-79B0-4277-AD99-E6F4EEB0F86A}"/>
              </a:ext>
            </a:extLst>
          </p:cNvPr>
          <p:cNvSpPr txBox="1"/>
          <p:nvPr/>
        </p:nvSpPr>
        <p:spPr>
          <a:xfrm>
            <a:off x="2297660" y="601228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S3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8B51562-9B12-436E-85A3-04D956664033}"/>
              </a:ext>
            </a:extLst>
          </p:cNvPr>
          <p:cNvSpPr txBox="1"/>
          <p:nvPr/>
        </p:nvSpPr>
        <p:spPr>
          <a:xfrm>
            <a:off x="7926908" y="1778648"/>
            <a:ext cx="41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EC2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D244759-4A0F-436E-ADB6-AE2EE8C70CD1}"/>
              </a:ext>
            </a:extLst>
          </p:cNvPr>
          <p:cNvSpPr/>
          <p:nvPr/>
        </p:nvSpPr>
        <p:spPr>
          <a:xfrm>
            <a:off x="7572374" y="948262"/>
            <a:ext cx="4530519" cy="5407321"/>
          </a:xfrm>
          <a:prstGeom prst="roundRect">
            <a:avLst/>
          </a:prstGeom>
          <a:noFill/>
          <a:ln w="19050">
            <a:solidFill>
              <a:srgbClr val="F68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3637834-2C4A-4235-B578-AC1B3D12C544}"/>
              </a:ext>
            </a:extLst>
          </p:cNvPr>
          <p:cNvSpPr/>
          <p:nvPr/>
        </p:nvSpPr>
        <p:spPr>
          <a:xfrm>
            <a:off x="1784385" y="4896525"/>
            <a:ext cx="2420901" cy="1435830"/>
          </a:xfrm>
          <a:prstGeom prst="roundRect">
            <a:avLst/>
          </a:prstGeom>
          <a:noFill/>
          <a:ln w="19050">
            <a:solidFill>
              <a:srgbClr val="8C3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F0B6202-3979-4927-8312-EE4870FBA7F3}"/>
              </a:ext>
            </a:extLst>
          </p:cNvPr>
          <p:cNvCxnSpPr>
            <a:cxnSpLocks/>
          </p:cNvCxnSpPr>
          <p:nvPr/>
        </p:nvCxnSpPr>
        <p:spPr>
          <a:xfrm flipV="1">
            <a:off x="4205286" y="4474206"/>
            <a:ext cx="3367088" cy="114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B2703F7-E7FA-498E-954D-03CB0D9C3E08}"/>
              </a:ext>
            </a:extLst>
          </p:cNvPr>
          <p:cNvCxnSpPr/>
          <p:nvPr/>
        </p:nvCxnSpPr>
        <p:spPr>
          <a:xfrm>
            <a:off x="3597462" y="2924274"/>
            <a:ext cx="397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35ABAA1-71D4-4636-BEBF-EF098DA21CB0}"/>
              </a:ext>
            </a:extLst>
          </p:cNvPr>
          <p:cNvCxnSpPr>
            <a:cxnSpLocks/>
          </p:cNvCxnSpPr>
          <p:nvPr/>
        </p:nvCxnSpPr>
        <p:spPr>
          <a:xfrm>
            <a:off x="10002528" y="1844877"/>
            <a:ext cx="4549" cy="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F6FA77F-613F-4CB0-89D2-E7DE75267455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2464534" y="3220131"/>
            <a:ext cx="666203" cy="18589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336C8F5-9FC4-45F0-9F61-F2945C660F39}"/>
              </a:ext>
            </a:extLst>
          </p:cNvPr>
          <p:cNvCxnSpPr>
            <a:cxnSpLocks/>
          </p:cNvCxnSpPr>
          <p:nvPr/>
        </p:nvCxnSpPr>
        <p:spPr>
          <a:xfrm>
            <a:off x="3413051" y="3220131"/>
            <a:ext cx="2284215" cy="14108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DD7FA9F-7A26-4BC0-BA7E-06BFA84AFDE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489436" y="1534644"/>
            <a:ext cx="4334785" cy="9744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BA5630FB-31DA-4C08-BD5E-1212797B013C}"/>
              </a:ext>
            </a:extLst>
          </p:cNvPr>
          <p:cNvSpPr txBox="1"/>
          <p:nvPr/>
        </p:nvSpPr>
        <p:spPr>
          <a:xfrm rot="20854669">
            <a:off x="4828049" y="1767551"/>
            <a:ext cx="1044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Paramétrage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E2FAA81-2DF3-41C4-9D41-AAFD4A0A9355}"/>
              </a:ext>
            </a:extLst>
          </p:cNvPr>
          <p:cNvSpPr txBox="1"/>
          <p:nvPr/>
        </p:nvSpPr>
        <p:spPr>
          <a:xfrm>
            <a:off x="2571670" y="3838414"/>
            <a:ext cx="91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Paramétrage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CB1B818-239E-4407-B9F4-8FBA149B2841}"/>
              </a:ext>
            </a:extLst>
          </p:cNvPr>
          <p:cNvSpPr txBox="1"/>
          <p:nvPr/>
        </p:nvSpPr>
        <p:spPr>
          <a:xfrm>
            <a:off x="4091869" y="3753923"/>
            <a:ext cx="91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Paramétrage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F03DE8-C9CF-4D55-8AFF-6A2209ECF961}"/>
              </a:ext>
            </a:extLst>
          </p:cNvPr>
          <p:cNvSpPr/>
          <p:nvPr/>
        </p:nvSpPr>
        <p:spPr>
          <a:xfrm>
            <a:off x="8503038" y="1247267"/>
            <a:ext cx="3240771" cy="4839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CBF3374-0249-4E9E-A8C8-6BDBAB27AB49}"/>
              </a:ext>
            </a:extLst>
          </p:cNvPr>
          <p:cNvCxnSpPr>
            <a:cxnSpLocks/>
          </p:cNvCxnSpPr>
          <p:nvPr/>
        </p:nvCxnSpPr>
        <p:spPr>
          <a:xfrm>
            <a:off x="10002527" y="3987862"/>
            <a:ext cx="4549" cy="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2BC2734-A28E-43E4-B925-3A2BA0F972EF}"/>
              </a:ext>
            </a:extLst>
          </p:cNvPr>
          <p:cNvCxnSpPr>
            <a:cxnSpLocks/>
          </p:cNvCxnSpPr>
          <p:nvPr/>
        </p:nvCxnSpPr>
        <p:spPr>
          <a:xfrm>
            <a:off x="10002528" y="3017366"/>
            <a:ext cx="4549" cy="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6C0E1D6-B821-42DB-A716-F37C549F3D1A}"/>
              </a:ext>
            </a:extLst>
          </p:cNvPr>
          <p:cNvCxnSpPr>
            <a:cxnSpLocks/>
          </p:cNvCxnSpPr>
          <p:nvPr/>
        </p:nvCxnSpPr>
        <p:spPr>
          <a:xfrm>
            <a:off x="10002527" y="4580157"/>
            <a:ext cx="4549" cy="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42C94E6-2C37-4A8F-92F5-38CFECFDD766}"/>
              </a:ext>
            </a:extLst>
          </p:cNvPr>
          <p:cNvSpPr txBox="1"/>
          <p:nvPr/>
        </p:nvSpPr>
        <p:spPr>
          <a:xfrm>
            <a:off x="9158854" y="2155053"/>
            <a:ext cx="16873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Chargement des images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4BB871B-C13B-4454-84E2-37C39E38D11F}"/>
              </a:ext>
            </a:extLst>
          </p:cNvPr>
          <p:cNvCxnSpPr>
            <a:cxnSpLocks/>
          </p:cNvCxnSpPr>
          <p:nvPr/>
        </p:nvCxnSpPr>
        <p:spPr>
          <a:xfrm>
            <a:off x="10002526" y="2433204"/>
            <a:ext cx="4549" cy="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2932285-759D-4A42-9A99-250620F73F8A}"/>
              </a:ext>
            </a:extLst>
          </p:cNvPr>
          <p:cNvCxnSpPr>
            <a:cxnSpLocks/>
          </p:cNvCxnSpPr>
          <p:nvPr/>
        </p:nvCxnSpPr>
        <p:spPr>
          <a:xfrm>
            <a:off x="10002528" y="5345792"/>
            <a:ext cx="4549" cy="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3BA5E070-5155-44FF-886B-A3559858E752}"/>
              </a:ext>
            </a:extLst>
          </p:cNvPr>
          <p:cNvSpPr txBox="1"/>
          <p:nvPr/>
        </p:nvSpPr>
        <p:spPr>
          <a:xfrm>
            <a:off x="9110031" y="5651437"/>
            <a:ext cx="178060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/>
            </a:lvl1pPr>
          </a:lstStyle>
          <a:p>
            <a:r>
              <a:rPr lang="fr-FR" dirty="0"/>
              <a:t>Sauvegarde des résultats</a:t>
            </a: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9E7E919A-0F45-4259-80EA-4C131BA7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903" y="285892"/>
            <a:ext cx="896526" cy="5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0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5" grpId="0" animBg="1"/>
      <p:bldP spid="16" grpId="0" animBg="1"/>
      <p:bldP spid="17" grpId="0" animBg="1"/>
      <p:bldP spid="18" grpId="0" animBg="1"/>
      <p:bldP spid="31" grpId="0" animBg="1"/>
      <p:bldP spid="42" grpId="0"/>
      <p:bldP spid="43" grpId="0"/>
      <p:bldP spid="30" grpId="0" animBg="1"/>
      <p:bldP spid="45" grpId="0" animBg="1"/>
      <p:bldP spid="67" grpId="0"/>
      <p:bldP spid="71" grpId="0"/>
      <p:bldP spid="72" grpId="0"/>
      <p:bldP spid="70" grpId="0" animBg="1"/>
      <p:bldP spid="79" grpId="0" animBg="1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B3F3D-0728-44FF-81C8-2F2FA7EE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942"/>
            <a:ext cx="10515600" cy="47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Utilisation de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977D8-F35D-4F18-8BB7-A08356373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DE47A35-916B-45C7-AF25-092049F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Présentation du Notebook (1/5)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DEF128-9E2C-4E81-A98C-17F5BD51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223" y="360120"/>
            <a:ext cx="862401" cy="99857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F86A00F-C6DE-42CB-8967-78DB7605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52" y="1364111"/>
            <a:ext cx="1163217" cy="840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7CEF840-0A3B-42FA-9AFC-E424609F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55" y="2204535"/>
            <a:ext cx="4740302" cy="3962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BF57E2B-C332-477B-BE0D-01B12CFBD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612" y="2656868"/>
            <a:ext cx="4717438" cy="4801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1755DE-9704-4C80-A540-39F6079EB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555" y="3181894"/>
            <a:ext cx="4763165" cy="7621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6A7A23-13DE-44E0-A4B8-955FCB91D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612" y="3989597"/>
            <a:ext cx="4763165" cy="49536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2E7B31A-4240-43D4-A90B-3927A89F7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4612" y="4529619"/>
            <a:ext cx="4747922" cy="60206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DD5F59-7795-4402-891E-40D8A862F0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4612" y="5187466"/>
            <a:ext cx="4732681" cy="89166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08BDE4C-D300-49DE-A5B3-FC1B6B7750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4612" y="6125389"/>
            <a:ext cx="4740302" cy="34294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2B82EC3-B505-4EC0-B001-4B71ED9CFF30}"/>
              </a:ext>
            </a:extLst>
          </p:cNvPr>
          <p:cNvSpPr txBox="1"/>
          <p:nvPr/>
        </p:nvSpPr>
        <p:spPr>
          <a:xfrm>
            <a:off x="3523860" y="2249396"/>
            <a:ext cx="382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600" dirty="0" err="1"/>
              <a:t>finspark</a:t>
            </a:r>
            <a:r>
              <a:rPr lang="fr-FR" sz="1600" dirty="0"/>
              <a:t> permet de trouver Spark sur EC2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69F276-C48F-4D62-8CC8-E327B91A460B}"/>
              </a:ext>
            </a:extLst>
          </p:cNvPr>
          <p:cNvSpPr txBox="1"/>
          <p:nvPr/>
        </p:nvSpPr>
        <p:spPr>
          <a:xfrm>
            <a:off x="3519555" y="2725678"/>
            <a:ext cx="367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600" dirty="0"/>
              <a:t>Paramétrage de l’environnement Spark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99EA92-4D6F-4000-AF09-028B52F36DE6}"/>
              </a:ext>
            </a:extLst>
          </p:cNvPr>
          <p:cNvSpPr txBox="1"/>
          <p:nvPr/>
        </p:nvSpPr>
        <p:spPr>
          <a:xfrm>
            <a:off x="3519555" y="3402925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28600" indent="-22860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fr-FR" sz="1600" dirty="0"/>
              <a:t>Configuration de Spark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2906839-FA25-440F-9AD6-1DBCE663A74A}"/>
              </a:ext>
            </a:extLst>
          </p:cNvPr>
          <p:cNvSpPr txBox="1"/>
          <p:nvPr/>
        </p:nvSpPr>
        <p:spPr>
          <a:xfrm>
            <a:off x="3519555" y="3971408"/>
            <a:ext cx="382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28600" indent="-22860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fr-FR" sz="1600" dirty="0"/>
              <a:t>Paramétrage des propriétés de Spark </a:t>
            </a:r>
            <a:r>
              <a:rPr lang="fr-FR" sz="1600" dirty="0" err="1"/>
              <a:t>context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8534F4-5A80-4EF0-8439-3C5DE807CE33}"/>
              </a:ext>
            </a:extLst>
          </p:cNvPr>
          <p:cNvSpPr txBox="1"/>
          <p:nvPr/>
        </p:nvSpPr>
        <p:spPr>
          <a:xfrm>
            <a:off x="3519555" y="4888559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28600" indent="-22860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fr-FR" sz="1600" dirty="0"/>
              <a:t>Récupération des clés AIM et paramétrage pour la connexion à S3 avec Spark Hadoop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7C6359A-8AD0-4598-846C-F7C16A2C891E}"/>
              </a:ext>
            </a:extLst>
          </p:cNvPr>
          <p:cNvSpPr txBox="1"/>
          <p:nvPr/>
        </p:nvSpPr>
        <p:spPr>
          <a:xfrm>
            <a:off x="3519555" y="614529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28600" indent="-22860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fr-FR" sz="1600" dirty="0"/>
              <a:t>Création d’une session Spark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9141A31-5F86-4AA1-94F9-AFFB138EB6D4}"/>
              </a:ext>
            </a:extLst>
          </p:cNvPr>
          <p:cNvSpPr txBox="1">
            <a:spLocks/>
          </p:cNvSpPr>
          <p:nvPr/>
        </p:nvSpPr>
        <p:spPr>
          <a:xfrm>
            <a:off x="960615" y="2185359"/>
            <a:ext cx="2713962" cy="470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Font typeface="+mj-lt"/>
              <a:buAutoNum type="arabicPeriod"/>
              <a:tabLst>
                <a:tab pos="180975" algn="l"/>
              </a:tabLst>
            </a:pPr>
            <a:r>
              <a:rPr lang="fr-FR" sz="2000" u="sng" dirty="0"/>
              <a:t>Initialisation de Spark: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51399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B3F3D-0728-44FF-81C8-2F2FA7EE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23" y="1730220"/>
            <a:ext cx="10515600" cy="470878"/>
          </a:xfrm>
        </p:spPr>
        <p:txBody>
          <a:bodyPr vert="horz" lIns="91440" tIns="45720" rIns="91440" bIns="45720" rtlCol="0">
            <a:normAutofit/>
          </a:bodyPr>
          <a:lstStyle/>
          <a:p>
            <a:pPr marL="265113" indent="-265113">
              <a:buFont typeface="+mj-lt"/>
              <a:buAutoNum type="arabicPeriod" startAt="2"/>
              <a:tabLst>
                <a:tab pos="265113" algn="l"/>
              </a:tabLst>
            </a:pPr>
            <a:r>
              <a:rPr lang="fr-FR" sz="2000" u="sng" dirty="0"/>
              <a:t>Lecture des données :</a:t>
            </a:r>
          </a:p>
          <a:p>
            <a:pPr marL="265113" indent="-265113">
              <a:buFont typeface="+mj-lt"/>
              <a:buAutoNum type="arabicPeriod" startAt="2"/>
              <a:tabLst>
                <a:tab pos="180975" algn="l"/>
              </a:tabLst>
            </a:pPr>
            <a:endParaRPr lang="fr-FR" sz="2000" u="sng" dirty="0"/>
          </a:p>
          <a:p>
            <a:pPr marL="265113" indent="-265113">
              <a:buFont typeface="+mj-lt"/>
              <a:buAutoNum type="arabicPeriod" startAt="2"/>
              <a:tabLst>
                <a:tab pos="180975" algn="l"/>
              </a:tabLst>
            </a:pPr>
            <a:endParaRPr lang="fr-FR" sz="2000" u="sng" dirty="0"/>
          </a:p>
          <a:p>
            <a:pPr marL="265113" indent="-265113">
              <a:buFont typeface="+mj-lt"/>
              <a:buAutoNum type="arabicPeriod" startAt="2"/>
              <a:tabLst>
                <a:tab pos="180975" algn="l"/>
              </a:tabLst>
            </a:pPr>
            <a:endParaRPr lang="fr-FR" sz="2000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977D8-F35D-4F18-8BB7-A08356373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DE47A35-916B-45C7-AF25-092049F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Présentation du Notebook (2/5)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DEF128-9E2C-4E81-A98C-17F5BD51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223" y="360120"/>
            <a:ext cx="862401" cy="9985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C8F5A0E-A2F8-41A4-91F3-AE24B37F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01" y="2242660"/>
            <a:ext cx="4134427" cy="140703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22D61CE-8F00-49C4-8536-90AEF5BFEE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750"/>
          <a:stretch/>
        </p:blipFill>
        <p:spPr>
          <a:xfrm>
            <a:off x="6641301" y="3721166"/>
            <a:ext cx="4201112" cy="264672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6F0BEE4-2ABA-4AAE-99E9-96542CE5DC6A}"/>
              </a:ext>
            </a:extLst>
          </p:cNvPr>
          <p:cNvSpPr txBox="1"/>
          <p:nvPr/>
        </p:nvSpPr>
        <p:spPr>
          <a:xfrm>
            <a:off x="2959681" y="2307305"/>
            <a:ext cx="35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600" dirty="0"/>
              <a:t>Lecture des images sur S3 avec Spark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D4C9811-61DC-4013-85E0-A960052502D6}"/>
              </a:ext>
            </a:extLst>
          </p:cNvPr>
          <p:cNvSpPr txBox="1"/>
          <p:nvPr/>
        </p:nvSpPr>
        <p:spPr>
          <a:xfrm>
            <a:off x="2959680" y="3721166"/>
            <a:ext cx="35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600" dirty="0"/>
              <a:t>Création d’une colonne label</a:t>
            </a:r>
          </a:p>
        </p:txBody>
      </p:sp>
    </p:spTree>
    <p:extLst>
      <p:ext uri="{BB962C8B-B14F-4D97-AF65-F5344CB8AC3E}">
        <p14:creationId xmlns:p14="http://schemas.microsoft.com/office/powerpoint/2010/main" val="5990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B3F3D-0728-44FF-81C8-2F2FA7EE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23" y="1730220"/>
            <a:ext cx="10515600" cy="470878"/>
          </a:xfrm>
        </p:spPr>
        <p:txBody>
          <a:bodyPr vert="horz" lIns="91440" tIns="45720" rIns="91440" bIns="45720" rtlCol="0">
            <a:normAutofit/>
          </a:bodyPr>
          <a:lstStyle/>
          <a:p>
            <a:pPr marL="265113" indent="-265113">
              <a:buFont typeface="+mj-lt"/>
              <a:buAutoNum type="arabicPeriod" startAt="3"/>
            </a:pPr>
            <a:r>
              <a:rPr lang="fr-FR" sz="2000" u="sng" dirty="0"/>
              <a:t>Pré-</a:t>
            </a:r>
            <a:r>
              <a:rPr lang="fr-FR" sz="2000" u="sng" dirty="0" err="1"/>
              <a:t>processing</a:t>
            </a:r>
            <a:r>
              <a:rPr lang="fr-FR" sz="2000" u="sng" dirty="0"/>
              <a:t> et extraction des </a:t>
            </a:r>
            <a:r>
              <a:rPr lang="fr-FR" sz="2000" u="sng" dirty="0" err="1"/>
              <a:t>features</a:t>
            </a:r>
            <a:r>
              <a:rPr lang="fr-FR" sz="2000" u="sng" dirty="0"/>
              <a:t> :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977D8-F35D-4F18-8BB7-A08356373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DE47A35-916B-45C7-AF25-092049F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Présentation du Notebook (3/5)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DEF128-9E2C-4E81-A98C-17F5BD51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223" y="360120"/>
            <a:ext cx="862401" cy="9985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ADE2AE-E770-425B-9656-86BD5495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079" y="1325301"/>
            <a:ext cx="3264197" cy="6077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151359F-E4F0-47A4-A647-5C9841830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78" y="1942008"/>
            <a:ext cx="3264197" cy="7859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51182D-FE1B-4A9C-A25E-38887A7CC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078" y="2696186"/>
            <a:ext cx="3264197" cy="314892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796387D-C455-4DBA-A060-AF16BB810619}"/>
              </a:ext>
            </a:extLst>
          </p:cNvPr>
          <p:cNvSpPr txBox="1"/>
          <p:nvPr/>
        </p:nvSpPr>
        <p:spPr>
          <a:xfrm>
            <a:off x="647700" y="252828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/>
              <a:t> Transfer Learning avec ResNet50, suppression de la dernière couche et ajout d’une couche de </a:t>
            </a:r>
            <a:r>
              <a:rPr lang="fr-FR" dirty="0" err="1"/>
              <a:t>pooling</a:t>
            </a:r>
            <a:r>
              <a:rPr lang="fr-FR" dirty="0"/>
              <a:t> (GlobalMaxPooling2D).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/>
              <a:t> Normalisation des images (redimensionnement 224x224).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/>
              <a:t> Extraction des </a:t>
            </a:r>
            <a:r>
              <a:rPr lang="fr-FR" dirty="0" err="1"/>
              <a:t>features</a:t>
            </a:r>
            <a:r>
              <a:rPr lang="fr-FR" dirty="0"/>
              <a:t> avec ResNet50.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415D056-43AF-405C-B5FF-F00537EFC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077" y="5728191"/>
            <a:ext cx="4287325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EA456-C8CF-4AC8-ADCC-FB804DF8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95426"/>
            <a:ext cx="10515600" cy="4820849"/>
          </a:xfrm>
        </p:spPr>
        <p:txBody>
          <a:bodyPr>
            <a:normAutofit fontScale="92500" lnSpcReduction="10000"/>
          </a:bodyPr>
          <a:lstStyle/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Contexte de l’étude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Les données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 Big Data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Spark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AWS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Traitement des données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Conclusion</a:t>
            </a:r>
          </a:p>
          <a:p>
            <a:endParaRPr lang="fr-FR" sz="17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C2CF98-B517-4D0E-8B53-636F008A6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10">
            <a:extLst>
              <a:ext uri="{FF2B5EF4-FFF2-40B4-BE49-F238E27FC236}">
                <a16:creationId xmlns:a16="http://schemas.microsoft.com/office/drawing/2014/main" id="{9D434D1B-1516-47F5-90CB-C390126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98383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B3F3D-0728-44FF-81C8-2F2FA7EE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23" y="1730220"/>
            <a:ext cx="3812577" cy="470878"/>
          </a:xfrm>
        </p:spPr>
        <p:txBody>
          <a:bodyPr vert="horz" lIns="91440" tIns="45720" rIns="91440" bIns="45720" rtlCol="0">
            <a:normAutofit/>
          </a:bodyPr>
          <a:lstStyle/>
          <a:p>
            <a:pPr marL="265113" indent="-265113">
              <a:buFont typeface="+mj-lt"/>
              <a:buAutoNum type="arabicPeriod" startAt="4"/>
            </a:pPr>
            <a:r>
              <a:rPr lang="fr-FR" sz="2000" u="sng" dirty="0"/>
              <a:t>Réduction de dimension :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977D8-F35D-4F18-8BB7-A08356373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DE47A35-916B-45C7-AF25-092049F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Présentation du Notebook (4/5)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DEF128-9E2C-4E81-A98C-17F5BD51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223" y="360120"/>
            <a:ext cx="862401" cy="99857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796387D-C455-4DBA-A060-AF16BB810619}"/>
              </a:ext>
            </a:extLst>
          </p:cNvPr>
          <p:cNvSpPr txBox="1"/>
          <p:nvPr/>
        </p:nvSpPr>
        <p:spPr>
          <a:xfrm>
            <a:off x="954616" y="235211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Conversion des </a:t>
            </a:r>
            <a:r>
              <a:rPr lang="fr-FR" dirty="0" err="1"/>
              <a:t>features</a:t>
            </a:r>
            <a:r>
              <a:rPr lang="fr-FR" dirty="0"/>
              <a:t> en vecteur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Création d’un pipeline avec :</a:t>
            </a:r>
          </a:p>
          <a:p>
            <a:pPr marL="1200150" lvl="2" indent="-285750">
              <a:buFontTx/>
              <a:buChar char="-"/>
            </a:pPr>
            <a:r>
              <a:rPr lang="fr-FR" dirty="0" err="1"/>
              <a:t>StandardScaler</a:t>
            </a:r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/>
              <a:t>PCA (Principal component </a:t>
            </a:r>
            <a:r>
              <a:rPr lang="fr-FR" dirty="0" err="1"/>
              <a:t>analysis</a:t>
            </a:r>
            <a:r>
              <a:rPr lang="fr-FR" dirty="0"/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D2D4972-CF12-44EA-A472-3E7BB9DC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33" y="2027757"/>
            <a:ext cx="4691591" cy="3328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E34EA9-FF01-4B8F-921B-4EF73FA7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528" y="4476597"/>
            <a:ext cx="2851088" cy="201627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21F6B9E-7FB3-4CB7-8C40-5654B7E7E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033" y="1571863"/>
            <a:ext cx="4691591" cy="379910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9895424B-3419-4B1A-B6C0-4622F06474FB}"/>
              </a:ext>
            </a:extLst>
          </p:cNvPr>
          <p:cNvSpPr txBox="1">
            <a:spLocks/>
          </p:cNvSpPr>
          <p:nvPr/>
        </p:nvSpPr>
        <p:spPr>
          <a:xfrm>
            <a:off x="954616" y="5120692"/>
            <a:ext cx="3105151" cy="470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/>
              <a:t>Les 12 premières composantes représentent 90% de la variance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33462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D76718-E97B-40EE-81E0-5A0A2BCDB8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96C7FCB-B9F7-49A7-8810-9462FC15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Présentation du Notebook (5/5)</a:t>
            </a:r>
            <a:endParaRPr lang="fr-FR" sz="5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F217EEC-FBA6-4E01-97BE-C51D99B2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60" y="3476173"/>
            <a:ext cx="7252073" cy="28387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6AAE09-78DA-4D79-984F-E699F1B2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223" y="360120"/>
            <a:ext cx="862401" cy="9985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E51E3-3B23-438D-A48C-E46759D0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169" y="2527889"/>
            <a:ext cx="5501455" cy="44678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27AFE9E-D210-4601-AED2-565063CC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23" y="1730220"/>
            <a:ext cx="3812577" cy="470878"/>
          </a:xfrm>
        </p:spPr>
        <p:txBody>
          <a:bodyPr vert="horz" lIns="91440" tIns="45720" rIns="91440" bIns="45720" rtlCol="0">
            <a:normAutofit/>
          </a:bodyPr>
          <a:lstStyle/>
          <a:p>
            <a:pPr marL="265113" indent="-265113">
              <a:buFont typeface="+mj-lt"/>
              <a:buAutoNum type="arabicPeriod" startAt="5"/>
            </a:pPr>
            <a:r>
              <a:rPr lang="fr-FR" sz="2000" u="sng" dirty="0"/>
              <a:t>Sauvegarde des </a:t>
            </a:r>
            <a:r>
              <a:rPr lang="fr-FR" sz="2000" u="sng" dirty="0" err="1"/>
              <a:t>résulats</a:t>
            </a:r>
            <a:r>
              <a:rPr lang="fr-FR" sz="2000" u="sng" dirty="0"/>
              <a:t> :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499B51-9884-4F5C-92F7-664A842FCB07}"/>
              </a:ext>
            </a:extLst>
          </p:cNvPr>
          <p:cNvSpPr txBox="1"/>
          <p:nvPr/>
        </p:nvSpPr>
        <p:spPr>
          <a:xfrm>
            <a:off x="2269476" y="2582005"/>
            <a:ext cx="3985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1600" dirty="0"/>
              <a:t>Sauvegarde des résultats sur S3 avec Spark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7C66F-148B-497E-84F6-6207C811C3B8}"/>
              </a:ext>
            </a:extLst>
          </p:cNvPr>
          <p:cNvSpPr/>
          <p:nvPr/>
        </p:nvSpPr>
        <p:spPr>
          <a:xfrm>
            <a:off x="4724400" y="3648484"/>
            <a:ext cx="944880" cy="2377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C5992-8E88-47C3-B3E2-1E8F2646C405}"/>
              </a:ext>
            </a:extLst>
          </p:cNvPr>
          <p:cNvSpPr/>
          <p:nvPr/>
        </p:nvSpPr>
        <p:spPr>
          <a:xfrm>
            <a:off x="5023104" y="5236492"/>
            <a:ext cx="2444496" cy="981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1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FBADA-FE1E-486D-A17D-C464D66A98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B135D6-BF76-439C-984D-28EDEECA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Spark Web UI</a:t>
            </a:r>
            <a:endParaRPr lang="fr-FR" sz="5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B76A63-69DE-4129-9DAE-76A1D70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21" y="1924050"/>
            <a:ext cx="8440379" cy="414873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67D9E42-EEE7-4A69-A8FB-280FC113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3" y="3289702"/>
            <a:ext cx="2974377" cy="14174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1800" dirty="0"/>
              <a:t>Permet de réaliser un profilage de nos applications et d’essayer d’optimiser les fonctions qui prennent le plus de temps.</a:t>
            </a:r>
            <a:endParaRPr lang="fr-FR" sz="1400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60A1B8-7340-4BBA-85DE-88CE4A2C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173" y="269057"/>
            <a:ext cx="2232763" cy="11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B7ECF-B912-48A6-BFD6-2D4C6A43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8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439738" indent="-439738">
              <a:buFont typeface="Wingdings" panose="05000000000000000000" pitchFamily="2" charset="2"/>
              <a:buChar char="Ø"/>
            </a:pPr>
            <a:r>
              <a:rPr lang="fr-FR" dirty="0"/>
              <a:t>Création d’un processus de traitement distribué des images dans un environnement Big Data en utilisant AWS.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u="sng" dirty="0"/>
              <a:t>Pistes d’amélioration : </a:t>
            </a:r>
          </a:p>
          <a:p>
            <a:pPr lvl="1">
              <a:buFontTx/>
              <a:buChar char="-"/>
            </a:pPr>
            <a:r>
              <a:rPr lang="fr-FR" dirty="0"/>
              <a:t>Utiliser Spark UI pour rechercher des optimisations des fonctions.</a:t>
            </a:r>
          </a:p>
          <a:p>
            <a:pPr lvl="1">
              <a:buFontTx/>
              <a:buChar char="-"/>
            </a:pPr>
            <a:r>
              <a:rPr lang="fr-FR" dirty="0"/>
              <a:t>Utiliser EMR pour réaliser des calculs distribués sur plusieurs machines.</a:t>
            </a:r>
          </a:p>
          <a:p>
            <a:pPr lvl="1">
              <a:buFontTx/>
              <a:buChar char="-"/>
            </a:pPr>
            <a:r>
              <a:rPr lang="fr-FR" dirty="0"/>
              <a:t>Optimiser les coûts en étudiant les tarifications par région.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542527-1D89-40E7-BAC9-6C1BCB177D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E207BA2-0B6F-48EA-A7C6-BC5DF7FA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Conclusion 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DC96A3-8C90-49F3-84B1-B7D2A558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816" y="485804"/>
            <a:ext cx="1397506" cy="9223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D1A10-48E5-4094-8211-1BF69A5D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569" y="1253031"/>
            <a:ext cx="1530896" cy="79495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E4A4502-799A-48C2-A64A-6CFDB294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12" y="336417"/>
            <a:ext cx="937453" cy="55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7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00F91-86B1-4B59-BF06-5D5BF54C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6" y="564690"/>
            <a:ext cx="4503345" cy="1089529"/>
          </a:xfr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entury Gothic" panose="020B0502020202020204" pitchFamily="34" charset="0"/>
                <a:ea typeface="+mn-ea"/>
                <a:cs typeface="+mn-cs"/>
              </a:rPr>
              <a:t>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7B0C4-05CB-4095-9DC7-FB94899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>
                <a:solidFill>
                  <a:schemeClr val="tx1"/>
                </a:solidFill>
              </a:rPr>
              <a:pPr/>
              <a:t>24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4" descr="MPj04395360000[1]">
            <a:extLst>
              <a:ext uri="{FF2B5EF4-FFF2-40B4-BE49-F238E27FC236}">
                <a16:creationId xmlns:a16="http://schemas.microsoft.com/office/drawing/2014/main" id="{28516AE5-DD34-4B00-BE2F-152E761DD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98" y="2414966"/>
            <a:ext cx="8578003" cy="376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13644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3D977-8D82-43EB-BDC8-48196822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>
                <a:solidFill>
                  <a:schemeClr val="tx1"/>
                </a:solidFill>
              </a:rPr>
              <a:pPr/>
              <a:t>25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5" descr="Thank you">
            <a:extLst>
              <a:ext uri="{FF2B5EF4-FFF2-40B4-BE49-F238E27FC236}">
                <a16:creationId xmlns:a16="http://schemas.microsoft.com/office/drawing/2014/main" id="{733DD5B3-C5B1-4AD0-B1C8-1860F4C8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85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218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A1777-2D1A-48AC-84D0-00BA0FD1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4747"/>
            <a:ext cx="10515600" cy="1726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u="sng" dirty="0"/>
              <a:t>Objectif:</a:t>
            </a:r>
          </a:p>
          <a:p>
            <a:pPr marL="542925" indent="-276225"/>
            <a:r>
              <a:rPr lang="fr-FR" sz="2400" dirty="0"/>
              <a:t>Développer dans un </a:t>
            </a:r>
            <a:r>
              <a:rPr lang="fr-FR" sz="2400" b="1" dirty="0"/>
              <a:t>environnement Big Data</a:t>
            </a:r>
            <a:r>
              <a:rPr lang="fr-FR" sz="2400" dirty="0"/>
              <a:t> une première chaîne de traitement des données qui comprendra le </a:t>
            </a:r>
            <a:r>
              <a:rPr lang="fr-FR" sz="2400" b="1" dirty="0"/>
              <a:t>pré-</a:t>
            </a:r>
            <a:r>
              <a:rPr lang="fr-FR" sz="2400" b="1" dirty="0" err="1"/>
              <a:t>processing</a:t>
            </a:r>
            <a:r>
              <a:rPr lang="fr-FR" sz="2400" dirty="0"/>
              <a:t> et une étape de </a:t>
            </a:r>
            <a:r>
              <a:rPr lang="fr-FR" sz="2400" b="1" dirty="0"/>
              <a:t>réduction de dimension</a:t>
            </a:r>
            <a:r>
              <a:rPr lang="fr-FR" sz="24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4B3BD-27EA-4553-9BF0-824352662A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10">
            <a:extLst>
              <a:ext uri="{FF2B5EF4-FFF2-40B4-BE49-F238E27FC236}">
                <a16:creationId xmlns:a16="http://schemas.microsoft.com/office/drawing/2014/main" id="{1BB1C643-98A9-41B7-B0E0-E8975B1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Contexte de l’étude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6733DD1-3ABE-4EBB-A3D0-DFF11AA5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83" y="2768395"/>
            <a:ext cx="2642419" cy="13212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0B757-E7C2-4C80-8F11-A8144BF4B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0" r="15565"/>
          <a:stretch/>
        </p:blipFill>
        <p:spPr>
          <a:xfrm>
            <a:off x="8830078" y="242159"/>
            <a:ext cx="3119024" cy="15714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A4FD59-DDA6-4339-9EBE-C797C3CBD877}"/>
              </a:ext>
            </a:extLst>
          </p:cNvPr>
          <p:cNvSpPr txBox="1"/>
          <p:nvPr/>
        </p:nvSpPr>
        <p:spPr>
          <a:xfrm>
            <a:off x="838200" y="1894760"/>
            <a:ext cx="83942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fr-FR" sz="2400" b="1" dirty="0"/>
              <a:t>Fruits! </a:t>
            </a:r>
            <a:r>
              <a:rPr lang="fr-FR" sz="2400" dirty="0"/>
              <a:t>est une start-up de l’</a:t>
            </a:r>
            <a:r>
              <a:rPr lang="fr-FR" sz="2400" dirty="0" err="1"/>
              <a:t>Agritech</a:t>
            </a:r>
            <a:r>
              <a:rPr lang="fr-FR" sz="2400" dirty="0"/>
              <a:t> qui cherche à proposer des solutions innovantes pour la récolte des fruits.</a:t>
            </a:r>
          </a:p>
          <a:p>
            <a:pPr marL="0" indent="0" algn="just">
              <a:buNone/>
            </a:pPr>
            <a:endParaRPr lang="fr-FR" sz="1200" dirty="0"/>
          </a:p>
          <a:p>
            <a:pPr marL="0" indent="0" algn="just">
              <a:buNone/>
            </a:pPr>
            <a:r>
              <a:rPr lang="fr-FR" sz="2400" dirty="0"/>
              <a:t>Elle souhaite se faire connaître du grand public avec une application mobile qui permettrait d'obtenir des informations sur un fruit pris en photo.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7791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CA523-2721-4686-ADE1-5EE495356C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2B86DE-7EB6-43D5-8E1A-F5E61153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Les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DD77A9-5C99-4FEB-BC8A-FE2D1A85B587}"/>
              </a:ext>
            </a:extLst>
          </p:cNvPr>
          <p:cNvSpPr txBox="1"/>
          <p:nvPr/>
        </p:nvSpPr>
        <p:spPr>
          <a:xfrm>
            <a:off x="838199" y="2072759"/>
            <a:ext cx="8124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/>
              <a:t>Source :</a:t>
            </a:r>
            <a:r>
              <a:rPr lang="fr-FR" sz="2400" dirty="0"/>
              <a:t> Jeu de données provenant de </a:t>
            </a:r>
            <a:r>
              <a:rPr lang="fr-FR" sz="2400" dirty="0" err="1"/>
              <a:t>Kaggle</a:t>
            </a:r>
            <a:r>
              <a:rPr lang="fr-FR" sz="2400" dirty="0"/>
              <a:t> : </a:t>
            </a:r>
            <a:r>
              <a:rPr lang="fr-FR" sz="2400" dirty="0">
                <a:hlinkClick r:id="rId2"/>
              </a:rPr>
              <a:t>Fruits 360</a:t>
            </a:r>
            <a:r>
              <a:rPr lang="fr-FR" sz="2400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642D5A-DE38-419D-B565-7C7724EC4402}"/>
              </a:ext>
            </a:extLst>
          </p:cNvPr>
          <p:cNvSpPr txBox="1"/>
          <p:nvPr/>
        </p:nvSpPr>
        <p:spPr>
          <a:xfrm>
            <a:off x="838199" y="3448412"/>
            <a:ext cx="777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Images jpg à 360° de fruits et légumes sur fond blanc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7175980-20A2-489D-BDA9-6FCA16779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413717"/>
            <a:ext cx="459845" cy="4598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29DB2DE-F01C-43B8-8F94-BB585686B2F2}"/>
              </a:ext>
            </a:extLst>
          </p:cNvPr>
          <p:cNvSpPr txBox="1"/>
          <p:nvPr/>
        </p:nvSpPr>
        <p:spPr>
          <a:xfrm>
            <a:off x="8163219" y="3176506"/>
            <a:ext cx="3920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131 fruits et légumes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Training set : 67 692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set 22 688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Images 100x100 pixels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6CBD2E-B6FA-4549-B882-CBDA9A707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85" y="5249215"/>
            <a:ext cx="952500" cy="952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2B4EDBC-A7EC-40B0-9CCA-08C7D8A42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20" y="4379929"/>
            <a:ext cx="952500" cy="9525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984097E-C58B-41E2-8C05-ECC851CED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97" y="5249215"/>
            <a:ext cx="952500" cy="952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39FA90-2A19-44B4-86C1-FD62D3641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09" y="5249215"/>
            <a:ext cx="952500" cy="9525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E3ECBC4-F710-4C72-8730-7953D4C05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21" y="5249215"/>
            <a:ext cx="952500" cy="9525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72A616E-93B9-44F7-9F72-B73C1613E2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33" y="5251419"/>
            <a:ext cx="952500" cy="952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40AD6E5-014D-43FA-B0EC-286FFB2DB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3" y="5247049"/>
            <a:ext cx="952500" cy="9525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885EDED-0A14-40F3-B22D-E375285B0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6" y="4463143"/>
            <a:ext cx="952500" cy="9525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4B72A83-085B-4B63-8F9E-24D27A9324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58" y="4626301"/>
            <a:ext cx="952500" cy="952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15FB04-AC54-4F02-84F0-583307BD5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73" y="456013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AD5C7-EE79-4AAA-8818-8AA943CC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/>
              <a:t>Les données collectées sont de plus en plus nombreuses et variées.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u="sng" dirty="0"/>
              <a:t>Les </a:t>
            </a:r>
            <a:r>
              <a:rPr lang="fr-FR" b="1" u="sng" dirty="0"/>
              <a:t>3 V </a:t>
            </a:r>
            <a:r>
              <a:rPr lang="fr-FR" u="sng" dirty="0"/>
              <a:t>du big data :</a:t>
            </a:r>
          </a:p>
          <a:p>
            <a:pPr marL="342900" lvl="1" indent="-342900">
              <a:buFontTx/>
              <a:buChar char="-"/>
            </a:pPr>
            <a:r>
              <a:rPr lang="fr-FR" b="1" dirty="0"/>
              <a:t>Volume</a:t>
            </a:r>
            <a:r>
              <a:rPr lang="fr-FR" dirty="0"/>
              <a:t> de données considérable à traiter.</a:t>
            </a:r>
          </a:p>
          <a:p>
            <a:pPr marL="342900" lvl="1" indent="-342900">
              <a:buFontTx/>
              <a:buChar char="-"/>
            </a:pPr>
            <a:r>
              <a:rPr lang="fr-FR" b="1" dirty="0"/>
              <a:t>Vélocité</a:t>
            </a:r>
            <a:r>
              <a:rPr lang="fr-FR" dirty="0"/>
              <a:t> à laquelle nous parviennent ces données.</a:t>
            </a:r>
          </a:p>
          <a:p>
            <a:pPr marL="342900" lvl="1" indent="-342900">
              <a:buFontTx/>
              <a:buChar char="-"/>
            </a:pPr>
            <a:r>
              <a:rPr lang="fr-FR" b="1" dirty="0"/>
              <a:t>Variété</a:t>
            </a:r>
            <a:r>
              <a:rPr lang="fr-FR" dirty="0"/>
              <a:t> des données venant de diverses sources, structurées ou non.</a:t>
            </a:r>
          </a:p>
          <a:p>
            <a:pPr marL="342900" lvl="1" indent="-342900">
              <a:buFontTx/>
              <a:buChar char="-"/>
            </a:pPr>
            <a:endParaRPr lang="fr-FR" dirty="0"/>
          </a:p>
          <a:p>
            <a:pPr marL="342900" lvl="1" indent="-342900">
              <a:buFontTx/>
              <a:buChar char="-"/>
            </a:pPr>
            <a:endParaRPr lang="fr-FR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fr-FR" dirty="0"/>
              <a:t>Nécessité d’utiliser de nouveaux outils pour gérer et traiter ces données.</a:t>
            </a:r>
          </a:p>
          <a:p>
            <a:pPr marL="342900" lvl="1" indent="-34290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15A31-2E2F-46BF-B63A-190CBD0745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28E22E-114C-49F5-BA67-BC107551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Le Big Data (1/2)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ACDA17-C8BB-4850-85B8-555A1E1C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244858"/>
            <a:ext cx="2253253" cy="1487147"/>
          </a:xfrm>
          <a:prstGeom prst="rect">
            <a:avLst/>
          </a:prstGeom>
        </p:spPr>
      </p:pic>
      <p:sp>
        <p:nvSpPr>
          <p:cNvPr id="9" name="Cercle : creux 8">
            <a:extLst>
              <a:ext uri="{FF2B5EF4-FFF2-40B4-BE49-F238E27FC236}">
                <a16:creationId xmlns:a16="http://schemas.microsoft.com/office/drawing/2014/main" id="{EED5AF3D-965E-4E16-84BA-4705AC7884A6}"/>
              </a:ext>
            </a:extLst>
          </p:cNvPr>
          <p:cNvSpPr/>
          <p:nvPr/>
        </p:nvSpPr>
        <p:spPr>
          <a:xfrm>
            <a:off x="10114349" y="3211020"/>
            <a:ext cx="1845681" cy="1845678"/>
          </a:xfrm>
          <a:prstGeom prst="donut">
            <a:avLst>
              <a:gd name="adj" fmla="val 3620"/>
            </a:avLst>
          </a:prstGeom>
          <a:solidFill>
            <a:srgbClr val="B3C1DB"/>
          </a:solidFill>
          <a:ln>
            <a:solidFill>
              <a:srgbClr val="B3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09EA8ED-EBB0-4F78-8092-9D3BB2625D59}"/>
              </a:ext>
            </a:extLst>
          </p:cNvPr>
          <p:cNvSpPr>
            <a:spLocks noChangeAspect="1"/>
          </p:cNvSpPr>
          <p:nvPr/>
        </p:nvSpPr>
        <p:spPr>
          <a:xfrm>
            <a:off x="10652344" y="3749014"/>
            <a:ext cx="769692" cy="769691"/>
          </a:xfrm>
          <a:prstGeom prst="ellipse">
            <a:avLst/>
          </a:prstGeom>
          <a:solidFill>
            <a:srgbClr val="4E81BD"/>
          </a:solidFill>
          <a:ln>
            <a:solidFill>
              <a:srgbClr val="4E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1600" dirty="0"/>
              <a:t>Big</a:t>
            </a:r>
          </a:p>
          <a:p>
            <a:pPr algn="ctr"/>
            <a:r>
              <a:rPr lang="fr-FR" sz="1600" dirty="0"/>
              <a:t>Data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360CBE-75B7-4EAE-AF35-FC5CECDB8046}"/>
              </a:ext>
            </a:extLst>
          </p:cNvPr>
          <p:cNvSpPr>
            <a:spLocks noChangeAspect="1"/>
          </p:cNvSpPr>
          <p:nvPr/>
        </p:nvSpPr>
        <p:spPr>
          <a:xfrm>
            <a:off x="10772055" y="2945890"/>
            <a:ext cx="530268" cy="530268"/>
          </a:xfrm>
          <a:prstGeom prst="ellipse">
            <a:avLst/>
          </a:prstGeom>
          <a:solidFill>
            <a:srgbClr val="4E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900" dirty="0"/>
              <a:t>Volume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D7C67CC-0577-412E-A13D-43E9B793B7CD}"/>
              </a:ext>
            </a:extLst>
          </p:cNvPr>
          <p:cNvSpPr>
            <a:spLocks noChangeAspect="1"/>
          </p:cNvSpPr>
          <p:nvPr/>
        </p:nvSpPr>
        <p:spPr>
          <a:xfrm>
            <a:off x="11573741" y="4349861"/>
            <a:ext cx="497280" cy="497279"/>
          </a:xfrm>
          <a:prstGeom prst="ellipse">
            <a:avLst/>
          </a:prstGeom>
          <a:solidFill>
            <a:srgbClr val="4E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900" dirty="0"/>
              <a:t>Vélocité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5EDD81-DDBA-48B6-B396-4B5675F9AE8A}"/>
              </a:ext>
            </a:extLst>
          </p:cNvPr>
          <p:cNvSpPr>
            <a:spLocks noChangeAspect="1"/>
          </p:cNvSpPr>
          <p:nvPr/>
        </p:nvSpPr>
        <p:spPr>
          <a:xfrm>
            <a:off x="10003358" y="4349861"/>
            <a:ext cx="497280" cy="497279"/>
          </a:xfrm>
          <a:prstGeom prst="ellipse">
            <a:avLst/>
          </a:prstGeom>
          <a:solidFill>
            <a:srgbClr val="4E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900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45658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AD5C7-EE79-4AAA-8818-8AA943CC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2272"/>
            <a:ext cx="10515600" cy="131465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/>
              <a:t>Utilisation de </a:t>
            </a:r>
            <a:r>
              <a:rPr lang="fr-FR" b="1" dirty="0"/>
              <a:t>modèles distribués </a:t>
            </a:r>
            <a:r>
              <a:rPr lang="fr-FR" dirty="0"/>
              <a:t>basés sur </a:t>
            </a:r>
            <a:r>
              <a:rPr lang="fr-FR" b="1" dirty="0"/>
              <a:t>MapReduce</a:t>
            </a:r>
            <a:r>
              <a:rPr lang="fr-FR" dirty="0"/>
              <a:t> qui permet d’automatiser le calcul parallèle sur des données massives.</a:t>
            </a:r>
          </a:p>
          <a:p>
            <a:pPr marL="342900" lvl="1" indent="-34290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15A31-2E2F-46BF-B63A-190CBD0745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28E22E-114C-49F5-BA67-BC107551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Le Big Data (2/2)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ACDA17-C8BB-4850-85B8-555A1E1C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68" y="244858"/>
            <a:ext cx="2253253" cy="148714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F0284BD-AA98-44D9-BF8A-5E012170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8" y="2871115"/>
            <a:ext cx="5991225" cy="204431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6677F4B-E655-44C1-9DBC-0A26F6F5B71F}"/>
              </a:ext>
            </a:extLst>
          </p:cNvPr>
          <p:cNvSpPr txBox="1">
            <a:spLocks/>
          </p:cNvSpPr>
          <p:nvPr/>
        </p:nvSpPr>
        <p:spPr>
          <a:xfrm>
            <a:off x="838199" y="5251696"/>
            <a:ext cx="10515600" cy="1314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fr-FR" sz="1800" b="1" i="1" dirty="0"/>
              <a:t>Split </a:t>
            </a:r>
            <a:r>
              <a:rPr lang="fr-FR" sz="1800" i="1" dirty="0"/>
              <a:t>:</a:t>
            </a:r>
            <a:r>
              <a:rPr lang="fr-FR" sz="1800" dirty="0"/>
              <a:t> découpe les données en sous ensemble de petite taille.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fr-FR" sz="1800" b="1" dirty="0" err="1"/>
              <a:t>Map</a:t>
            </a:r>
            <a:r>
              <a:rPr lang="fr-FR" sz="1800" b="1" i="1" dirty="0"/>
              <a:t> :</a:t>
            </a:r>
            <a:r>
              <a:rPr lang="fr-FR" sz="1800" dirty="0"/>
              <a:t> applique une même fonction à chaque sous ensemble donnant de nouveaux ensembles (clé, valeur).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fr-FR" sz="1800" b="1" dirty="0" err="1"/>
              <a:t>Shuffle</a:t>
            </a:r>
            <a:r>
              <a:rPr lang="fr-FR" sz="1800" b="1" dirty="0"/>
              <a:t> and sort </a:t>
            </a:r>
            <a:r>
              <a:rPr lang="fr-FR" sz="1800" i="1" dirty="0"/>
              <a:t>:</a:t>
            </a:r>
            <a:r>
              <a:rPr lang="fr-FR" sz="1800" dirty="0"/>
              <a:t> regroupe et trie les résultats intermédiaires par clé.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fr-FR" sz="1800" b="1" i="1" dirty="0" err="1"/>
              <a:t>Reduce</a:t>
            </a:r>
            <a:r>
              <a:rPr lang="fr-FR" sz="1800" b="1" i="1" dirty="0"/>
              <a:t> :</a:t>
            </a:r>
            <a:r>
              <a:rPr lang="fr-FR" sz="1800" dirty="0"/>
              <a:t> applique une fonction qui agrège les valeurs par clé et retourne un seul résultat.</a:t>
            </a:r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D5234C-0163-454D-BE50-080198F08BCE}"/>
              </a:ext>
            </a:extLst>
          </p:cNvPr>
          <p:cNvSpPr txBox="1"/>
          <p:nvPr/>
        </p:nvSpPr>
        <p:spPr>
          <a:xfrm>
            <a:off x="4410740" y="4922717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Split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EE892-86A6-4C59-8A23-D5B237C06229}"/>
              </a:ext>
            </a:extLst>
          </p:cNvPr>
          <p:cNvSpPr txBox="1"/>
          <p:nvPr/>
        </p:nvSpPr>
        <p:spPr>
          <a:xfrm>
            <a:off x="5957666" y="4938107"/>
            <a:ext cx="118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 sz="1200" dirty="0" err="1"/>
              <a:t>Shuffle</a:t>
            </a:r>
            <a:r>
              <a:rPr lang="fr-FR" sz="1200" dirty="0"/>
              <a:t> and sort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1D15A-5501-4C33-9B60-A95157C5E048}"/>
              </a:ext>
            </a:extLst>
          </p:cNvPr>
          <p:cNvSpPr/>
          <p:nvPr/>
        </p:nvSpPr>
        <p:spPr>
          <a:xfrm>
            <a:off x="4146698" y="2871115"/>
            <a:ext cx="956930" cy="203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59F7D-7763-4756-9688-0F63A466F948}"/>
              </a:ext>
            </a:extLst>
          </p:cNvPr>
          <p:cNvSpPr/>
          <p:nvPr/>
        </p:nvSpPr>
        <p:spPr>
          <a:xfrm>
            <a:off x="5149707" y="2874983"/>
            <a:ext cx="956930" cy="203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18AB1-F76D-4D96-BD6A-EB2CAB982F91}"/>
              </a:ext>
            </a:extLst>
          </p:cNvPr>
          <p:cNvSpPr/>
          <p:nvPr/>
        </p:nvSpPr>
        <p:spPr>
          <a:xfrm>
            <a:off x="6053472" y="2866818"/>
            <a:ext cx="956930" cy="203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CEF50-81B2-4FCC-8EB8-81DA8D2A7CE3}"/>
              </a:ext>
            </a:extLst>
          </p:cNvPr>
          <p:cNvSpPr/>
          <p:nvPr/>
        </p:nvSpPr>
        <p:spPr>
          <a:xfrm>
            <a:off x="7192929" y="2871115"/>
            <a:ext cx="956930" cy="203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83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86F7-C61D-417B-8D8C-CAB54810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Framework pour le traitement de manière distribuée de Big Data en local ou sur un cluster de machines.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defTabSz="874713">
              <a:buNone/>
            </a:pPr>
            <a:r>
              <a:rPr lang="fr-FR" dirty="0"/>
              <a:t>Alternative à 		:</a:t>
            </a:r>
          </a:p>
          <a:p>
            <a:pPr lvl="1">
              <a:buFontTx/>
              <a:buChar char="-"/>
            </a:pPr>
            <a:r>
              <a:rPr lang="fr-FR" dirty="0"/>
              <a:t>Ecrit les données en RAM.</a:t>
            </a:r>
          </a:p>
          <a:p>
            <a:pPr lvl="1">
              <a:buFontTx/>
              <a:buChar char="-"/>
            </a:pPr>
            <a:r>
              <a:rPr lang="fr-FR" dirty="0"/>
              <a:t>Non limité aux opérations </a:t>
            </a:r>
            <a:r>
              <a:rPr lang="fr-FR" dirty="0" err="1"/>
              <a:t>map</a:t>
            </a:r>
            <a:r>
              <a:rPr lang="fr-FR" dirty="0"/>
              <a:t>/</a:t>
            </a:r>
            <a:r>
              <a:rPr lang="fr-FR" dirty="0" err="1"/>
              <a:t>reduce</a:t>
            </a:r>
            <a:r>
              <a:rPr lang="fr-FR" dirty="0"/>
              <a:t>.</a:t>
            </a:r>
          </a:p>
          <a:p>
            <a:pPr lvl="1">
              <a:buFontTx/>
              <a:buChar char="-"/>
            </a:pPr>
            <a:r>
              <a:rPr lang="fr-FR" dirty="0"/>
              <a:t>Supporte différents langages : Python, Java, Scala ou R.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12CFF-05AE-447D-82A0-E66A8BB78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7F35A1-ABB3-4248-96CF-47FBB51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Spark (1/5)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25D75F-7288-4552-81DF-8D7E5FA1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173" y="269057"/>
            <a:ext cx="2232763" cy="11594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00DA61-4FE4-4FC0-9E19-6C4D4702E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2"/>
          <a:stretch/>
        </p:blipFill>
        <p:spPr>
          <a:xfrm>
            <a:off x="2827421" y="3669864"/>
            <a:ext cx="1636296" cy="5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1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86F7-C61D-417B-8D8C-CAB54810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Cluster Spark (architecture maître/esclave)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12CFF-05AE-447D-82A0-E66A8BB78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7F35A1-ABB3-4248-96CF-47FBB51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Spark (2/5)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25D75F-7288-4552-81DF-8D7E5FA1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173" y="269057"/>
            <a:ext cx="2232763" cy="11594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BD3CDA-8736-4BFB-BBC6-FDF641085BE2}"/>
              </a:ext>
            </a:extLst>
          </p:cNvPr>
          <p:cNvSpPr txBox="1"/>
          <p:nvPr/>
        </p:nvSpPr>
        <p:spPr>
          <a:xfrm>
            <a:off x="838199" y="5182496"/>
            <a:ext cx="10639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Driver</a:t>
            </a:r>
            <a:r>
              <a:rPr lang="fr-FR" dirty="0"/>
              <a:t> (maître) : chargé de répartir les tâches sur les différents </a:t>
            </a:r>
            <a:r>
              <a:rPr lang="fr-FR" dirty="0" err="1"/>
              <a:t>executors</a:t>
            </a:r>
            <a:r>
              <a:rPr lang="fr-FR" dirty="0"/>
              <a:t> (esclave). Il exécute la méthode main de nos applications.</a:t>
            </a:r>
          </a:p>
          <a:p>
            <a:r>
              <a:rPr lang="fr-FR" b="1" i="1" dirty="0"/>
              <a:t>Cluster manager </a:t>
            </a:r>
            <a:r>
              <a:rPr lang="fr-FR" dirty="0"/>
              <a:t>: chargé d’instancier les différents </a:t>
            </a:r>
            <a:r>
              <a:rPr lang="fr-FR" dirty="0" err="1"/>
              <a:t>workers</a:t>
            </a:r>
            <a:r>
              <a:rPr lang="fr-FR" dirty="0"/>
              <a:t> et de gérer l'allocation des ressources.</a:t>
            </a:r>
          </a:p>
          <a:p>
            <a:r>
              <a:rPr lang="fr-FR" b="1" i="1" dirty="0" err="1"/>
              <a:t>Worker</a:t>
            </a:r>
            <a:r>
              <a:rPr lang="fr-FR" dirty="0"/>
              <a:t> : un ou plusieurs, chaque </a:t>
            </a:r>
            <a:r>
              <a:rPr lang="fr-FR" dirty="0" err="1"/>
              <a:t>worker</a:t>
            </a:r>
            <a:r>
              <a:rPr lang="fr-FR" dirty="0"/>
              <a:t> instancie un </a:t>
            </a:r>
            <a:r>
              <a:rPr lang="fr-FR" dirty="0" err="1"/>
              <a:t>Executor</a:t>
            </a:r>
            <a:r>
              <a:rPr lang="fr-FR" dirty="0"/>
              <a:t> chargé d’exécuter les tâches de calcul.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475504-CB0D-4319-9146-221F0A77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59" y="2397432"/>
            <a:ext cx="5676900" cy="2724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3BB2E8-F834-4BAC-9B2E-24AC6054E8D1}"/>
              </a:ext>
            </a:extLst>
          </p:cNvPr>
          <p:cNvSpPr/>
          <p:nvPr/>
        </p:nvSpPr>
        <p:spPr>
          <a:xfrm>
            <a:off x="3593804" y="3132272"/>
            <a:ext cx="1477925" cy="10888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9FC213-035E-48E8-805E-88636F21CD9B}"/>
              </a:ext>
            </a:extLst>
          </p:cNvPr>
          <p:cNvSpPr/>
          <p:nvPr/>
        </p:nvSpPr>
        <p:spPr>
          <a:xfrm>
            <a:off x="5524382" y="3265653"/>
            <a:ext cx="1477925" cy="10888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26387-E256-4CA4-BB09-DD55720A1084}"/>
              </a:ext>
            </a:extLst>
          </p:cNvPr>
          <p:cNvSpPr/>
          <p:nvPr/>
        </p:nvSpPr>
        <p:spPr>
          <a:xfrm>
            <a:off x="7454960" y="2397431"/>
            <a:ext cx="1657142" cy="27241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8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986F7-C61D-417B-8D8C-CAB54810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Calculs distribués sous forme DAG (</a:t>
            </a:r>
            <a:r>
              <a:rPr lang="fr-FR" dirty="0" err="1"/>
              <a:t>Directed</a:t>
            </a:r>
            <a:r>
              <a:rPr lang="fr-FR" dirty="0"/>
              <a:t> </a:t>
            </a:r>
            <a:r>
              <a:rPr lang="fr-FR" dirty="0" err="1"/>
              <a:t>Acyclic</a:t>
            </a:r>
            <a:r>
              <a:rPr lang="fr-FR" dirty="0"/>
              <a:t> Graph)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12CFF-05AE-447D-82A0-E66A8BB78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7F35A1-ABB3-4248-96CF-47FBB51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Spark (3/5)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25D75F-7288-4552-81DF-8D7E5FA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173" y="269057"/>
            <a:ext cx="2232763" cy="11594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BD3CDA-8736-4BFB-BBC6-FDF641085BE2}"/>
              </a:ext>
            </a:extLst>
          </p:cNvPr>
          <p:cNvSpPr txBox="1"/>
          <p:nvPr/>
        </p:nvSpPr>
        <p:spPr>
          <a:xfrm>
            <a:off x="838200" y="3831777"/>
            <a:ext cx="107602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RDD</a:t>
            </a:r>
            <a:r>
              <a:rPr lang="fr-FR" b="1" i="1" dirty="0"/>
              <a:t> </a:t>
            </a:r>
            <a:r>
              <a:rPr lang="fr-FR" dirty="0"/>
              <a:t>(</a:t>
            </a:r>
            <a:r>
              <a:rPr lang="fr-FR" dirty="0" err="1"/>
              <a:t>Resilient</a:t>
            </a:r>
            <a:r>
              <a:rPr lang="fr-FR" dirty="0"/>
              <a:t> Distributed </a:t>
            </a:r>
            <a:r>
              <a:rPr lang="fr-FR" dirty="0" err="1"/>
              <a:t>Dataset</a:t>
            </a:r>
            <a:r>
              <a:rPr lang="fr-FR" dirty="0"/>
              <a:t>) : partitions distribuées sur les nœuds du cluster qui peuvent être exploités en parallèle.</a:t>
            </a:r>
          </a:p>
          <a:p>
            <a:endParaRPr lang="fr-FR" sz="1000" dirty="0"/>
          </a:p>
          <a:p>
            <a:r>
              <a:rPr lang="fr-FR" u="sng" dirty="0"/>
              <a:t>2 types de méthodes :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Transformation : donne en sortie un RDD.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Action : donne en sortie autre chose qu’un RDD. </a:t>
            </a:r>
          </a:p>
          <a:p>
            <a:pPr marL="742950" lvl="1" indent="-285750">
              <a:buFontTx/>
              <a:buChar char="-"/>
            </a:pPr>
            <a:endParaRPr lang="fr-FR" sz="1000" dirty="0"/>
          </a:p>
          <a:p>
            <a:r>
              <a:rPr lang="fr-FR" i="1" u="sng" dirty="0"/>
              <a:t>Remarques : </a:t>
            </a:r>
          </a:p>
          <a:p>
            <a:pPr lvl="1"/>
            <a:r>
              <a:rPr lang="fr-FR" dirty="0"/>
              <a:t>Les transformations ne sont pas évaluées immédiatement, elles le sont au moment de l’action.</a:t>
            </a:r>
          </a:p>
          <a:p>
            <a:pPr lvl="1"/>
            <a:r>
              <a:rPr lang="fr-FR" dirty="0"/>
              <a:t>Les RDD permettent une tolérance aux pannes, ils peuvent être recréés à partir de leurs nœuds parents.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A88C34-9BCC-4120-BA01-2FB7B6EF97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20" b="24486"/>
          <a:stretch/>
        </p:blipFill>
        <p:spPr>
          <a:xfrm>
            <a:off x="2269958" y="2349795"/>
            <a:ext cx="7652084" cy="13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15956</TotalTime>
  <Words>1099</Words>
  <Application>Microsoft Office PowerPoint</Application>
  <PresentationFormat>Grand écran</PresentationFormat>
  <Paragraphs>204</Paragraphs>
  <Slides>25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Helvetica Neue</vt:lpstr>
      <vt:lpstr>Montserrat</vt:lpstr>
      <vt:lpstr>Wingdings</vt:lpstr>
      <vt:lpstr>Thème Office</vt:lpstr>
      <vt:lpstr>Présentation PowerPoint</vt:lpstr>
      <vt:lpstr>Sommaire</vt:lpstr>
      <vt:lpstr>Contexte de l’étude</vt:lpstr>
      <vt:lpstr>Les données</vt:lpstr>
      <vt:lpstr>Le Big Data (1/2)</vt:lpstr>
      <vt:lpstr>Le Big Data (2/2)</vt:lpstr>
      <vt:lpstr>Spark (1/5)</vt:lpstr>
      <vt:lpstr>Spark (2/5)</vt:lpstr>
      <vt:lpstr>Spark (3/5)</vt:lpstr>
      <vt:lpstr>Spark (4/5)</vt:lpstr>
      <vt:lpstr>Spark (5/5)</vt:lpstr>
      <vt:lpstr>AWS (Amazon Web Services)</vt:lpstr>
      <vt:lpstr>Architecture retenue</vt:lpstr>
      <vt:lpstr>Instance EC2</vt:lpstr>
      <vt:lpstr>Bucket S3</vt:lpstr>
      <vt:lpstr>Processus de traitement</vt:lpstr>
      <vt:lpstr>Présentation du Notebook (1/5)</vt:lpstr>
      <vt:lpstr>Présentation du Notebook (2/5)</vt:lpstr>
      <vt:lpstr>Présentation du Notebook (3/5)</vt:lpstr>
      <vt:lpstr>Présentation du Notebook (4/5)</vt:lpstr>
      <vt:lpstr>Présentation du Notebook (5/5)</vt:lpstr>
      <vt:lpstr>Spark Web UI</vt:lpstr>
      <vt:lpstr>Conclusion 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Antoine</dc:creator>
  <cp:lastModifiedBy>Hugues Antoine</cp:lastModifiedBy>
  <cp:revision>329</cp:revision>
  <dcterms:created xsi:type="dcterms:W3CDTF">2021-09-14T16:12:41Z</dcterms:created>
  <dcterms:modified xsi:type="dcterms:W3CDTF">2022-02-01T13:56:57Z</dcterms:modified>
</cp:coreProperties>
</file>