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19" r:id="rId3"/>
    <p:sldId id="288" r:id="rId4"/>
    <p:sldId id="287" r:id="rId5"/>
    <p:sldId id="306" r:id="rId6"/>
    <p:sldId id="305" r:id="rId7"/>
    <p:sldId id="289" r:id="rId8"/>
    <p:sldId id="290" r:id="rId9"/>
    <p:sldId id="323" r:id="rId10"/>
    <p:sldId id="291" r:id="rId11"/>
    <p:sldId id="307" r:id="rId12"/>
    <p:sldId id="308" r:id="rId13"/>
    <p:sldId id="324" r:id="rId14"/>
    <p:sldId id="313" r:id="rId15"/>
    <p:sldId id="314" r:id="rId16"/>
    <p:sldId id="315" r:id="rId17"/>
    <p:sldId id="316" r:id="rId18"/>
    <p:sldId id="317" r:id="rId19"/>
    <p:sldId id="318" r:id="rId20"/>
    <p:sldId id="292" r:id="rId21"/>
    <p:sldId id="320" r:id="rId22"/>
    <p:sldId id="298" r:id="rId23"/>
    <p:sldId id="321" r:id="rId24"/>
    <p:sldId id="309" r:id="rId25"/>
    <p:sldId id="25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435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 autoAdjust="0"/>
    <p:restoredTop sz="94660"/>
  </p:normalViewPr>
  <p:slideViewPr>
    <p:cSldViewPr>
      <p:cViewPr varScale="1">
        <p:scale>
          <a:sx n="76" d="100"/>
          <a:sy n="76" d="100"/>
        </p:scale>
        <p:origin x="102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재원" userId="83da99eef06c0441" providerId="LiveId" clId="{48E644FC-A838-4EA3-8118-A73834E00EEF}"/>
    <pc:docChg chg="undo custSel modSld">
      <pc:chgData name="허 재원" userId="83da99eef06c0441" providerId="LiveId" clId="{48E644FC-A838-4EA3-8118-A73834E00EEF}" dt="2020-01-19T17:02:02.643" v="50" actId="6549"/>
      <pc:docMkLst>
        <pc:docMk/>
      </pc:docMkLst>
      <pc:sldChg chg="modSp">
        <pc:chgData name="허 재원" userId="83da99eef06c0441" providerId="LiveId" clId="{48E644FC-A838-4EA3-8118-A73834E00EEF}" dt="2020-01-19T17:02:01.401" v="48" actId="20577"/>
        <pc:sldMkLst>
          <pc:docMk/>
          <pc:sldMk cId="1289272003" sldId="305"/>
        </pc:sldMkLst>
        <pc:spChg chg="mod">
          <ac:chgData name="허 재원" userId="83da99eef06c0441" providerId="LiveId" clId="{48E644FC-A838-4EA3-8118-A73834E00EEF}" dt="2020-01-19T17:02:01.401" v="48" actId="20577"/>
          <ac:spMkLst>
            <pc:docMk/>
            <pc:sldMk cId="1289272003" sldId="305"/>
            <ac:spMk id="9" creationId="{00000000-0000-0000-0000-000000000000}"/>
          </ac:spMkLst>
        </pc:spChg>
      </pc:sldChg>
      <pc:sldChg chg="modSp">
        <pc:chgData name="허 재원" userId="83da99eef06c0441" providerId="LiveId" clId="{48E644FC-A838-4EA3-8118-A73834E00EEF}" dt="2020-01-19T17:02:02.643" v="50" actId="6549"/>
        <pc:sldMkLst>
          <pc:docMk/>
          <pc:sldMk cId="3850957273" sldId="306"/>
        </pc:sldMkLst>
        <pc:spChg chg="mod">
          <ac:chgData name="허 재원" userId="83da99eef06c0441" providerId="LiveId" clId="{48E644FC-A838-4EA3-8118-A73834E00EEF}" dt="2020-01-19T17:02:02.643" v="50" actId="6549"/>
          <ac:spMkLst>
            <pc:docMk/>
            <pc:sldMk cId="3850957273" sldId="306"/>
            <ac:spMk id="9" creationId="{00000000-0000-0000-0000-000000000000}"/>
          </ac:spMkLst>
        </pc:spChg>
      </pc:sldChg>
      <pc:sldChg chg="delSp modSp">
        <pc:chgData name="허 재원" userId="83da99eef06c0441" providerId="LiveId" clId="{48E644FC-A838-4EA3-8118-A73834E00EEF}" dt="2020-01-19T14:10:35.348" v="16" actId="14100"/>
        <pc:sldMkLst>
          <pc:docMk/>
          <pc:sldMk cId="0" sldId="319"/>
        </pc:sldMkLst>
        <pc:spChg chg="mod">
          <ac:chgData name="허 재원" userId="83da99eef06c0441" providerId="LiveId" clId="{48E644FC-A838-4EA3-8118-A73834E00EEF}" dt="2020-01-19T14:10:14.656" v="3" actId="1076"/>
          <ac:spMkLst>
            <pc:docMk/>
            <pc:sldMk cId="0" sldId="319"/>
            <ac:spMk id="19" creationId="{B65EA67F-220D-47E6-BC46-7D96CE4E5687}"/>
          </ac:spMkLst>
        </pc:spChg>
        <pc:spChg chg="mod">
          <ac:chgData name="허 재원" userId="83da99eef06c0441" providerId="LiveId" clId="{48E644FC-A838-4EA3-8118-A73834E00EEF}" dt="2020-01-19T14:10:35.348" v="16" actId="14100"/>
          <ac:spMkLst>
            <pc:docMk/>
            <pc:sldMk cId="0" sldId="319"/>
            <ac:spMk id="34" creationId="{E2A5724B-1CE5-4066-9CFC-3EA27ABBF7AA}"/>
          </ac:spMkLst>
        </pc:spChg>
        <pc:spChg chg="del mod">
          <ac:chgData name="허 재원" userId="83da99eef06c0441" providerId="LiveId" clId="{48E644FC-A838-4EA3-8118-A73834E00EEF}" dt="2020-01-19T14:10:30.963" v="15" actId="478"/>
          <ac:spMkLst>
            <pc:docMk/>
            <pc:sldMk cId="0" sldId="319"/>
            <ac:spMk id="36" creationId="{14423CD6-3306-4CA3-9DDA-AA4D36CC99D1}"/>
          </ac:spMkLst>
        </pc:spChg>
      </pc:sldChg>
      <pc:sldChg chg="modSp">
        <pc:chgData name="허 재원" userId="83da99eef06c0441" providerId="LiveId" clId="{48E644FC-A838-4EA3-8118-A73834E00EEF}" dt="2020-01-19T14:12:07.654" v="42" actId="20577"/>
        <pc:sldMkLst>
          <pc:docMk/>
          <pc:sldMk cId="3701769920" sldId="320"/>
        </pc:sldMkLst>
        <pc:spChg chg="mod">
          <ac:chgData name="허 재원" userId="83da99eef06c0441" providerId="LiveId" clId="{48E644FC-A838-4EA3-8118-A73834E00EEF}" dt="2020-01-19T14:12:07.654" v="42" actId="20577"/>
          <ac:spMkLst>
            <pc:docMk/>
            <pc:sldMk cId="3701769920" sldId="320"/>
            <ac:spMk id="8" creationId="{21EEAFAA-5596-4C8E-B610-7CD22E0DB44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8F611FE-0FF6-4B82-ADF1-32B68B62E561}" type="presOf" srcId="{1C572361-EB8B-44DF-A21E-3FEF48ABFEF3}" destId="{6FB7898E-F165-4628-8189-1548D03B0D8C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4AB7A-1A61-466C-A1FB-D242A543DB38}" type="doc">
      <dgm:prSet loTypeId="urn:microsoft.com/office/officeart/2005/8/layout/equation2" loCatId="process" qsTypeId="urn:microsoft.com/office/officeart/2005/8/quickstyle/simple4" qsCatId="simple" csTypeId="urn:microsoft.com/office/officeart/2005/8/colors/accent0_3" csCatId="mainScheme" phldr="1"/>
      <dgm:spPr/>
    </dgm:pt>
    <dgm:pt modelId="{E7A15764-9053-41DB-9C09-BB12C86B281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동기화 문제</a:t>
          </a:r>
        </a:p>
      </dgm:t>
    </dgm:pt>
    <dgm:pt modelId="{D5F012CA-9C26-4935-8F22-E7869B29A4F6}" type="parTrans" cxnId="{B3FE30D7-5D5C-43D6-8D39-1E581ADC9933}">
      <dgm:prSet/>
      <dgm:spPr/>
      <dgm:t>
        <a:bodyPr/>
        <a:lstStyle/>
        <a:p>
          <a:pPr latinLnBrk="1"/>
          <a:endParaRPr lang="ko-KR" altLang="en-US"/>
        </a:p>
      </dgm:t>
    </dgm:pt>
    <dgm:pt modelId="{42F8B4BC-DD23-441F-8461-C4DD37EF6057}" type="sibTrans" cxnId="{B3FE30D7-5D5C-43D6-8D39-1E581ADC9933}">
      <dgm:prSet/>
      <dgm:spPr>
        <a:solidFill>
          <a:srgbClr val="002060"/>
        </a:solidFill>
      </dgm:spPr>
      <dgm:t>
        <a:bodyPr/>
        <a:lstStyle/>
        <a:p>
          <a:pPr latinLnBrk="1"/>
          <a:endParaRPr lang="ko-KR" altLang="en-US"/>
        </a:p>
      </dgm:t>
    </dgm:pt>
    <dgm:pt modelId="{268EF500-7F99-4BA4-AF65-509EF2E1CB4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병렬 처리</a:t>
          </a:r>
        </a:p>
      </dgm:t>
    </dgm:pt>
    <dgm:pt modelId="{60D9D3B3-8D3D-4FA3-89CF-A96B72019211}" type="parTrans" cxnId="{4BAAE38F-F169-4566-9852-510BB275053D}">
      <dgm:prSet/>
      <dgm:spPr/>
      <dgm:t>
        <a:bodyPr/>
        <a:lstStyle/>
        <a:p>
          <a:pPr latinLnBrk="1"/>
          <a:endParaRPr lang="ko-KR" altLang="en-US"/>
        </a:p>
      </dgm:t>
    </dgm:pt>
    <dgm:pt modelId="{3F1717BA-56C9-4C0F-A5AA-D9FB3163F878}" type="sibTrans" cxnId="{4BAAE38F-F169-4566-9852-510BB275053D}">
      <dgm:prSet/>
      <dgm:spPr>
        <a:solidFill>
          <a:srgbClr val="002060"/>
        </a:solidFill>
      </dgm:spPr>
      <dgm:t>
        <a:bodyPr/>
        <a:lstStyle/>
        <a:p>
          <a:pPr latinLnBrk="1"/>
          <a:endParaRPr lang="ko-KR" altLang="en-US"/>
        </a:p>
      </dgm:t>
    </dgm:pt>
    <dgm:pt modelId="{338C5567-9238-4B1D-A01D-01C27397C4D4}">
      <dgm:prSet phldrT="[텍스트]" custT="1"/>
      <dgm:spPr/>
      <dgm:t>
        <a:bodyPr/>
        <a:lstStyle/>
        <a:p>
          <a:pPr latinLnBrk="1"/>
          <a:endParaRPr lang="en-US" altLang="ko-KR" sz="1000" dirty="0"/>
        </a:p>
        <a:p>
          <a:pPr latinLnBrk="1"/>
          <a:endParaRPr lang="en-US" altLang="ko-KR" sz="1000" dirty="0"/>
        </a:p>
        <a:p>
          <a:pPr latinLnBrk="1"/>
          <a:endParaRPr lang="en-US" altLang="ko-KR" sz="1000" dirty="0"/>
        </a:p>
        <a:p>
          <a:pPr latinLnBrk="1"/>
          <a:endParaRPr lang="en-US" altLang="ko-KR" sz="1000" dirty="0"/>
        </a:p>
        <a:p>
          <a:pPr latinLnBrk="1"/>
          <a:r>
            <a:rPr lang="ko-KR" altLang="en-US" sz="1000" dirty="0" err="1"/>
            <a:t>ㅇ</a:t>
          </a:r>
          <a:r>
            <a:rPr lang="en-US" altLang="ko-KR" sz="1000" dirty="0"/>
            <a:t>`</a:t>
          </a:r>
          <a:endParaRPr lang="ko-KR" altLang="en-US" sz="6500" dirty="0"/>
        </a:p>
      </dgm:t>
    </dgm:pt>
    <dgm:pt modelId="{EB8EF816-1D1E-40C4-B23E-76E30EEFD31C}" type="sibTrans" cxnId="{E46FBEBA-8F63-4D24-B0B2-F646CDF98020}">
      <dgm:prSet/>
      <dgm:spPr/>
      <dgm:t>
        <a:bodyPr/>
        <a:lstStyle/>
        <a:p>
          <a:pPr latinLnBrk="1"/>
          <a:endParaRPr lang="ko-KR" altLang="en-US"/>
        </a:p>
      </dgm:t>
    </dgm:pt>
    <dgm:pt modelId="{079B8B34-C7AD-46FE-9313-8D0DA96BF8C4}" type="parTrans" cxnId="{E46FBEBA-8F63-4D24-B0B2-F646CDF98020}">
      <dgm:prSet/>
      <dgm:spPr/>
      <dgm:t>
        <a:bodyPr/>
        <a:lstStyle/>
        <a:p>
          <a:pPr latinLnBrk="1"/>
          <a:endParaRPr lang="ko-KR" altLang="en-US"/>
        </a:p>
      </dgm:t>
    </dgm:pt>
    <dgm:pt modelId="{AC1F6167-44AC-4DBE-9C90-250D92553A46}" type="pres">
      <dgm:prSet presAssocID="{72C4AB7A-1A61-466C-A1FB-D242A543DB38}" presName="Name0" presStyleCnt="0">
        <dgm:presLayoutVars>
          <dgm:dir/>
          <dgm:resizeHandles val="exact"/>
        </dgm:presLayoutVars>
      </dgm:prSet>
      <dgm:spPr/>
    </dgm:pt>
    <dgm:pt modelId="{E25EC00F-1351-4A33-B65F-B3A8182E327C}" type="pres">
      <dgm:prSet presAssocID="{72C4AB7A-1A61-466C-A1FB-D242A543DB38}" presName="vNodes" presStyleCnt="0"/>
      <dgm:spPr/>
    </dgm:pt>
    <dgm:pt modelId="{7C14B476-3300-4B7D-996A-C450F90AEEB5}" type="pres">
      <dgm:prSet presAssocID="{E7A15764-9053-41DB-9C09-BB12C86B2818}" presName="node" presStyleLbl="node1" presStyleIdx="0" presStyleCnt="3">
        <dgm:presLayoutVars>
          <dgm:bulletEnabled val="1"/>
        </dgm:presLayoutVars>
      </dgm:prSet>
      <dgm:spPr/>
    </dgm:pt>
    <dgm:pt modelId="{18BB5FDA-219C-489A-AA99-3190868482AA}" type="pres">
      <dgm:prSet presAssocID="{42F8B4BC-DD23-441F-8461-C4DD37EF6057}" presName="spacerT" presStyleCnt="0"/>
      <dgm:spPr/>
    </dgm:pt>
    <dgm:pt modelId="{96FABA7E-1EED-4289-A6B3-534C677C775D}" type="pres">
      <dgm:prSet presAssocID="{42F8B4BC-DD23-441F-8461-C4DD37EF6057}" presName="sibTrans" presStyleLbl="sibTrans2D1" presStyleIdx="0" presStyleCnt="2"/>
      <dgm:spPr/>
    </dgm:pt>
    <dgm:pt modelId="{85CA9FCA-77C9-4310-84C9-BD5EE872E523}" type="pres">
      <dgm:prSet presAssocID="{42F8B4BC-DD23-441F-8461-C4DD37EF6057}" presName="spacerB" presStyleCnt="0"/>
      <dgm:spPr/>
    </dgm:pt>
    <dgm:pt modelId="{F322464E-D461-49CE-A996-68611831FE3B}" type="pres">
      <dgm:prSet presAssocID="{268EF500-7F99-4BA4-AF65-509EF2E1CB4C}" presName="node" presStyleLbl="node1" presStyleIdx="1" presStyleCnt="3">
        <dgm:presLayoutVars>
          <dgm:bulletEnabled val="1"/>
        </dgm:presLayoutVars>
      </dgm:prSet>
      <dgm:spPr/>
    </dgm:pt>
    <dgm:pt modelId="{E3AE2BEB-7F81-44C7-AA16-D36082E93EDA}" type="pres">
      <dgm:prSet presAssocID="{72C4AB7A-1A61-466C-A1FB-D242A543DB38}" presName="sibTransLast" presStyleLbl="sibTrans2D1" presStyleIdx="1" presStyleCnt="2"/>
      <dgm:spPr/>
    </dgm:pt>
    <dgm:pt modelId="{F3352947-11AF-4228-8860-B7BF887E96F2}" type="pres">
      <dgm:prSet presAssocID="{72C4AB7A-1A61-466C-A1FB-D242A543DB38}" presName="connectorText" presStyleLbl="sibTrans2D1" presStyleIdx="1" presStyleCnt="2"/>
      <dgm:spPr/>
    </dgm:pt>
    <dgm:pt modelId="{E82BA273-F8E1-41F1-9BA8-CF5A2B4E8CA5}" type="pres">
      <dgm:prSet presAssocID="{72C4AB7A-1A61-466C-A1FB-D242A543DB38}" presName="lastNode" presStyleLbl="node1" presStyleIdx="2" presStyleCnt="3" custScaleX="87116" custScaleY="90376">
        <dgm:presLayoutVars>
          <dgm:bulletEnabled val="1"/>
        </dgm:presLayoutVars>
      </dgm:prSet>
      <dgm:spPr/>
    </dgm:pt>
  </dgm:ptLst>
  <dgm:cxnLst>
    <dgm:cxn modelId="{8E41150D-26F8-41D7-ABCE-75475A8BEA23}" type="presOf" srcId="{E7A15764-9053-41DB-9C09-BB12C86B2818}" destId="{7C14B476-3300-4B7D-996A-C450F90AEEB5}" srcOrd="0" destOrd="0" presId="urn:microsoft.com/office/officeart/2005/8/layout/equation2"/>
    <dgm:cxn modelId="{BA9F7A12-461F-48F8-A5CA-4A07414702FA}" type="presOf" srcId="{3F1717BA-56C9-4C0F-A5AA-D9FB3163F878}" destId="{F3352947-11AF-4228-8860-B7BF887E96F2}" srcOrd="1" destOrd="0" presId="urn:microsoft.com/office/officeart/2005/8/layout/equation2"/>
    <dgm:cxn modelId="{768EE914-AB93-4999-AD94-A7A3B1C8F7C9}" type="presOf" srcId="{3F1717BA-56C9-4C0F-A5AA-D9FB3163F878}" destId="{E3AE2BEB-7F81-44C7-AA16-D36082E93EDA}" srcOrd="0" destOrd="0" presId="urn:microsoft.com/office/officeart/2005/8/layout/equation2"/>
    <dgm:cxn modelId="{2895531C-A6EF-4693-B4E9-95428705A87C}" type="presOf" srcId="{338C5567-9238-4B1D-A01D-01C27397C4D4}" destId="{E82BA273-F8E1-41F1-9BA8-CF5A2B4E8CA5}" srcOrd="0" destOrd="0" presId="urn:microsoft.com/office/officeart/2005/8/layout/equation2"/>
    <dgm:cxn modelId="{4BAAE38F-F169-4566-9852-510BB275053D}" srcId="{72C4AB7A-1A61-466C-A1FB-D242A543DB38}" destId="{268EF500-7F99-4BA4-AF65-509EF2E1CB4C}" srcOrd="1" destOrd="0" parTransId="{60D9D3B3-8D3D-4FA3-89CF-A96B72019211}" sibTransId="{3F1717BA-56C9-4C0F-A5AA-D9FB3163F878}"/>
    <dgm:cxn modelId="{4FB285A4-CF6C-419A-B5B3-F6929808A337}" type="presOf" srcId="{72C4AB7A-1A61-466C-A1FB-D242A543DB38}" destId="{AC1F6167-44AC-4DBE-9C90-250D92553A46}" srcOrd="0" destOrd="0" presId="urn:microsoft.com/office/officeart/2005/8/layout/equation2"/>
    <dgm:cxn modelId="{A66426B1-7E3F-4EBE-B1E1-6B21A48151DA}" type="presOf" srcId="{268EF500-7F99-4BA4-AF65-509EF2E1CB4C}" destId="{F322464E-D461-49CE-A996-68611831FE3B}" srcOrd="0" destOrd="0" presId="urn:microsoft.com/office/officeart/2005/8/layout/equation2"/>
    <dgm:cxn modelId="{E46FBEBA-8F63-4D24-B0B2-F646CDF98020}" srcId="{72C4AB7A-1A61-466C-A1FB-D242A543DB38}" destId="{338C5567-9238-4B1D-A01D-01C27397C4D4}" srcOrd="2" destOrd="0" parTransId="{079B8B34-C7AD-46FE-9313-8D0DA96BF8C4}" sibTransId="{EB8EF816-1D1E-40C4-B23E-76E30EEFD31C}"/>
    <dgm:cxn modelId="{F9C578D2-FF6D-46E1-B0EC-20374B8BF99A}" type="presOf" srcId="{42F8B4BC-DD23-441F-8461-C4DD37EF6057}" destId="{96FABA7E-1EED-4289-A6B3-534C677C775D}" srcOrd="0" destOrd="0" presId="urn:microsoft.com/office/officeart/2005/8/layout/equation2"/>
    <dgm:cxn modelId="{B3FE30D7-5D5C-43D6-8D39-1E581ADC9933}" srcId="{72C4AB7A-1A61-466C-A1FB-D242A543DB38}" destId="{E7A15764-9053-41DB-9C09-BB12C86B2818}" srcOrd="0" destOrd="0" parTransId="{D5F012CA-9C26-4935-8F22-E7869B29A4F6}" sibTransId="{42F8B4BC-DD23-441F-8461-C4DD37EF6057}"/>
    <dgm:cxn modelId="{B750BE04-CAE5-4F88-8C78-F5106E69600A}" type="presParOf" srcId="{AC1F6167-44AC-4DBE-9C90-250D92553A46}" destId="{E25EC00F-1351-4A33-B65F-B3A8182E327C}" srcOrd="0" destOrd="0" presId="urn:microsoft.com/office/officeart/2005/8/layout/equation2"/>
    <dgm:cxn modelId="{7D4E9BFD-9472-44EE-B193-9B3FD1D8AA52}" type="presParOf" srcId="{E25EC00F-1351-4A33-B65F-B3A8182E327C}" destId="{7C14B476-3300-4B7D-996A-C450F90AEEB5}" srcOrd="0" destOrd="0" presId="urn:microsoft.com/office/officeart/2005/8/layout/equation2"/>
    <dgm:cxn modelId="{4964D3B3-98E8-4CA7-A358-06B3B925E1E9}" type="presParOf" srcId="{E25EC00F-1351-4A33-B65F-B3A8182E327C}" destId="{18BB5FDA-219C-489A-AA99-3190868482AA}" srcOrd="1" destOrd="0" presId="urn:microsoft.com/office/officeart/2005/8/layout/equation2"/>
    <dgm:cxn modelId="{48CA6332-5648-4234-9143-4ECF9CDDAE3C}" type="presParOf" srcId="{E25EC00F-1351-4A33-B65F-B3A8182E327C}" destId="{96FABA7E-1EED-4289-A6B3-534C677C775D}" srcOrd="2" destOrd="0" presId="urn:microsoft.com/office/officeart/2005/8/layout/equation2"/>
    <dgm:cxn modelId="{C75AFDD0-77B9-4533-B644-DBD94546D494}" type="presParOf" srcId="{E25EC00F-1351-4A33-B65F-B3A8182E327C}" destId="{85CA9FCA-77C9-4310-84C9-BD5EE872E523}" srcOrd="3" destOrd="0" presId="urn:microsoft.com/office/officeart/2005/8/layout/equation2"/>
    <dgm:cxn modelId="{1ED9A808-B821-47BD-8310-B44F0B911C16}" type="presParOf" srcId="{E25EC00F-1351-4A33-B65F-B3A8182E327C}" destId="{F322464E-D461-49CE-A996-68611831FE3B}" srcOrd="4" destOrd="0" presId="urn:microsoft.com/office/officeart/2005/8/layout/equation2"/>
    <dgm:cxn modelId="{63114874-0309-49AB-9D97-F1F4F9DC34D7}" type="presParOf" srcId="{AC1F6167-44AC-4DBE-9C90-250D92553A46}" destId="{E3AE2BEB-7F81-44C7-AA16-D36082E93EDA}" srcOrd="1" destOrd="0" presId="urn:microsoft.com/office/officeart/2005/8/layout/equation2"/>
    <dgm:cxn modelId="{251E16B5-BAFF-41A4-9FD9-92FF32305D70}" type="presParOf" srcId="{E3AE2BEB-7F81-44C7-AA16-D36082E93EDA}" destId="{F3352947-11AF-4228-8860-B7BF887E96F2}" srcOrd="0" destOrd="0" presId="urn:microsoft.com/office/officeart/2005/8/layout/equation2"/>
    <dgm:cxn modelId="{A1471044-BA9C-4432-8499-50125684C949}" type="presParOf" srcId="{AC1F6167-44AC-4DBE-9C90-250D92553A46}" destId="{E82BA273-F8E1-41F1-9BA8-CF5A2B4E8CA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4B476-3300-4B7D-996A-C450F90AEEB5}">
      <dsp:nvSpPr>
        <dsp:cNvPr id="0" name=""/>
        <dsp:cNvSpPr/>
      </dsp:nvSpPr>
      <dsp:spPr>
        <a:xfrm>
          <a:off x="829481" y="902"/>
          <a:ext cx="1141017" cy="11410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동기화 문제</a:t>
          </a:r>
        </a:p>
      </dsp:txBody>
      <dsp:txXfrm>
        <a:off x="996579" y="168000"/>
        <a:ext cx="806821" cy="806821"/>
      </dsp:txXfrm>
    </dsp:sp>
    <dsp:sp modelId="{96FABA7E-1EED-4289-A6B3-534C677C775D}">
      <dsp:nvSpPr>
        <dsp:cNvPr id="0" name=""/>
        <dsp:cNvSpPr/>
      </dsp:nvSpPr>
      <dsp:spPr>
        <a:xfrm>
          <a:off x="1069095" y="1234570"/>
          <a:ext cx="661790" cy="661790"/>
        </a:xfrm>
        <a:prstGeom prst="mathPlus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1156815" y="1487638"/>
        <a:ext cx="486350" cy="155654"/>
      </dsp:txXfrm>
    </dsp:sp>
    <dsp:sp modelId="{F322464E-D461-49CE-A996-68611831FE3B}">
      <dsp:nvSpPr>
        <dsp:cNvPr id="0" name=""/>
        <dsp:cNvSpPr/>
      </dsp:nvSpPr>
      <dsp:spPr>
        <a:xfrm>
          <a:off x="829481" y="1989011"/>
          <a:ext cx="1141017" cy="11410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병렬 처리</a:t>
          </a:r>
        </a:p>
      </dsp:txBody>
      <dsp:txXfrm>
        <a:off x="996579" y="2156109"/>
        <a:ext cx="806821" cy="806821"/>
      </dsp:txXfrm>
    </dsp:sp>
    <dsp:sp modelId="{E3AE2BEB-7F81-44C7-AA16-D36082E93EDA}">
      <dsp:nvSpPr>
        <dsp:cNvPr id="0" name=""/>
        <dsp:cNvSpPr/>
      </dsp:nvSpPr>
      <dsp:spPr>
        <a:xfrm>
          <a:off x="2141651" y="1353236"/>
          <a:ext cx="362843" cy="424458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141651" y="1438128"/>
        <a:ext cx="253990" cy="254674"/>
      </dsp:txXfrm>
    </dsp:sp>
    <dsp:sp modelId="{E82BA273-F8E1-41F1-9BA8-CF5A2B4E8CA5}">
      <dsp:nvSpPr>
        <dsp:cNvPr id="0" name=""/>
        <dsp:cNvSpPr/>
      </dsp:nvSpPr>
      <dsp:spPr>
        <a:xfrm>
          <a:off x="2655109" y="534259"/>
          <a:ext cx="1988017" cy="206241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ㅇ</a:t>
          </a:r>
          <a:r>
            <a:rPr lang="en-US" altLang="ko-KR" sz="1000" kern="1200" dirty="0"/>
            <a:t>`</a:t>
          </a:r>
          <a:endParaRPr lang="ko-KR" altLang="en-US" sz="6500" kern="1200" dirty="0"/>
        </a:p>
      </dsp:txBody>
      <dsp:txXfrm>
        <a:off x="2946247" y="836292"/>
        <a:ext cx="1405741" cy="1458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84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3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37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0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8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8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98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0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6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만약 </a:t>
            </a:r>
            <a:r>
              <a:rPr lang="ko-KR" altLang="en-US" dirty="0" err="1"/>
              <a:t>양자오류정정</a:t>
            </a:r>
            <a:r>
              <a:rPr lang="ko-KR" altLang="en-US" dirty="0"/>
              <a:t> 과정에 지연이 발생하면</a:t>
            </a:r>
            <a:endParaRPr lang="en-US" altLang="ko-KR" dirty="0"/>
          </a:p>
          <a:p>
            <a:r>
              <a:rPr lang="ko-KR" altLang="en-US" dirty="0"/>
              <a:t>큐비트의 상태가 </a:t>
            </a:r>
            <a:r>
              <a:rPr lang="ko-KR" altLang="en-US" dirty="0" err="1"/>
              <a:t>불안정하게되어</a:t>
            </a:r>
            <a:r>
              <a:rPr lang="ko-KR" altLang="en-US" dirty="0"/>
              <a:t> 본래의 상태를 </a:t>
            </a:r>
            <a:r>
              <a:rPr lang="ko-KR" altLang="en-US" dirty="0" err="1"/>
              <a:t>잃어버리게됨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41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5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92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 각각의 값들은 </a:t>
            </a:r>
            <a:r>
              <a:rPr lang="en-US" altLang="ko-KR" sz="1200" dirty="0" err="1"/>
              <a:t>hadamard</a:t>
            </a:r>
            <a:r>
              <a:rPr lang="ko-KR" altLang="en-US" sz="1200" dirty="0"/>
              <a:t>게이트들을 통해 중첩상태가 되고</a:t>
            </a:r>
            <a:r>
              <a:rPr lang="en-US" altLang="ko-KR" sz="1200" dirty="0"/>
              <a:t>, 000~111</a:t>
            </a:r>
            <a:r>
              <a:rPr lang="ko-KR" altLang="en-US" sz="1200" dirty="0"/>
              <a:t>까지 값들이 모든 </a:t>
            </a:r>
            <a:r>
              <a:rPr lang="ko-KR" altLang="en-US" sz="1200"/>
              <a:t>확률이 되는 하는 </a:t>
            </a:r>
            <a:r>
              <a:rPr lang="en-US" altLang="ko-KR" sz="1200" dirty="0"/>
              <a:t>superposition</a:t>
            </a:r>
            <a:r>
              <a:rPr lang="ko-KR" altLang="en-US" sz="1200" dirty="0"/>
              <a:t> 상태를 만드는 작업을 합니다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43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6.png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over%27s_algorithm" TargetMode="External"/><Relationship Id="rId3" Type="http://schemas.openxmlformats.org/officeDocument/2006/relationships/hyperlink" Target="https://woodforest.tistory.com/122" TargetMode="External"/><Relationship Id="rId7" Type="http://schemas.openxmlformats.org/officeDocument/2006/relationships/hyperlink" Target="https://wybiral.github.io/quantum/" TargetMode="External"/><Relationship Id="rId12" Type="http://schemas.openxmlformats.org/officeDocument/2006/relationships/hyperlink" Target="https://people.csail.mit.edu/henrycg/files/academic/papers/hotos17quantum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lideshare.net/SnehaRamshanker/classical-computation-to-quantum-computation" TargetMode="External"/><Relationship Id="rId11" Type="http://schemas.openxmlformats.org/officeDocument/2006/relationships/hyperlink" Target="https://wccftech.com/operating-system-for-quantum-os-designed/" TargetMode="External"/><Relationship Id="rId5" Type="http://schemas.openxmlformats.org/officeDocument/2006/relationships/hyperlink" Target="https://forest-benchmarking.readthedocs.io/en/latest/examples/ripple_adder_benchmark.html" TargetMode="External"/><Relationship Id="rId10" Type="http://schemas.openxmlformats.org/officeDocument/2006/relationships/hyperlink" Target="http://www.krnet.or.kr/board/data/dprogram/2350/C1-1_%C7%E3%C1%D8.pdf" TargetMode="External"/><Relationship Id="rId4" Type="http://schemas.openxmlformats.org/officeDocument/2006/relationships/hyperlink" Target="https://znz5.tistory.com/2" TargetMode="External"/><Relationship Id="rId9" Type="http://schemas.openxmlformats.org/officeDocument/2006/relationships/hyperlink" Target="https://arxiv.org/pdf/1903.04359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708920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양자 컴퓨팅과 운영체제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3903666"/>
            <a:ext cx="2295436" cy="276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2017118026 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김성욱</a:t>
            </a:r>
            <a:endParaRPr lang="en-US" altLang="ko-KR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2017117950 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김용준</a:t>
            </a:r>
            <a:endParaRPr lang="en-US" altLang="ko-KR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2017117862 </a:t>
            </a:r>
            <a:r>
              <a:rPr lang="ko-KR" altLang="en-US" sz="16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이태균</a:t>
            </a:r>
            <a:endParaRPr lang="en-US" altLang="ko-KR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2013049101 </a:t>
            </a:r>
            <a:r>
              <a:rPr lang="ko-KR" altLang="en-US" sz="16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황인승</a:t>
            </a:r>
            <a:endParaRPr lang="en-US" altLang="ko-KR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2014104348 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허재원</a:t>
            </a:r>
            <a:endParaRPr lang="en-US" altLang="ko-KR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5DFAAE-D0C0-43F5-91F1-49D2525A8B15}"/>
              </a:ext>
            </a:extLst>
          </p:cNvPr>
          <p:cNvCxnSpPr>
            <a:cxnSpLocks/>
          </p:cNvCxnSpPr>
          <p:nvPr/>
        </p:nvCxnSpPr>
        <p:spPr>
          <a:xfrm>
            <a:off x="683568" y="3501008"/>
            <a:ext cx="78590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Step 1 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 Prepare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superposition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5734BB-CD62-44C9-ABFA-039A65A36B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5" y="3356992"/>
            <a:ext cx="3528392" cy="240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A11D8C-442B-4F02-8CA5-43B13F588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775" y="3528898"/>
            <a:ext cx="4024665" cy="2246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4466A-C6B0-4E42-A148-F20CA5A3DE02}"/>
              </a:ext>
            </a:extLst>
          </p:cNvPr>
          <p:cNvSpPr txBox="1"/>
          <p:nvPr/>
        </p:nvSpPr>
        <p:spPr>
          <a:xfrm>
            <a:off x="1223628" y="5764151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초기 상태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11DF8-46BC-4EA8-9354-6EAAD2091A86}"/>
              </a:ext>
            </a:extLst>
          </p:cNvPr>
          <p:cNvSpPr txBox="1"/>
          <p:nvPr/>
        </p:nvSpPr>
        <p:spPr>
          <a:xfrm>
            <a:off x="5076056" y="5770678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Hadamard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변환 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27296-95B8-4924-9053-9D139DB02BC5}"/>
              </a:ext>
            </a:extLst>
          </p:cNvPr>
          <p:cNvSpPr txBox="1"/>
          <p:nvPr/>
        </p:nvSpPr>
        <p:spPr>
          <a:xfrm>
            <a:off x="-1404664" y="21674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Using 2 qubits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CC0405-1D4B-4A7A-A563-DF452B4F2FC3}"/>
              </a:ext>
            </a:extLst>
          </p:cNvPr>
          <p:cNvGrpSpPr/>
          <p:nvPr/>
        </p:nvGrpSpPr>
        <p:grpSpPr>
          <a:xfrm>
            <a:off x="-568281" y="2481008"/>
            <a:ext cx="6804248" cy="1118999"/>
            <a:chOff x="0" y="2716254"/>
            <a:chExt cx="6804248" cy="111899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C967DD1-8719-49DD-BE6B-87C06714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6254"/>
              <a:ext cx="6084168" cy="71271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D3C0769-BCE9-4A58-A158-727E42DF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3931" y="3343415"/>
              <a:ext cx="3529769" cy="49183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4346587-CEF4-411E-A0A7-FFD339ED3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3700" y="3429000"/>
              <a:ext cx="1580548" cy="334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36BB06-85A0-4DA5-837D-D625C83AD841}"/>
              </a:ext>
            </a:extLst>
          </p:cNvPr>
          <p:cNvSpPr txBox="1"/>
          <p:nvPr/>
        </p:nvSpPr>
        <p:spPr>
          <a:xfrm>
            <a:off x="1439652" y="1415199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Step 2 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 Oracle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function 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A5F88E-56E4-47BD-92BC-37CED1264C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53" y="2400083"/>
            <a:ext cx="7887293" cy="1574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DE3C66-E0A6-4A19-9D7B-93A18B7424D8}"/>
              </a:ext>
            </a:extLst>
          </p:cNvPr>
          <p:cNvSpPr txBox="1"/>
          <p:nvPr/>
        </p:nvSpPr>
        <p:spPr>
          <a:xfrm>
            <a:off x="2483768" y="2276872"/>
            <a:ext cx="1240144" cy="1650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E6C8E4-7C56-4198-B6DB-6B6C0DC3FA16}"/>
              </a:ext>
            </a:extLst>
          </p:cNvPr>
          <p:cNvGrpSpPr/>
          <p:nvPr/>
        </p:nvGrpSpPr>
        <p:grpSpPr>
          <a:xfrm>
            <a:off x="4788024" y="3981016"/>
            <a:ext cx="3309563" cy="1851355"/>
            <a:chOff x="4788024" y="3981016"/>
            <a:chExt cx="3309563" cy="185135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5946133-113B-4D74-B1C1-8E5DF367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88024" y="3981016"/>
              <a:ext cx="3309563" cy="18513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EEFAE-0C28-4838-9934-68DD6B8D3D30}"/>
                </a:ext>
              </a:extLst>
            </p:cNvPr>
            <p:cNvSpPr txBox="1"/>
            <p:nvPr/>
          </p:nvSpPr>
          <p:spPr>
            <a:xfrm>
              <a:off x="6012160" y="4880223"/>
              <a:ext cx="303090" cy="922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E796F-9990-4BAA-AACC-201C737FA75A}"/>
                </a:ext>
              </a:extLst>
            </p:cNvPr>
            <p:cNvSpPr txBox="1"/>
            <p:nvPr/>
          </p:nvSpPr>
          <p:spPr>
            <a:xfrm>
              <a:off x="7653286" y="4500065"/>
              <a:ext cx="303090" cy="922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7A85036-B830-454A-9587-03C9D42A22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040" y="4107227"/>
            <a:ext cx="2624300" cy="5451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ADEF4E-7389-4EE4-A123-E9D1210F06C0}"/>
              </a:ext>
            </a:extLst>
          </p:cNvPr>
          <p:cNvSpPr txBox="1"/>
          <p:nvPr/>
        </p:nvSpPr>
        <p:spPr>
          <a:xfrm>
            <a:off x="1046413" y="4736519"/>
            <a:ext cx="30627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f(x) = 0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f(x’) = 1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부호 반전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평균 감소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605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Step 3 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 </a:t>
            </a:r>
            <a:r>
              <a:rPr kumimoji="0" lang="en-US" altLang="ko-KR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Duffusion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operator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79C83-D734-4ACA-AB6D-951D8589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73" y="3862439"/>
            <a:ext cx="3610841" cy="2086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307D3-3665-421D-9430-F5A6CE8867A7}"/>
              </a:ext>
            </a:extLst>
          </p:cNvPr>
          <p:cNvSpPr txBox="1"/>
          <p:nvPr/>
        </p:nvSpPr>
        <p:spPr>
          <a:xfrm>
            <a:off x="6084168" y="3889804"/>
            <a:ext cx="442288" cy="148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B737DC-30E7-4B84-A9A4-34F2126B1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850" y="3747864"/>
            <a:ext cx="3114675" cy="2057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361F78-A8EC-4EB7-86EE-9E1A5B2EB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625722"/>
            <a:ext cx="2232248" cy="341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60B6A-E2F2-4355-86F7-EF7C76E73461}"/>
                  </a:ext>
                </a:extLst>
              </p:cNvPr>
              <p:cNvSpPr txBox="1"/>
              <p:nvPr/>
            </p:nvSpPr>
            <p:spPr>
              <a:xfrm>
                <a:off x="1187624" y="3115629"/>
                <a:ext cx="5616624" cy="89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Diffusion Operator</a:t>
                </a:r>
                <a:r>
                  <a:rPr lang="ko-KR" altLang="en-US" dirty="0"/>
                  <a:t>연산 결과 </a:t>
                </a:r>
                <a:r>
                  <a:rPr lang="en-US" altLang="ko-KR" dirty="0"/>
                  <a:t>: 2&lt;a&gt;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algn="r"/>
                <a:r>
                  <a:rPr lang="en-US" altLang="ko-KR" sz="1600" dirty="0"/>
                  <a:t>&lt;a&gt;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1600" dirty="0"/>
                  <a:t>의 평균</a:t>
                </a:r>
                <a:endParaRPr lang="en-US" altLang="ko-KR" sz="16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60B6A-E2F2-4355-86F7-EF7C76E7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15629"/>
                <a:ext cx="5616624" cy="892937"/>
              </a:xfrm>
              <a:prstGeom prst="rect">
                <a:avLst/>
              </a:prstGeom>
              <a:blipFill>
                <a:blip r:embed="rId7"/>
                <a:stretch>
                  <a:fillRect l="-977" t="-3401" r="-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98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13693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Step 2-3 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 Grover operator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AA38C-06DA-4AD5-AFA2-3A34AE2D6CC7}"/>
                  </a:ext>
                </a:extLst>
              </p:cNvPr>
              <p:cNvSpPr txBox="1"/>
              <p:nvPr/>
            </p:nvSpPr>
            <p:spPr>
              <a:xfrm>
                <a:off x="2951820" y="2238342"/>
                <a:ext cx="3240360" cy="470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𝐺</m:t>
                      </m:r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endChr m:val="⟩"/>
                          <m:ctrlP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e>
                          <m:nary>
                            <m:naryPr>
                              <m:chr m:val="⨚"/>
                              <m:subHide m:val="on"/>
                              <m:supHide m:val="on"/>
                              <m:ctrlPr>
                                <a:rPr kumimoji="0" lang="en-US" altLang="ko-K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altLang="ko-K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⟨"/>
                          <m:ctrlP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⨚"/>
                              <m:subHide m:val="on"/>
                              <m:supHide m:val="on"/>
                              <m:ctrlPr>
                                <a:rPr kumimoji="0" lang="en-US" altLang="ko-K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altLang="ko-K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nary>
                          <m: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</m:t>
                      </m:r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AA38C-06DA-4AD5-AFA2-3A34AE2D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2238342"/>
                <a:ext cx="3240360" cy="470578"/>
              </a:xfrm>
              <a:prstGeom prst="rect">
                <a:avLst/>
              </a:prstGeom>
              <a:blipFill>
                <a:blip r:embed="rId4"/>
                <a:stretch>
                  <a:fillRect t="-157143" b="-235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B2C0360-36AF-4172-878E-51C79C812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92" y="2802491"/>
            <a:ext cx="4172108" cy="3369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10BC03-9222-47D7-B1DD-439FCE2A3020}"/>
              </a:ext>
            </a:extLst>
          </p:cNvPr>
          <p:cNvSpPr txBox="1"/>
          <p:nvPr/>
        </p:nvSpPr>
        <p:spPr>
          <a:xfrm>
            <a:off x="4572000" y="3855354"/>
            <a:ext cx="36004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번 만에 찾을 수 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Solution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상태에 가까워진다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F4CACB-BC7E-411D-9E47-4ED0BEFE9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897" y="3933056"/>
            <a:ext cx="828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Step 3 :</a:t>
            </a:r>
          </a:p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[ 3-bit </a:t>
            </a:r>
            <a:r>
              <a:rPr lang="en-US" altLang="ko-KR" sz="2000" b="1" spc="-150" dirty="0" err="1">
                <a:solidFill>
                  <a:schemeClr val="tx2"/>
                </a:solidFill>
              </a:rPr>
              <a:t>Qiskit</a:t>
            </a:r>
            <a:r>
              <a:rPr lang="en-US" altLang="ko-KR" sz="2000" b="1" spc="-150" dirty="0">
                <a:solidFill>
                  <a:schemeClr val="tx2"/>
                </a:solidFill>
              </a:rPr>
              <a:t> notebook</a:t>
            </a:r>
            <a:r>
              <a:rPr lang="ko-KR" altLang="en-US" sz="2000" b="1" spc="-150" dirty="0">
                <a:solidFill>
                  <a:schemeClr val="tx2"/>
                </a:solidFill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</a:rPr>
              <a:t>]</a:t>
            </a:r>
            <a:endParaRPr lang="ko-KR" altLang="en-US" sz="2000" b="1" spc="-15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2D440-25D0-4483-9553-8422BF4D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636912"/>
            <a:ext cx="6924022" cy="29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0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Step 3 :</a:t>
            </a:r>
          </a:p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[ 3-bit </a:t>
            </a:r>
            <a:r>
              <a:rPr lang="en-US" altLang="ko-KR" sz="2000" b="1" spc="-150" dirty="0" err="1">
                <a:solidFill>
                  <a:schemeClr val="tx2"/>
                </a:solidFill>
              </a:rPr>
              <a:t>Qiskit</a:t>
            </a:r>
            <a:r>
              <a:rPr lang="en-US" altLang="ko-KR" sz="2000" b="1" spc="-150" dirty="0">
                <a:solidFill>
                  <a:schemeClr val="tx2"/>
                </a:solidFill>
              </a:rPr>
              <a:t> notebook</a:t>
            </a:r>
            <a:r>
              <a:rPr lang="ko-KR" altLang="en-US" sz="2000" b="1" spc="-150" dirty="0">
                <a:solidFill>
                  <a:schemeClr val="tx2"/>
                </a:solidFill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</a:rPr>
              <a:t>]</a:t>
            </a:r>
            <a:endParaRPr lang="ko-KR" altLang="en-US" sz="2000" b="1" spc="-15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51F48-4DB0-4072-9A1F-744A7D225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5" t="569" r="35052" b="-569"/>
          <a:stretch/>
        </p:blipFill>
        <p:spPr>
          <a:xfrm>
            <a:off x="5712146" y="2326581"/>
            <a:ext cx="2592288" cy="3501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D9C0B1-B366-42B8-BD72-F5E770DD1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2" y="2296109"/>
            <a:ext cx="4819650" cy="397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EDD6E-C6EF-41C4-8823-6CDD5EB4CA32}"/>
              </a:ext>
            </a:extLst>
          </p:cNvPr>
          <p:cNvSpPr txBox="1"/>
          <p:nvPr/>
        </p:nvSpPr>
        <p:spPr>
          <a:xfrm>
            <a:off x="585932" y="6192083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https://github.com/Qiskit/qiskit-aqua/blob/master/qiskit/aqua/circuits/gates/multi_control_toffoli_gate.py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5D475-317F-4956-8F99-5F3F3A6F9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661" y="3249975"/>
            <a:ext cx="59055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B031D7-5E9C-4B78-9F51-45B436BF47C4}"/>
              </a:ext>
            </a:extLst>
          </p:cNvPr>
          <p:cNvSpPr txBox="1"/>
          <p:nvPr/>
        </p:nvSpPr>
        <p:spPr>
          <a:xfrm>
            <a:off x="3425863" y="5450250"/>
            <a:ext cx="121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CCCX </a:t>
            </a:r>
            <a:r>
              <a:rPr lang="ko-KR" altLang="en-US" sz="1400" dirty="0"/>
              <a:t>게이트</a:t>
            </a:r>
          </a:p>
        </p:txBody>
      </p:sp>
    </p:spTree>
    <p:extLst>
      <p:ext uri="{BB962C8B-B14F-4D97-AF65-F5344CB8AC3E}">
        <p14:creationId xmlns:p14="http://schemas.microsoft.com/office/powerpoint/2010/main" val="3993736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Step 3 :</a:t>
            </a:r>
          </a:p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[ 3-bit </a:t>
            </a:r>
            <a:r>
              <a:rPr lang="en-US" altLang="ko-KR" sz="2000" b="1" spc="-150" dirty="0" err="1">
                <a:solidFill>
                  <a:schemeClr val="tx2"/>
                </a:solidFill>
              </a:rPr>
              <a:t>Qiskit</a:t>
            </a:r>
            <a:r>
              <a:rPr lang="en-US" altLang="ko-KR" sz="2000" b="1" spc="-150" dirty="0">
                <a:solidFill>
                  <a:schemeClr val="tx2"/>
                </a:solidFill>
              </a:rPr>
              <a:t> notebook</a:t>
            </a:r>
            <a:r>
              <a:rPr lang="ko-KR" altLang="en-US" sz="2000" b="1" spc="-150" dirty="0">
                <a:solidFill>
                  <a:schemeClr val="tx2"/>
                </a:solidFill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</a:rPr>
              <a:t>]</a:t>
            </a:r>
            <a:endParaRPr lang="ko-KR" altLang="en-US" sz="2000" b="1" spc="-150" dirty="0">
              <a:solidFill>
                <a:schemeClr val="tx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D5714B-1C86-4061-9B04-DDCC4FB0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97011"/>
            <a:ext cx="2743200" cy="3533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F5505A-D5C5-4034-AD8D-E6FE51672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48" y="2300371"/>
            <a:ext cx="2867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Step 3 :</a:t>
            </a:r>
          </a:p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[ 3-bit </a:t>
            </a:r>
            <a:r>
              <a:rPr lang="en-US" altLang="ko-KR" sz="2000" b="1" spc="-150" dirty="0" err="1">
                <a:solidFill>
                  <a:schemeClr val="tx2"/>
                </a:solidFill>
              </a:rPr>
              <a:t>Qiskit</a:t>
            </a:r>
            <a:r>
              <a:rPr lang="en-US" altLang="ko-KR" sz="2000" b="1" spc="-150" dirty="0">
                <a:solidFill>
                  <a:schemeClr val="tx2"/>
                </a:solidFill>
              </a:rPr>
              <a:t> notebook</a:t>
            </a:r>
            <a:r>
              <a:rPr lang="ko-KR" altLang="en-US" sz="2000" b="1" spc="-150" dirty="0">
                <a:solidFill>
                  <a:schemeClr val="tx2"/>
                </a:solidFill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</a:rPr>
              <a:t>]</a:t>
            </a:r>
            <a:endParaRPr lang="ko-KR" altLang="en-US" sz="2000" b="1" spc="-15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5CD1E-1C04-4874-A6B5-D2E8F4D64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05134"/>
            <a:ext cx="3384376" cy="3723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C569F7-4C3D-418F-B8C6-89429F966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609020"/>
            <a:ext cx="4343425" cy="13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Step 3 :</a:t>
            </a:r>
          </a:p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[ 3-bit </a:t>
            </a:r>
            <a:r>
              <a:rPr lang="en-US" altLang="ko-KR" sz="2000" b="1" spc="-150" dirty="0" err="1">
                <a:solidFill>
                  <a:schemeClr val="tx2"/>
                </a:solidFill>
              </a:rPr>
              <a:t>Qiskit</a:t>
            </a:r>
            <a:r>
              <a:rPr lang="en-US" altLang="ko-KR" sz="2000" b="1" spc="-150" dirty="0">
                <a:solidFill>
                  <a:schemeClr val="tx2"/>
                </a:solidFill>
              </a:rPr>
              <a:t> notebook</a:t>
            </a:r>
            <a:r>
              <a:rPr lang="ko-KR" altLang="en-US" sz="2000" b="1" spc="-150" dirty="0">
                <a:solidFill>
                  <a:schemeClr val="tx2"/>
                </a:solidFill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</a:rPr>
              <a:t>]</a:t>
            </a:r>
            <a:endParaRPr lang="ko-KR" altLang="en-US" sz="2000" b="1" spc="-15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5F864C-9BDB-46A6-9644-4B05968C1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96" y="2219093"/>
            <a:ext cx="6372200" cy="401821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E82F9ED-A742-4052-BA97-3E11DC242CC7}"/>
              </a:ext>
            </a:extLst>
          </p:cNvPr>
          <p:cNvGrpSpPr/>
          <p:nvPr/>
        </p:nvGrpSpPr>
        <p:grpSpPr>
          <a:xfrm>
            <a:off x="4427984" y="3545800"/>
            <a:ext cx="3726496" cy="1364804"/>
            <a:chOff x="2934072" y="2136204"/>
            <a:chExt cx="5382344" cy="136480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8C3854-10ED-4583-8F8F-CACADAD169EA}"/>
                </a:ext>
              </a:extLst>
            </p:cNvPr>
            <p:cNvSpPr/>
            <p:nvPr/>
          </p:nvSpPr>
          <p:spPr>
            <a:xfrm>
              <a:off x="2934072" y="2136204"/>
              <a:ext cx="5238328" cy="13648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F1C438-D8BC-4963-BCBE-1EFEC70E61D8}"/>
                </a:ext>
              </a:extLst>
            </p:cNvPr>
            <p:cNvSpPr/>
            <p:nvPr/>
          </p:nvSpPr>
          <p:spPr>
            <a:xfrm>
              <a:off x="7956376" y="2136204"/>
              <a:ext cx="360040" cy="136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62B886-AD2F-4D5C-84AF-B5860E78510C}"/>
              </a:ext>
            </a:extLst>
          </p:cNvPr>
          <p:cNvGrpSpPr/>
          <p:nvPr/>
        </p:nvGrpSpPr>
        <p:grpSpPr>
          <a:xfrm rot="10800000">
            <a:off x="1115616" y="3545800"/>
            <a:ext cx="1296536" cy="1364804"/>
            <a:chOff x="2934072" y="2136204"/>
            <a:chExt cx="5382344" cy="13648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6CF49B1-BD08-4AC0-8ACA-61531AB75D63}"/>
                </a:ext>
              </a:extLst>
            </p:cNvPr>
            <p:cNvSpPr/>
            <p:nvPr/>
          </p:nvSpPr>
          <p:spPr>
            <a:xfrm>
              <a:off x="2934072" y="2136204"/>
              <a:ext cx="5238328" cy="13648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FBB8D5-01BB-42A8-B93E-C5E34F006F3E}"/>
                </a:ext>
              </a:extLst>
            </p:cNvPr>
            <p:cNvSpPr/>
            <p:nvPr/>
          </p:nvSpPr>
          <p:spPr>
            <a:xfrm>
              <a:off x="7956376" y="2136204"/>
              <a:ext cx="360040" cy="136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71B66B-522C-4B49-A72C-976CC909AB27}"/>
              </a:ext>
            </a:extLst>
          </p:cNvPr>
          <p:cNvGrpSpPr/>
          <p:nvPr/>
        </p:nvGrpSpPr>
        <p:grpSpPr>
          <a:xfrm rot="10800000">
            <a:off x="1158980" y="4969190"/>
            <a:ext cx="3124988" cy="1364804"/>
            <a:chOff x="2934072" y="2136204"/>
            <a:chExt cx="5382344" cy="1364804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EB62575-0436-4EF5-ACE2-DF4308347633}"/>
                </a:ext>
              </a:extLst>
            </p:cNvPr>
            <p:cNvSpPr/>
            <p:nvPr/>
          </p:nvSpPr>
          <p:spPr>
            <a:xfrm>
              <a:off x="2934072" y="2136204"/>
              <a:ext cx="5238328" cy="13648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167499-BE76-4E41-9A5E-AD9A4CB8D395}"/>
                </a:ext>
              </a:extLst>
            </p:cNvPr>
            <p:cNvSpPr/>
            <p:nvPr/>
          </p:nvSpPr>
          <p:spPr>
            <a:xfrm>
              <a:off x="7956376" y="2136204"/>
              <a:ext cx="360040" cy="136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16B67B-BCFF-4276-ACA0-AFD630E2A336}"/>
              </a:ext>
            </a:extLst>
          </p:cNvPr>
          <p:cNvGrpSpPr/>
          <p:nvPr/>
        </p:nvGrpSpPr>
        <p:grpSpPr>
          <a:xfrm>
            <a:off x="2596344" y="2151703"/>
            <a:ext cx="5710944" cy="1364804"/>
            <a:chOff x="2934072" y="2136204"/>
            <a:chExt cx="5382344" cy="136480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E839201-5333-478E-8A39-1772C111BACC}"/>
                </a:ext>
              </a:extLst>
            </p:cNvPr>
            <p:cNvSpPr/>
            <p:nvPr/>
          </p:nvSpPr>
          <p:spPr>
            <a:xfrm>
              <a:off x="2934072" y="2136204"/>
              <a:ext cx="5238328" cy="13648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AAEEA2-E1FB-43F4-BF96-4F11020BB4B8}"/>
                </a:ext>
              </a:extLst>
            </p:cNvPr>
            <p:cNvSpPr/>
            <p:nvPr/>
          </p:nvSpPr>
          <p:spPr>
            <a:xfrm>
              <a:off x="7956376" y="2136204"/>
              <a:ext cx="360040" cy="136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2C34FC3-8EA3-45F2-ABB9-7F53C6006BBB}"/>
              </a:ext>
            </a:extLst>
          </p:cNvPr>
          <p:cNvSpPr/>
          <p:nvPr/>
        </p:nvSpPr>
        <p:spPr>
          <a:xfrm>
            <a:off x="2596344" y="3545799"/>
            <a:ext cx="1687624" cy="13648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627D1D2-C2C4-4D4F-B221-8FCA2EA747A4}"/>
              </a:ext>
            </a:extLst>
          </p:cNvPr>
          <p:cNvSpPr/>
          <p:nvPr/>
        </p:nvSpPr>
        <p:spPr>
          <a:xfrm>
            <a:off x="4438656" y="4991818"/>
            <a:ext cx="1687624" cy="1342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23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6467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D095E-D316-4488-A868-02C734973BC9}"/>
              </a:ext>
            </a:extLst>
          </p:cNvPr>
          <p:cNvSpPr txBox="1"/>
          <p:nvPr/>
        </p:nvSpPr>
        <p:spPr>
          <a:xfrm>
            <a:off x="1691680" y="142831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Step 3 :</a:t>
            </a:r>
          </a:p>
          <a:p>
            <a:pPr algn="ctr"/>
            <a:r>
              <a:rPr lang="en-US" altLang="ko-KR" sz="2000" b="1" spc="-150" dirty="0">
                <a:solidFill>
                  <a:schemeClr val="tx2"/>
                </a:solidFill>
              </a:rPr>
              <a:t>[ 3-bit </a:t>
            </a:r>
            <a:r>
              <a:rPr lang="en-US" altLang="ko-KR" sz="2000" b="1" spc="-150" dirty="0" err="1">
                <a:solidFill>
                  <a:schemeClr val="tx2"/>
                </a:solidFill>
              </a:rPr>
              <a:t>Qiskit</a:t>
            </a:r>
            <a:r>
              <a:rPr lang="en-US" altLang="ko-KR" sz="2000" b="1" spc="-150" dirty="0">
                <a:solidFill>
                  <a:schemeClr val="tx2"/>
                </a:solidFill>
              </a:rPr>
              <a:t> notebook</a:t>
            </a:r>
            <a:r>
              <a:rPr lang="ko-KR" altLang="en-US" sz="2000" b="1" spc="-150" dirty="0">
                <a:solidFill>
                  <a:schemeClr val="tx2"/>
                </a:solidFill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</a:rPr>
              <a:t>]</a:t>
            </a:r>
            <a:endParaRPr lang="ko-KR" altLang="en-US" sz="2000" b="1" spc="-15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27104-38EB-4236-B44E-B99E3E8DB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15" y="3477677"/>
            <a:ext cx="5829300" cy="11334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0158130-61FD-4940-9723-07779E5547A0}"/>
              </a:ext>
            </a:extLst>
          </p:cNvPr>
          <p:cNvGrpSpPr/>
          <p:nvPr/>
        </p:nvGrpSpPr>
        <p:grpSpPr>
          <a:xfrm>
            <a:off x="2843808" y="2090475"/>
            <a:ext cx="5475793" cy="4476697"/>
            <a:chOff x="2843808" y="2090475"/>
            <a:chExt cx="5475793" cy="44766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96A5662-FE92-431B-BA02-754886BE062E}"/>
                </a:ext>
              </a:extLst>
            </p:cNvPr>
            <p:cNvGrpSpPr/>
            <p:nvPr/>
          </p:nvGrpSpPr>
          <p:grpSpPr>
            <a:xfrm>
              <a:off x="2843808" y="2090475"/>
              <a:ext cx="5475793" cy="4476697"/>
              <a:chOff x="649683" y="2056243"/>
              <a:chExt cx="5475793" cy="447669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5D130AD-361C-40FF-96FC-E90DC8BF6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83" y="2056243"/>
                <a:ext cx="4208981" cy="3131071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70D14BC-1A37-4A47-A3F8-5E86C4B35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683" y="5097538"/>
                <a:ext cx="5475793" cy="1435402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3B6F1B-A442-4D56-8569-9A3ECBF36594}"/>
                </a:ext>
              </a:extLst>
            </p:cNvPr>
            <p:cNvSpPr/>
            <p:nvPr/>
          </p:nvSpPr>
          <p:spPr>
            <a:xfrm>
              <a:off x="6012160" y="4721797"/>
              <a:ext cx="360040" cy="507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A4DA41-F0C7-4EA7-B464-652E2E951294}"/>
              </a:ext>
            </a:extLst>
          </p:cNvPr>
          <p:cNvGrpSpPr/>
          <p:nvPr/>
        </p:nvGrpSpPr>
        <p:grpSpPr>
          <a:xfrm>
            <a:off x="3794826" y="2090475"/>
            <a:ext cx="4377574" cy="4378965"/>
            <a:chOff x="3794826" y="2090475"/>
            <a:chExt cx="4377574" cy="437896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74B96A6-B3C4-4CAA-B418-26B05E1F2FA8}"/>
                </a:ext>
              </a:extLst>
            </p:cNvPr>
            <p:cNvGrpSpPr/>
            <p:nvPr/>
          </p:nvGrpSpPr>
          <p:grpSpPr>
            <a:xfrm>
              <a:off x="3794826" y="2090475"/>
              <a:ext cx="4377574" cy="4378965"/>
              <a:chOff x="3904758" y="1538161"/>
              <a:chExt cx="4722701" cy="494330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D0D9F09-B3AE-4346-A37D-B3CCD868D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4758" y="1538161"/>
                <a:ext cx="4267642" cy="3131071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1E4BA8CF-7F16-48C9-9ED7-D77B4AF1E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3600" y="4669232"/>
                <a:ext cx="4563859" cy="1812229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CFDF4B-1F43-4C83-B38F-9381E68C9CD5}"/>
                </a:ext>
              </a:extLst>
            </p:cNvPr>
            <p:cNvSpPr/>
            <p:nvPr/>
          </p:nvSpPr>
          <p:spPr>
            <a:xfrm>
              <a:off x="6817190" y="4402424"/>
              <a:ext cx="360040" cy="507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66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71600" y="3284984"/>
            <a:ext cx="1656184" cy="23042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62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01    02     03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4380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양자 회로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432046"/>
            <a:ext cx="1656184" cy="153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Ripple-Carry-Adder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정의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회로 설계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 결과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601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양자 알고리즘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9992" y="28436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양자 컴퓨터와 운영체제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C795AD-5315-4666-9172-89C0A5C74A4D}"/>
              </a:ext>
            </a:extLst>
          </p:cNvPr>
          <p:cNvSpPr/>
          <p:nvPr/>
        </p:nvSpPr>
        <p:spPr>
          <a:xfrm>
            <a:off x="2843808" y="3284984"/>
            <a:ext cx="1631369" cy="23042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E946C6-A6C9-4E5D-A023-AE0FB9A35AAC}"/>
              </a:ext>
            </a:extLst>
          </p:cNvPr>
          <p:cNvSpPr txBox="1"/>
          <p:nvPr/>
        </p:nvSpPr>
        <p:spPr>
          <a:xfrm>
            <a:off x="2987824" y="3429000"/>
            <a:ext cx="1368152" cy="153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Grover Algorithm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정의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코딩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 결과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A5724B-1CE5-4066-9CFC-3EA27ABBF7AA}"/>
              </a:ext>
            </a:extLst>
          </p:cNvPr>
          <p:cNvSpPr/>
          <p:nvPr/>
        </p:nvSpPr>
        <p:spPr>
          <a:xfrm>
            <a:off x="4715342" y="3284984"/>
            <a:ext cx="2016897" cy="23042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EA67F-220D-47E6-BC46-7D96CE4E5687}"/>
              </a:ext>
            </a:extLst>
          </p:cNvPr>
          <p:cNvSpPr txBox="1"/>
          <p:nvPr/>
        </p:nvSpPr>
        <p:spPr>
          <a:xfrm>
            <a:off x="4788750" y="3428999"/>
            <a:ext cx="2977872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양자 컴퓨터의 운영체제</a:t>
            </a:r>
            <a:endParaRPr kumimoji="0" lang="en-US" altLang="ko-KR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   Qubit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제어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  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양자 컴퓨팅 스레드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spc="-150" dirty="0">
                <a:solidFill>
                  <a:prstClr val="black"/>
                </a:solidFill>
              </a:rPr>
              <a:t>-    </a:t>
            </a:r>
            <a:r>
              <a:rPr lang="ko-KR" altLang="en-US" sz="1200" b="1" spc="-150" dirty="0">
                <a:solidFill>
                  <a:prstClr val="black"/>
                </a:solidFill>
              </a:rPr>
              <a:t>대량의 </a:t>
            </a:r>
            <a:r>
              <a:rPr lang="en-US" altLang="ko-KR" sz="1200" b="1" spc="-150" dirty="0">
                <a:solidFill>
                  <a:prstClr val="black"/>
                </a:solidFill>
              </a:rPr>
              <a:t>Qubit</a:t>
            </a: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426841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9797" y="1087676"/>
            <a:ext cx="2632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큐비트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제어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E8EEC-AE44-49CA-817F-8A6B85F972D9}"/>
              </a:ext>
            </a:extLst>
          </p:cNvPr>
          <p:cNvSpPr txBox="1"/>
          <p:nvPr/>
        </p:nvSpPr>
        <p:spPr>
          <a:xfrm>
            <a:off x="427434" y="1556792"/>
            <a:ext cx="8321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EAFAA-5596-4C8E-B610-7CD22E0DB44A}"/>
              </a:ext>
            </a:extLst>
          </p:cNvPr>
          <p:cNvSpPr txBox="1"/>
          <p:nvPr/>
        </p:nvSpPr>
        <p:spPr>
          <a:xfrm>
            <a:off x="467544" y="514366"/>
            <a:ext cx="460851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Qubit</a:t>
            </a:r>
            <a:r>
              <a:rPr lang="ko-KR" altLang="en-US" dirty="0">
                <a:latin typeface="+mj-lt"/>
              </a:rPr>
              <a:t> 단위 연산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양자의 중첩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얽힘 성질을 이용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이를 이용한 엄청난 성능향상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But</a:t>
            </a:r>
          </a:p>
          <a:p>
            <a:endParaRPr lang="en-US" altLang="ko-KR" sz="900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매우 불안정한 상태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Bit flip</a:t>
            </a:r>
            <a:r>
              <a:rPr lang="ko-KR" altLang="en-US" dirty="0">
                <a:latin typeface="+mj-lt"/>
              </a:rPr>
              <a:t>으로 신뢰성 문제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대량의 </a:t>
            </a:r>
            <a:r>
              <a:rPr lang="en-US" altLang="ko-KR" dirty="0">
                <a:latin typeface="+mj-lt"/>
              </a:rPr>
              <a:t>Qubit</a:t>
            </a:r>
            <a:r>
              <a:rPr lang="ko-KR" altLang="en-US" dirty="0">
                <a:latin typeface="+mj-lt"/>
              </a:rPr>
              <a:t> 관리 복잡성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운영체제의 역할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Qubit</a:t>
            </a:r>
            <a:r>
              <a:rPr lang="ko-KR" altLang="en-US" dirty="0"/>
              <a:t>단위 처리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Qubit</a:t>
            </a:r>
            <a:r>
              <a:rPr lang="ko-KR" altLang="en-US" dirty="0"/>
              <a:t>의 오류를 감지하고 정정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CEC78-22F7-42E2-A5F2-38C74F93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32663"/>
            <a:ext cx="3542893" cy="46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shor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알고리즘 같은 대규모 양자알고리즘을 구동하는데 수십억 개의 큐비트 필요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큐비트를 효율적으로 잘 관리하고 병렬적으로 제어하는 기능은 필수적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큐비트 간의 동기화 문제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654B2-232F-4708-BB1A-790255B36925}"/>
              </a:ext>
            </a:extLst>
          </p:cNvPr>
          <p:cNvSpPr txBox="1"/>
          <p:nvPr/>
        </p:nvSpPr>
        <p:spPr>
          <a:xfrm>
            <a:off x="427434" y="1556792"/>
            <a:ext cx="8321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2D970-FD37-4F24-83D7-24BF7D83FFCA}"/>
              </a:ext>
            </a:extLst>
          </p:cNvPr>
          <p:cNvSpPr txBox="1"/>
          <p:nvPr/>
        </p:nvSpPr>
        <p:spPr>
          <a:xfrm>
            <a:off x="3039777" y="1101270"/>
            <a:ext cx="29924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대량의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큐비트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DF85C-918D-4A47-80D6-E4A4F5916B23}"/>
              </a:ext>
            </a:extLst>
          </p:cNvPr>
          <p:cNvSpPr txBox="1"/>
          <p:nvPr/>
        </p:nvSpPr>
        <p:spPr>
          <a:xfrm>
            <a:off x="427434" y="4797152"/>
            <a:ext cx="832103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대규모 양자알고리즘 수행 시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대량의 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Qubit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요구됨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lnSpc>
                <a:spcPct val="2000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병렬적으로 제어하는 기능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+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</a:rPr>
              <a:t>큐비트</a:t>
            </a:r>
            <a:r>
              <a:rPr lang="ko-KR" altLang="en-US" b="1" dirty="0">
                <a:solidFill>
                  <a:prstClr val="black"/>
                </a:solidFill>
              </a:rPr>
              <a:t> 간의 동기화 문제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이를 효율적으로 해결하는 운영체제가 필요할 것이다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E08FFE1E-AB18-4B1A-ACF0-681BB06FC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491654"/>
              </p:ext>
            </p:extLst>
          </p:nvPr>
        </p:nvGraphicFramePr>
        <p:xfrm>
          <a:off x="1979712" y="1556792"/>
          <a:ext cx="5472608" cy="313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2781A6CE-F4F0-4F83-A0F4-8318BA6B81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6"/>
            <a:ext cx="1349108" cy="13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5758" y="1124744"/>
            <a:ext cx="38724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 Process thread implementation]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BED677-CC9E-48D6-9A7D-97C997271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28" y="3479439"/>
            <a:ext cx="6071141" cy="275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0E78A-4315-4346-9A12-8AB3C394EEAF}"/>
              </a:ext>
            </a:extLst>
          </p:cNvPr>
          <p:cNvSpPr txBox="1"/>
          <p:nvPr/>
        </p:nvSpPr>
        <p:spPr>
          <a:xfrm>
            <a:off x="765888" y="1562430"/>
            <a:ext cx="7694543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동시 처리량 </a:t>
            </a:r>
            <a:r>
              <a:rPr lang="en-US" altLang="ko-KR" dirty="0">
                <a:latin typeface="+mj-lt"/>
              </a:rPr>
              <a:t>= Qubit</a:t>
            </a:r>
            <a:r>
              <a:rPr lang="ko-KR" altLang="en-US" dirty="0">
                <a:latin typeface="+mj-lt"/>
              </a:rPr>
              <a:t>의 개수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단일 프로세스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단일 스레드 환경에서 개발되고 있지만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    			</a:t>
            </a:r>
            <a:r>
              <a:rPr lang="ko-KR" altLang="en-US" dirty="0">
                <a:solidFill>
                  <a:prstClr val="black"/>
                </a:solidFill>
              </a:rPr>
              <a:t>발전에 따라 멀티 프로세싱이 지원될 것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48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3011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+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8" y="764772"/>
            <a:ext cx="158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[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Reference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94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4D596-F53A-4A71-94B2-1839360A46BF}"/>
              </a:ext>
            </a:extLst>
          </p:cNvPr>
          <p:cNvSpPr txBox="1"/>
          <p:nvPr/>
        </p:nvSpPr>
        <p:spPr>
          <a:xfrm>
            <a:off x="268451" y="1078279"/>
            <a:ext cx="8624029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" b="1" dirty="0"/>
              <a:t>&lt;</a:t>
            </a:r>
            <a:r>
              <a:rPr lang="ko-KR" altLang="en-US" sz="1150" b="1" dirty="0"/>
              <a:t>양자 회로</a:t>
            </a:r>
            <a:r>
              <a:rPr lang="en-US" altLang="ko-KR" sz="1150" b="1" dirty="0"/>
              <a:t>&gt;</a:t>
            </a:r>
          </a:p>
          <a:p>
            <a:r>
              <a:rPr lang="en-US" altLang="ko-KR" sz="1150" dirty="0">
                <a:hlinkClick r:id="rId3"/>
              </a:rPr>
              <a:t>https://woodforest.tistory.com/122</a:t>
            </a:r>
            <a:r>
              <a:rPr lang="en-US" altLang="ko-KR" sz="1150" dirty="0"/>
              <a:t> -</a:t>
            </a:r>
            <a:r>
              <a:rPr lang="ko-KR" altLang="en-US" sz="1150" dirty="0"/>
              <a:t>반가산기</a:t>
            </a:r>
            <a:r>
              <a:rPr lang="en-US" altLang="ko-KR" sz="1150" dirty="0"/>
              <a:t>, </a:t>
            </a:r>
            <a:r>
              <a:rPr lang="ko-KR" altLang="en-US" sz="1150" dirty="0"/>
              <a:t>전가산기 원리 이해</a:t>
            </a:r>
          </a:p>
          <a:p>
            <a:r>
              <a:rPr lang="en-US" altLang="ko-KR" sz="1150" dirty="0">
                <a:hlinkClick r:id="rId4"/>
              </a:rPr>
              <a:t>https://znz5.tistory.com/2</a:t>
            </a:r>
            <a:r>
              <a:rPr lang="en-US" altLang="ko-KR" sz="1150" dirty="0"/>
              <a:t> -ripple-carry-adder-</a:t>
            </a:r>
            <a:r>
              <a:rPr lang="ko-KR" altLang="en-US" sz="1150" dirty="0"/>
              <a:t>원리이해</a:t>
            </a:r>
          </a:p>
          <a:p>
            <a:r>
              <a:rPr lang="en-US" altLang="ko-KR" sz="1150" dirty="0">
                <a:hlinkClick r:id="rId5"/>
              </a:rPr>
              <a:t>https://forest-benchmarking.readthedocs.io/en/latest/examples/ripple_adder_benchmark.html</a:t>
            </a:r>
            <a:r>
              <a:rPr lang="en-US" altLang="ko-KR" sz="1150" dirty="0"/>
              <a:t> -</a:t>
            </a:r>
            <a:r>
              <a:rPr lang="ko-KR" altLang="en-US" sz="1150" dirty="0"/>
              <a:t>양자회로구현</a:t>
            </a:r>
          </a:p>
          <a:p>
            <a:r>
              <a:rPr lang="en-US" altLang="ko-KR" sz="1150" dirty="0">
                <a:hlinkClick r:id="rId6"/>
              </a:rPr>
              <a:t>https://www.slideshare.net/SnehaRamshanker/classical-computation-to-quantum-computation</a:t>
            </a:r>
            <a:r>
              <a:rPr lang="en-US" altLang="ko-KR" sz="1150" dirty="0"/>
              <a:t> -</a:t>
            </a:r>
            <a:r>
              <a:rPr lang="ko-KR" altLang="en-US" sz="1150" dirty="0"/>
              <a:t>기존 논리회로</a:t>
            </a:r>
            <a:r>
              <a:rPr lang="en-US" altLang="ko-KR" sz="1150" dirty="0"/>
              <a:t>-&gt;</a:t>
            </a:r>
            <a:r>
              <a:rPr lang="ko-KR" altLang="en-US" sz="1150" dirty="0"/>
              <a:t>양자회로 변환 </a:t>
            </a:r>
          </a:p>
          <a:p>
            <a:r>
              <a:rPr lang="en-US" altLang="ko-KR" sz="1150" dirty="0">
                <a:hlinkClick r:id="rId7"/>
              </a:rPr>
              <a:t>https://wybiral.github.io/quantum/</a:t>
            </a:r>
            <a:r>
              <a:rPr lang="en-US" altLang="ko-KR" sz="1150" dirty="0"/>
              <a:t> -circuit composer</a:t>
            </a:r>
            <a:endParaRPr lang="ko-KR" altLang="en-US" sz="1150" dirty="0"/>
          </a:p>
          <a:p>
            <a:r>
              <a:rPr lang="en-US" altLang="ko-KR" sz="1150" dirty="0"/>
              <a:t>http://infosec.pusan.ac.kr/wp-content/uploads/2018/09/3</a:t>
            </a:r>
            <a:r>
              <a:rPr lang="ko-KR" altLang="en-US" sz="1150" dirty="0"/>
              <a:t>주차</a:t>
            </a:r>
            <a:r>
              <a:rPr lang="en-US" altLang="ko-KR" sz="1150" dirty="0"/>
              <a:t>.pdf -</a:t>
            </a:r>
            <a:r>
              <a:rPr lang="ko-KR" altLang="en-US" sz="1150" dirty="0"/>
              <a:t>논리회로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en-US" altLang="ko-KR" sz="1150" b="1" dirty="0"/>
              <a:t>&lt;</a:t>
            </a:r>
            <a:r>
              <a:rPr lang="ko-KR" altLang="en-US" sz="1150" b="1" dirty="0"/>
              <a:t>양자 알고리즘</a:t>
            </a:r>
            <a:r>
              <a:rPr lang="en-US" altLang="ko-KR" sz="1150" b="1" dirty="0"/>
              <a:t>&gt;</a:t>
            </a:r>
          </a:p>
          <a:p>
            <a:r>
              <a:rPr lang="en-US" altLang="ko-KR" sz="1150" dirty="0"/>
              <a:t>Grover’s algorithm wiki : </a:t>
            </a:r>
            <a:r>
              <a:rPr lang="en-US" altLang="ko-KR" sz="1150" dirty="0">
                <a:hlinkClick r:id="rId8"/>
              </a:rPr>
              <a:t>https://en.wikipedia.org/wiki/Grover%27s_algorithm</a:t>
            </a:r>
            <a:endParaRPr lang="en-US" altLang="ko-KR" sz="1150" dirty="0"/>
          </a:p>
          <a:p>
            <a:r>
              <a:rPr lang="en-US" altLang="ko-KR" sz="1150" dirty="0"/>
              <a:t>Practical Quantum Computing for Developers: </a:t>
            </a:r>
          </a:p>
          <a:p>
            <a:r>
              <a:rPr lang="en-US" altLang="ko-KR" sz="1150" dirty="0"/>
              <a:t>Programming Quantum Rigs in the Cloud using Python, Quantum Assembly Language and IBM </a:t>
            </a:r>
            <a:r>
              <a:rPr lang="en-US" altLang="ko-KR" sz="1150" dirty="0" err="1"/>
              <a:t>QExperience</a:t>
            </a:r>
            <a:r>
              <a:rPr lang="en-US" altLang="ko-KR" sz="1150" dirty="0"/>
              <a:t>-Vladimir Silva </a:t>
            </a:r>
          </a:p>
          <a:p>
            <a:r>
              <a:rPr lang="en-US" altLang="ko-KR" sz="1150" dirty="0"/>
              <a:t>https://wybiral.github.io/quantum/</a:t>
            </a:r>
          </a:p>
          <a:p>
            <a:r>
              <a:rPr lang="en-US" altLang="ko-KR" sz="1150" dirty="0">
                <a:hlinkClick r:id="rId9"/>
              </a:rPr>
              <a:t>https://arxiv.org/pdf/1903.04359.pdf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en-US" altLang="ko-KR" sz="1150" b="1" dirty="0"/>
              <a:t>&lt;</a:t>
            </a:r>
            <a:r>
              <a:rPr lang="ko-KR" altLang="en-US" sz="1150" b="1" dirty="0"/>
              <a:t>양자컴퓨터 운영체제</a:t>
            </a:r>
            <a:r>
              <a:rPr lang="en-US" altLang="ko-KR" sz="1150" b="1" dirty="0"/>
              <a:t>&gt;</a:t>
            </a:r>
          </a:p>
          <a:p>
            <a:r>
              <a:rPr lang="ko-KR" altLang="en-US" sz="1150" dirty="0"/>
              <a:t>양자 컴퓨터가 작동하는 환경과 작동 방식</a:t>
            </a:r>
          </a:p>
          <a:p>
            <a:r>
              <a:rPr lang="en-US" altLang="ko-KR" sz="1150" dirty="0"/>
              <a:t>http://www.ciokorea.com/news/37247</a:t>
            </a:r>
          </a:p>
          <a:p>
            <a:r>
              <a:rPr lang="ko-KR" altLang="en-US" sz="1150" dirty="0"/>
              <a:t>양자컴퓨터와 병렬컴퓨터</a:t>
            </a:r>
          </a:p>
          <a:p>
            <a:r>
              <a:rPr lang="en-US" altLang="ko-KR" sz="1150" dirty="0"/>
              <a:t>https://www.ibs.re.kr/cop/bbs/BBSMSTR_000000000901/selectBoardArticle.do?nttId=14100&amp;pageIndex=4&amp;searchCnd=&amp;searchWrd</a:t>
            </a:r>
          </a:p>
          <a:p>
            <a:r>
              <a:rPr lang="ko-KR" altLang="en-US" sz="1150" dirty="0"/>
              <a:t>효율적인 </a:t>
            </a:r>
            <a:r>
              <a:rPr lang="ko-KR" altLang="en-US" sz="1150" dirty="0" err="1"/>
              <a:t>큐비트</a:t>
            </a:r>
            <a:r>
              <a:rPr lang="ko-KR" altLang="en-US" sz="1150" dirty="0"/>
              <a:t> 관리와 그 이유</a:t>
            </a:r>
          </a:p>
          <a:p>
            <a:r>
              <a:rPr lang="en-US" altLang="ko-KR" sz="1150" dirty="0"/>
              <a:t>file:///C:/Users/82108/Downloads/%EC%96%91%EC%9E%90%EC%BB%B4%ED%93%A8%ED%8C%85%20%EA%B8%B0%EC%88%A0.pdf &lt;</a:t>
            </a:r>
            <a:r>
              <a:rPr lang="ko-KR" altLang="en-US" sz="1150" dirty="0"/>
              <a:t>양자컴퓨팅 기술 연구개발 동향</a:t>
            </a:r>
            <a:r>
              <a:rPr lang="en-US" altLang="ko-KR" sz="1150" dirty="0"/>
              <a:t>(KOSEN)&gt;</a:t>
            </a:r>
          </a:p>
          <a:p>
            <a:r>
              <a:rPr lang="ko-KR" altLang="en-US" sz="1150" dirty="0" err="1"/>
              <a:t>양자오류정정부호</a:t>
            </a:r>
            <a:endParaRPr lang="ko-KR" altLang="en-US" sz="1150" dirty="0"/>
          </a:p>
          <a:p>
            <a:r>
              <a:rPr lang="en-US" altLang="ko-KR" sz="1150" dirty="0">
                <a:hlinkClick r:id="rId10"/>
              </a:rPr>
              <a:t>http://www.krnet.or.kr/board/data/dprogram/2350/C1-1_%C7%E3%C1%D8.pdf</a:t>
            </a:r>
            <a:endParaRPr lang="en-US" altLang="ko-KR" sz="1150" dirty="0"/>
          </a:p>
          <a:p>
            <a:r>
              <a:rPr lang="en-US" altLang="ko-KR" sz="1150" dirty="0"/>
              <a:t>https://wccftech.com/quantum-computers-get-stable-qubits/</a:t>
            </a:r>
          </a:p>
          <a:p>
            <a:r>
              <a:rPr lang="en-US" altLang="ko-KR" sz="1150" dirty="0">
                <a:hlinkClick r:id="rId11"/>
              </a:rPr>
              <a:t>https://wccftech.com/operating-system-for-quantum-os-designed/</a:t>
            </a:r>
            <a:r>
              <a:rPr lang="en-US" altLang="ko-KR" sz="1150" dirty="0"/>
              <a:t> dressed qubit </a:t>
            </a:r>
          </a:p>
          <a:p>
            <a:r>
              <a:rPr lang="en-US" altLang="ko-KR" sz="1150" dirty="0">
                <a:hlinkClick r:id="rId12"/>
              </a:rPr>
              <a:t>https://people.csail.mit.edu/henrycg/files/academic/papers/hotos17quantum.pdf</a:t>
            </a:r>
            <a:r>
              <a:rPr lang="en-US" altLang="ko-KR" sz="1150" dirty="0"/>
              <a:t> </a:t>
            </a:r>
            <a:r>
              <a:rPr lang="ko-KR" altLang="en-US" sz="1150" dirty="0"/>
              <a:t>양자 컴퓨터 운영체제 논문</a:t>
            </a:r>
            <a:endParaRPr lang="en-US" altLang="ko-KR" sz="1150" dirty="0"/>
          </a:p>
          <a:p>
            <a:r>
              <a:rPr lang="en-US" altLang="ko-KR" sz="1150" dirty="0"/>
              <a:t>http://vixra.org/pdf/1505.0027v1.pdf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002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양자 회로</a:t>
            </a:r>
          </a:p>
        </p:txBody>
      </p:sp>
    </p:spTree>
    <p:extLst>
      <p:ext uri="{BB962C8B-B14F-4D97-AF65-F5344CB8AC3E}">
        <p14:creationId xmlns:p14="http://schemas.microsoft.com/office/powerpoint/2010/main" val="129448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500C6-6EA2-49B8-BEBB-737605D2B359}"/>
              </a:ext>
            </a:extLst>
          </p:cNvPr>
          <p:cNvSpPr txBox="1"/>
          <p:nvPr/>
        </p:nvSpPr>
        <p:spPr>
          <a:xfrm>
            <a:off x="431540" y="836712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C92B1-FACB-4DD9-A62F-AB879CBF4F9F}"/>
              </a:ext>
            </a:extLst>
          </p:cNvPr>
          <p:cNvSpPr txBox="1"/>
          <p:nvPr/>
        </p:nvSpPr>
        <p:spPr>
          <a:xfrm>
            <a:off x="469803" y="1726856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Ripple-Carry-Adder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원리를 파악하여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기존의 논리회로를 양자회로로 구현해보고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실행값을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측정해본다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BDBB13-2A26-4BDF-BD2E-7E3F337A1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8" y="3282702"/>
            <a:ext cx="3305175" cy="2352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5C70F6-C2DC-4095-A24D-8B08D25E2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43" y="2996952"/>
            <a:ext cx="41719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9512" y="589064"/>
                <a:ext cx="8853788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89064"/>
                <a:ext cx="8853788" cy="5976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500C6-6EA2-49B8-BEBB-737605D2B359}"/>
              </a:ext>
            </a:extLst>
          </p:cNvPr>
          <p:cNvSpPr txBox="1"/>
          <p:nvPr/>
        </p:nvSpPr>
        <p:spPr>
          <a:xfrm>
            <a:off x="316712" y="924386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회로설계</a:t>
            </a:r>
            <a:r>
              <a:rPr lang="en-US" altLang="ko-KR" sz="2800" dirty="0"/>
              <a:t>(4bit</a:t>
            </a:r>
            <a:r>
              <a:rPr lang="ko-KR" altLang="en-US" sz="2800" dirty="0"/>
              <a:t> </a:t>
            </a:r>
            <a:r>
              <a:rPr lang="en-US" altLang="ko-KR" sz="2800" dirty="0"/>
              <a:t>a, b</a:t>
            </a:r>
            <a:r>
              <a:rPr lang="ko-KR" altLang="en-US" sz="2800" dirty="0"/>
              <a:t>의 연산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11" name="그림 10" descr="개체이(가) 표시된 사진&#10;&#10;자동 생성된 설명">
            <a:extLst>
              <a:ext uri="{FF2B5EF4-FFF2-40B4-BE49-F238E27FC236}">
                <a16:creationId xmlns:a16="http://schemas.microsoft.com/office/drawing/2014/main" id="{EB893FE9-DB8B-4B21-A29F-0533E7064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4" y="1566796"/>
            <a:ext cx="8316416" cy="2957606"/>
          </a:xfrm>
          <a:prstGeom prst="rect">
            <a:avLst/>
          </a:prstGeom>
        </p:spPr>
      </p:pic>
      <p:pic>
        <p:nvPicPr>
          <p:cNvPr id="28" name="그림 27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8CECEB18-2D7B-421E-AE32-7B7C3392B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06" y="1838072"/>
            <a:ext cx="858795" cy="109383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E735EA-86F2-4E93-994A-322CCDC70A4E}"/>
              </a:ext>
            </a:extLst>
          </p:cNvPr>
          <p:cNvGrpSpPr/>
          <p:nvPr/>
        </p:nvGrpSpPr>
        <p:grpSpPr>
          <a:xfrm>
            <a:off x="1936600" y="1566796"/>
            <a:ext cx="590979" cy="712540"/>
            <a:chOff x="1820781" y="1618807"/>
            <a:chExt cx="590979" cy="71254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0B66712-BECC-4621-AEED-92C3ACFF7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781" y="1920716"/>
              <a:ext cx="302947" cy="410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63B5EC-939A-477B-A2AD-13AA7955FC63}"/>
                </a:ext>
              </a:extLst>
            </p:cNvPr>
            <p:cNvSpPr txBox="1"/>
            <p:nvPr/>
          </p:nvSpPr>
          <p:spPr>
            <a:xfrm>
              <a:off x="1972254" y="1618807"/>
              <a:ext cx="439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467A62-BF2E-4DA3-88AF-72681B12C1CD}"/>
              </a:ext>
            </a:extLst>
          </p:cNvPr>
          <p:cNvGrpSpPr/>
          <p:nvPr/>
        </p:nvGrpSpPr>
        <p:grpSpPr>
          <a:xfrm>
            <a:off x="2630913" y="2166158"/>
            <a:ext cx="590979" cy="712540"/>
            <a:chOff x="1820781" y="1618807"/>
            <a:chExt cx="590979" cy="71254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B4DED71-7A69-45CE-B910-0F7F93CC1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781" y="1920716"/>
              <a:ext cx="302947" cy="410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1CAA81-A0DB-4ED6-817C-31337253B771}"/>
                </a:ext>
              </a:extLst>
            </p:cNvPr>
            <p:cNvSpPr txBox="1"/>
            <p:nvPr/>
          </p:nvSpPr>
          <p:spPr>
            <a:xfrm>
              <a:off x="1972254" y="1618807"/>
              <a:ext cx="439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EA678C-7C5B-4004-8A16-54D9CCD6398D}"/>
              </a:ext>
            </a:extLst>
          </p:cNvPr>
          <p:cNvGrpSpPr/>
          <p:nvPr/>
        </p:nvGrpSpPr>
        <p:grpSpPr>
          <a:xfrm>
            <a:off x="3325227" y="2715867"/>
            <a:ext cx="590979" cy="712540"/>
            <a:chOff x="1820781" y="1618807"/>
            <a:chExt cx="590979" cy="71254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5216CB1-9678-486C-AFD6-3AECD6D2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781" y="1920716"/>
              <a:ext cx="302947" cy="410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96CA39-B49B-4E01-91E1-575E069ABE16}"/>
                </a:ext>
              </a:extLst>
            </p:cNvPr>
            <p:cNvSpPr txBox="1"/>
            <p:nvPr/>
          </p:nvSpPr>
          <p:spPr>
            <a:xfrm>
              <a:off x="1972254" y="1618807"/>
              <a:ext cx="439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07A6AC3D-1122-49B3-8918-65ECD5B2192E}"/>
              </a:ext>
            </a:extLst>
          </p:cNvPr>
          <p:cNvSpPr/>
          <p:nvPr/>
        </p:nvSpPr>
        <p:spPr>
          <a:xfrm>
            <a:off x="4067944" y="3179891"/>
            <a:ext cx="4428218" cy="1149160"/>
          </a:xfrm>
          <a:custGeom>
            <a:avLst/>
            <a:gdLst>
              <a:gd name="connsiteX0" fmla="*/ 0 w 4449451"/>
              <a:gd name="connsiteY0" fmla="*/ 983032 h 1246983"/>
              <a:gd name="connsiteX1" fmla="*/ 754144 w 4449451"/>
              <a:gd name="connsiteY1" fmla="*/ 2645 h 1246983"/>
              <a:gd name="connsiteX2" fmla="*/ 4449451 w 4449451"/>
              <a:gd name="connsiteY2" fmla="*/ 1246983 h 12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9451" h="1246983">
                <a:moveTo>
                  <a:pt x="0" y="983032"/>
                </a:moveTo>
                <a:cubicBezTo>
                  <a:pt x="6284" y="470842"/>
                  <a:pt x="12569" y="-41347"/>
                  <a:pt x="754144" y="2645"/>
                </a:cubicBezTo>
                <a:cubicBezTo>
                  <a:pt x="1495719" y="46637"/>
                  <a:pt x="3921550" y="984604"/>
                  <a:pt x="4449451" y="1246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C5E3E49-E3BB-4624-B490-5407C4FC1A7D}"/>
              </a:ext>
            </a:extLst>
          </p:cNvPr>
          <p:cNvSpPr/>
          <p:nvPr/>
        </p:nvSpPr>
        <p:spPr>
          <a:xfrm>
            <a:off x="8520409" y="4225746"/>
            <a:ext cx="287524" cy="28331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D63EE-382A-4927-959A-A4BCD4D182CE}"/>
              </a:ext>
            </a:extLst>
          </p:cNvPr>
          <p:cNvSpPr txBox="1"/>
          <p:nvPr/>
        </p:nvSpPr>
        <p:spPr>
          <a:xfrm>
            <a:off x="7468851" y="4464031"/>
            <a:ext cx="10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최상위</a:t>
            </a:r>
            <a:endParaRPr lang="en-US" altLang="ko-KR" sz="1200" b="1" dirty="0"/>
          </a:p>
          <a:p>
            <a:r>
              <a:rPr lang="ko-KR" altLang="en-US" sz="1200" b="1" dirty="0"/>
              <a:t>비트 캐리</a:t>
            </a:r>
          </a:p>
        </p:txBody>
      </p:sp>
      <p:sp>
        <p:nvSpPr>
          <p:cNvPr id="49" name="말풍선: 타원형 48">
            <a:extLst>
              <a:ext uri="{FF2B5EF4-FFF2-40B4-BE49-F238E27FC236}">
                <a16:creationId xmlns:a16="http://schemas.microsoft.com/office/drawing/2014/main" id="{D35D8C7D-0DB9-45AB-B505-F4403EDB92AC}"/>
              </a:ext>
            </a:extLst>
          </p:cNvPr>
          <p:cNvSpPr/>
          <p:nvPr/>
        </p:nvSpPr>
        <p:spPr>
          <a:xfrm>
            <a:off x="7382398" y="4440634"/>
            <a:ext cx="923715" cy="485062"/>
          </a:xfrm>
          <a:prstGeom prst="wedgeEllipseCallout">
            <a:avLst>
              <a:gd name="adj1" fmla="val 77131"/>
              <a:gd name="adj2" fmla="val -34615"/>
            </a:avLst>
          </a:prstGeom>
          <a:solidFill>
            <a:srgbClr val="FFFF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E8CE25-2B10-4628-87FE-5EA35FBABBD1}"/>
              </a:ext>
            </a:extLst>
          </p:cNvPr>
          <p:cNvSpPr txBox="1"/>
          <p:nvPr/>
        </p:nvSpPr>
        <p:spPr>
          <a:xfrm>
            <a:off x="3265984" y="6145246"/>
            <a:ext cx="15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C(i+1)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4E3B31F-9269-4F13-88C5-0583785E2F15}"/>
              </a:ext>
            </a:extLst>
          </p:cNvPr>
          <p:cNvGrpSpPr/>
          <p:nvPr/>
        </p:nvGrpSpPr>
        <p:grpSpPr>
          <a:xfrm>
            <a:off x="316712" y="4464443"/>
            <a:ext cx="9249832" cy="2067689"/>
            <a:chOff x="676652" y="4495200"/>
            <a:chExt cx="9249832" cy="2067689"/>
          </a:xfrm>
        </p:grpSpPr>
        <p:pic>
          <p:nvPicPr>
            <p:cNvPr id="66" name="그림 65" descr="시계, 앉아있는, 금속, 걸린이(가) 표시된 사진&#10;&#10;자동 생성된 설명">
              <a:extLst>
                <a:ext uri="{FF2B5EF4-FFF2-40B4-BE49-F238E27FC236}">
                  <a16:creationId xmlns:a16="http://schemas.microsoft.com/office/drawing/2014/main" id="{D4404AE4-16D7-4CB6-A394-96DD33226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96" y="4526654"/>
              <a:ext cx="5438934" cy="20362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67EFFE7-4658-41BA-B741-CCCE0F59A21A}"/>
                    </a:ext>
                  </a:extLst>
                </p:cNvPr>
                <p:cNvSpPr txBox="1"/>
                <p:nvPr/>
              </p:nvSpPr>
              <p:spPr>
                <a:xfrm>
                  <a:off x="2987724" y="5683827"/>
                  <a:ext cx="154420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67EFFE7-4658-41BA-B741-CCCE0F59A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24" y="5683827"/>
                  <a:ext cx="15442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DF8EAD7-B114-4AFC-ABA7-1833C4DDFD9F}"/>
                    </a:ext>
                  </a:extLst>
                </p:cNvPr>
                <p:cNvSpPr txBox="1"/>
                <p:nvPr/>
              </p:nvSpPr>
              <p:spPr>
                <a:xfrm>
                  <a:off x="6438059" y="5206540"/>
                  <a:ext cx="3488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altLang="ko-KR" sz="2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800" dirty="0">
                      <a:solidFill>
                        <a:srgbClr val="FF0000"/>
                      </a:solidFill>
                    </a:rPr>
                    <a:t>==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ko-KR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DF8EAD7-B114-4AFC-ABA7-1833C4DDF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059" y="5206540"/>
                  <a:ext cx="3488425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3497" t="-11628" b="-313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BF9E29F-A546-49F7-A12C-D609DF2DBE7D}"/>
                    </a:ext>
                  </a:extLst>
                </p:cNvPr>
                <p:cNvSpPr txBox="1"/>
                <p:nvPr/>
              </p:nvSpPr>
              <p:spPr>
                <a:xfrm>
                  <a:off x="696007" y="4495200"/>
                  <a:ext cx="403098" cy="585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BF9E29F-A546-49F7-A12C-D609DF2DB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7" y="4495200"/>
                  <a:ext cx="403098" cy="5858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E5DA4F6-FB4F-4D2C-8270-FADC5FA291E9}"/>
                    </a:ext>
                  </a:extLst>
                </p:cNvPr>
                <p:cNvSpPr txBox="1"/>
                <p:nvPr/>
              </p:nvSpPr>
              <p:spPr>
                <a:xfrm>
                  <a:off x="696007" y="5117791"/>
                  <a:ext cx="3960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E5DA4F6-FB4F-4D2C-8270-FADC5FA29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7" y="5117791"/>
                  <a:ext cx="396044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B3904E-8F46-4CC3-9B3A-A8E7514C99A4}"/>
                    </a:ext>
                  </a:extLst>
                </p:cNvPr>
                <p:cNvSpPr txBox="1"/>
                <p:nvPr/>
              </p:nvSpPr>
              <p:spPr>
                <a:xfrm>
                  <a:off x="676652" y="5729760"/>
                  <a:ext cx="3960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B3904E-8F46-4CC3-9B3A-A8E7514C9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2" y="5729760"/>
                  <a:ext cx="396044" cy="584775"/>
                </a:xfrm>
                <a:prstGeom prst="rect">
                  <a:avLst/>
                </a:prstGeom>
                <a:blipFill>
                  <a:blip r:embed="rId12"/>
                  <a:stretch>
                    <a:fillRect r="-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41611F0-8E30-4146-9998-5408C72F23D0}"/>
                    </a:ext>
                  </a:extLst>
                </p:cNvPr>
                <p:cNvSpPr txBox="1"/>
                <p:nvPr/>
              </p:nvSpPr>
              <p:spPr>
                <a:xfrm>
                  <a:off x="3317428" y="5171413"/>
                  <a:ext cx="8848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41611F0-8E30-4146-9998-5408C72F2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428" y="5171413"/>
                  <a:ext cx="884800" cy="584775"/>
                </a:xfrm>
                <a:prstGeom prst="rect">
                  <a:avLst/>
                </a:prstGeom>
                <a:blipFill>
                  <a:blip r:embed="rId13"/>
                  <a:stretch>
                    <a:fillRect r="-2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DEFFADC-8BC9-4D5E-B624-858E2FAD87E6}"/>
                    </a:ext>
                  </a:extLst>
                </p:cNvPr>
                <p:cNvSpPr txBox="1"/>
                <p:nvPr/>
              </p:nvSpPr>
              <p:spPr>
                <a:xfrm>
                  <a:off x="3317428" y="4537553"/>
                  <a:ext cx="8848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DEFFADC-8BC9-4D5E-B624-858E2FAD8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428" y="4537553"/>
                  <a:ext cx="884800" cy="584775"/>
                </a:xfrm>
                <a:prstGeom prst="rect">
                  <a:avLst/>
                </a:prstGeom>
                <a:blipFill>
                  <a:blip r:embed="rId14"/>
                  <a:stretch>
                    <a:fillRect r="-2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911A86AC-5FBD-4F6C-9AC0-050373EE483B}"/>
              </a:ext>
            </a:extLst>
          </p:cNvPr>
          <p:cNvSpPr/>
          <p:nvPr/>
        </p:nvSpPr>
        <p:spPr>
          <a:xfrm>
            <a:off x="2142070" y="4491623"/>
            <a:ext cx="634370" cy="192115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1F91DFD-BB47-4D32-A3CD-B3A22A9A3295}"/>
              </a:ext>
            </a:extLst>
          </p:cNvPr>
          <p:cNvSpPr/>
          <p:nvPr/>
        </p:nvSpPr>
        <p:spPr>
          <a:xfrm>
            <a:off x="4135675" y="4524402"/>
            <a:ext cx="604542" cy="1794825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6FEA0A6-DBE0-4076-8930-49F177721AEC}"/>
              </a:ext>
            </a:extLst>
          </p:cNvPr>
          <p:cNvSpPr/>
          <p:nvPr/>
        </p:nvSpPr>
        <p:spPr>
          <a:xfrm>
            <a:off x="1477269" y="4491623"/>
            <a:ext cx="599754" cy="1856926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5CB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7DE3BAA-C644-4BFD-B0A4-8F91C417F9C4}"/>
              </a:ext>
            </a:extLst>
          </p:cNvPr>
          <p:cNvSpPr/>
          <p:nvPr/>
        </p:nvSpPr>
        <p:spPr>
          <a:xfrm>
            <a:off x="4802946" y="4491623"/>
            <a:ext cx="599754" cy="1827604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5CB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1FD81B-3F81-4446-B2CE-BC6CEA62C74A}"/>
                  </a:ext>
                </a:extLst>
              </p:cNvPr>
              <p:cNvSpPr txBox="1"/>
              <p:nvPr/>
            </p:nvSpPr>
            <p:spPr>
              <a:xfrm>
                <a:off x="6154230" y="5774507"/>
                <a:ext cx="427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1FD81B-3F81-4446-B2CE-BC6CEA62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30" y="5774507"/>
                <a:ext cx="4275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7DD1AA-5999-4CC0-9170-8A9A3ED8AE2D}"/>
                  </a:ext>
                </a:extLst>
              </p:cNvPr>
              <p:cNvSpPr txBox="1"/>
              <p:nvPr/>
            </p:nvSpPr>
            <p:spPr>
              <a:xfrm>
                <a:off x="6099452" y="4493978"/>
                <a:ext cx="7497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7DD1AA-5999-4CC0-9170-8A9A3ED8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52" y="4493978"/>
                <a:ext cx="74970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95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여기에</a:t>
                      </a:fld>
                      <a:fld id="{825F15A7-03F4-43D7-82C5-3E23DA2F108C}" type="mathplaceholder"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 </a:t>
                      </a:fld>
                      <a:fld id="{825F15A7-03F4-43D7-82C5-3E23DA2F108C}" type="mathplaceholder"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수식을</a:t>
                      </a:fld>
                      <a:fld id="{825F15A7-03F4-43D7-82C5-3E23DA2F108C}" type="mathplaceholder"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 </a:t>
                      </a:fld>
                      <a:fld id="{825F15A7-03F4-43D7-82C5-3E23DA2F108C}" type="mathplaceholder"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입력하십시오</a:t>
                      </a:fld>
                      <a:fld id="{825F15A7-03F4-43D7-82C5-3E23DA2F108C}" type="mathplaceholder"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.</a:t>
                      </a:fl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0688"/>
                <a:ext cx="8640960" cy="5976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D51B8-C2FF-462D-9D9F-6E6F3993E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1412776"/>
            <a:ext cx="7668344" cy="247218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3222DBC-177A-48AD-98AB-57F834F1E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0" y="4088151"/>
            <a:ext cx="7972379" cy="2290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68B7F-9DA9-4D86-BF0E-C0A56E967972}"/>
              </a:ext>
            </a:extLst>
          </p:cNvPr>
          <p:cNvSpPr txBox="1"/>
          <p:nvPr/>
        </p:nvSpPr>
        <p:spPr>
          <a:xfrm>
            <a:off x="395536" y="764704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5A1467-9420-4D1B-A93F-E4F91D819EA3}"/>
                  </a:ext>
                </a:extLst>
              </p:cNvPr>
              <p:cNvSpPr txBox="1"/>
              <p:nvPr/>
            </p:nvSpPr>
            <p:spPr>
              <a:xfrm>
                <a:off x="251520" y="1412776"/>
                <a:ext cx="648072" cy="2436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 w="0"/>
                          <a:solidFill>
                            <a:srgbClr val="4F81B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 w="0"/>
                  <a:solidFill>
                    <a:srgbClr val="4F81B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194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5A1467-9420-4D1B-A93F-E4F91D81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648072" cy="2436564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3C0339-08D9-49D7-B968-272DBF0D1911}"/>
                  </a:ext>
                </a:extLst>
              </p:cNvPr>
              <p:cNvSpPr txBox="1"/>
              <p:nvPr/>
            </p:nvSpPr>
            <p:spPr>
              <a:xfrm>
                <a:off x="8490508" y="1412776"/>
                <a:ext cx="185948" cy="2545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 w="0"/>
                          <a:solidFill>
                            <a:srgbClr val="4F81BD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 w="0"/>
                  <a:solidFill>
                    <a:srgbClr val="4F81B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 w="0"/>
                    <a:solidFill>
                      <a:srgbClr val="4F81BD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3C0339-08D9-49D7-B968-272DBF0D1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508" y="1412776"/>
                <a:ext cx="185948" cy="2545377"/>
              </a:xfrm>
              <a:prstGeom prst="rect">
                <a:avLst/>
              </a:prstGeom>
              <a:blipFill>
                <a:blip r:embed="rId8"/>
                <a:stretch>
                  <a:fillRect l="-56667" r="-56667" b="-4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83CE50-A9B9-406A-B595-199A17315EA9}"/>
              </a:ext>
            </a:extLst>
          </p:cNvPr>
          <p:cNvGrpSpPr/>
          <p:nvPr/>
        </p:nvGrpSpPr>
        <p:grpSpPr>
          <a:xfrm>
            <a:off x="2267744" y="4595303"/>
            <a:ext cx="4873414" cy="1261884"/>
            <a:chOff x="3684775" y="4589004"/>
            <a:chExt cx="4873414" cy="126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0CE8D7-C41A-4591-8213-C08C83CD1A2D}"/>
                </a:ext>
              </a:extLst>
            </p:cNvPr>
            <p:cNvSpPr txBox="1"/>
            <p:nvPr/>
          </p:nvSpPr>
          <p:spPr>
            <a:xfrm>
              <a:off x="3684775" y="4589004"/>
              <a:ext cx="487341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1100101100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carry(last)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s3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s2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s1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s0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B1ADAB-892D-45CE-B0A2-62997668EA1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5445224"/>
              <a:ext cx="36004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5E37B3-D94E-4907-BD1B-3A1C5354B73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036" y="5447112"/>
              <a:ext cx="36004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A57AE26-7210-41A0-A76D-4F88FCD825B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78" y="5445223"/>
              <a:ext cx="36004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4B2E4F2-8B12-41C8-89C5-1FA7496FDCBE}"/>
                </a:ext>
              </a:extLst>
            </p:cNvPr>
            <p:cNvCxnSpPr>
              <a:cxnSpLocks/>
            </p:cNvCxnSpPr>
            <p:nvPr/>
          </p:nvCxnSpPr>
          <p:spPr>
            <a:xfrm>
              <a:off x="6603720" y="5449388"/>
              <a:ext cx="36004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1CA8D42-27C2-4531-B27C-D95D35E2D976}"/>
                </a:ext>
              </a:extLst>
            </p:cNvPr>
            <p:cNvCxnSpPr>
              <a:cxnSpLocks/>
            </p:cNvCxnSpPr>
            <p:nvPr/>
          </p:nvCxnSpPr>
          <p:spPr>
            <a:xfrm>
              <a:off x="7431812" y="5445222"/>
              <a:ext cx="36004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0D6BB2-55B6-4B06-B060-C61A9FDEA7BB}"/>
              </a:ext>
            </a:extLst>
          </p:cNvPr>
          <p:cNvSpPr txBox="1"/>
          <p:nvPr/>
        </p:nvSpPr>
        <p:spPr>
          <a:xfrm>
            <a:off x="6822039" y="4187087"/>
            <a:ext cx="1800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1101(b)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+1001(a)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10110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7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양자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8111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3011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314DA-E35B-427C-A4D2-B6FDDBA8B40E}"/>
              </a:ext>
            </a:extLst>
          </p:cNvPr>
          <p:cNvSpPr txBox="1"/>
          <p:nvPr/>
        </p:nvSpPr>
        <p:spPr>
          <a:xfrm>
            <a:off x="248376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[ Grover’s algorithm ]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73F6F-192F-44B7-A960-F341016D84F3}"/>
              </a:ext>
            </a:extLst>
          </p:cNvPr>
          <p:cNvSpPr txBox="1"/>
          <p:nvPr/>
        </p:nvSpPr>
        <p:spPr>
          <a:xfrm>
            <a:off x="1187624" y="2318526"/>
            <a:ext cx="655272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정렬되지 않은 데이터베이스 원소를 찾는 양자 알고리즘</a:t>
            </a:r>
            <a:r>
              <a:rPr lang="en-US" altLang="ko-KR" dirty="0">
                <a:latin typeface="+mj-lt"/>
              </a:rPr>
              <a:t> (Unstructured Search</a:t>
            </a:r>
            <a:r>
              <a:rPr lang="en-US" altLang="ko-KR" dirty="0"/>
              <a:t>)</a:t>
            </a: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Classic </a:t>
            </a:r>
            <a:r>
              <a:rPr lang="ko-KR" altLang="en-US" dirty="0">
                <a:latin typeface="+mj-lt"/>
              </a:rPr>
              <a:t>컴퓨터보다 검색 시간을 단축시킬 수 있음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Step 1 – Prepare Superposition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Step 2 </a:t>
            </a:r>
            <a:r>
              <a:rPr lang="en-US" altLang="ko-KR" dirty="0"/>
              <a:t>– Oracle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Step 3 </a:t>
            </a:r>
            <a:r>
              <a:rPr lang="en-US" altLang="ko-KR" dirty="0"/>
              <a:t>– Diffusion Operator</a:t>
            </a:r>
            <a:endParaRPr lang="en-US" altLang="ko-KR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9E9137-5D85-4CA3-AD9F-C71229A5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1" y="3618447"/>
            <a:ext cx="8208404" cy="10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9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5675" y="1447348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Step 1 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 Prepare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superposition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49FDD-104F-4EA3-85A7-4F428383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3" y="3915589"/>
            <a:ext cx="7887293" cy="15743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022ED-1AF2-4B30-A135-21281628F2BE}"/>
              </a:ext>
            </a:extLst>
          </p:cNvPr>
          <p:cNvSpPr txBox="1"/>
          <p:nvPr/>
        </p:nvSpPr>
        <p:spPr>
          <a:xfrm>
            <a:off x="1790788" y="3717032"/>
            <a:ext cx="476956" cy="1918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DF9827-0AF9-4607-96E9-C83792F8C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2702059"/>
            <a:ext cx="2285677" cy="5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0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1213</Words>
  <Application>Microsoft Office PowerPoint</Application>
  <PresentationFormat>화면 슬라이드 쇼(4:3)</PresentationFormat>
  <Paragraphs>295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HY헤드라인M</vt:lpstr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허 재원</cp:lastModifiedBy>
  <cp:revision>108</cp:revision>
  <dcterms:created xsi:type="dcterms:W3CDTF">2016-11-03T20:47:04Z</dcterms:created>
  <dcterms:modified xsi:type="dcterms:W3CDTF">2020-01-19T17:02:06Z</dcterms:modified>
</cp:coreProperties>
</file>