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3" r:id="rId3"/>
    <p:sldId id="257" r:id="rId4"/>
    <p:sldId id="259" r:id="rId5"/>
    <p:sldId id="260" r:id="rId6"/>
    <p:sldId id="264" r:id="rId7"/>
    <p:sldId id="258" r:id="rId8"/>
    <p:sldId id="270" r:id="rId9"/>
    <p:sldId id="272" r:id="rId10"/>
    <p:sldId id="271" r:id="rId11"/>
    <p:sldId id="261" r:id="rId12"/>
    <p:sldId id="262"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7"/>
    <p:restoredTop sz="91456"/>
  </p:normalViewPr>
  <p:slideViewPr>
    <p:cSldViewPr snapToGrid="0" snapToObjects="1">
      <p:cViewPr varScale="1">
        <p:scale>
          <a:sx n="126" d="100"/>
          <a:sy n="126" d="100"/>
        </p:scale>
        <p:origin x="2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CF866-D40C-C04F-B938-B312585B58B0}" type="datetimeFigureOut">
              <a:rPr lang="en-US" smtClean="0"/>
              <a:t>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814F5-642D-D144-8F20-C89AD32239CE}" type="slidenum">
              <a:rPr lang="en-US" smtClean="0"/>
              <a:t>‹#›</a:t>
            </a:fld>
            <a:endParaRPr lang="en-US"/>
          </a:p>
        </p:txBody>
      </p:sp>
    </p:spTree>
    <p:extLst>
      <p:ext uri="{BB962C8B-B14F-4D97-AF65-F5344CB8AC3E}">
        <p14:creationId xmlns:p14="http://schemas.microsoft.com/office/powerpoint/2010/main" val="327644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to retrieve an object’s attributes, we use a PERIOD. </a:t>
            </a:r>
          </a:p>
        </p:txBody>
      </p:sp>
      <p:sp>
        <p:nvSpPr>
          <p:cNvPr id="4" name="Slide Number Placeholder 3"/>
          <p:cNvSpPr>
            <a:spLocks noGrp="1"/>
          </p:cNvSpPr>
          <p:nvPr>
            <p:ph type="sldNum" sz="quarter" idx="10"/>
          </p:nvPr>
        </p:nvSpPr>
        <p:spPr/>
        <p:txBody>
          <a:bodyPr/>
          <a:lstStyle/>
          <a:p>
            <a:fld id="{171814F5-642D-D144-8F20-C89AD32239CE}" type="slidenum">
              <a:rPr lang="en-US" smtClean="0"/>
              <a:t>3</a:t>
            </a:fld>
            <a:endParaRPr lang="en-US"/>
          </a:p>
        </p:txBody>
      </p:sp>
    </p:spTree>
    <p:extLst>
      <p:ext uri="{BB962C8B-B14F-4D97-AF65-F5344CB8AC3E}">
        <p14:creationId xmlns:p14="http://schemas.microsoft.com/office/powerpoint/2010/main" val="339142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1814F5-642D-D144-8F20-C89AD32239CE}" type="slidenum">
              <a:rPr lang="en-US" smtClean="0"/>
              <a:t>5</a:t>
            </a:fld>
            <a:endParaRPr lang="en-US"/>
          </a:p>
        </p:txBody>
      </p:sp>
    </p:spTree>
    <p:extLst>
      <p:ext uri="{BB962C8B-B14F-4D97-AF65-F5344CB8AC3E}">
        <p14:creationId xmlns:p14="http://schemas.microsoft.com/office/powerpoint/2010/main" val="122350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 LDA project, we had some strange characters pop up in the articles pulled </a:t>
            </a:r>
            <a:r>
              <a:rPr lang="en-US" dirty="0">
                <a:sym typeface="Wingdings" pitchFamily="2" charset="2"/>
              </a:rPr>
              <a:t> programmed an exception to ignore </a:t>
            </a:r>
            <a:endParaRPr lang="en-US" dirty="0"/>
          </a:p>
        </p:txBody>
      </p:sp>
      <p:sp>
        <p:nvSpPr>
          <p:cNvPr id="4" name="Slide Number Placeholder 3"/>
          <p:cNvSpPr>
            <a:spLocks noGrp="1"/>
          </p:cNvSpPr>
          <p:nvPr>
            <p:ph type="sldNum" sz="quarter" idx="10"/>
          </p:nvPr>
        </p:nvSpPr>
        <p:spPr/>
        <p:txBody>
          <a:bodyPr/>
          <a:lstStyle/>
          <a:p>
            <a:fld id="{171814F5-642D-D144-8F20-C89AD32239CE}" type="slidenum">
              <a:rPr lang="en-US" smtClean="0"/>
              <a:t>14</a:t>
            </a:fld>
            <a:endParaRPr lang="en-US"/>
          </a:p>
        </p:txBody>
      </p:sp>
    </p:spTree>
    <p:extLst>
      <p:ext uri="{BB962C8B-B14F-4D97-AF65-F5344CB8AC3E}">
        <p14:creationId xmlns:p14="http://schemas.microsoft.com/office/powerpoint/2010/main" val="349807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Error: function requires an </a:t>
            </a:r>
            <a:r>
              <a:rPr lang="en-US" dirty="0" err="1"/>
              <a:t>int</a:t>
            </a:r>
            <a:r>
              <a:rPr lang="en-US" dirty="0"/>
              <a:t> and you input a string instead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 Error: something is undefined</a:t>
            </a:r>
          </a:p>
          <a:p>
            <a:endParaRPr lang="en-US" dirty="0"/>
          </a:p>
        </p:txBody>
      </p:sp>
      <p:sp>
        <p:nvSpPr>
          <p:cNvPr id="4" name="Slide Number Placeholder 3"/>
          <p:cNvSpPr>
            <a:spLocks noGrp="1"/>
          </p:cNvSpPr>
          <p:nvPr>
            <p:ph type="sldNum" sz="quarter" idx="10"/>
          </p:nvPr>
        </p:nvSpPr>
        <p:spPr/>
        <p:txBody>
          <a:bodyPr/>
          <a:lstStyle/>
          <a:p>
            <a:fld id="{171814F5-642D-D144-8F20-C89AD32239CE}" type="slidenum">
              <a:rPr lang="en-US" smtClean="0"/>
              <a:t>15</a:t>
            </a:fld>
            <a:endParaRPr lang="en-US"/>
          </a:p>
        </p:txBody>
      </p:sp>
    </p:spTree>
    <p:extLst>
      <p:ext uri="{BB962C8B-B14F-4D97-AF65-F5344CB8AC3E}">
        <p14:creationId xmlns:p14="http://schemas.microsoft.com/office/powerpoint/2010/main" val="428215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Raise: allows a specific error to be thrown </a:t>
            </a:r>
          </a:p>
          <a:p>
            <a:r>
              <a:rPr lang="en-US" dirty="0"/>
              <a:t>Except: bypasses ALL errors – VERY dangerous </a:t>
            </a:r>
          </a:p>
          <a:p>
            <a:r>
              <a:rPr lang="en-US" sz="1200" b="0" i="0" kern="1200" dirty="0">
                <a:solidFill>
                  <a:schemeClr val="tx1"/>
                </a:solidFill>
                <a:effectLst/>
                <a:latin typeface="+mn-lt"/>
                <a:ea typeface="+mn-ea"/>
                <a:cs typeface="+mn-cs"/>
              </a:rPr>
              <a:t>OS error: This exception is raised when a system function returns a system-related error, including I/O failures such as “file not found” or “disk full” (not for illegal argument types or other incidental errors).</a:t>
            </a:r>
            <a:endParaRPr lang="en-US" dirty="0"/>
          </a:p>
        </p:txBody>
      </p:sp>
      <p:sp>
        <p:nvSpPr>
          <p:cNvPr id="4" name="Slide Number Placeholder 3"/>
          <p:cNvSpPr>
            <a:spLocks noGrp="1"/>
          </p:cNvSpPr>
          <p:nvPr>
            <p:ph type="sldNum" sz="quarter" idx="10"/>
          </p:nvPr>
        </p:nvSpPr>
        <p:spPr/>
        <p:txBody>
          <a:bodyPr/>
          <a:lstStyle/>
          <a:p>
            <a:fld id="{171814F5-642D-D144-8F20-C89AD32239CE}" type="slidenum">
              <a:rPr lang="en-US" smtClean="0"/>
              <a:t>17</a:t>
            </a:fld>
            <a:endParaRPr lang="en-US"/>
          </a:p>
        </p:txBody>
      </p:sp>
    </p:spTree>
    <p:extLst>
      <p:ext uri="{BB962C8B-B14F-4D97-AF65-F5344CB8AC3E}">
        <p14:creationId xmlns:p14="http://schemas.microsoft.com/office/powerpoint/2010/main" val="391635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A66B1A-5822-1742-B330-968824B7A345}"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2347457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66B1A-5822-1742-B330-968824B7A345}"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209011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66B1A-5822-1742-B330-968824B7A345}"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183636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66B1A-5822-1742-B330-968824B7A345}"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325510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A66B1A-5822-1742-B330-968824B7A345}"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253822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66B1A-5822-1742-B330-968824B7A345}"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275690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66B1A-5822-1742-B330-968824B7A345}"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426564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A66B1A-5822-1742-B330-968824B7A345}" type="datetimeFigureOut">
              <a:rPr lang="en-US" smtClean="0"/>
              <a:t>1/26/18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214842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66B1A-5822-1742-B330-968824B7A345}" type="datetimeFigureOut">
              <a:rPr lang="en-US" smtClean="0"/>
              <a:t>1/26/18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390443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A66B1A-5822-1742-B330-968824B7A345}"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428904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A66B1A-5822-1742-B330-968824B7A345}"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54BCB-F462-BE4C-AABC-F8AA6F4DAB59}" type="slidenum">
              <a:rPr lang="en-US" smtClean="0"/>
              <a:t>‹#›</a:t>
            </a:fld>
            <a:endParaRPr lang="en-US"/>
          </a:p>
        </p:txBody>
      </p:sp>
    </p:spTree>
    <p:extLst>
      <p:ext uri="{BB962C8B-B14F-4D97-AF65-F5344CB8AC3E}">
        <p14:creationId xmlns:p14="http://schemas.microsoft.com/office/powerpoint/2010/main" val="42654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66B1A-5822-1742-B330-968824B7A345}" type="datetimeFigureOut">
              <a:rPr lang="en-US" smtClean="0"/>
              <a:t>1/26/18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54BCB-F462-BE4C-AABC-F8AA6F4DAB59}" type="slidenum">
              <a:rPr lang="en-US" smtClean="0"/>
              <a:t>‹#›</a:t>
            </a:fld>
            <a:endParaRPr lang="en-US"/>
          </a:p>
        </p:txBody>
      </p:sp>
    </p:spTree>
    <p:extLst>
      <p:ext uri="{BB962C8B-B14F-4D97-AF65-F5344CB8AC3E}">
        <p14:creationId xmlns:p14="http://schemas.microsoft.com/office/powerpoint/2010/main" val="1399844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scipy.org/doc/numpy-dev/user/quickstart.html" TargetMode="External"/><Relationship Id="rId2" Type="http://schemas.openxmlformats.org/officeDocument/2006/relationships/hyperlink" Target="http://cs231n.github.io/python-numpy-tutorial/" TargetMode="External"/><Relationship Id="rId1" Type="http://schemas.openxmlformats.org/officeDocument/2006/relationships/slideLayout" Target="../slideLayouts/slideLayout2.xml"/><Relationship Id="rId4" Type="http://schemas.openxmlformats.org/officeDocument/2006/relationships/hyperlink" Target="https://www.datacamp.com/community/tutorials/python-numpy-tutor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1AB5-D02C-1642-9AE4-6B483C23880F}"/>
              </a:ext>
            </a:extLst>
          </p:cNvPr>
          <p:cNvSpPr>
            <a:spLocks noGrp="1"/>
          </p:cNvSpPr>
          <p:nvPr>
            <p:ph type="ctrTitle"/>
          </p:nvPr>
        </p:nvSpPr>
        <p:spPr>
          <a:xfrm>
            <a:off x="685800" y="798978"/>
            <a:ext cx="7772400" cy="2387600"/>
          </a:xfrm>
        </p:spPr>
        <p:txBody>
          <a:bodyPr>
            <a:normAutofit/>
          </a:bodyPr>
          <a:lstStyle/>
          <a:p>
            <a:r>
              <a:rPr lang="en-US" sz="4400" dirty="0"/>
              <a:t>Week 3 (Python)</a:t>
            </a:r>
          </a:p>
        </p:txBody>
      </p:sp>
      <p:sp>
        <p:nvSpPr>
          <p:cNvPr id="3" name="Subtitle 2">
            <a:extLst>
              <a:ext uri="{FF2B5EF4-FFF2-40B4-BE49-F238E27FC236}">
                <a16:creationId xmlns:a16="http://schemas.microsoft.com/office/drawing/2014/main" id="{76CC876D-0017-7043-A6BB-CBD1DA1BBAFE}"/>
              </a:ext>
            </a:extLst>
          </p:cNvPr>
          <p:cNvSpPr>
            <a:spLocks noGrp="1"/>
          </p:cNvSpPr>
          <p:nvPr>
            <p:ph type="subTitle" idx="1"/>
          </p:nvPr>
        </p:nvSpPr>
        <p:spPr>
          <a:xfrm>
            <a:off x="1143000" y="3383280"/>
            <a:ext cx="6858000" cy="1655762"/>
          </a:xfrm>
        </p:spPr>
        <p:txBody>
          <a:bodyPr/>
          <a:lstStyle/>
          <a:p>
            <a:r>
              <a:rPr lang="en-US" dirty="0"/>
              <a:t>By Melody Huang</a:t>
            </a:r>
          </a:p>
        </p:txBody>
      </p:sp>
      <p:pic>
        <p:nvPicPr>
          <p:cNvPr id="5" name="Picture 4">
            <a:extLst>
              <a:ext uri="{FF2B5EF4-FFF2-40B4-BE49-F238E27FC236}">
                <a16:creationId xmlns:a16="http://schemas.microsoft.com/office/drawing/2014/main" id="{21F8D46A-00A6-CC4D-B17C-19B79A663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418" y="4097030"/>
            <a:ext cx="2995163" cy="2277428"/>
          </a:xfrm>
          <a:prstGeom prst="rect">
            <a:avLst/>
          </a:prstGeom>
        </p:spPr>
      </p:pic>
    </p:spTree>
    <p:extLst>
      <p:ext uri="{BB962C8B-B14F-4D97-AF65-F5344CB8AC3E}">
        <p14:creationId xmlns:p14="http://schemas.microsoft.com/office/powerpoint/2010/main" val="405560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D9CD-A0C7-A240-B2FA-CF23A09D40F8}"/>
              </a:ext>
            </a:extLst>
          </p:cNvPr>
          <p:cNvSpPr>
            <a:spLocks noGrp="1"/>
          </p:cNvSpPr>
          <p:nvPr>
            <p:ph type="title"/>
          </p:nvPr>
        </p:nvSpPr>
        <p:spPr/>
        <p:txBody>
          <a:bodyPr/>
          <a:lstStyle/>
          <a:p>
            <a:r>
              <a:rPr lang="en-US" dirty="0"/>
              <a:t>Array Types</a:t>
            </a:r>
          </a:p>
        </p:txBody>
      </p:sp>
      <p:sp>
        <p:nvSpPr>
          <p:cNvPr id="3" name="Content Placeholder 2">
            <a:extLst>
              <a:ext uri="{FF2B5EF4-FFF2-40B4-BE49-F238E27FC236}">
                <a16:creationId xmlns:a16="http://schemas.microsoft.com/office/drawing/2014/main" id="{3058B392-557D-194F-BCF4-C9A742823F88}"/>
              </a:ext>
            </a:extLst>
          </p:cNvPr>
          <p:cNvSpPr>
            <a:spLocks noGrp="1"/>
          </p:cNvSpPr>
          <p:nvPr>
            <p:ph idx="1"/>
          </p:nvPr>
        </p:nvSpPr>
        <p:spPr/>
        <p:txBody>
          <a:bodyPr>
            <a:normAutofit/>
          </a:bodyPr>
          <a:lstStyle/>
          <a:p>
            <a:r>
              <a:rPr lang="en-US" sz="2400" dirty="0"/>
              <a:t>In </a:t>
            </a:r>
            <a:r>
              <a:rPr lang="en-US" sz="2400" dirty="0" err="1"/>
              <a:t>Numpy</a:t>
            </a:r>
            <a:r>
              <a:rPr lang="en-US" sz="2400" dirty="0"/>
              <a:t>, we have more flexibility to work with different numerical types: </a:t>
            </a:r>
          </a:p>
          <a:p>
            <a:pPr lvl="1"/>
            <a:r>
              <a:rPr lang="en-US" sz="2000" dirty="0"/>
              <a:t>int8</a:t>
            </a:r>
          </a:p>
          <a:p>
            <a:pPr lvl="1"/>
            <a:r>
              <a:rPr lang="en-US" sz="2000" dirty="0"/>
              <a:t>int16</a:t>
            </a:r>
          </a:p>
          <a:p>
            <a:pPr lvl="1"/>
            <a:r>
              <a:rPr lang="en-US" sz="2000" dirty="0"/>
              <a:t>int32</a:t>
            </a:r>
          </a:p>
          <a:p>
            <a:pPr lvl="1"/>
            <a:r>
              <a:rPr lang="en-US" sz="2000" dirty="0"/>
              <a:t>uint8</a:t>
            </a:r>
          </a:p>
          <a:p>
            <a:pPr lvl="1"/>
            <a:r>
              <a:rPr lang="en-US" sz="2000" dirty="0"/>
              <a:t>uint16</a:t>
            </a:r>
          </a:p>
          <a:p>
            <a:pPr lvl="1"/>
            <a:r>
              <a:rPr lang="en-US" sz="2000" dirty="0"/>
              <a:t>unint32… etc.</a:t>
            </a:r>
          </a:p>
          <a:p>
            <a:r>
              <a:rPr lang="en-US" sz="2400" dirty="0"/>
              <a:t>To initialize an array to be a certain type: </a:t>
            </a:r>
          </a:p>
          <a:p>
            <a:pPr marL="457200" lvl="1" indent="0">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array</a:t>
            </a:r>
            <a:r>
              <a:rPr lang="en-US" sz="2000" dirty="0">
                <a:latin typeface="Menlo" panose="020B0609030804020204" pitchFamily="49" charset="0"/>
                <a:ea typeface="Menlo" panose="020B0609030804020204" pitchFamily="49" charset="0"/>
                <a:cs typeface="Menlo" panose="020B0609030804020204" pitchFamily="49" charset="0"/>
              </a:rPr>
              <a:t>([1,3,4,5], </a:t>
            </a:r>
            <a:r>
              <a:rPr lang="en-US" sz="2000" dirty="0" err="1">
                <a:latin typeface="Menlo" panose="020B0609030804020204" pitchFamily="49" charset="0"/>
                <a:ea typeface="Menlo" panose="020B0609030804020204" pitchFamily="49" charset="0"/>
                <a:cs typeface="Menlo" panose="020B0609030804020204" pitchFamily="49" charset="0"/>
              </a:rPr>
              <a:t>dtype</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b="1" dirty="0">
                <a:latin typeface="Menlo" panose="020B0609030804020204" pitchFamily="49" charset="0"/>
                <a:ea typeface="Menlo" panose="020B0609030804020204" pitchFamily="49" charset="0"/>
                <a:cs typeface="Menlo" panose="020B0609030804020204" pitchFamily="49" charset="0"/>
              </a:rPr>
              <a:t>np.uint8</a:t>
            </a:r>
            <a:r>
              <a:rPr lang="en-US" sz="2000" dirty="0">
                <a:latin typeface="Menlo" panose="020B0609030804020204" pitchFamily="49" charset="0"/>
                <a:ea typeface="Menlo" panose="020B0609030804020204" pitchFamily="49" charset="0"/>
                <a:cs typeface="Menlo" panose="020B0609030804020204" pitchFamily="49" charset="0"/>
              </a:rPr>
              <a:t>) </a:t>
            </a:r>
          </a:p>
          <a:p>
            <a:endParaRPr lang="en-US" sz="2400" dirty="0"/>
          </a:p>
        </p:txBody>
      </p:sp>
      <p:sp>
        <p:nvSpPr>
          <p:cNvPr id="4" name="TextBox 3">
            <a:extLst>
              <a:ext uri="{FF2B5EF4-FFF2-40B4-BE49-F238E27FC236}">
                <a16:creationId xmlns:a16="http://schemas.microsoft.com/office/drawing/2014/main" id="{89009CB6-CF85-9343-918E-8F116F58D035}"/>
              </a:ext>
            </a:extLst>
          </p:cNvPr>
          <p:cNvSpPr txBox="1"/>
          <p:nvPr/>
        </p:nvSpPr>
        <p:spPr>
          <a:xfrm>
            <a:off x="3947531" y="2698594"/>
            <a:ext cx="4304371" cy="1631216"/>
          </a:xfrm>
          <a:prstGeom prst="rect">
            <a:avLst/>
          </a:prstGeom>
          <a:noFill/>
        </p:spPr>
        <p:txBody>
          <a:bodyPr wrap="square" rtlCol="0">
            <a:spAutoFit/>
          </a:bodyPr>
          <a:lstStyle/>
          <a:p>
            <a:r>
              <a:rPr lang="en-US" sz="2000" dirty="0"/>
              <a:t>Note: </a:t>
            </a:r>
          </a:p>
          <a:p>
            <a:r>
              <a:rPr lang="en-US" sz="2000" dirty="0"/>
              <a:t>Unsigned </a:t>
            </a:r>
            <a:r>
              <a:rPr lang="en-US" sz="2000" dirty="0" err="1"/>
              <a:t>ints</a:t>
            </a:r>
            <a:r>
              <a:rPr lang="en-US" sz="2000" dirty="0"/>
              <a:t> hold only positive values (&gt; 0), while signed </a:t>
            </a:r>
            <a:r>
              <a:rPr lang="en-US" sz="2000" dirty="0" err="1"/>
              <a:t>ints</a:t>
            </a:r>
            <a:r>
              <a:rPr lang="en-US" sz="2000" dirty="0"/>
              <a:t> have both positive and negative values</a:t>
            </a:r>
          </a:p>
          <a:p>
            <a:endParaRPr lang="en-US" sz="2000" dirty="0"/>
          </a:p>
        </p:txBody>
      </p:sp>
    </p:spTree>
    <p:extLst>
      <p:ext uri="{BB962C8B-B14F-4D97-AF65-F5344CB8AC3E}">
        <p14:creationId xmlns:p14="http://schemas.microsoft.com/office/powerpoint/2010/main" val="69208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983B-9BB6-974A-B2E3-ED8B654086DF}"/>
              </a:ext>
            </a:extLst>
          </p:cNvPr>
          <p:cNvSpPr>
            <a:spLocks noGrp="1"/>
          </p:cNvSpPr>
          <p:nvPr>
            <p:ph type="title"/>
          </p:nvPr>
        </p:nvSpPr>
        <p:spPr/>
        <p:txBody>
          <a:bodyPr/>
          <a:lstStyle/>
          <a:p>
            <a:r>
              <a:rPr lang="en-US" dirty="0"/>
              <a:t>Helpful Functions</a:t>
            </a:r>
          </a:p>
        </p:txBody>
      </p:sp>
      <p:sp>
        <p:nvSpPr>
          <p:cNvPr id="3" name="Content Placeholder 2">
            <a:extLst>
              <a:ext uri="{FF2B5EF4-FFF2-40B4-BE49-F238E27FC236}">
                <a16:creationId xmlns:a16="http://schemas.microsoft.com/office/drawing/2014/main" id="{F2B053A3-31B2-5F49-B480-1785F472264D}"/>
              </a:ext>
            </a:extLst>
          </p:cNvPr>
          <p:cNvSpPr>
            <a:spLocks noGrp="1"/>
          </p:cNvSpPr>
          <p:nvPr>
            <p:ph idx="1"/>
          </p:nvPr>
        </p:nvSpPr>
        <p:spPr/>
        <p:txBody>
          <a:bodyPr>
            <a:normAutofit lnSpcReduction="10000"/>
          </a:bodyPr>
          <a:lstStyle/>
          <a:p>
            <a:r>
              <a:rPr lang="en-US" dirty="0"/>
              <a:t>Array of all zeroes </a:t>
            </a:r>
          </a:p>
          <a:p>
            <a:pPr marL="457200" lvl="1" indent="0">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zeros</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n</a:t>
            </a:r>
            <a:r>
              <a:rPr lang="en-US" sz="2000" dirty="0" err="1">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m</a:t>
            </a:r>
            <a:r>
              <a:rPr lang="en-US" sz="2000" dirty="0">
                <a:latin typeface="Menlo" panose="020B0609030804020204" pitchFamily="49" charset="0"/>
                <a:ea typeface="Menlo" panose="020B0609030804020204" pitchFamily="49" charset="0"/>
                <a:cs typeface="Menlo" panose="020B0609030804020204" pitchFamily="49" charset="0"/>
              </a:rPr>
              <a:t>))</a:t>
            </a:r>
          </a:p>
          <a:p>
            <a:r>
              <a:rPr lang="en-US" dirty="0"/>
              <a:t>Array of all ones </a:t>
            </a:r>
          </a:p>
          <a:p>
            <a:pPr marL="457200" lvl="1" indent="0">
              <a:lnSpc>
                <a:spcPct val="100000"/>
              </a:lnSpc>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ones</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n</a:t>
            </a:r>
            <a:r>
              <a:rPr lang="en-US" sz="2000" dirty="0" err="1">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m</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2000" dirty="0">
                <a:latin typeface="Menlo" panose="020B0609030804020204" pitchFamily="49" charset="0"/>
                <a:ea typeface="Menlo" panose="020B0609030804020204" pitchFamily="49" charset="0"/>
                <a:cs typeface="Menlo" panose="020B0609030804020204" pitchFamily="49" charset="0"/>
              </a:rPr>
              <a:t>)</a:t>
            </a:r>
          </a:p>
          <a:p>
            <a:r>
              <a:rPr lang="en-US" dirty="0"/>
              <a:t>Constant arrays</a:t>
            </a:r>
          </a:p>
          <a:p>
            <a:pPr marL="457200" lvl="1" indent="0">
              <a:lnSpc>
                <a:spcPct val="110000"/>
              </a:lnSpc>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full</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n</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m</a:t>
            </a:r>
            <a:r>
              <a:rPr lang="en-US" sz="2000" dirty="0">
                <a:latin typeface="Menlo" panose="020B0609030804020204" pitchFamily="49" charset="0"/>
                <a:ea typeface="Menlo" panose="020B0609030804020204" pitchFamily="49" charset="0"/>
                <a:cs typeface="Menlo" panose="020B0609030804020204" pitchFamily="49" charset="0"/>
              </a:rPr>
              <a:t>), c) </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#c is constant </a:t>
            </a:r>
          </a:p>
          <a:p>
            <a:r>
              <a:rPr lang="en-US" dirty="0"/>
              <a:t>Identity Matrix: </a:t>
            </a:r>
          </a:p>
          <a:p>
            <a:pPr marL="457200" lvl="1" indent="0">
              <a:lnSpc>
                <a:spcPct val="120000"/>
              </a:lnSpc>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eye</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n</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#Creates </a:t>
            </a:r>
            <a:r>
              <a:rPr lang="en-US" sz="2000" dirty="0" err="1">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nxn</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 identity matrix</a:t>
            </a:r>
          </a:p>
          <a:p>
            <a:r>
              <a:rPr lang="en-US" dirty="0"/>
              <a:t>Random values: </a:t>
            </a:r>
          </a:p>
          <a:p>
            <a:pPr marL="457200" lvl="1" indent="0">
              <a:lnSpc>
                <a:spcPct val="130000"/>
              </a:lnSpc>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random</a:t>
            </a:r>
            <a:r>
              <a:rPr lang="en-US" sz="2000" dirty="0" err="1">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random</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n</a:t>
            </a:r>
            <a:r>
              <a:rPr lang="en-US" sz="2000" dirty="0" err="1">
                <a:latin typeface="Menlo" panose="020B0609030804020204" pitchFamily="49" charset="0"/>
                <a:ea typeface="Menlo" panose="020B0609030804020204" pitchFamily="49" charset="0"/>
                <a:cs typeface="Menlo" panose="020B0609030804020204" pitchFamily="49" charset="0"/>
              </a:rPr>
              <a:t>,</a:t>
            </a:r>
            <a:r>
              <a:rPr lang="en-US" sz="2000" dirty="0" err="1">
                <a:solidFill>
                  <a:srgbClr val="C00000"/>
                </a:solidFill>
                <a:latin typeface="Menlo" panose="020B0609030804020204" pitchFamily="49" charset="0"/>
                <a:ea typeface="Menlo" panose="020B0609030804020204" pitchFamily="49" charset="0"/>
                <a:cs typeface="Menlo" panose="020B0609030804020204" pitchFamily="49" charset="0"/>
              </a:rPr>
              <a:t>m</a:t>
            </a:r>
            <a:r>
              <a:rPr lang="en-US" sz="2000" dirty="0">
                <a:latin typeface="Menlo" panose="020B0609030804020204" pitchFamily="49" charset="0"/>
                <a:ea typeface="Menlo" panose="020B0609030804020204" pitchFamily="49" charset="0"/>
                <a:cs typeface="Menlo" panose="020B0609030804020204" pitchFamily="49" charset="0"/>
              </a:rPr>
              <a:t>))</a:t>
            </a:r>
          </a:p>
          <a:p>
            <a:endParaRPr lang="en-US" dirty="0"/>
          </a:p>
        </p:txBody>
      </p:sp>
    </p:spTree>
    <p:extLst>
      <p:ext uri="{BB962C8B-B14F-4D97-AF65-F5344CB8AC3E}">
        <p14:creationId xmlns:p14="http://schemas.microsoft.com/office/powerpoint/2010/main" val="187217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73A9-FA09-2E4A-9EF0-4AF26A18BE6B}"/>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ED5C17C3-A864-8149-B861-6765E919DBD1}"/>
              </a:ext>
            </a:extLst>
          </p:cNvPr>
          <p:cNvSpPr>
            <a:spLocks noGrp="1"/>
          </p:cNvSpPr>
          <p:nvPr>
            <p:ph idx="1"/>
          </p:nvPr>
        </p:nvSpPr>
        <p:spPr/>
        <p:txBody>
          <a:bodyPr>
            <a:normAutofit/>
          </a:bodyPr>
          <a:lstStyle/>
          <a:p>
            <a:r>
              <a:rPr lang="en-US" dirty="0"/>
              <a:t>This is where </a:t>
            </a:r>
            <a:r>
              <a:rPr lang="en-US" dirty="0" err="1"/>
              <a:t>numpy</a:t>
            </a:r>
            <a:r>
              <a:rPr lang="en-US" dirty="0"/>
              <a:t> arrays get potentially complicated</a:t>
            </a:r>
          </a:p>
          <a:p>
            <a:r>
              <a:rPr lang="en-US" dirty="0"/>
              <a:t>Because you have a variety of different dimensions, when you try to retrieve data from your matrix, you have to specify all dimensions</a:t>
            </a:r>
          </a:p>
          <a:p>
            <a:r>
              <a:rPr lang="en-US" dirty="0"/>
              <a:t>Example: </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a = </a:t>
            </a:r>
            <a:r>
              <a:rPr lang="en-US" sz="1800" dirty="0" err="1">
                <a:latin typeface="Menlo" panose="020B0609030804020204" pitchFamily="49" charset="0"/>
                <a:ea typeface="Menlo" panose="020B0609030804020204" pitchFamily="49" charset="0"/>
                <a:cs typeface="Menlo" panose="020B0609030804020204" pitchFamily="49" charset="0"/>
              </a:rPr>
              <a:t>np</a:t>
            </a:r>
            <a:r>
              <a:rPr lang="en-US" sz="1800" b="1" dirty="0" err="1">
                <a:latin typeface="Menlo" panose="020B0609030804020204" pitchFamily="49" charset="0"/>
                <a:ea typeface="Menlo" panose="020B0609030804020204" pitchFamily="49" charset="0"/>
                <a:cs typeface="Menlo" panose="020B0609030804020204" pitchFamily="49" charset="0"/>
              </a:rPr>
              <a:t>.</a:t>
            </a:r>
            <a:r>
              <a:rPr lang="en-US" sz="1800" dirty="0" err="1">
                <a:solidFill>
                  <a:srgbClr val="00B0F0"/>
                </a:solidFill>
                <a:latin typeface="Menlo" panose="020B0609030804020204" pitchFamily="49" charset="0"/>
                <a:ea typeface="Menlo" panose="020B0609030804020204" pitchFamily="49" charset="0"/>
                <a:cs typeface="Menlo" panose="020B0609030804020204" pitchFamily="49" charset="0"/>
              </a:rPr>
              <a:t>array</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1</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2</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3</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4</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5</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6</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7</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8</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9</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10</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11</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a:solidFill>
                  <a:srgbClr val="C00000"/>
                </a:solidFill>
                <a:latin typeface="Menlo" panose="020B0609030804020204" pitchFamily="49" charset="0"/>
                <a:ea typeface="Menlo" panose="020B0609030804020204" pitchFamily="49" charset="0"/>
                <a:cs typeface="Menlo" panose="020B0609030804020204" pitchFamily="49" charset="0"/>
              </a:rPr>
              <a:t>12</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a[:,1:3] </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#will retrieve the 2nd and 3rd columns</a:t>
            </a:r>
          </a:p>
          <a:p>
            <a:endParaRPr lang="en-US" dirty="0"/>
          </a:p>
        </p:txBody>
      </p:sp>
    </p:spTree>
    <p:extLst>
      <p:ext uri="{BB962C8B-B14F-4D97-AF65-F5344CB8AC3E}">
        <p14:creationId xmlns:p14="http://schemas.microsoft.com/office/powerpoint/2010/main" val="79332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8AA7-89C8-BE4D-9C3D-42698C1688E1}"/>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CC95DD20-5281-5F49-8A9F-207851F1C98F}"/>
              </a:ext>
            </a:extLst>
          </p:cNvPr>
          <p:cNvSpPr>
            <a:spLocks noGrp="1"/>
          </p:cNvSpPr>
          <p:nvPr>
            <p:ph idx="1"/>
          </p:nvPr>
        </p:nvSpPr>
        <p:spPr/>
        <p:txBody>
          <a:bodyPr/>
          <a:lstStyle/>
          <a:p>
            <a:r>
              <a:rPr lang="en-US" dirty="0"/>
              <a:t>Python will send an error message when something fails to execute within your code </a:t>
            </a:r>
          </a:p>
          <a:p>
            <a:pPr lvl="1"/>
            <a:r>
              <a:rPr lang="en-US" dirty="0"/>
              <a:t>Syntax Errors (i.e., </a:t>
            </a:r>
            <a:r>
              <a:rPr lang="en-US" sz="2000" dirty="0" err="1">
                <a:latin typeface="Menlo" panose="020B0609030804020204" pitchFamily="49" charset="0"/>
                <a:ea typeface="Menlo" panose="020B0609030804020204" pitchFamily="49" charset="0"/>
                <a:cs typeface="Menlo" panose="020B0609030804020204" pitchFamily="49" charset="0"/>
              </a:rPr>
              <a:t>pirnt</a:t>
            </a:r>
            <a:r>
              <a:rPr lang="en-US" sz="2000" dirty="0">
                <a:latin typeface="Menlo" panose="020B0609030804020204" pitchFamily="49" charset="0"/>
                <a:ea typeface="Menlo" panose="020B0609030804020204" pitchFamily="49" charset="0"/>
                <a:cs typeface="Menlo" panose="020B0609030804020204" pitchFamily="49" charset="0"/>
              </a:rPr>
              <a:t>(“Hello World”) </a:t>
            </a:r>
            <a:r>
              <a:rPr lang="en-US" dirty="0"/>
              <a:t>won’t work) </a:t>
            </a:r>
          </a:p>
          <a:p>
            <a:pPr lvl="1"/>
            <a:r>
              <a:rPr lang="en-US" dirty="0"/>
              <a:t>Exceptions: </a:t>
            </a:r>
          </a:p>
          <a:p>
            <a:pPr lvl="2"/>
            <a:r>
              <a:rPr lang="en-US" dirty="0"/>
              <a:t>Errors that occur when something is syntactically correct, but something is wrong with the code</a:t>
            </a:r>
          </a:p>
          <a:p>
            <a:pPr lvl="2"/>
            <a:r>
              <a:rPr lang="en-US" dirty="0"/>
              <a:t>Simple example: </a:t>
            </a:r>
            <a:r>
              <a:rPr lang="en-US" sz="1800" dirty="0">
                <a:latin typeface="Menlo" panose="020B0609030804020204" pitchFamily="49" charset="0"/>
                <a:ea typeface="Menlo" panose="020B0609030804020204" pitchFamily="49" charset="0"/>
                <a:cs typeface="Menlo" panose="020B0609030804020204" pitchFamily="49" charset="0"/>
              </a:rPr>
              <a:t>1/0 # Can’t divide by zero</a:t>
            </a:r>
          </a:p>
        </p:txBody>
      </p:sp>
    </p:spTree>
    <p:extLst>
      <p:ext uri="{BB962C8B-B14F-4D97-AF65-F5344CB8AC3E}">
        <p14:creationId xmlns:p14="http://schemas.microsoft.com/office/powerpoint/2010/main" val="338035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8CF3-B31B-4F48-A4A4-EA4B80328622}"/>
              </a:ext>
            </a:extLst>
          </p:cNvPr>
          <p:cNvSpPr>
            <a:spLocks noGrp="1"/>
          </p:cNvSpPr>
          <p:nvPr>
            <p:ph type="title"/>
          </p:nvPr>
        </p:nvSpPr>
        <p:spPr/>
        <p:txBody>
          <a:bodyPr/>
          <a:lstStyle/>
          <a:p>
            <a:r>
              <a:rPr lang="en-US" dirty="0"/>
              <a:t>Handling Exceptions (cont.)</a:t>
            </a:r>
          </a:p>
        </p:txBody>
      </p:sp>
      <p:sp>
        <p:nvSpPr>
          <p:cNvPr id="3" name="Content Placeholder 2">
            <a:extLst>
              <a:ext uri="{FF2B5EF4-FFF2-40B4-BE49-F238E27FC236}">
                <a16:creationId xmlns:a16="http://schemas.microsoft.com/office/drawing/2014/main" id="{41244A89-D2AD-E84D-80BB-338942F45EB5}"/>
              </a:ext>
            </a:extLst>
          </p:cNvPr>
          <p:cNvSpPr>
            <a:spLocks noGrp="1"/>
          </p:cNvSpPr>
          <p:nvPr>
            <p:ph idx="1"/>
          </p:nvPr>
        </p:nvSpPr>
        <p:spPr/>
        <p:txBody>
          <a:bodyPr>
            <a:normAutofit/>
          </a:bodyPr>
          <a:lstStyle/>
          <a:p>
            <a:r>
              <a:rPr lang="en-US" sz="2400" dirty="0"/>
              <a:t>When an exception is raised, normally, our code will crash! </a:t>
            </a:r>
          </a:p>
          <a:p>
            <a:r>
              <a:rPr lang="en-US" sz="2400" dirty="0"/>
              <a:t>This can be good or bad—we could be using a function incorrectly, in which case, it would be helpful to have our code </a:t>
            </a:r>
            <a:r>
              <a:rPr lang="en-US" sz="2400" dirty="0">
                <a:solidFill>
                  <a:srgbClr val="7030A0"/>
                </a:solidFill>
              </a:rPr>
              <a:t>terminate running </a:t>
            </a:r>
            <a:r>
              <a:rPr lang="en-US" sz="2400" dirty="0"/>
              <a:t>until we fix it</a:t>
            </a:r>
          </a:p>
          <a:p>
            <a:r>
              <a:rPr lang="en-US" sz="2400" dirty="0"/>
              <a:t>But it can also be bad, especially because when we are dealing with large, unstructured data sets, there may be some problems with the data we are working with, in which case we may want to </a:t>
            </a:r>
            <a:r>
              <a:rPr lang="en-US" sz="2400" dirty="0">
                <a:solidFill>
                  <a:srgbClr val="7030A0"/>
                </a:solidFill>
              </a:rPr>
              <a:t>ignore those cases </a:t>
            </a:r>
            <a:r>
              <a:rPr lang="en-US" sz="2400" dirty="0"/>
              <a:t>and have our code continue to run</a:t>
            </a:r>
          </a:p>
        </p:txBody>
      </p:sp>
    </p:spTree>
    <p:extLst>
      <p:ext uri="{BB962C8B-B14F-4D97-AF65-F5344CB8AC3E}">
        <p14:creationId xmlns:p14="http://schemas.microsoft.com/office/powerpoint/2010/main" val="387425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33B6-7334-9D42-B6FC-109D8F0B714E}"/>
              </a:ext>
            </a:extLst>
          </p:cNvPr>
          <p:cNvSpPr>
            <a:spLocks noGrp="1"/>
          </p:cNvSpPr>
          <p:nvPr>
            <p:ph type="title"/>
          </p:nvPr>
        </p:nvSpPr>
        <p:spPr/>
        <p:txBody>
          <a:bodyPr/>
          <a:lstStyle/>
          <a:p>
            <a:r>
              <a:rPr lang="en-US" dirty="0"/>
              <a:t>Handling Exceptions (cont.)</a:t>
            </a:r>
          </a:p>
        </p:txBody>
      </p:sp>
      <p:sp>
        <p:nvSpPr>
          <p:cNvPr id="3" name="Content Placeholder 2">
            <a:extLst>
              <a:ext uri="{FF2B5EF4-FFF2-40B4-BE49-F238E27FC236}">
                <a16:creationId xmlns:a16="http://schemas.microsoft.com/office/drawing/2014/main" id="{9290B20E-005E-E647-9564-F9012A603B4A}"/>
              </a:ext>
            </a:extLst>
          </p:cNvPr>
          <p:cNvSpPr>
            <a:spLocks noGrp="1"/>
          </p:cNvSpPr>
          <p:nvPr>
            <p:ph idx="1"/>
          </p:nvPr>
        </p:nvSpPr>
        <p:spPr/>
        <p:txBody>
          <a:bodyPr/>
          <a:lstStyle/>
          <a:p>
            <a:r>
              <a:rPr lang="en-US" dirty="0"/>
              <a:t>There are different types of errors</a:t>
            </a:r>
          </a:p>
          <a:p>
            <a:pPr lvl="1"/>
            <a:r>
              <a:rPr lang="en-US" dirty="0" err="1"/>
              <a:t>TypeError</a:t>
            </a:r>
            <a:endParaRPr lang="en-US" dirty="0"/>
          </a:p>
          <a:p>
            <a:pPr lvl="1"/>
            <a:r>
              <a:rPr lang="en-US" dirty="0" err="1"/>
              <a:t>ValueError</a:t>
            </a:r>
            <a:endParaRPr lang="en-US" dirty="0"/>
          </a:p>
          <a:p>
            <a:pPr lvl="1"/>
            <a:r>
              <a:rPr lang="en-US" dirty="0"/>
              <a:t>Runtime Error</a:t>
            </a:r>
          </a:p>
          <a:p>
            <a:pPr lvl="1"/>
            <a:r>
              <a:rPr lang="en-US" dirty="0" err="1"/>
              <a:t>NameError</a:t>
            </a:r>
            <a:endParaRPr lang="en-US" dirty="0"/>
          </a:p>
          <a:p>
            <a:r>
              <a:rPr lang="en-US" dirty="0"/>
              <a:t>Full list of base exceptions: </a:t>
            </a:r>
          </a:p>
          <a:p>
            <a:pPr lvl="1"/>
            <a:r>
              <a:rPr lang="en-US" dirty="0">
                <a:hlinkClick r:id="rId3"/>
              </a:rPr>
              <a:t>https://docs.python.org/3/library/exceptions.html</a:t>
            </a:r>
            <a:r>
              <a:rPr lang="en-US" dirty="0"/>
              <a:t> </a:t>
            </a:r>
          </a:p>
        </p:txBody>
      </p:sp>
    </p:spTree>
    <p:extLst>
      <p:ext uri="{BB962C8B-B14F-4D97-AF65-F5344CB8AC3E}">
        <p14:creationId xmlns:p14="http://schemas.microsoft.com/office/powerpoint/2010/main" val="153058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A1CF-CF2E-BE46-B83A-571D7BD04230}"/>
              </a:ext>
            </a:extLst>
          </p:cNvPr>
          <p:cNvSpPr>
            <a:spLocks noGrp="1"/>
          </p:cNvSpPr>
          <p:nvPr>
            <p:ph type="title"/>
          </p:nvPr>
        </p:nvSpPr>
        <p:spPr/>
        <p:txBody>
          <a:bodyPr/>
          <a:lstStyle/>
          <a:p>
            <a:r>
              <a:rPr lang="en-US" dirty="0"/>
              <a:t>Handling Exceptions (cont.)</a:t>
            </a:r>
          </a:p>
        </p:txBody>
      </p:sp>
      <p:sp>
        <p:nvSpPr>
          <p:cNvPr id="3" name="Content Placeholder 2">
            <a:extLst>
              <a:ext uri="{FF2B5EF4-FFF2-40B4-BE49-F238E27FC236}">
                <a16:creationId xmlns:a16="http://schemas.microsoft.com/office/drawing/2014/main" id="{FBA425EB-571D-3B42-9DF5-4DD670D23113}"/>
              </a:ext>
            </a:extLst>
          </p:cNvPr>
          <p:cNvSpPr>
            <a:spLocks noGrp="1"/>
          </p:cNvSpPr>
          <p:nvPr>
            <p:ph idx="1"/>
          </p:nvPr>
        </p:nvSpPr>
        <p:spPr/>
        <p:txBody>
          <a:bodyPr>
            <a:normAutofit/>
          </a:bodyPr>
          <a:lstStyle/>
          <a:p>
            <a:pPr marL="0" indent="0">
              <a:buNone/>
            </a:pPr>
            <a:r>
              <a:rPr lang="en-US" sz="2400" dirty="0">
                <a:latin typeface="Menlo" panose="020B0609030804020204" pitchFamily="49" charset="0"/>
                <a:ea typeface="Menlo" panose="020B0609030804020204" pitchFamily="49" charset="0"/>
                <a:cs typeface="Menlo" panose="020B0609030804020204" pitchFamily="49" charset="0"/>
              </a:rPr>
              <a:t>try: </a:t>
            </a:r>
          </a:p>
          <a:p>
            <a:pPr marL="0" indent="0">
              <a:buNone/>
            </a:pPr>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#what we want our code to usually do </a:t>
            </a:r>
          </a:p>
          <a:p>
            <a:pPr marL="0" indent="0">
              <a:buNone/>
            </a:pPr>
            <a:r>
              <a:rPr lang="en-US" sz="2400" dirty="0">
                <a:latin typeface="Menlo" panose="020B0609030804020204" pitchFamily="49" charset="0"/>
                <a:ea typeface="Menlo" panose="020B0609030804020204" pitchFamily="49" charset="0"/>
                <a:cs typeface="Menlo" panose="020B0609030804020204" pitchFamily="49" charset="0"/>
              </a:rPr>
              <a:t>except </a:t>
            </a:r>
            <a:r>
              <a:rPr lang="en-US" sz="2400" b="1" dirty="0" err="1">
                <a:solidFill>
                  <a:srgbClr val="7030A0"/>
                </a:solidFill>
                <a:latin typeface="Menlo" panose="020B0609030804020204" pitchFamily="49" charset="0"/>
                <a:ea typeface="Menlo" panose="020B0609030804020204" pitchFamily="49" charset="0"/>
                <a:cs typeface="Menlo" panose="020B0609030804020204" pitchFamily="49" charset="0"/>
              </a:rPr>
              <a:t>ValueError</a:t>
            </a:r>
            <a:r>
              <a:rPr lang="en-US" sz="24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US" sz="2400" dirty="0">
                <a:latin typeface="Menlo" panose="020B0609030804020204" pitchFamily="49" charset="0"/>
                <a:ea typeface="Menlo" panose="020B0609030804020204" pitchFamily="49" charset="0"/>
                <a:cs typeface="Menlo" panose="020B0609030804020204" pitchFamily="49" charset="0"/>
              </a:rPr>
              <a:t>	</a:t>
            </a:r>
            <a:r>
              <a:rPr lang="en-US" sz="24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#if this error is raised: </a:t>
            </a:r>
          </a:p>
          <a:p>
            <a:pPr marL="0" indent="0">
              <a:buNone/>
            </a:pPr>
            <a:r>
              <a:rPr lang="en-US" sz="2400" dirty="0">
                <a:latin typeface="Menlo" panose="020B0609030804020204" pitchFamily="49" charset="0"/>
                <a:ea typeface="Menlo" panose="020B0609030804020204" pitchFamily="49" charset="0"/>
                <a:cs typeface="Menlo" panose="020B0609030804020204" pitchFamily="49" charset="0"/>
              </a:rPr>
              <a:t>	print(“Not valid input!”)</a:t>
            </a:r>
          </a:p>
          <a:p>
            <a:pPr marL="0" indent="0">
              <a:buNone/>
            </a:pPr>
            <a:endParaRPr lang="en-US" sz="24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62946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0ED8-033F-F64B-BE51-90ECD36F880E}"/>
              </a:ext>
            </a:extLst>
          </p:cNvPr>
          <p:cNvSpPr>
            <a:spLocks noGrp="1"/>
          </p:cNvSpPr>
          <p:nvPr>
            <p:ph type="title"/>
          </p:nvPr>
        </p:nvSpPr>
        <p:spPr/>
        <p:txBody>
          <a:bodyPr/>
          <a:lstStyle/>
          <a:p>
            <a:r>
              <a:rPr lang="en-US" dirty="0"/>
              <a:t>Handling Exceptions (cont.)</a:t>
            </a:r>
          </a:p>
        </p:txBody>
      </p:sp>
      <p:sp>
        <p:nvSpPr>
          <p:cNvPr id="3" name="Content Placeholder 2">
            <a:extLst>
              <a:ext uri="{FF2B5EF4-FFF2-40B4-BE49-F238E27FC236}">
                <a16:creationId xmlns:a16="http://schemas.microsoft.com/office/drawing/2014/main" id="{D6B1FC04-DED8-9D41-AE6F-D8EFC55F6615}"/>
              </a:ext>
            </a:extLst>
          </p:cNvPr>
          <p:cNvSpPr>
            <a:spLocks noGrp="1"/>
          </p:cNvSpPr>
          <p:nvPr>
            <p:ph idx="1"/>
          </p:nvPr>
        </p:nvSpPr>
        <p:spPr/>
        <p:txBody>
          <a:bodyPr>
            <a:normAutofit/>
          </a:bodyPr>
          <a:lstStyle/>
          <a:p>
            <a:r>
              <a:rPr lang="en-US" sz="2400" dirty="0"/>
              <a:t>We can specify many different errors within our code: </a:t>
            </a:r>
          </a:p>
          <a:p>
            <a:pPr marL="457200" lvl="1" indent="0">
              <a:buNone/>
            </a:pPr>
            <a:r>
              <a:rPr lang="en-US" sz="1800" b="1" dirty="0">
                <a:latin typeface="Menlo" panose="020B0609030804020204" pitchFamily="49" charset="0"/>
                <a:ea typeface="Menlo" panose="020B0609030804020204" pitchFamily="49" charset="0"/>
                <a:cs typeface="Menlo" panose="020B0609030804020204" pitchFamily="49" charset="0"/>
              </a:rPr>
              <a:t>try</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f=open('</a:t>
            </a:r>
            <a:r>
              <a:rPr lang="en-US" sz="1800" dirty="0" err="1">
                <a:latin typeface="Menlo" panose="020B0609030804020204" pitchFamily="49" charset="0"/>
                <a:ea typeface="Menlo" panose="020B0609030804020204" pitchFamily="49" charset="0"/>
                <a:cs typeface="Menlo" panose="020B0609030804020204" pitchFamily="49" charset="0"/>
              </a:rPr>
              <a:t>myfile.txt</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s=</a:t>
            </a:r>
            <a:r>
              <a:rPr lang="en-US" sz="1800" dirty="0" err="1">
                <a:latin typeface="Menlo" panose="020B0609030804020204" pitchFamily="49" charset="0"/>
                <a:ea typeface="Menlo" panose="020B0609030804020204" pitchFamily="49" charset="0"/>
                <a:cs typeface="Menlo" panose="020B0609030804020204" pitchFamily="49" charset="0"/>
              </a:rPr>
              <a:t>f.readline</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a:t>
            </a:r>
            <a:r>
              <a:rPr lang="en-US" sz="1800" dirty="0" err="1">
                <a:latin typeface="Menlo" panose="020B0609030804020204" pitchFamily="49" charset="0"/>
                <a:ea typeface="Menlo" panose="020B0609030804020204" pitchFamily="49" charset="0"/>
                <a:cs typeface="Menlo" panose="020B0609030804020204" pitchFamily="49" charset="0"/>
              </a:rPr>
              <a:t>i</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int</a:t>
            </a: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s.strip</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b="1" dirty="0">
                <a:latin typeface="Menlo" panose="020B0609030804020204" pitchFamily="49" charset="0"/>
                <a:ea typeface="Menlo" panose="020B0609030804020204" pitchFamily="49" charset="0"/>
                <a:cs typeface="Menlo" panose="020B0609030804020204" pitchFamily="49" charset="0"/>
              </a:rPr>
              <a:t>except </a:t>
            </a:r>
            <a:r>
              <a:rPr lang="en-US" sz="1800" dirty="0" err="1">
                <a:latin typeface="Menlo" panose="020B0609030804020204" pitchFamily="49" charset="0"/>
                <a:ea typeface="Menlo" panose="020B0609030804020204" pitchFamily="49" charset="0"/>
                <a:cs typeface="Menlo" panose="020B0609030804020204" pitchFamily="49" charset="0"/>
              </a:rPr>
              <a:t>OSError</a:t>
            </a:r>
            <a:r>
              <a:rPr lang="en-US" sz="1800"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as </a:t>
            </a:r>
            <a:r>
              <a:rPr lang="en-US" sz="1800" dirty="0">
                <a:latin typeface="Menlo" panose="020B0609030804020204" pitchFamily="49" charset="0"/>
                <a:ea typeface="Menlo" panose="020B0609030804020204" pitchFamily="49" charset="0"/>
                <a:cs typeface="Menlo" panose="020B0609030804020204" pitchFamily="49" charset="0"/>
              </a:rPr>
              <a:t>err:</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print("OS error:</a:t>
            </a:r>
            <a:r>
              <a:rPr lang="en-US" sz="1800" i="1" dirty="0">
                <a:latin typeface="Menlo" panose="020B0609030804020204" pitchFamily="49" charset="0"/>
                <a:ea typeface="Menlo" panose="020B0609030804020204" pitchFamily="49" charset="0"/>
                <a:cs typeface="Menlo" panose="020B0609030804020204" pitchFamily="49" charset="0"/>
              </a:rPr>
              <a:t>{0}</a:t>
            </a:r>
            <a:r>
              <a:rPr lang="en-US" sz="1800" dirty="0">
                <a:latin typeface="Menlo" panose="020B0609030804020204" pitchFamily="49" charset="0"/>
                <a:ea typeface="Menlo" panose="020B0609030804020204" pitchFamily="49" charset="0"/>
                <a:cs typeface="Menlo" panose="020B0609030804020204" pitchFamily="49" charset="0"/>
              </a:rPr>
              <a:t>".format(err))</a:t>
            </a:r>
          </a:p>
          <a:p>
            <a:pPr marL="457200" lvl="1" indent="0">
              <a:buNone/>
            </a:pPr>
            <a:r>
              <a:rPr lang="en-US" sz="1800" b="1" dirty="0">
                <a:latin typeface="Menlo" panose="020B0609030804020204" pitchFamily="49" charset="0"/>
                <a:ea typeface="Menlo" panose="020B0609030804020204" pitchFamily="49" charset="0"/>
                <a:cs typeface="Menlo" panose="020B0609030804020204" pitchFamily="49" charset="0"/>
              </a:rPr>
              <a:t>except </a:t>
            </a:r>
            <a:r>
              <a:rPr lang="en-US" sz="1800" dirty="0" err="1">
                <a:latin typeface="Menlo" panose="020B0609030804020204" pitchFamily="49" charset="0"/>
                <a:ea typeface="Menlo" panose="020B0609030804020204" pitchFamily="49" charset="0"/>
                <a:cs typeface="Menlo" panose="020B0609030804020204" pitchFamily="49" charset="0"/>
              </a:rPr>
              <a:t>ValueError</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print("Could not convert data to an integer.")</a:t>
            </a:r>
          </a:p>
          <a:p>
            <a:pPr marL="457200" lvl="1" indent="0">
              <a:buNone/>
            </a:pPr>
            <a:r>
              <a:rPr lang="en-US" sz="1800" b="1" dirty="0">
                <a:latin typeface="Menlo" panose="020B0609030804020204" pitchFamily="49" charset="0"/>
                <a:ea typeface="Menlo" panose="020B0609030804020204" pitchFamily="49" charset="0"/>
                <a:cs typeface="Menlo" panose="020B0609030804020204" pitchFamily="49" charset="0"/>
              </a:rPr>
              <a:t>except</a:t>
            </a:r>
            <a:r>
              <a:rPr lang="en-US" sz="1800" dirty="0">
                <a:latin typeface="Menlo" panose="020B0609030804020204" pitchFamily="49" charset="0"/>
                <a:ea typeface="Menlo" panose="020B0609030804020204" pitchFamily="49" charset="0"/>
                <a:cs typeface="Menlo" panose="020B0609030804020204" pitchFamily="49" charset="0"/>
              </a:rPr>
              <a:t>:</a:t>
            </a:r>
          </a:p>
          <a:p>
            <a:pPr marL="457200" lvl="1" indent="0">
              <a:buNone/>
            </a:pPr>
            <a:r>
              <a:rPr lang="en-US" sz="1800" dirty="0">
                <a:latin typeface="Menlo" panose="020B0609030804020204" pitchFamily="49" charset="0"/>
                <a:ea typeface="Menlo" panose="020B0609030804020204" pitchFamily="49" charset="0"/>
                <a:cs typeface="Menlo" panose="020B0609030804020204" pitchFamily="49" charset="0"/>
              </a:rPr>
              <a:t>	print("Unexpected error:",</a:t>
            </a:r>
            <a:r>
              <a:rPr lang="en-US" sz="1800" dirty="0" err="1">
                <a:latin typeface="Menlo" panose="020B0609030804020204" pitchFamily="49" charset="0"/>
                <a:ea typeface="Menlo" panose="020B0609030804020204" pitchFamily="49" charset="0"/>
                <a:cs typeface="Menlo" panose="020B0609030804020204" pitchFamily="49" charset="0"/>
              </a:rPr>
              <a:t>sys.exc_info</a:t>
            </a:r>
            <a:r>
              <a:rPr lang="en-US" sz="1800" dirty="0">
                <a:latin typeface="Menlo" panose="020B0609030804020204" pitchFamily="49" charset="0"/>
                <a:ea typeface="Menlo" panose="020B0609030804020204" pitchFamily="49" charset="0"/>
                <a:cs typeface="Menlo" panose="020B0609030804020204" pitchFamily="49" charset="0"/>
              </a:rPr>
              <a:t>()[0])</a:t>
            </a:r>
          </a:p>
          <a:p>
            <a:pPr marL="457200" lvl="1" indent="0">
              <a:buNone/>
            </a:pPr>
            <a:r>
              <a:rPr lang="en-US" sz="1800" b="1" dirty="0">
                <a:latin typeface="Menlo" panose="020B0609030804020204" pitchFamily="49" charset="0"/>
                <a:ea typeface="Menlo" panose="020B0609030804020204" pitchFamily="49" charset="0"/>
                <a:cs typeface="Menlo" panose="020B0609030804020204" pitchFamily="49" charset="0"/>
              </a:rPr>
              <a:t>	raise</a:t>
            </a:r>
            <a:endParaRPr lang="en-US" sz="18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90676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81CD-D621-1D49-9084-39369A1832C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7F0DE8-317D-8142-9AF2-3974B7243F06}"/>
              </a:ext>
            </a:extLst>
          </p:cNvPr>
          <p:cNvSpPr>
            <a:spLocks noGrp="1"/>
          </p:cNvSpPr>
          <p:nvPr>
            <p:ph idx="1"/>
          </p:nvPr>
        </p:nvSpPr>
        <p:spPr/>
        <p:txBody>
          <a:bodyPr/>
          <a:lstStyle/>
          <a:p>
            <a:r>
              <a:rPr lang="en-US" dirty="0" err="1"/>
              <a:t>Numpy</a:t>
            </a:r>
            <a:r>
              <a:rPr lang="en-US" dirty="0"/>
              <a:t> is a very extensive library</a:t>
            </a:r>
          </a:p>
          <a:p>
            <a:r>
              <a:rPr lang="en-US" dirty="0"/>
              <a:t>Check out the following for references/tutorials: </a:t>
            </a:r>
          </a:p>
          <a:p>
            <a:pPr lvl="1"/>
            <a:r>
              <a:rPr lang="en-US" dirty="0">
                <a:hlinkClick r:id="rId2"/>
              </a:rPr>
              <a:t>http://cs231n.github.io/python-numpy-tutorial/</a:t>
            </a:r>
            <a:r>
              <a:rPr lang="en-US" dirty="0"/>
              <a:t> </a:t>
            </a:r>
          </a:p>
          <a:p>
            <a:pPr lvl="1"/>
            <a:r>
              <a:rPr lang="en-US" dirty="0">
                <a:hlinkClick r:id="rId3"/>
              </a:rPr>
              <a:t>https://docs.scipy.org/doc/numpy-dev/user/quickstart.html</a:t>
            </a:r>
            <a:r>
              <a:rPr lang="en-US" dirty="0"/>
              <a:t> </a:t>
            </a:r>
          </a:p>
          <a:p>
            <a:pPr lvl="1"/>
            <a:r>
              <a:rPr lang="en-US" dirty="0">
                <a:hlinkClick r:id="rId4"/>
              </a:rPr>
              <a:t>https://www.datacamp.com/community/tutorials/python-numpy-tutorial</a:t>
            </a:r>
            <a:r>
              <a:rPr lang="en-US" dirty="0"/>
              <a:t> </a:t>
            </a:r>
          </a:p>
        </p:txBody>
      </p:sp>
    </p:spTree>
    <p:extLst>
      <p:ext uri="{BB962C8B-B14F-4D97-AF65-F5344CB8AC3E}">
        <p14:creationId xmlns:p14="http://schemas.microsoft.com/office/powerpoint/2010/main" val="142769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4E04-02DF-F946-90CF-D000E4EE67C6}"/>
              </a:ext>
            </a:extLst>
          </p:cNvPr>
          <p:cNvSpPr>
            <a:spLocks noGrp="1"/>
          </p:cNvSpPr>
          <p:nvPr>
            <p:ph type="title"/>
          </p:nvPr>
        </p:nvSpPr>
        <p:spPr/>
        <p:txBody>
          <a:bodyPr/>
          <a:lstStyle/>
          <a:p>
            <a:r>
              <a:rPr lang="en-US" dirty="0"/>
              <a:t>Basics of </a:t>
            </a:r>
            <a:r>
              <a:rPr lang="en-US" dirty="0" err="1"/>
              <a:t>Numpy</a:t>
            </a:r>
            <a:endParaRPr lang="en-US" dirty="0"/>
          </a:p>
        </p:txBody>
      </p:sp>
      <p:sp>
        <p:nvSpPr>
          <p:cNvPr id="3" name="Content Placeholder 2">
            <a:extLst>
              <a:ext uri="{FF2B5EF4-FFF2-40B4-BE49-F238E27FC236}">
                <a16:creationId xmlns:a16="http://schemas.microsoft.com/office/drawing/2014/main" id="{16864913-6C59-7B42-BD00-9D00DD6F2888}"/>
              </a:ext>
            </a:extLst>
          </p:cNvPr>
          <p:cNvSpPr>
            <a:spLocks noGrp="1"/>
          </p:cNvSpPr>
          <p:nvPr>
            <p:ph idx="1"/>
          </p:nvPr>
        </p:nvSpPr>
        <p:spPr/>
        <p:txBody>
          <a:bodyPr>
            <a:normAutofit/>
          </a:bodyPr>
          <a:lstStyle/>
          <a:p>
            <a:r>
              <a:rPr lang="en-US" dirty="0"/>
              <a:t>What is </a:t>
            </a:r>
            <a:r>
              <a:rPr lang="en-US" dirty="0" err="1"/>
              <a:t>numpy</a:t>
            </a:r>
            <a:r>
              <a:rPr lang="en-US" dirty="0"/>
              <a:t>? </a:t>
            </a:r>
          </a:p>
          <a:p>
            <a:pPr lvl="1"/>
            <a:r>
              <a:rPr lang="en-US" dirty="0"/>
              <a:t>Allows for matrix representation in Python</a:t>
            </a:r>
          </a:p>
          <a:p>
            <a:pPr lvl="1"/>
            <a:r>
              <a:rPr lang="en-US" dirty="0"/>
              <a:t>We call these objects arrays in Python </a:t>
            </a:r>
          </a:p>
          <a:p>
            <a:r>
              <a:rPr lang="en-US" dirty="0"/>
              <a:t>When would we ever use this?</a:t>
            </a:r>
          </a:p>
          <a:p>
            <a:pPr lvl="1"/>
            <a:r>
              <a:rPr lang="en-US" dirty="0"/>
              <a:t>Bread and butter of machine learning! </a:t>
            </a:r>
          </a:p>
          <a:p>
            <a:pPr lvl="1"/>
            <a:r>
              <a:rPr lang="en-US" dirty="0"/>
              <a:t>Complex data can be represented in this form</a:t>
            </a:r>
          </a:p>
          <a:p>
            <a:pPr lvl="2"/>
            <a:r>
              <a:rPr lang="en-US" dirty="0"/>
              <a:t>Ex: images, audio clips, etc.</a:t>
            </a:r>
          </a:p>
          <a:p>
            <a:pPr lvl="1"/>
            <a:r>
              <a:rPr lang="en-US" dirty="0"/>
              <a:t>Much of the packages that implement data science analytic tools on Python require the input of </a:t>
            </a:r>
            <a:r>
              <a:rPr lang="en-US" dirty="0" err="1"/>
              <a:t>numpy</a:t>
            </a:r>
            <a:r>
              <a:rPr lang="en-US" dirty="0"/>
              <a:t> arrays (i.e., </a:t>
            </a:r>
            <a:r>
              <a:rPr lang="en-US" dirty="0" err="1"/>
              <a:t>scikit-learn’s</a:t>
            </a:r>
            <a:r>
              <a:rPr lang="en-US" dirty="0"/>
              <a:t> machine learning models)</a:t>
            </a:r>
          </a:p>
        </p:txBody>
      </p:sp>
    </p:spTree>
    <p:extLst>
      <p:ext uri="{BB962C8B-B14F-4D97-AF65-F5344CB8AC3E}">
        <p14:creationId xmlns:p14="http://schemas.microsoft.com/office/powerpoint/2010/main" val="162225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FBF8-AFD8-874D-B084-37511358F51D}"/>
              </a:ext>
            </a:extLst>
          </p:cNvPr>
          <p:cNvSpPr>
            <a:spLocks noGrp="1"/>
          </p:cNvSpPr>
          <p:nvPr>
            <p:ph type="title"/>
          </p:nvPr>
        </p:nvSpPr>
        <p:spPr/>
        <p:txBody>
          <a:bodyPr/>
          <a:lstStyle/>
          <a:p>
            <a:r>
              <a:rPr lang="en-US" dirty="0"/>
              <a:t>Creating an Array</a:t>
            </a:r>
          </a:p>
        </p:txBody>
      </p:sp>
      <p:sp>
        <p:nvSpPr>
          <p:cNvPr id="3" name="Content Placeholder 2">
            <a:extLst>
              <a:ext uri="{FF2B5EF4-FFF2-40B4-BE49-F238E27FC236}">
                <a16:creationId xmlns:a16="http://schemas.microsoft.com/office/drawing/2014/main" id="{67A839A3-2460-6D48-9E75-868AF2DCC7F6}"/>
              </a:ext>
            </a:extLst>
          </p:cNvPr>
          <p:cNvSpPr>
            <a:spLocks noGrp="1"/>
          </p:cNvSpPr>
          <p:nvPr>
            <p:ph idx="1"/>
          </p:nvPr>
        </p:nvSpPr>
        <p:spPr/>
        <p:txBody>
          <a:bodyPr/>
          <a:lstStyle/>
          <a:p>
            <a:r>
              <a:rPr lang="en-US" dirty="0"/>
              <a:t>An </a:t>
            </a:r>
            <a:r>
              <a:rPr lang="en-US" dirty="0" err="1"/>
              <a:t>numpy</a:t>
            </a:r>
            <a:r>
              <a:rPr lang="en-US" dirty="0"/>
              <a:t> (abbreviated as np) array can be constructed from a regular Python list, tuple, or Pandas series</a:t>
            </a:r>
          </a:p>
          <a:p>
            <a:r>
              <a:rPr lang="en-US" dirty="0"/>
              <a:t>The input MUST be a container that has your data</a:t>
            </a:r>
          </a:p>
          <a:p>
            <a:r>
              <a:rPr lang="en-US" dirty="0"/>
              <a:t>Example: </a:t>
            </a:r>
          </a:p>
          <a:p>
            <a:pPr marL="457200" lvl="1" indent="0">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array</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1</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2</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3</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4</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5</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#will NOT work </a:t>
            </a:r>
          </a:p>
          <a:p>
            <a:pPr marL="457200" lvl="1" indent="0">
              <a:buNone/>
            </a:pPr>
            <a:r>
              <a:rPr lang="en-US" sz="2000" dirty="0" err="1">
                <a:latin typeface="Menlo" panose="020B0609030804020204" pitchFamily="49" charset="0"/>
                <a:ea typeface="Menlo" panose="020B0609030804020204" pitchFamily="49" charset="0"/>
                <a:cs typeface="Menlo" panose="020B0609030804020204" pitchFamily="49" charset="0"/>
              </a:rPr>
              <a:t>np.</a:t>
            </a:r>
            <a:r>
              <a:rPr lang="en-US" sz="2000" dirty="0" err="1">
                <a:solidFill>
                  <a:srgbClr val="00B0F0"/>
                </a:solidFill>
                <a:latin typeface="Menlo" panose="020B0609030804020204" pitchFamily="49" charset="0"/>
                <a:ea typeface="Menlo" panose="020B0609030804020204" pitchFamily="49" charset="0"/>
                <a:cs typeface="Menlo" panose="020B0609030804020204" pitchFamily="49" charset="0"/>
              </a:rPr>
              <a:t>array</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1</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2</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3</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4</a:t>
            </a:r>
            <a:r>
              <a:rPr lang="en-US" sz="2000" dirty="0">
                <a:latin typeface="Menlo" panose="020B0609030804020204" pitchFamily="49" charset="0"/>
                <a:ea typeface="Menlo" panose="020B0609030804020204" pitchFamily="49" charset="0"/>
                <a:cs typeface="Menlo" panose="020B0609030804020204" pitchFamily="49" charset="0"/>
              </a:rPr>
              <a:t>,</a:t>
            </a:r>
            <a:r>
              <a:rPr lang="en-US" sz="2000" dirty="0">
                <a:solidFill>
                  <a:srgbClr val="C00000"/>
                </a:solidFill>
                <a:latin typeface="Menlo" panose="020B0609030804020204" pitchFamily="49" charset="0"/>
                <a:ea typeface="Menlo" panose="020B0609030804020204" pitchFamily="49" charset="0"/>
                <a:cs typeface="Menlo" panose="020B0609030804020204" pitchFamily="49" charset="0"/>
              </a:rPr>
              <a:t>5</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dirty="0">
                <a:solidFill>
                  <a:schemeClr val="accent3">
                    <a:lumMod val="75000"/>
                  </a:schemeClr>
                </a:solidFill>
                <a:latin typeface="Menlo" panose="020B0609030804020204" pitchFamily="49" charset="0"/>
                <a:ea typeface="Menlo" panose="020B0609030804020204" pitchFamily="49" charset="0"/>
                <a:cs typeface="Menlo" panose="020B0609030804020204" pitchFamily="49" charset="0"/>
              </a:rPr>
              <a:t>#works </a:t>
            </a:r>
          </a:p>
        </p:txBody>
      </p:sp>
    </p:spTree>
    <p:extLst>
      <p:ext uri="{BB962C8B-B14F-4D97-AF65-F5344CB8AC3E}">
        <p14:creationId xmlns:p14="http://schemas.microsoft.com/office/powerpoint/2010/main" val="207201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1B13-0795-C74B-B8C7-38D5E88CE89D}"/>
              </a:ext>
            </a:extLst>
          </p:cNvPr>
          <p:cNvSpPr>
            <a:spLocks noGrp="1"/>
          </p:cNvSpPr>
          <p:nvPr>
            <p:ph type="title"/>
          </p:nvPr>
        </p:nvSpPr>
        <p:spPr/>
        <p:txBody>
          <a:bodyPr/>
          <a:lstStyle/>
          <a:p>
            <a:r>
              <a:rPr lang="en-US" dirty="0"/>
              <a:t>Creating an Array (cont.)</a:t>
            </a:r>
          </a:p>
        </p:txBody>
      </p:sp>
      <p:sp>
        <p:nvSpPr>
          <p:cNvPr id="3" name="Content Placeholder 2">
            <a:extLst>
              <a:ext uri="{FF2B5EF4-FFF2-40B4-BE49-F238E27FC236}">
                <a16:creationId xmlns:a16="http://schemas.microsoft.com/office/drawing/2014/main" id="{1CD4246E-DD52-2041-A826-A8326F69198C}"/>
              </a:ext>
            </a:extLst>
          </p:cNvPr>
          <p:cNvSpPr>
            <a:spLocks noGrp="1"/>
          </p:cNvSpPr>
          <p:nvPr>
            <p:ph idx="1"/>
          </p:nvPr>
        </p:nvSpPr>
        <p:spPr/>
        <p:txBody>
          <a:bodyPr/>
          <a:lstStyle/>
          <a:p>
            <a:r>
              <a:rPr lang="en-US" dirty="0"/>
              <a:t>What if you have lists within lists? </a:t>
            </a:r>
          </a:p>
          <a:p>
            <a:pPr lvl="1"/>
            <a:r>
              <a:rPr lang="en-US" dirty="0" err="1"/>
              <a:t>np.</a:t>
            </a:r>
            <a:r>
              <a:rPr lang="en-US" dirty="0" err="1">
                <a:solidFill>
                  <a:srgbClr val="00B0F0"/>
                </a:solidFill>
              </a:rPr>
              <a:t>array</a:t>
            </a:r>
            <a:r>
              <a:rPr lang="en-US" dirty="0"/>
              <a:t>() will convert these lists within lists into n-dimensional arrays (n = subgroups)</a:t>
            </a:r>
          </a:p>
          <a:p>
            <a:pPr lvl="1"/>
            <a:r>
              <a:rPr lang="en-US" dirty="0"/>
              <a:t>Example: </a:t>
            </a:r>
          </a:p>
          <a:p>
            <a:pPr marL="914400" lvl="2" indent="0">
              <a:buNone/>
            </a:pPr>
            <a:r>
              <a:rPr lang="en-US"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print</a:t>
            </a:r>
            <a:r>
              <a:rPr lang="en-US" dirty="0">
                <a:solidFill>
                  <a:srgbClr val="00B0F0"/>
                </a:solidFill>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np.</a:t>
            </a:r>
            <a:r>
              <a:rPr lang="en-US" dirty="0" err="1">
                <a:solidFill>
                  <a:srgbClr val="00B0F0"/>
                </a:solidFill>
                <a:latin typeface="Menlo" panose="020B0609030804020204" pitchFamily="49" charset="0"/>
                <a:ea typeface="Menlo" panose="020B0609030804020204" pitchFamily="49" charset="0"/>
                <a:cs typeface="Menlo" panose="020B0609030804020204" pitchFamily="49" charset="0"/>
              </a:rPr>
              <a:t>array</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1</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3</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5</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2</a:t>
            </a:r>
            <a:r>
              <a:rPr lang="en-US" dirty="0">
                <a:latin typeface="Menlo" panose="020B0609030804020204" pitchFamily="49" charset="0"/>
                <a:ea typeface="Menlo" panose="020B0609030804020204" pitchFamily="49" charset="0"/>
                <a:cs typeface="Menlo" panose="020B0609030804020204" pitchFamily="49" charset="0"/>
              </a:rPr>
              <a:t>], [</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1</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6</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2</a:t>
            </a:r>
            <a:r>
              <a:rPr lang="en-US" dirty="0">
                <a:latin typeface="Menlo" panose="020B0609030804020204" pitchFamily="49" charset="0"/>
                <a:ea typeface="Menlo" panose="020B0609030804020204" pitchFamily="49" charset="0"/>
                <a:cs typeface="Menlo" panose="020B0609030804020204" pitchFamily="49" charset="0"/>
              </a:rPr>
              <a:t>,</a:t>
            </a:r>
            <a:r>
              <a:rPr lang="en-US" dirty="0">
                <a:solidFill>
                  <a:srgbClr val="C00000"/>
                </a:solidFill>
                <a:latin typeface="Menlo" panose="020B0609030804020204" pitchFamily="49" charset="0"/>
                <a:ea typeface="Menlo" panose="020B0609030804020204" pitchFamily="49" charset="0"/>
                <a:cs typeface="Menlo" panose="020B0609030804020204" pitchFamily="49" charset="0"/>
              </a:rPr>
              <a:t>7</a:t>
            </a:r>
            <a:r>
              <a:rPr lang="en-US" dirty="0">
                <a:latin typeface="Menlo" panose="020B0609030804020204" pitchFamily="49" charset="0"/>
                <a:ea typeface="Menlo" panose="020B0609030804020204" pitchFamily="49" charset="0"/>
                <a:cs typeface="Menlo" panose="020B0609030804020204" pitchFamily="49" charset="0"/>
              </a:rPr>
              <a:t>]])</a:t>
            </a:r>
          </a:p>
          <a:p>
            <a:pPr marL="914400" lvl="2" indent="0">
              <a:buNone/>
            </a:pPr>
            <a:r>
              <a:rPr lang="en-US" b="1" dirty="0">
                <a:latin typeface="Menlo" panose="020B0609030804020204" pitchFamily="49" charset="0"/>
                <a:ea typeface="Menlo" panose="020B0609030804020204" pitchFamily="49" charset="0"/>
                <a:cs typeface="Menlo" panose="020B0609030804020204" pitchFamily="49" charset="0"/>
              </a:rPr>
              <a:t>array([[1, 3, 5, 2],</a:t>
            </a:r>
          </a:p>
          <a:p>
            <a:pPr marL="914400" lvl="2" indent="0">
              <a:buNone/>
            </a:pPr>
            <a:r>
              <a:rPr lang="en-US" b="1" dirty="0">
                <a:latin typeface="Menlo" panose="020B0609030804020204" pitchFamily="49" charset="0"/>
                <a:ea typeface="Menlo" panose="020B0609030804020204" pitchFamily="49" charset="0"/>
                <a:cs typeface="Menlo" panose="020B0609030804020204" pitchFamily="49" charset="0"/>
              </a:rPr>
              <a:t>       [1, 6, 2, 7]]) </a:t>
            </a:r>
          </a:p>
          <a:p>
            <a:pPr marL="914400" lvl="2" indent="0">
              <a:buNone/>
            </a:pPr>
            <a:endParaRPr lang="en-US" sz="1800" dirty="0">
              <a:latin typeface="Menlo" panose="020B0609030804020204" pitchFamily="49" charset="0"/>
              <a:ea typeface="Menlo" panose="020B0609030804020204" pitchFamily="49" charset="0"/>
              <a:cs typeface="Menlo" panose="020B0609030804020204" pitchFamily="49" charset="0"/>
            </a:endParaRPr>
          </a:p>
          <a:p>
            <a:pPr lvl="1"/>
            <a:endParaRPr lang="en-US" dirty="0"/>
          </a:p>
        </p:txBody>
      </p:sp>
      <p:pic>
        <p:nvPicPr>
          <p:cNvPr id="4" name="Picture 3">
            <a:extLst>
              <a:ext uri="{FF2B5EF4-FFF2-40B4-BE49-F238E27FC236}">
                <a16:creationId xmlns:a16="http://schemas.microsoft.com/office/drawing/2014/main" id="{318A7EF8-9A92-9C4A-8274-0030ACC7C4F9}"/>
              </a:ext>
            </a:extLst>
          </p:cNvPr>
          <p:cNvPicPr>
            <a:picLocks noChangeAspect="1"/>
          </p:cNvPicPr>
          <p:nvPr/>
        </p:nvPicPr>
        <p:blipFill>
          <a:blip r:embed="rId3"/>
          <a:stretch>
            <a:fillRect/>
          </a:stretch>
        </p:blipFill>
        <p:spPr>
          <a:xfrm>
            <a:off x="1190446" y="4628386"/>
            <a:ext cx="7108166" cy="1683513"/>
          </a:xfrm>
          <a:prstGeom prst="rect">
            <a:avLst/>
          </a:prstGeom>
        </p:spPr>
      </p:pic>
    </p:spTree>
    <p:extLst>
      <p:ext uri="{BB962C8B-B14F-4D97-AF65-F5344CB8AC3E}">
        <p14:creationId xmlns:p14="http://schemas.microsoft.com/office/powerpoint/2010/main" val="337242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FBEC-C9A1-7B41-87C4-CAFD6A87B07C}"/>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612B0FD7-6961-6E4C-9ABB-542C30263310}"/>
              </a:ext>
            </a:extLst>
          </p:cNvPr>
          <p:cNvSpPr>
            <a:spLocks noGrp="1"/>
          </p:cNvSpPr>
          <p:nvPr>
            <p:ph idx="1"/>
          </p:nvPr>
        </p:nvSpPr>
        <p:spPr/>
        <p:txBody>
          <a:bodyPr>
            <a:normAutofit lnSpcReduction="10000"/>
          </a:bodyPr>
          <a:lstStyle/>
          <a:p>
            <a:r>
              <a:rPr lang="en-US" dirty="0"/>
              <a:t>What does a </a:t>
            </a:r>
            <a:r>
              <a:rPr lang="en-US" dirty="0" err="1"/>
              <a:t>numpy</a:t>
            </a:r>
            <a:r>
              <a:rPr lang="en-US" dirty="0"/>
              <a:t> array represent in the context of data analytics? </a:t>
            </a:r>
          </a:p>
          <a:p>
            <a:pPr marL="0" indent="0">
              <a:buNone/>
            </a:pPr>
            <a:endParaRPr lang="en-US" sz="1800" dirty="0"/>
          </a:p>
          <a:p>
            <a:pPr marL="457200" lvl="1" indent="0">
              <a:buNone/>
            </a:pPr>
            <a:r>
              <a:rPr lang="en-US" sz="2800" b="1" dirty="0">
                <a:latin typeface="Menlo" panose="020B0609030804020204" pitchFamily="49" charset="0"/>
                <a:ea typeface="Menlo" panose="020B0609030804020204" pitchFamily="49" charset="0"/>
                <a:cs typeface="Menlo" panose="020B0609030804020204" pitchFamily="49" charset="0"/>
              </a:rPr>
              <a:t>array([[1, 3, … 5, 2],</a:t>
            </a:r>
          </a:p>
          <a:p>
            <a:pPr marL="457200" lvl="1" indent="0">
              <a:buNone/>
            </a:pPr>
            <a:r>
              <a:rPr lang="en-US" sz="2800" b="1" dirty="0">
                <a:latin typeface="Menlo" panose="020B0609030804020204" pitchFamily="49" charset="0"/>
                <a:ea typeface="Menlo" panose="020B0609030804020204" pitchFamily="49" charset="0"/>
                <a:cs typeface="Menlo" panose="020B0609030804020204" pitchFamily="49" charset="0"/>
              </a:rPr>
              <a:t>       [1, 6, … 2, 7],</a:t>
            </a:r>
          </a:p>
          <a:p>
            <a:pPr marL="457200" lvl="1" indent="0">
              <a:buNone/>
            </a:pPr>
            <a:r>
              <a:rPr lang="en-US" sz="2800" b="1" dirty="0">
                <a:latin typeface="Menlo" panose="020B0609030804020204" pitchFamily="49" charset="0"/>
                <a:ea typeface="Menlo" panose="020B0609030804020204" pitchFamily="49" charset="0"/>
                <a:cs typeface="Menlo" panose="020B0609030804020204" pitchFamily="49" charset="0"/>
              </a:rPr>
              <a:t>              …</a:t>
            </a:r>
          </a:p>
          <a:p>
            <a:pPr marL="457200" lvl="1" indent="0">
              <a:buNone/>
            </a:pPr>
            <a:r>
              <a:rPr lang="en-US" sz="2800" b="1" dirty="0">
                <a:latin typeface="Menlo" panose="020B0609030804020204" pitchFamily="49" charset="0"/>
                <a:ea typeface="Menlo" panose="020B0609030804020204" pitchFamily="49" charset="0"/>
                <a:cs typeface="Menlo" panose="020B0609030804020204" pitchFamily="49" charset="0"/>
              </a:rPr>
              <a:t>       [2, 1, … 8, 5]</a:t>
            </a:r>
          </a:p>
          <a:p>
            <a:pPr marL="457200" lvl="1" indent="0">
              <a:buNone/>
            </a:pPr>
            <a:r>
              <a:rPr lang="en-US" sz="2800" b="1" dirty="0">
                <a:latin typeface="Menlo" panose="020B0609030804020204" pitchFamily="49" charset="0"/>
                <a:ea typeface="Menlo" panose="020B0609030804020204" pitchFamily="49" charset="0"/>
                <a:cs typeface="Menlo" panose="020B0609030804020204" pitchFamily="49" charset="0"/>
              </a:rPr>
              <a:t>       [5, 6, … 3, 1]]) </a:t>
            </a:r>
          </a:p>
          <a:p>
            <a:pPr marL="457200" lvl="1" indent="0">
              <a:buNone/>
            </a:pPr>
            <a:endParaRPr lang="en-US" sz="2000" b="1" dirty="0">
              <a:latin typeface="Menlo" panose="020B0609030804020204" pitchFamily="49" charset="0"/>
              <a:ea typeface="Menlo" panose="020B0609030804020204" pitchFamily="49" charset="0"/>
              <a:cs typeface="Menlo" panose="020B0609030804020204" pitchFamily="49" charset="0"/>
            </a:endParaRPr>
          </a:p>
          <a:p>
            <a:pPr marL="457200" lvl="1" indent="0">
              <a:buNone/>
            </a:pPr>
            <a:r>
              <a:rPr lang="en-US" sz="1800" dirty="0">
                <a:solidFill>
                  <a:schemeClr val="accent2"/>
                </a:solidFill>
                <a:latin typeface="Menlo" panose="020B0609030804020204" pitchFamily="49" charset="0"/>
                <a:ea typeface="Menlo" panose="020B0609030804020204" pitchFamily="49" charset="0"/>
                <a:cs typeface="Menlo" panose="020B0609030804020204" pitchFamily="49" charset="0"/>
              </a:rPr>
              <a:t>**In machine learning, this matrix is sometimes referred to as </a:t>
            </a:r>
            <a:r>
              <a:rPr lang="en-US" sz="1800" b="1" dirty="0" err="1">
                <a:solidFill>
                  <a:schemeClr val="accent2"/>
                </a:solidFill>
                <a:latin typeface="Menlo" panose="020B0609030804020204" pitchFamily="49" charset="0"/>
                <a:ea typeface="Menlo" panose="020B0609030804020204" pitchFamily="49" charset="0"/>
                <a:cs typeface="Menlo" panose="020B0609030804020204" pitchFamily="49" charset="0"/>
              </a:rPr>
              <a:t>xtrain</a:t>
            </a:r>
            <a:endParaRPr lang="en-US" sz="1800" b="1" dirty="0">
              <a:solidFill>
                <a:schemeClr val="accent2"/>
              </a:solidFill>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p:txBody>
      </p:sp>
      <p:sp>
        <p:nvSpPr>
          <p:cNvPr id="4" name="Rectangle 3">
            <a:extLst>
              <a:ext uri="{FF2B5EF4-FFF2-40B4-BE49-F238E27FC236}">
                <a16:creationId xmlns:a16="http://schemas.microsoft.com/office/drawing/2014/main" id="{AEC213A0-D4EC-DE49-9F40-88A019CE609E}"/>
              </a:ext>
            </a:extLst>
          </p:cNvPr>
          <p:cNvSpPr/>
          <p:nvPr/>
        </p:nvSpPr>
        <p:spPr>
          <a:xfrm>
            <a:off x="2653990" y="2665142"/>
            <a:ext cx="669073" cy="243096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E42F38-9C36-A548-BECD-DAC82CE1A809}"/>
              </a:ext>
            </a:extLst>
          </p:cNvPr>
          <p:cNvSpPr txBox="1"/>
          <p:nvPr/>
        </p:nvSpPr>
        <p:spPr>
          <a:xfrm>
            <a:off x="2185638" y="2434309"/>
            <a:ext cx="936703" cy="461665"/>
          </a:xfrm>
          <a:prstGeom prst="rect">
            <a:avLst/>
          </a:prstGeom>
          <a:noFill/>
        </p:spPr>
        <p:txBody>
          <a:bodyPr wrap="square" rtlCol="0">
            <a:spAutoFit/>
          </a:bodyPr>
          <a:lstStyle/>
          <a:p>
            <a:r>
              <a:rPr lang="en-US" sz="2400" dirty="0">
                <a:solidFill>
                  <a:schemeClr val="accent2"/>
                </a:solidFill>
              </a:rPr>
              <a:t>x</a:t>
            </a:r>
            <a:r>
              <a:rPr lang="en-US" sz="2400" baseline="-25000" dirty="0">
                <a:solidFill>
                  <a:schemeClr val="accent2"/>
                </a:solidFill>
              </a:rPr>
              <a:t>1</a:t>
            </a:r>
          </a:p>
        </p:txBody>
      </p:sp>
    </p:spTree>
    <p:extLst>
      <p:ext uri="{BB962C8B-B14F-4D97-AF65-F5344CB8AC3E}">
        <p14:creationId xmlns:p14="http://schemas.microsoft.com/office/powerpoint/2010/main" val="405925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9E49-B8B3-1B4D-95EB-0D6F421D4696}"/>
              </a:ext>
            </a:extLst>
          </p:cNvPr>
          <p:cNvSpPr>
            <a:spLocks noGrp="1"/>
          </p:cNvSpPr>
          <p:nvPr>
            <p:ph type="title"/>
          </p:nvPr>
        </p:nvSpPr>
        <p:spPr/>
        <p:txBody>
          <a:bodyPr/>
          <a:lstStyle/>
          <a:p>
            <a:r>
              <a:rPr lang="en-US" dirty="0"/>
              <a:t>Attributes in </a:t>
            </a:r>
            <a:r>
              <a:rPr lang="en-US" dirty="0" err="1"/>
              <a:t>Numpy</a:t>
            </a:r>
            <a:r>
              <a:rPr lang="en-US" dirty="0"/>
              <a:t> Objects</a:t>
            </a:r>
          </a:p>
        </p:txBody>
      </p:sp>
      <p:sp>
        <p:nvSpPr>
          <p:cNvPr id="3" name="Content Placeholder 2">
            <a:extLst>
              <a:ext uri="{FF2B5EF4-FFF2-40B4-BE49-F238E27FC236}">
                <a16:creationId xmlns:a16="http://schemas.microsoft.com/office/drawing/2014/main" id="{672ADB8D-E7F8-5D43-AF0C-3F337D1B624A}"/>
              </a:ext>
            </a:extLst>
          </p:cNvPr>
          <p:cNvSpPr>
            <a:spLocks noGrp="1"/>
          </p:cNvSpPr>
          <p:nvPr>
            <p:ph idx="1"/>
          </p:nvPr>
        </p:nvSpPr>
        <p:spPr/>
        <p:txBody>
          <a:bodyPr/>
          <a:lstStyle/>
          <a:p>
            <a:r>
              <a:rPr lang="en-US" dirty="0"/>
              <a:t>Important Attributes:</a:t>
            </a:r>
          </a:p>
          <a:p>
            <a:pPr lvl="1"/>
            <a:r>
              <a:rPr lang="en-US" dirty="0" err="1">
                <a:solidFill>
                  <a:srgbClr val="7030A0"/>
                </a:solidFill>
              </a:rPr>
              <a:t>ndim</a:t>
            </a:r>
            <a:r>
              <a:rPr lang="en-US" dirty="0"/>
              <a:t>: # of axes of the array</a:t>
            </a:r>
          </a:p>
          <a:p>
            <a:pPr lvl="1"/>
            <a:r>
              <a:rPr lang="en-US" dirty="0">
                <a:solidFill>
                  <a:srgbClr val="7030A0"/>
                </a:solidFill>
              </a:rPr>
              <a:t>shape</a:t>
            </a:r>
            <a:r>
              <a:rPr lang="en-US" dirty="0"/>
              <a:t>: dimensions of the array</a:t>
            </a:r>
          </a:p>
          <a:p>
            <a:pPr lvl="2"/>
            <a:r>
              <a:rPr lang="en-US" dirty="0"/>
              <a:t>In the form of (row, column)</a:t>
            </a:r>
          </a:p>
          <a:p>
            <a:pPr lvl="1"/>
            <a:r>
              <a:rPr lang="en-US" dirty="0">
                <a:solidFill>
                  <a:srgbClr val="7030A0"/>
                </a:solidFill>
              </a:rPr>
              <a:t>size</a:t>
            </a:r>
            <a:r>
              <a:rPr lang="en-US" dirty="0"/>
              <a:t>: total number of elements in the array </a:t>
            </a:r>
          </a:p>
          <a:p>
            <a:pPr lvl="1"/>
            <a:r>
              <a:rPr lang="en-US" dirty="0" err="1">
                <a:solidFill>
                  <a:srgbClr val="7030A0"/>
                </a:solidFill>
              </a:rPr>
              <a:t>dtype</a:t>
            </a:r>
            <a:r>
              <a:rPr lang="en-US" dirty="0"/>
              <a:t>: Python types of the elements in the array (i.e., float, integers, etc.)</a:t>
            </a:r>
          </a:p>
          <a:p>
            <a:endParaRPr lang="en-US" dirty="0"/>
          </a:p>
        </p:txBody>
      </p:sp>
    </p:spTree>
    <p:extLst>
      <p:ext uri="{BB962C8B-B14F-4D97-AF65-F5344CB8AC3E}">
        <p14:creationId xmlns:p14="http://schemas.microsoft.com/office/powerpoint/2010/main" val="93354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CD7F-1A36-E347-93D5-671077FED643}"/>
              </a:ext>
            </a:extLst>
          </p:cNvPr>
          <p:cNvSpPr>
            <a:spLocks noGrp="1"/>
          </p:cNvSpPr>
          <p:nvPr>
            <p:ph type="title"/>
          </p:nvPr>
        </p:nvSpPr>
        <p:spPr/>
        <p:txBody>
          <a:bodyPr/>
          <a:lstStyle/>
          <a:p>
            <a:r>
              <a:rPr lang="en-US" dirty="0"/>
              <a:t>Brief Note on Memory Allocation</a:t>
            </a:r>
          </a:p>
        </p:txBody>
      </p:sp>
      <p:graphicFrame>
        <p:nvGraphicFramePr>
          <p:cNvPr id="4" name="Content Placeholder 3">
            <a:extLst>
              <a:ext uri="{FF2B5EF4-FFF2-40B4-BE49-F238E27FC236}">
                <a16:creationId xmlns:a16="http://schemas.microsoft.com/office/drawing/2014/main" id="{DFED7C85-A0FE-0A46-A116-C372420D07F8}"/>
              </a:ext>
            </a:extLst>
          </p:cNvPr>
          <p:cNvGraphicFramePr>
            <a:graphicFrameLocks noGrp="1"/>
          </p:cNvGraphicFramePr>
          <p:nvPr>
            <p:ph idx="1"/>
            <p:extLst>
              <p:ext uri="{D42A27DB-BD31-4B8C-83A1-F6EECF244321}">
                <p14:modId xmlns:p14="http://schemas.microsoft.com/office/powerpoint/2010/main" val="1102631596"/>
              </p:ext>
            </p:extLst>
          </p:nvPr>
        </p:nvGraphicFramePr>
        <p:xfrm>
          <a:off x="1313709" y="1690689"/>
          <a:ext cx="6516581" cy="4392771"/>
        </p:xfrm>
        <a:graphic>
          <a:graphicData uri="http://schemas.openxmlformats.org/drawingml/2006/table">
            <a:tbl>
              <a:tblPr/>
              <a:tblGrid>
                <a:gridCol w="2172194">
                  <a:extLst>
                    <a:ext uri="{9D8B030D-6E8A-4147-A177-3AD203B41FA5}">
                      <a16:colId xmlns:a16="http://schemas.microsoft.com/office/drawing/2014/main" val="3019194472"/>
                    </a:ext>
                  </a:extLst>
                </a:gridCol>
                <a:gridCol w="2523194">
                  <a:extLst>
                    <a:ext uri="{9D8B030D-6E8A-4147-A177-3AD203B41FA5}">
                      <a16:colId xmlns:a16="http://schemas.microsoft.com/office/drawing/2014/main" val="1127811349"/>
                    </a:ext>
                  </a:extLst>
                </a:gridCol>
                <a:gridCol w="1821193">
                  <a:extLst>
                    <a:ext uri="{9D8B030D-6E8A-4147-A177-3AD203B41FA5}">
                      <a16:colId xmlns:a16="http://schemas.microsoft.com/office/drawing/2014/main" val="3232102221"/>
                    </a:ext>
                  </a:extLst>
                </a:gridCol>
              </a:tblGrid>
              <a:tr h="286489">
                <a:tc>
                  <a:txBody>
                    <a:bodyPr/>
                    <a:lstStyle/>
                    <a:p>
                      <a:pPr algn="ctr"/>
                      <a:r>
                        <a:rPr lang="en-US" sz="1400">
                          <a:effectLst/>
                        </a:rPr>
                        <a:t>C Type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a:txBody>
                    <a:bodyPr/>
                    <a:lstStyle/>
                    <a:p>
                      <a:pPr algn="ctr"/>
                      <a:r>
                        <a:rPr lang="en-US" sz="1400">
                          <a:effectLst/>
                        </a:rPr>
                        <a:t>Python type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a:txBody>
                    <a:bodyPr/>
                    <a:lstStyle/>
                    <a:p>
                      <a:pPr algn="ctr"/>
                      <a:r>
                        <a:rPr lang="en-US" sz="1400" b="1" dirty="0">
                          <a:effectLst/>
                        </a:rPr>
                        <a:t>Standard size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extLst>
                  <a:ext uri="{0D108BD9-81ED-4DB2-BD59-A6C34878D82A}">
                    <a16:rowId xmlns:a16="http://schemas.microsoft.com/office/drawing/2014/main" val="1417936638"/>
                  </a:ext>
                </a:extLst>
              </a:tr>
              <a:tr h="245062">
                <a:tc>
                  <a:txBody>
                    <a:bodyPr/>
                    <a:lstStyle/>
                    <a:p>
                      <a:pPr algn="ctr"/>
                      <a:r>
                        <a:rPr lang="en-US" sz="1400">
                          <a:effectLst/>
                        </a:rPr>
                        <a:t>pad byte</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no value</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 </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713159374"/>
                  </a:ext>
                </a:extLst>
              </a:tr>
              <a:tr h="460238">
                <a:tc>
                  <a:txBody>
                    <a:bodyPr/>
                    <a:lstStyle/>
                    <a:p>
                      <a:pPr algn="ctr"/>
                      <a:r>
                        <a:rPr lang="en-US" sz="1400">
                          <a:effectLst/>
                        </a:rPr>
                        <a:t>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string of length 1</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711210649"/>
                  </a:ext>
                </a:extLst>
              </a:tr>
              <a:tr h="245062">
                <a:tc>
                  <a:txBody>
                    <a:bodyPr/>
                    <a:lstStyle/>
                    <a:p>
                      <a:pPr algn="ctr"/>
                      <a:r>
                        <a:rPr lang="en-US" sz="1400">
                          <a:effectLst/>
                        </a:rPr>
                        <a:t>signed 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510082178"/>
                  </a:ext>
                </a:extLst>
              </a:tr>
              <a:tr h="245062">
                <a:tc>
                  <a:txBody>
                    <a:bodyPr/>
                    <a:lstStyle/>
                    <a:p>
                      <a:pPr algn="ctr"/>
                      <a:r>
                        <a:rPr lang="en-US" sz="1400">
                          <a:effectLst/>
                        </a:rPr>
                        <a:t>unsigned 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dirty="0">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655081065"/>
                  </a:ext>
                </a:extLst>
              </a:tr>
              <a:tr h="245062">
                <a:tc>
                  <a:txBody>
                    <a:bodyPr/>
                    <a:lstStyle/>
                    <a:p>
                      <a:pPr algn="ctr"/>
                      <a:r>
                        <a:rPr lang="en-US" sz="1400" dirty="0">
                          <a:effectLst/>
                        </a:rPr>
                        <a:t>_Bool</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bool</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37230658"/>
                  </a:ext>
                </a:extLst>
              </a:tr>
              <a:tr h="245062">
                <a:tc>
                  <a:txBody>
                    <a:bodyPr/>
                    <a:lstStyle/>
                    <a:p>
                      <a:pPr algn="ctr"/>
                      <a:r>
                        <a:rPr lang="en-US" sz="1400">
                          <a:effectLst/>
                        </a:rPr>
                        <a:t>short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2</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521114539"/>
                  </a:ext>
                </a:extLst>
              </a:tr>
              <a:tr h="245062">
                <a:tc>
                  <a:txBody>
                    <a:bodyPr/>
                    <a:lstStyle/>
                    <a:p>
                      <a:pPr algn="ctr"/>
                      <a:r>
                        <a:rPr lang="en-US" sz="1400">
                          <a:effectLst/>
                        </a:rPr>
                        <a:t>unsigned short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2</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555856262"/>
                  </a:ext>
                </a:extLst>
              </a:tr>
              <a:tr h="245062">
                <a:tc>
                  <a:txBody>
                    <a:bodyPr/>
                    <a:lstStyle/>
                    <a:p>
                      <a:pPr algn="ctr"/>
                      <a:r>
                        <a:rPr lang="en-US" sz="1400">
                          <a:effectLst/>
                        </a:rPr>
                        <a:t>int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429371278"/>
                  </a:ext>
                </a:extLst>
              </a:tr>
              <a:tr h="245062">
                <a:tc>
                  <a:txBody>
                    <a:bodyPr/>
                    <a:lstStyle/>
                    <a:p>
                      <a:pPr algn="ctr"/>
                      <a:r>
                        <a:rPr lang="en-US" sz="1400">
                          <a:effectLst/>
                        </a:rPr>
                        <a:t>unsigned int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51384250"/>
                  </a:ext>
                </a:extLst>
              </a:tr>
              <a:tr h="245062">
                <a:tc>
                  <a:txBody>
                    <a:bodyPr/>
                    <a:lstStyle/>
                    <a:p>
                      <a:pPr algn="ctr"/>
                      <a:r>
                        <a:rPr lang="en-US" sz="1400">
                          <a:effectLst/>
                        </a:rPr>
                        <a:t>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974703821"/>
                  </a:ext>
                </a:extLst>
              </a:tr>
              <a:tr h="245062">
                <a:tc>
                  <a:txBody>
                    <a:bodyPr/>
                    <a:lstStyle/>
                    <a:p>
                      <a:pPr algn="ctr"/>
                      <a:r>
                        <a:rPr lang="en-US" sz="1400">
                          <a:effectLst/>
                        </a:rPr>
                        <a:t>unsigned 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830982844"/>
                  </a:ext>
                </a:extLst>
              </a:tr>
              <a:tr h="245062">
                <a:tc>
                  <a:txBody>
                    <a:bodyPr/>
                    <a:lstStyle/>
                    <a:p>
                      <a:pPr algn="ctr"/>
                      <a:r>
                        <a:rPr lang="en-US" sz="1400">
                          <a:effectLst/>
                        </a:rPr>
                        <a:t>long long</a:t>
                      </a:r>
                    </a:p>
                  </a:txBody>
                  <a:tcPr marL="37357" marR="37357" marT="14943" marB="14943" anchor="ctr">
                    <a:lnL>
                      <a:noFill/>
                    </a:lnL>
                    <a:lnR>
                      <a:noFill/>
                    </a:lnR>
                    <a:lnT>
                      <a:noFill/>
                    </a:lnT>
                    <a:lnB>
                      <a:noFill/>
                    </a:lnB>
                    <a:solidFill>
                      <a:srgbClr val="EEEEFF"/>
                    </a:solidFill>
                  </a:tcPr>
                </a:tc>
                <a:tc>
                  <a:txBody>
                    <a:bodyPr/>
                    <a:lstStyle/>
                    <a:p>
                      <a:pPr algn="ctr"/>
                      <a:r>
                        <a:rPr lang="en-US" sz="1400" dirty="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2424758322"/>
                  </a:ext>
                </a:extLst>
              </a:tr>
              <a:tr h="460238">
                <a:tc>
                  <a:txBody>
                    <a:bodyPr/>
                    <a:lstStyle/>
                    <a:p>
                      <a:pPr algn="ctr"/>
                      <a:r>
                        <a:rPr lang="en-US" sz="1400">
                          <a:effectLst/>
                        </a:rPr>
                        <a:t>unsigned long 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2208679979"/>
                  </a:ext>
                </a:extLst>
              </a:tr>
              <a:tr h="245062">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110988417"/>
                  </a:ext>
                </a:extLst>
              </a:tr>
              <a:tr h="245062">
                <a:tc>
                  <a:txBody>
                    <a:bodyPr/>
                    <a:lstStyle/>
                    <a:p>
                      <a:pPr algn="ctr"/>
                      <a:r>
                        <a:rPr lang="en-US" sz="1400" dirty="0">
                          <a:effectLst/>
                        </a:rPr>
                        <a:t>double</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b="1" dirty="0">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484114761"/>
                  </a:ext>
                </a:extLst>
              </a:tr>
            </a:tbl>
          </a:graphicData>
        </a:graphic>
      </p:graphicFrame>
    </p:spTree>
    <p:extLst>
      <p:ext uri="{BB962C8B-B14F-4D97-AF65-F5344CB8AC3E}">
        <p14:creationId xmlns:p14="http://schemas.microsoft.com/office/powerpoint/2010/main" val="62728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CD7F-1A36-E347-93D5-671077FED643}"/>
              </a:ext>
            </a:extLst>
          </p:cNvPr>
          <p:cNvSpPr>
            <a:spLocks noGrp="1"/>
          </p:cNvSpPr>
          <p:nvPr>
            <p:ph type="title"/>
          </p:nvPr>
        </p:nvSpPr>
        <p:spPr/>
        <p:txBody>
          <a:bodyPr/>
          <a:lstStyle/>
          <a:p>
            <a:r>
              <a:rPr lang="en-US" dirty="0"/>
              <a:t>Brief Note on Memory Allocation</a:t>
            </a:r>
          </a:p>
        </p:txBody>
      </p:sp>
      <p:graphicFrame>
        <p:nvGraphicFramePr>
          <p:cNvPr id="4" name="Content Placeholder 3">
            <a:extLst>
              <a:ext uri="{FF2B5EF4-FFF2-40B4-BE49-F238E27FC236}">
                <a16:creationId xmlns:a16="http://schemas.microsoft.com/office/drawing/2014/main" id="{DFED7C85-A0FE-0A46-A116-C372420D07F8}"/>
              </a:ext>
            </a:extLst>
          </p:cNvPr>
          <p:cNvGraphicFramePr>
            <a:graphicFrameLocks noGrp="1"/>
          </p:cNvGraphicFramePr>
          <p:nvPr>
            <p:ph idx="1"/>
          </p:nvPr>
        </p:nvGraphicFramePr>
        <p:xfrm>
          <a:off x="1313709" y="1690689"/>
          <a:ext cx="6516581" cy="4392771"/>
        </p:xfrm>
        <a:graphic>
          <a:graphicData uri="http://schemas.openxmlformats.org/drawingml/2006/table">
            <a:tbl>
              <a:tblPr/>
              <a:tblGrid>
                <a:gridCol w="2172194">
                  <a:extLst>
                    <a:ext uri="{9D8B030D-6E8A-4147-A177-3AD203B41FA5}">
                      <a16:colId xmlns:a16="http://schemas.microsoft.com/office/drawing/2014/main" val="3019194472"/>
                    </a:ext>
                  </a:extLst>
                </a:gridCol>
                <a:gridCol w="2523194">
                  <a:extLst>
                    <a:ext uri="{9D8B030D-6E8A-4147-A177-3AD203B41FA5}">
                      <a16:colId xmlns:a16="http://schemas.microsoft.com/office/drawing/2014/main" val="1127811349"/>
                    </a:ext>
                  </a:extLst>
                </a:gridCol>
                <a:gridCol w="1821193">
                  <a:extLst>
                    <a:ext uri="{9D8B030D-6E8A-4147-A177-3AD203B41FA5}">
                      <a16:colId xmlns:a16="http://schemas.microsoft.com/office/drawing/2014/main" val="3232102221"/>
                    </a:ext>
                  </a:extLst>
                </a:gridCol>
              </a:tblGrid>
              <a:tr h="286489">
                <a:tc>
                  <a:txBody>
                    <a:bodyPr/>
                    <a:lstStyle/>
                    <a:p>
                      <a:pPr algn="ctr"/>
                      <a:r>
                        <a:rPr lang="en-US" sz="1400">
                          <a:effectLst/>
                        </a:rPr>
                        <a:t>C Type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a:txBody>
                    <a:bodyPr/>
                    <a:lstStyle/>
                    <a:p>
                      <a:pPr algn="ctr"/>
                      <a:r>
                        <a:rPr lang="en-US" sz="1400">
                          <a:effectLst/>
                        </a:rPr>
                        <a:t>Python type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tc>
                  <a:txBody>
                    <a:bodyPr/>
                    <a:lstStyle/>
                    <a:p>
                      <a:pPr algn="ctr"/>
                      <a:r>
                        <a:rPr lang="en-US" sz="1400" b="1" dirty="0">
                          <a:effectLst/>
                        </a:rPr>
                        <a:t>Standard size</a:t>
                      </a:r>
                    </a:p>
                  </a:txBody>
                  <a:tcPr marL="37357" marR="37357" marT="14943" marB="14943" anchor="ctr">
                    <a:lnL>
                      <a:noFill/>
                    </a:lnL>
                    <a:lnR>
                      <a:noFill/>
                    </a:lnR>
                    <a:lnT w="9525" cap="flat" cmpd="sng" algn="ctr">
                      <a:solidFill>
                        <a:srgbClr val="CCAACC"/>
                      </a:solidFill>
                      <a:prstDash val="solid"/>
                      <a:round/>
                      <a:headEnd type="none" w="med" len="med"/>
                      <a:tailEnd type="none" w="med" len="med"/>
                    </a:lnT>
                    <a:lnB>
                      <a:noFill/>
                    </a:lnB>
                    <a:solidFill>
                      <a:srgbClr val="EEDDEE"/>
                    </a:solidFill>
                  </a:tcPr>
                </a:tc>
                <a:extLst>
                  <a:ext uri="{0D108BD9-81ED-4DB2-BD59-A6C34878D82A}">
                    <a16:rowId xmlns:a16="http://schemas.microsoft.com/office/drawing/2014/main" val="1417936638"/>
                  </a:ext>
                </a:extLst>
              </a:tr>
              <a:tr h="245062">
                <a:tc>
                  <a:txBody>
                    <a:bodyPr/>
                    <a:lstStyle/>
                    <a:p>
                      <a:pPr algn="ctr"/>
                      <a:r>
                        <a:rPr lang="en-US" sz="1400">
                          <a:effectLst/>
                        </a:rPr>
                        <a:t>pad byte</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no value</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 </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713159374"/>
                  </a:ext>
                </a:extLst>
              </a:tr>
              <a:tr h="460238">
                <a:tc>
                  <a:txBody>
                    <a:bodyPr/>
                    <a:lstStyle/>
                    <a:p>
                      <a:pPr algn="ctr"/>
                      <a:r>
                        <a:rPr lang="en-US" sz="1400">
                          <a:effectLst/>
                        </a:rPr>
                        <a:t>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string of length 1</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711210649"/>
                  </a:ext>
                </a:extLst>
              </a:tr>
              <a:tr h="245062">
                <a:tc>
                  <a:txBody>
                    <a:bodyPr/>
                    <a:lstStyle/>
                    <a:p>
                      <a:pPr algn="ctr"/>
                      <a:r>
                        <a:rPr lang="en-US" sz="1400">
                          <a:effectLst/>
                        </a:rPr>
                        <a:t>signed 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510082178"/>
                  </a:ext>
                </a:extLst>
              </a:tr>
              <a:tr h="245062">
                <a:tc>
                  <a:txBody>
                    <a:bodyPr/>
                    <a:lstStyle/>
                    <a:p>
                      <a:pPr algn="ctr"/>
                      <a:r>
                        <a:rPr lang="en-US" sz="1400">
                          <a:effectLst/>
                        </a:rPr>
                        <a:t>unsigned char</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dirty="0">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655081065"/>
                  </a:ext>
                </a:extLst>
              </a:tr>
              <a:tr h="245062">
                <a:tc>
                  <a:txBody>
                    <a:bodyPr/>
                    <a:lstStyle/>
                    <a:p>
                      <a:pPr algn="ctr"/>
                      <a:r>
                        <a:rPr lang="en-US" sz="1400" dirty="0">
                          <a:effectLst/>
                        </a:rPr>
                        <a:t>_Bool</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bool</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1</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37230658"/>
                  </a:ext>
                </a:extLst>
              </a:tr>
              <a:tr h="245062">
                <a:tc>
                  <a:txBody>
                    <a:bodyPr/>
                    <a:lstStyle/>
                    <a:p>
                      <a:pPr algn="ctr"/>
                      <a:r>
                        <a:rPr lang="en-US" sz="1400">
                          <a:effectLst/>
                        </a:rPr>
                        <a:t>short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2</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521114539"/>
                  </a:ext>
                </a:extLst>
              </a:tr>
              <a:tr h="245062">
                <a:tc>
                  <a:txBody>
                    <a:bodyPr/>
                    <a:lstStyle/>
                    <a:p>
                      <a:pPr algn="ctr"/>
                      <a:r>
                        <a:rPr lang="en-US" sz="1400">
                          <a:effectLst/>
                        </a:rPr>
                        <a:t>unsigned short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2</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555856262"/>
                  </a:ext>
                </a:extLst>
              </a:tr>
              <a:tr h="245062">
                <a:tc>
                  <a:txBody>
                    <a:bodyPr/>
                    <a:lstStyle/>
                    <a:p>
                      <a:pPr algn="ctr"/>
                      <a:r>
                        <a:rPr lang="en-US" sz="1400">
                          <a:effectLst/>
                        </a:rPr>
                        <a:t>int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429371278"/>
                  </a:ext>
                </a:extLst>
              </a:tr>
              <a:tr h="245062">
                <a:tc>
                  <a:txBody>
                    <a:bodyPr/>
                    <a:lstStyle/>
                    <a:p>
                      <a:pPr algn="ctr"/>
                      <a:r>
                        <a:rPr lang="en-US" sz="1400">
                          <a:effectLst/>
                        </a:rPr>
                        <a:t>unsigned int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51384250"/>
                  </a:ext>
                </a:extLst>
              </a:tr>
              <a:tr h="245062">
                <a:tc>
                  <a:txBody>
                    <a:bodyPr/>
                    <a:lstStyle/>
                    <a:p>
                      <a:pPr algn="ctr"/>
                      <a:r>
                        <a:rPr lang="en-US" sz="1400">
                          <a:effectLst/>
                        </a:rPr>
                        <a:t>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974703821"/>
                  </a:ext>
                </a:extLst>
              </a:tr>
              <a:tr h="245062">
                <a:tc>
                  <a:txBody>
                    <a:bodyPr/>
                    <a:lstStyle/>
                    <a:p>
                      <a:pPr algn="ctr"/>
                      <a:r>
                        <a:rPr lang="en-US" sz="1400">
                          <a:effectLst/>
                        </a:rPr>
                        <a:t>unsigned 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830982844"/>
                  </a:ext>
                </a:extLst>
              </a:tr>
              <a:tr h="245062">
                <a:tc>
                  <a:txBody>
                    <a:bodyPr/>
                    <a:lstStyle/>
                    <a:p>
                      <a:pPr algn="ctr"/>
                      <a:r>
                        <a:rPr lang="en-US" sz="1400">
                          <a:effectLst/>
                        </a:rPr>
                        <a:t>long long</a:t>
                      </a:r>
                    </a:p>
                  </a:txBody>
                  <a:tcPr marL="37357" marR="37357" marT="14943" marB="14943" anchor="ctr">
                    <a:lnL>
                      <a:noFill/>
                    </a:lnL>
                    <a:lnR>
                      <a:noFill/>
                    </a:lnR>
                    <a:lnT>
                      <a:noFill/>
                    </a:lnT>
                    <a:lnB>
                      <a:noFill/>
                    </a:lnB>
                    <a:solidFill>
                      <a:srgbClr val="EEEEFF"/>
                    </a:solidFill>
                  </a:tcPr>
                </a:tc>
                <a:tc>
                  <a:txBody>
                    <a:bodyPr/>
                    <a:lstStyle/>
                    <a:p>
                      <a:pPr algn="ctr"/>
                      <a:r>
                        <a:rPr lang="en-US" sz="1400" dirty="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2424758322"/>
                  </a:ext>
                </a:extLst>
              </a:tr>
              <a:tr h="460238">
                <a:tc>
                  <a:txBody>
                    <a:bodyPr/>
                    <a:lstStyle/>
                    <a:p>
                      <a:pPr algn="ctr"/>
                      <a:r>
                        <a:rPr lang="en-US" sz="1400">
                          <a:effectLst/>
                        </a:rPr>
                        <a:t>unsigned long long</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integer</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2208679979"/>
                  </a:ext>
                </a:extLst>
              </a:tr>
              <a:tr h="245062">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b="1">
                          <a:effectLst/>
                        </a:rPr>
                        <a:t>4</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3110988417"/>
                  </a:ext>
                </a:extLst>
              </a:tr>
              <a:tr h="245062">
                <a:tc>
                  <a:txBody>
                    <a:bodyPr/>
                    <a:lstStyle/>
                    <a:p>
                      <a:pPr algn="ctr"/>
                      <a:r>
                        <a:rPr lang="en-US" sz="1400" dirty="0">
                          <a:effectLst/>
                        </a:rPr>
                        <a:t>double</a:t>
                      </a:r>
                    </a:p>
                  </a:txBody>
                  <a:tcPr marL="37357" marR="37357" marT="14943" marB="14943" anchor="ctr">
                    <a:lnL>
                      <a:noFill/>
                    </a:lnL>
                    <a:lnR>
                      <a:noFill/>
                    </a:lnR>
                    <a:lnT>
                      <a:noFill/>
                    </a:lnT>
                    <a:lnB>
                      <a:noFill/>
                    </a:lnB>
                    <a:solidFill>
                      <a:srgbClr val="EEEEFF"/>
                    </a:solidFill>
                  </a:tcPr>
                </a:tc>
                <a:tc>
                  <a:txBody>
                    <a:bodyPr/>
                    <a:lstStyle/>
                    <a:p>
                      <a:pPr algn="ctr"/>
                      <a:r>
                        <a:rPr lang="en-US" sz="1400">
                          <a:effectLst/>
                        </a:rPr>
                        <a:t>float</a:t>
                      </a:r>
                    </a:p>
                  </a:txBody>
                  <a:tcPr marL="37357" marR="37357" marT="14943" marB="14943" anchor="ctr">
                    <a:lnL>
                      <a:noFill/>
                    </a:lnL>
                    <a:lnR>
                      <a:noFill/>
                    </a:lnR>
                    <a:lnT>
                      <a:noFill/>
                    </a:lnT>
                    <a:lnB>
                      <a:noFill/>
                    </a:lnB>
                    <a:solidFill>
                      <a:srgbClr val="EEEEFF"/>
                    </a:solidFill>
                  </a:tcPr>
                </a:tc>
                <a:tc>
                  <a:txBody>
                    <a:bodyPr/>
                    <a:lstStyle/>
                    <a:p>
                      <a:pPr algn="ctr"/>
                      <a:r>
                        <a:rPr lang="en-US" sz="1400" b="1" dirty="0">
                          <a:effectLst/>
                        </a:rPr>
                        <a:t>8</a:t>
                      </a:r>
                    </a:p>
                  </a:txBody>
                  <a:tcPr marL="37357" marR="37357" marT="14943" marB="14943" anchor="ctr">
                    <a:lnL>
                      <a:noFill/>
                    </a:lnL>
                    <a:lnR>
                      <a:noFill/>
                    </a:lnR>
                    <a:lnT>
                      <a:noFill/>
                    </a:lnT>
                    <a:lnB>
                      <a:noFill/>
                    </a:lnB>
                    <a:solidFill>
                      <a:srgbClr val="EEEEFF"/>
                    </a:solidFill>
                  </a:tcPr>
                </a:tc>
                <a:extLst>
                  <a:ext uri="{0D108BD9-81ED-4DB2-BD59-A6C34878D82A}">
                    <a16:rowId xmlns:a16="http://schemas.microsoft.com/office/drawing/2014/main" val="1484114761"/>
                  </a:ext>
                </a:extLst>
              </a:tr>
            </a:tbl>
          </a:graphicData>
        </a:graphic>
      </p:graphicFrame>
      <p:sp>
        <p:nvSpPr>
          <p:cNvPr id="5" name="Rectangle 4">
            <a:extLst>
              <a:ext uri="{FF2B5EF4-FFF2-40B4-BE49-F238E27FC236}">
                <a16:creationId xmlns:a16="http://schemas.microsoft.com/office/drawing/2014/main" id="{5D347F42-F8E8-164F-8FC0-2390423214F6}"/>
              </a:ext>
            </a:extLst>
          </p:cNvPr>
          <p:cNvSpPr/>
          <p:nvPr/>
        </p:nvSpPr>
        <p:spPr>
          <a:xfrm>
            <a:off x="1313709" y="3423920"/>
            <a:ext cx="6516582" cy="2133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872694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TotalTime>
  <Words>1055</Words>
  <Application>Microsoft Macintosh PowerPoint</Application>
  <PresentationFormat>On-screen Show (4:3)</PresentationFormat>
  <Paragraphs>224</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Menlo</vt:lpstr>
      <vt:lpstr>Wingdings</vt:lpstr>
      <vt:lpstr>Office Theme</vt:lpstr>
      <vt:lpstr>Week 3 (Python)</vt:lpstr>
      <vt:lpstr>References</vt:lpstr>
      <vt:lpstr>Basics of Numpy</vt:lpstr>
      <vt:lpstr>Creating an Array</vt:lpstr>
      <vt:lpstr>Creating an Array (cont.)</vt:lpstr>
      <vt:lpstr>Intuition</vt:lpstr>
      <vt:lpstr>Attributes in Numpy Objects</vt:lpstr>
      <vt:lpstr>Brief Note on Memory Allocation</vt:lpstr>
      <vt:lpstr>Brief Note on Memory Allocation</vt:lpstr>
      <vt:lpstr>Array Types</vt:lpstr>
      <vt:lpstr>Helpful Functions</vt:lpstr>
      <vt:lpstr>Indexing</vt:lpstr>
      <vt:lpstr>Handling Exceptions</vt:lpstr>
      <vt:lpstr>Handling Exceptions (cont.)</vt:lpstr>
      <vt:lpstr>Handling Exceptions (cont.)</vt:lpstr>
      <vt:lpstr>Handling Exceptions (cont.)</vt:lpstr>
      <vt:lpstr>Handling Exceptions (cont.)</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Melody Huang</dc:creator>
  <cp:lastModifiedBy>Melody Huang</cp:lastModifiedBy>
  <cp:revision>18</cp:revision>
  <dcterms:created xsi:type="dcterms:W3CDTF">2018-01-26T04:02:57Z</dcterms:created>
  <dcterms:modified xsi:type="dcterms:W3CDTF">2018-01-26T18:39:32Z</dcterms:modified>
</cp:coreProperties>
</file>