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7" r:id="rId7"/>
    <p:sldId id="269" r:id="rId8"/>
    <p:sldId id="270" r:id="rId9"/>
    <p:sldId id="268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Playfair Displ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75C902-3128-4A85-BB41-69E617276232}">
  <a:tblStyle styleId="{E475C902-3128-4A85-BB41-69E6172762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7AC16E-4A79-400D-8D0B-AD11AA462C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fab6592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fab6592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1d097532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1d097532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1d09753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1d09753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1d09753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1d09753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8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1d09753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1d09753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10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1d09753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1d09753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9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1d09753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1d09753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80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1d09753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1d09753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04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/>
              <a:t>Twitter Search Application 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025698"/>
            <a:ext cx="2951400" cy="9426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th" sz="2000" dirty="0">
                <a:solidFill>
                  <a:srgbClr val="FFFFFF"/>
                </a:solidFill>
                <a:latin typeface="Lato" panose="020B0604020202020204" charset="0"/>
              </a:rPr>
              <a:t>Group 6</a:t>
            </a:r>
            <a:endParaRPr sz="2000" dirty="0">
              <a:solidFill>
                <a:srgbClr val="FFFFFF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th" sz="1400" b="0" dirty="0">
                <a:solidFill>
                  <a:srgbClr val="FFFFFF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Kanya Kreprasertkul, Hui Wang, Varsha Rajasekar and Yelin Shin</a:t>
            </a:r>
            <a:endParaRPr sz="2400" dirty="0">
              <a:solidFill>
                <a:srgbClr val="FFFFFF"/>
              </a:solidFill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616D-FB45-48A7-A0E2-230AD5D84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1</a:t>
            </a:fld>
            <a:endParaRPr lang="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/>
              <a:t>Data Collection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Our topic is “Corona”</a:t>
            </a:r>
            <a:r>
              <a:rPr lang="en-US" sz="1600" dirty="0">
                <a:solidFill>
                  <a:schemeClr val="bg2"/>
                </a:solidFill>
              </a:rPr>
              <a:t> because in </a:t>
            </a:r>
            <a:r>
              <a:rPr lang="th" sz="1600" dirty="0">
                <a:solidFill>
                  <a:schemeClr val="bg2"/>
                </a:solidFill>
              </a:rPr>
              <a:t>the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th" sz="1600" dirty="0">
                <a:solidFill>
                  <a:schemeClr val="bg2"/>
                </a:solidFill>
              </a:rPr>
              <a:t>current situation, twitter’s trending contains word related to corona virus (Covid-19)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Since we have not received Twitter API key, we used </a:t>
            </a:r>
            <a:r>
              <a:rPr lang="en-US" sz="1600" dirty="0">
                <a:solidFill>
                  <a:schemeClr val="bg2"/>
                </a:solidFill>
              </a:rPr>
              <a:t>Professor</a:t>
            </a:r>
            <a:r>
              <a:rPr lang="th" sz="1600" dirty="0">
                <a:solidFill>
                  <a:schemeClr val="bg2"/>
                </a:solidFill>
              </a:rPr>
              <a:t> John’s data file which contains 101K documents (101,916). 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We cleaned the raw data by removing non-essential information </a:t>
            </a:r>
            <a:r>
              <a:rPr lang="en-US" sz="1600" dirty="0">
                <a:solidFill>
                  <a:schemeClr val="bg2"/>
                </a:solidFill>
              </a:rPr>
              <a:t>and changing time format to datetime </a:t>
            </a:r>
            <a:r>
              <a:rPr lang="th" sz="1600" dirty="0">
                <a:solidFill>
                  <a:schemeClr val="bg2"/>
                </a:solidFill>
              </a:rPr>
              <a:t>for our search application.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h" sz="1600" dirty="0">
                <a:solidFill>
                  <a:schemeClr val="bg2"/>
                </a:solidFill>
              </a:rPr>
              <a:t>Saved only english tweet by considering </a:t>
            </a:r>
            <a:r>
              <a:rPr lang="en-US" sz="1600" dirty="0">
                <a:solidFill>
                  <a:schemeClr val="bg2"/>
                </a:solidFill>
              </a:rPr>
              <a:t>“</a:t>
            </a:r>
            <a:r>
              <a:rPr lang="th" sz="1600" dirty="0">
                <a:solidFill>
                  <a:schemeClr val="bg2"/>
                </a:solidFill>
              </a:rPr>
              <a:t>lang</a:t>
            </a:r>
            <a:r>
              <a:rPr lang="en-US" sz="1600" dirty="0">
                <a:solidFill>
                  <a:schemeClr val="bg2"/>
                </a:solidFill>
              </a:rPr>
              <a:t>”</a:t>
            </a:r>
            <a:r>
              <a:rPr lang="th" sz="1600" dirty="0">
                <a:solidFill>
                  <a:schemeClr val="bg2"/>
                </a:solidFill>
              </a:rPr>
              <a:t> variable in a tweet object.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h" sz="1600" dirty="0">
                <a:solidFill>
                  <a:schemeClr val="bg2"/>
                </a:solidFill>
              </a:rPr>
              <a:t>Since the raw data sometime contains double nested objects, we have 3 rules to save right tweet in certain cases.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68F31-E693-4C73-9610-E449F7E47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2</a:t>
            </a:fld>
            <a:endParaRPr lang="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/>
              <a:t>Data Cleaning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2"/>
                </a:solidFill>
              </a:rPr>
              <a:t>We set </a:t>
            </a:r>
            <a:r>
              <a:rPr lang="th" sz="1600" b="1" dirty="0">
                <a:solidFill>
                  <a:schemeClr val="bg2"/>
                </a:solidFill>
              </a:rPr>
              <a:t>3 cases for data cleaning</a:t>
            </a:r>
            <a:endParaRPr sz="1600" b="1" dirty="0">
              <a:solidFill>
                <a:schemeClr val="bg2"/>
              </a:solidFill>
            </a:endParaRPr>
          </a:p>
          <a:p>
            <a:pPr marL="482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+mj-lt"/>
              <a:buAutoNum type="arabicParenR"/>
            </a:pPr>
            <a:r>
              <a:rPr lang="th" sz="1600" dirty="0">
                <a:solidFill>
                  <a:schemeClr val="bg2"/>
                </a:solidFill>
              </a:rPr>
              <a:t>Object is retweeting the other’s tweet</a:t>
            </a:r>
            <a:r>
              <a:rPr lang="en-US" sz="1600" dirty="0">
                <a:solidFill>
                  <a:schemeClr val="bg2"/>
                </a:solidFill>
              </a:rPr>
              <a:t>:</a:t>
            </a:r>
          </a:p>
          <a:p>
            <a:pPr marL="1397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None/>
            </a:pPr>
            <a:r>
              <a:rPr lang="en-US" sz="1600" dirty="0">
                <a:solidFill>
                  <a:schemeClr val="bg2"/>
                </a:solidFill>
              </a:rPr>
              <a:t>      </a:t>
            </a:r>
            <a:r>
              <a:rPr lang="th" sz="1600" dirty="0">
                <a:solidFill>
                  <a:schemeClr val="bg2"/>
                </a:solidFill>
              </a:rPr>
              <a:t>Save the original tweet’s information because it does not contain extra content, </a:t>
            </a:r>
            <a:r>
              <a:rPr lang="en-US" sz="1600" dirty="0">
                <a:solidFill>
                  <a:schemeClr val="bg2"/>
                </a:solidFill>
              </a:rPr>
              <a:t>so </a:t>
            </a:r>
            <a:r>
              <a:rPr lang="th" sz="1600" dirty="0">
                <a:solidFill>
                  <a:schemeClr val="bg2"/>
                </a:solidFill>
              </a:rPr>
              <a:t>it is </a:t>
            </a:r>
            <a:endParaRPr lang="en-US" sz="1600" dirty="0">
              <a:solidFill>
                <a:schemeClr val="bg2"/>
              </a:solidFill>
            </a:endParaRPr>
          </a:p>
          <a:p>
            <a:pPr marL="1397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None/>
            </a:pPr>
            <a:r>
              <a:rPr lang="en-US" sz="1600" dirty="0">
                <a:solidFill>
                  <a:schemeClr val="bg2"/>
                </a:solidFill>
              </a:rPr>
              <a:t>      </a:t>
            </a:r>
            <a:r>
              <a:rPr lang="th" sz="1600" dirty="0">
                <a:solidFill>
                  <a:schemeClr val="bg2"/>
                </a:solidFill>
              </a:rPr>
              <a:t>redundant to show when a user search for certain keyword.</a:t>
            </a:r>
            <a:endParaRPr lang="en-US" sz="1600" dirty="0">
              <a:solidFill>
                <a:schemeClr val="bg2"/>
              </a:solidFill>
            </a:endParaRPr>
          </a:p>
          <a:p>
            <a:pPr marL="482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+mj-lt"/>
              <a:buAutoNum type="arabicParenR"/>
            </a:pPr>
            <a:r>
              <a:rPr lang="en-US" sz="1600" dirty="0">
                <a:solidFill>
                  <a:schemeClr val="bg2"/>
                </a:solidFill>
              </a:rPr>
              <a:t>Object is quoting on the other’s tweet:</a:t>
            </a:r>
          </a:p>
          <a:p>
            <a:pPr marL="1397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None/>
            </a:pPr>
            <a:r>
              <a:rPr lang="en-US" sz="1600" dirty="0">
                <a:solidFill>
                  <a:schemeClr val="bg2"/>
                </a:solidFill>
              </a:rPr>
              <a:t>      Save the quoting tweet’s information by concatenating extra comment and original </a:t>
            </a:r>
          </a:p>
          <a:p>
            <a:pPr marL="1397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None/>
            </a:pPr>
            <a:r>
              <a:rPr lang="en-US" sz="1600" dirty="0">
                <a:solidFill>
                  <a:schemeClr val="bg2"/>
                </a:solidFill>
              </a:rPr>
              <a:t>      tweet’s text in format: “extra comment || original content”</a:t>
            </a:r>
          </a:p>
          <a:p>
            <a:pPr marL="482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+mj-lt"/>
              <a:buAutoNum type="arabicParenR"/>
            </a:pPr>
            <a:r>
              <a:rPr lang="th" sz="1600" dirty="0">
                <a:solidFill>
                  <a:schemeClr val="bg2"/>
                </a:solidFill>
              </a:rPr>
              <a:t>Object is a regular tweet</a:t>
            </a:r>
            <a:r>
              <a:rPr lang="en-US" sz="1600" dirty="0">
                <a:solidFill>
                  <a:schemeClr val="bg2"/>
                </a:solidFill>
              </a:rPr>
              <a:t>:</a:t>
            </a:r>
          </a:p>
          <a:p>
            <a:pPr marL="1397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None/>
            </a:pPr>
            <a:r>
              <a:rPr lang="en-US" sz="1600" dirty="0">
                <a:solidFill>
                  <a:schemeClr val="bg2"/>
                </a:solidFill>
              </a:rPr>
              <a:t>      </a:t>
            </a:r>
            <a:r>
              <a:rPr lang="th" sz="1600" dirty="0">
                <a:solidFill>
                  <a:schemeClr val="bg2"/>
                </a:solidFill>
              </a:rPr>
              <a:t>Save the tweet’s information 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43F55-C61C-4580-845C-AE0DCE60BE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3</a:t>
            </a:fld>
            <a:endParaRPr lang="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/>
              <a:t>Data Storage - Tweet Information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The tweet information was stored in MongoDB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MongoDB makes it easier to deal with several type of data 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MongoDB compass, which is a powerful graphical user interface for MongoDB, was used to examine our collection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PyMongo was used to connect MongoDB with Jupyter notebook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id (the tweet’s id) is index in this collection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Char char="●"/>
            </a:pPr>
            <a:r>
              <a:rPr lang="th" sz="1600" dirty="0">
                <a:solidFill>
                  <a:schemeClr val="bg2"/>
                </a:solidFill>
              </a:rPr>
              <a:t>This database contains the following variables</a:t>
            </a:r>
            <a:endParaRPr sz="1600" dirty="0">
              <a:solidFill>
                <a:schemeClr val="bg2"/>
              </a:solidFill>
            </a:endParaRPr>
          </a:p>
        </p:txBody>
      </p:sp>
      <p:graphicFrame>
        <p:nvGraphicFramePr>
          <p:cNvPr id="79" name="Google Shape;79;p16"/>
          <p:cNvGraphicFramePr/>
          <p:nvPr>
            <p:extLst>
              <p:ext uri="{D42A27DB-BD31-4B8C-83A1-F6EECF244321}">
                <p14:modId xmlns:p14="http://schemas.microsoft.com/office/powerpoint/2010/main" val="3832942115"/>
              </p:ext>
            </p:extLst>
          </p:nvPr>
        </p:nvGraphicFramePr>
        <p:xfrm>
          <a:off x="640925" y="3991025"/>
          <a:ext cx="7862150" cy="679450"/>
        </p:xfrm>
        <a:graphic>
          <a:graphicData uri="http://schemas.openxmlformats.org/drawingml/2006/table">
            <a:tbl>
              <a:tblPr>
                <a:tableStyleId>{E475C902-3128-4A85-BB41-69E617276232}</a:tableStyleId>
              </a:tblPr>
              <a:tblGrid>
                <a:gridCol w="37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400" dirty="0">
                          <a:solidFill>
                            <a:schemeClr val="bg2"/>
                          </a:solidFill>
                        </a:rPr>
                        <a:t>id</a:t>
                      </a:r>
                      <a:endParaRPr sz="14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400" dirty="0">
                          <a:solidFill>
                            <a:schemeClr val="bg2"/>
                          </a:solidFill>
                        </a:rPr>
                        <a:t>user_id</a:t>
                      </a:r>
                      <a:endParaRPr sz="14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400" dirty="0">
                          <a:solidFill>
                            <a:schemeClr val="bg2"/>
                          </a:solidFill>
                        </a:rPr>
                        <a:t>created_at</a:t>
                      </a:r>
                      <a:endParaRPr sz="14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400" dirty="0">
                          <a:solidFill>
                            <a:schemeClr val="bg2"/>
                          </a:solidFill>
                        </a:rPr>
                        <a:t>text</a:t>
                      </a:r>
                      <a:endParaRPr sz="14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400" dirty="0">
                          <a:solidFill>
                            <a:schemeClr val="bg2"/>
                          </a:solidFill>
                        </a:rPr>
                        <a:t>retweet_count</a:t>
                      </a:r>
                      <a:endParaRPr sz="14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400" dirty="0">
                          <a:solidFill>
                            <a:schemeClr val="bg2"/>
                          </a:solidFill>
                        </a:rPr>
                        <a:t>favorite_count</a:t>
                      </a:r>
                      <a:endParaRPr sz="14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400" dirty="0">
                          <a:solidFill>
                            <a:schemeClr val="bg2"/>
                          </a:solidFill>
                        </a:rPr>
                        <a:t>reply_count</a:t>
                      </a:r>
                      <a:endParaRPr sz="14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400" dirty="0">
                          <a:solidFill>
                            <a:schemeClr val="bg2"/>
                          </a:solidFill>
                        </a:rPr>
                        <a:t>hashtags </a:t>
                      </a:r>
                      <a:endParaRPr sz="14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25065-9BB9-4F2C-AE60-FAC71D3A2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4</a:t>
            </a:fld>
            <a:endParaRPr lang="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/>
              <a:t>Data Storage - </a:t>
            </a:r>
            <a:r>
              <a:rPr lang="en-US" dirty="0"/>
              <a:t>User</a:t>
            </a:r>
            <a:r>
              <a:rPr lang="th" dirty="0"/>
              <a:t> Information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The user information was stored in PostgreSQL database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 err="1">
                <a:solidFill>
                  <a:schemeClr val="bg2"/>
                </a:solidFill>
              </a:rPr>
              <a:t>pgAdmin</a:t>
            </a:r>
            <a:r>
              <a:rPr lang="en-US" sz="1600" dirty="0">
                <a:solidFill>
                  <a:schemeClr val="bg2"/>
                </a:solidFill>
              </a:rPr>
              <a:t> was used to administer our database in a more friendly way.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Psycopg2 was used to connect to Postgres database on </a:t>
            </a:r>
            <a:r>
              <a:rPr lang="en-US" sz="1600" dirty="0" err="1">
                <a:solidFill>
                  <a:schemeClr val="bg2"/>
                </a:solidFill>
              </a:rPr>
              <a:t>Jupyter</a:t>
            </a:r>
            <a:r>
              <a:rPr lang="en-US" sz="1600" dirty="0">
                <a:solidFill>
                  <a:schemeClr val="bg2"/>
                </a:solidFill>
              </a:rPr>
              <a:t> notebook.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PostgreSQL automatically creates an index for primary key constraint.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The user table was created containing the following attributes with </a:t>
            </a:r>
            <a:r>
              <a:rPr lang="en-US" sz="1600" dirty="0" err="1">
                <a:solidFill>
                  <a:schemeClr val="bg2"/>
                </a:solidFill>
              </a:rPr>
              <a:t>user_id</a:t>
            </a:r>
            <a:r>
              <a:rPr lang="en-US" sz="1600" dirty="0">
                <a:solidFill>
                  <a:schemeClr val="bg2"/>
                </a:solidFill>
              </a:rPr>
              <a:t> as our primary key</a:t>
            </a:r>
            <a:endParaRPr sz="1600" dirty="0">
              <a:solidFill>
                <a:schemeClr val="bg2"/>
              </a:solidFill>
            </a:endParaRPr>
          </a:p>
        </p:txBody>
      </p:sp>
      <p:graphicFrame>
        <p:nvGraphicFramePr>
          <p:cNvPr id="5" name="Google Shape;86;p17">
            <a:extLst>
              <a:ext uri="{FF2B5EF4-FFF2-40B4-BE49-F238E27FC236}">
                <a16:creationId xmlns:a16="http://schemas.microsoft.com/office/drawing/2014/main" id="{AF0DEB22-728A-4F02-A403-76BC574B7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632915"/>
              </p:ext>
            </p:extLst>
          </p:nvPr>
        </p:nvGraphicFramePr>
        <p:xfrm>
          <a:off x="414437" y="3646825"/>
          <a:ext cx="8315125" cy="688400"/>
        </p:xfrm>
        <a:graphic>
          <a:graphicData uri="http://schemas.openxmlformats.org/drawingml/2006/table">
            <a:tbl>
              <a:tblPr>
                <a:tableStyleId>{E475C902-3128-4A85-BB41-69E617276232}</a:tableStyleId>
              </a:tblPr>
              <a:tblGrid>
                <a:gridCol w="8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8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user_id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user_name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verified_status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followers_count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friends_count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statuses_count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user_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location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dirty="0">
                          <a:solidFill>
                            <a:schemeClr val="bg2"/>
                          </a:solidFill>
                        </a:rPr>
                        <a:t>favourites_count</a:t>
                      </a:r>
                      <a:endParaRPr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F0E437-BD45-416A-BE80-9B7EBAA9A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5</a:t>
            </a:fld>
            <a:endParaRPr lang="th"/>
          </a:p>
        </p:txBody>
      </p:sp>
    </p:spTree>
    <p:extLst>
      <p:ext uri="{BB962C8B-B14F-4D97-AF65-F5344CB8AC3E}">
        <p14:creationId xmlns:p14="http://schemas.microsoft.com/office/powerpoint/2010/main" val="763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" dirty="0"/>
              <a:t>Data Storage - User Information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We defined a function </a:t>
            </a:r>
            <a:r>
              <a:rPr lang="en-US" sz="1600" dirty="0" err="1">
                <a:solidFill>
                  <a:schemeClr val="bg2"/>
                </a:solidFill>
              </a:rPr>
              <a:t>store_data</a:t>
            </a:r>
            <a:r>
              <a:rPr lang="en-US" sz="1600" dirty="0">
                <a:solidFill>
                  <a:schemeClr val="bg2"/>
                </a:solidFill>
              </a:rPr>
              <a:t>() which:</a:t>
            </a:r>
          </a:p>
          <a:p>
            <a:pPr marL="914400" lvl="0" indent="-341313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takes in variable inputs from the data file </a:t>
            </a:r>
          </a:p>
          <a:p>
            <a:pPr marL="914400" lvl="0" indent="-341313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inserts the corresponding values in the users table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For retweets, we grabbed the user information inside the user object of </a:t>
            </a:r>
            <a:r>
              <a:rPr lang="en-US" sz="1600" dirty="0" err="1">
                <a:solidFill>
                  <a:schemeClr val="bg2"/>
                </a:solidFill>
              </a:rPr>
              <a:t>retweeted_status</a:t>
            </a:r>
            <a:endParaRPr lang="en-US" sz="1600" dirty="0">
              <a:solidFill>
                <a:schemeClr val="bg2"/>
              </a:solidFill>
            </a:endParaRP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While storing data two possible error cases were considered:</a:t>
            </a:r>
          </a:p>
          <a:p>
            <a:pPr marL="914400" lvl="0" indent="-323850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Multiple tweets of the same user: User id is our primary key and must be unique. </a:t>
            </a:r>
          </a:p>
          <a:p>
            <a:pPr marL="914400" lvl="0" indent="-323850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Dynamic nature of the user data: It is important to update the table simultaneously. 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We used the ON CONFLICT with DO UPDATE command to deal with the above cases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3958-D9FE-4325-8C52-3945ABF20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6</a:t>
            </a:fld>
            <a:endParaRPr lang="th"/>
          </a:p>
        </p:txBody>
      </p:sp>
    </p:spTree>
    <p:extLst>
      <p:ext uri="{BB962C8B-B14F-4D97-AF65-F5344CB8AC3E}">
        <p14:creationId xmlns:p14="http://schemas.microsoft.com/office/powerpoint/2010/main" val="7794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" dirty="0"/>
              <a:t>Search Application - What to Search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46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Select Time Range</a:t>
            </a:r>
          </a:p>
          <a:p>
            <a:pPr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Cache (will introduce later)</a:t>
            </a:r>
          </a:p>
          <a:p>
            <a:pPr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Tweet - MongoDB</a:t>
            </a:r>
          </a:p>
          <a:p>
            <a:pPr marL="914400"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most popular original tweet ranked by the </a:t>
            </a:r>
            <a:r>
              <a:rPr lang="en-US" sz="1500" dirty="0" err="1">
                <a:solidFill>
                  <a:schemeClr val="bg2"/>
                </a:solidFill>
              </a:rPr>
              <a:t>retweet_count</a:t>
            </a:r>
            <a:r>
              <a:rPr lang="en-US" sz="1500" dirty="0">
                <a:solidFill>
                  <a:schemeClr val="bg2"/>
                </a:solidFill>
              </a:rPr>
              <a:t>, </a:t>
            </a:r>
            <a:r>
              <a:rPr lang="en-US" sz="1500" dirty="0" err="1">
                <a:solidFill>
                  <a:schemeClr val="bg2"/>
                </a:solidFill>
              </a:rPr>
              <a:t>reply_count</a:t>
            </a:r>
            <a:r>
              <a:rPr lang="en-US" sz="1500" dirty="0">
                <a:solidFill>
                  <a:schemeClr val="bg2"/>
                </a:solidFill>
              </a:rPr>
              <a:t>, and </a:t>
            </a:r>
            <a:r>
              <a:rPr lang="en-US" sz="1500" dirty="0" err="1">
                <a:solidFill>
                  <a:schemeClr val="bg2"/>
                </a:solidFill>
              </a:rPr>
              <a:t>favorite_count</a:t>
            </a:r>
            <a:endParaRPr lang="en-US" sz="1500" dirty="0">
              <a:solidFill>
                <a:schemeClr val="bg2"/>
              </a:solidFill>
            </a:endParaRPr>
          </a:p>
          <a:p>
            <a:pPr marL="914400"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most popular hashtag ranked by aggregating the lists of hashtags (case insensitive)</a:t>
            </a:r>
          </a:p>
          <a:p>
            <a:pPr marL="914400"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tweets that contain a keyword ranked by </a:t>
            </a:r>
            <a:r>
              <a:rPr lang="en-US" sz="1500" dirty="0" err="1">
                <a:solidFill>
                  <a:schemeClr val="bg2"/>
                </a:solidFill>
              </a:rPr>
              <a:t>favorite_count</a:t>
            </a:r>
            <a:r>
              <a:rPr lang="en-US" sz="1500" dirty="0">
                <a:solidFill>
                  <a:schemeClr val="bg2"/>
                </a:solidFill>
              </a:rPr>
              <a:t>, </a:t>
            </a:r>
            <a:r>
              <a:rPr lang="en-US" sz="1500" dirty="0" err="1">
                <a:solidFill>
                  <a:schemeClr val="bg2"/>
                </a:solidFill>
              </a:rPr>
              <a:t>retweet_count</a:t>
            </a:r>
            <a:r>
              <a:rPr lang="en-US" sz="1500" dirty="0">
                <a:solidFill>
                  <a:schemeClr val="bg2"/>
                </a:solidFill>
              </a:rPr>
              <a:t> and </a:t>
            </a:r>
            <a:r>
              <a:rPr lang="en-US" sz="1500" dirty="0" err="1">
                <a:solidFill>
                  <a:schemeClr val="bg2"/>
                </a:solidFill>
              </a:rPr>
              <a:t>reply_count</a:t>
            </a:r>
            <a:r>
              <a:rPr lang="en-US" sz="1500" dirty="0">
                <a:solidFill>
                  <a:schemeClr val="bg2"/>
                </a:solidFill>
              </a:rPr>
              <a:t>  (case insensitive)</a:t>
            </a:r>
          </a:p>
          <a:p>
            <a:pPr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User - SQL</a:t>
            </a:r>
          </a:p>
          <a:p>
            <a:pPr marL="914400"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most active verified user ranked by </a:t>
            </a:r>
            <a:r>
              <a:rPr lang="en-US" sz="1500" dirty="0" err="1">
                <a:solidFill>
                  <a:schemeClr val="bg2"/>
                </a:solidFill>
              </a:rPr>
              <a:t>statuses_count</a:t>
            </a:r>
            <a:endParaRPr lang="en-US" sz="1500" dirty="0">
              <a:solidFill>
                <a:schemeClr val="bg2"/>
              </a:solidFill>
            </a:endParaRPr>
          </a:p>
          <a:p>
            <a:pPr marL="914400"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most active location ranked by tweets count</a:t>
            </a:r>
          </a:p>
          <a:p>
            <a:pPr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Link - Pandas</a:t>
            </a:r>
          </a:p>
          <a:p>
            <a:pPr marL="855663" lvl="0" indent="-3238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search for a hashtag ranked by </a:t>
            </a:r>
            <a:r>
              <a:rPr lang="en-US" sz="1500" dirty="0" err="1">
                <a:solidFill>
                  <a:schemeClr val="bg2"/>
                </a:solidFill>
              </a:rPr>
              <a:t>followers_count</a:t>
            </a:r>
            <a:r>
              <a:rPr lang="en-US" sz="1500" dirty="0">
                <a:solidFill>
                  <a:schemeClr val="bg2"/>
                </a:solidFill>
              </a:rPr>
              <a:t> (case insensitive)</a:t>
            </a:r>
          </a:p>
          <a:p>
            <a:pPr marL="858838" lvl="0" indent="-285750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75ADB-B82E-4671-9E06-E6D055027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7</a:t>
            </a:fld>
            <a:endParaRPr lang="th"/>
          </a:p>
        </p:txBody>
      </p:sp>
    </p:spTree>
    <p:extLst>
      <p:ext uri="{BB962C8B-B14F-4D97-AF65-F5344CB8AC3E}">
        <p14:creationId xmlns:p14="http://schemas.microsoft.com/office/powerpoint/2010/main" val="303539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" dirty="0"/>
              <a:t>Search Application - How to Search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28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Varies Tools</a:t>
            </a:r>
          </a:p>
          <a:p>
            <a:pPr marL="914400" lvl="0" indent="-341313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MongoDB for Tweet Data, SQL for User Data, Pandas to link and show Data 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Case Insensitive</a:t>
            </a:r>
          </a:p>
          <a:p>
            <a:pPr marL="858838" lvl="0" indent="-285750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“Corona”, “corona” and “CORONA”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User Interactive</a:t>
            </a:r>
          </a:p>
          <a:p>
            <a:pPr marL="914400" lvl="0" indent="-341313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Any given keyword or hashtag for search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Wall Time </a:t>
            </a:r>
          </a:p>
          <a:p>
            <a:pPr marL="914400" lvl="0" indent="-341313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192 </a:t>
            </a:r>
            <a:r>
              <a:rPr lang="en-US" sz="1500" dirty="0" err="1">
                <a:solidFill>
                  <a:schemeClr val="bg2"/>
                </a:solidFill>
              </a:rPr>
              <a:t>ms</a:t>
            </a:r>
            <a:r>
              <a:rPr lang="en-US" sz="1500" dirty="0">
                <a:solidFill>
                  <a:schemeClr val="bg2"/>
                </a:solidFill>
              </a:rPr>
              <a:t> for searching the most popular tweet in MongoDB</a:t>
            </a:r>
          </a:p>
          <a:p>
            <a:pPr marL="914400" lvl="0" indent="-341313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8.95 </a:t>
            </a:r>
            <a:r>
              <a:rPr lang="en-US" sz="1500" dirty="0" err="1">
                <a:solidFill>
                  <a:schemeClr val="bg2"/>
                </a:solidFill>
              </a:rPr>
              <a:t>ms</a:t>
            </a:r>
            <a:r>
              <a:rPr lang="en-US" sz="1500" dirty="0">
                <a:solidFill>
                  <a:schemeClr val="bg2"/>
                </a:solidFill>
              </a:rPr>
              <a:t> for searching the most active verified user ranked by </a:t>
            </a:r>
            <a:r>
              <a:rPr lang="en-US" sz="1500" dirty="0" err="1">
                <a:solidFill>
                  <a:schemeClr val="bg2"/>
                </a:solidFill>
              </a:rPr>
              <a:t>statuses_count</a:t>
            </a:r>
            <a:r>
              <a:rPr lang="en-US" sz="1500" dirty="0">
                <a:solidFill>
                  <a:schemeClr val="bg2"/>
                </a:solidFill>
              </a:rPr>
              <a:t> in SQL</a:t>
            </a:r>
          </a:p>
          <a:p>
            <a:pPr lvl="0" indent="-323850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How about the difference made by cached data?</a:t>
            </a:r>
          </a:p>
          <a:p>
            <a:pPr marL="858838" lvl="0" indent="-285750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EFC62-D69C-4118-86B5-C89043086B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8</a:t>
            </a:fld>
            <a:endParaRPr lang="th"/>
          </a:p>
        </p:txBody>
      </p:sp>
    </p:spTree>
    <p:extLst>
      <p:ext uri="{BB962C8B-B14F-4D97-AF65-F5344CB8AC3E}">
        <p14:creationId xmlns:p14="http://schemas.microsoft.com/office/powerpoint/2010/main" val="419620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" dirty="0"/>
              <a:t>Search Application - </a:t>
            </a:r>
            <a:r>
              <a:rPr lang="en-US" dirty="0"/>
              <a:t>Cache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 algn="thaiDist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Use dictionary of dictionaries to store keyword and its corresponding </a:t>
            </a:r>
            <a:r>
              <a:rPr lang="en-US" sz="1600" dirty="0" err="1">
                <a:solidFill>
                  <a:schemeClr val="bg2"/>
                </a:solidFill>
              </a:rPr>
              <a:t>dataframe</a:t>
            </a:r>
            <a:endParaRPr lang="en-US" sz="1600" dirty="0">
              <a:solidFill>
                <a:schemeClr val="bg2"/>
              </a:solidFill>
            </a:endParaRPr>
          </a:p>
          <a:p>
            <a:pPr lvl="0" indent="-323850" algn="thaiDist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Implement for text search, hashtag search and time range search</a:t>
            </a:r>
          </a:p>
          <a:p>
            <a:pPr lvl="0" indent="-323850" algn="thaiDist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Can cache for many keywords</a:t>
            </a:r>
          </a:p>
          <a:p>
            <a:pPr lvl="0" indent="-323850" algn="thaiDist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Can help optimize running time</a:t>
            </a:r>
          </a:p>
          <a:p>
            <a:pPr marL="914400" lvl="0" indent="-341313" algn="thaiDist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from 1.20 s to 650 </a:t>
            </a:r>
            <a:r>
              <a:rPr lang="en-US" sz="1500" dirty="0" err="1">
                <a:solidFill>
                  <a:schemeClr val="bg2"/>
                </a:solidFill>
              </a:rPr>
              <a:t>ms</a:t>
            </a:r>
            <a:r>
              <a:rPr lang="en-US" sz="1500" dirty="0">
                <a:solidFill>
                  <a:schemeClr val="bg2"/>
                </a:solidFill>
              </a:rPr>
              <a:t> for text search with hospital as a keyword</a:t>
            </a:r>
          </a:p>
          <a:p>
            <a:pPr marL="914400" lvl="0" indent="-341313" algn="thaiDist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from 1.16 s to 716 </a:t>
            </a:r>
            <a:r>
              <a:rPr lang="en-US" sz="1500" dirty="0" err="1">
                <a:solidFill>
                  <a:schemeClr val="bg2"/>
                </a:solidFill>
              </a:rPr>
              <a:t>ms</a:t>
            </a:r>
            <a:r>
              <a:rPr lang="en-US" sz="1500" dirty="0">
                <a:solidFill>
                  <a:schemeClr val="bg2"/>
                </a:solidFill>
              </a:rPr>
              <a:t> for hashtag search with quarantine as a keyword</a:t>
            </a:r>
          </a:p>
          <a:p>
            <a:pPr marL="914400" lvl="0" indent="-341313" algn="thaiDist">
              <a:lnSpc>
                <a:spcPct val="150000"/>
              </a:lnSpc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</a:rPr>
              <a:t>from 40.2 </a:t>
            </a:r>
            <a:r>
              <a:rPr lang="en-US" sz="1500" dirty="0" err="1">
                <a:solidFill>
                  <a:schemeClr val="bg2"/>
                </a:solidFill>
              </a:rPr>
              <a:t>ms</a:t>
            </a:r>
            <a:r>
              <a:rPr lang="en-US" sz="1500" dirty="0">
                <a:solidFill>
                  <a:schemeClr val="bg2"/>
                </a:solidFill>
              </a:rPr>
              <a:t> to 5.98 </a:t>
            </a:r>
            <a:r>
              <a:rPr lang="en-US" sz="1500" dirty="0" err="1">
                <a:solidFill>
                  <a:schemeClr val="bg2"/>
                </a:solidFill>
              </a:rPr>
              <a:t>ms</a:t>
            </a:r>
            <a:r>
              <a:rPr lang="en-US" sz="1500" dirty="0">
                <a:solidFill>
                  <a:schemeClr val="bg2"/>
                </a:solidFill>
              </a:rPr>
              <a:t> for date range search from 04/20/2020 to 04/24/2020</a:t>
            </a:r>
          </a:p>
          <a:p>
            <a:pPr lvl="0" indent="-323850" algn="thaiDist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Trade off: use up a lot memory space</a:t>
            </a:r>
          </a:p>
          <a:p>
            <a:pPr lvl="0" indent="-323850" algn="thaiDist">
              <a:lnSpc>
                <a:spcPct val="150000"/>
              </a:lnSpc>
              <a:buClr>
                <a:schemeClr val="bg2"/>
              </a:buClr>
              <a:buSzPct val="100000"/>
            </a:pPr>
            <a:r>
              <a:rPr lang="en-US" sz="1600" dirty="0">
                <a:solidFill>
                  <a:schemeClr val="bg2"/>
                </a:solidFill>
              </a:rPr>
              <a:t>Can be stale, if we collect real-time Twitter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186E3-ECE7-4BD2-8BDB-2BEDE7682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 smtClean="0"/>
              <a:t>9</a:t>
            </a:fld>
            <a:endParaRPr lang="th"/>
          </a:p>
        </p:txBody>
      </p:sp>
    </p:spTree>
    <p:extLst>
      <p:ext uri="{BB962C8B-B14F-4D97-AF65-F5344CB8AC3E}">
        <p14:creationId xmlns:p14="http://schemas.microsoft.com/office/powerpoint/2010/main" val="909633623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788</Words>
  <Application>Microsoft Office PowerPoint</Application>
  <PresentationFormat>On-screen Show (16:9)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Playfair Display</vt:lpstr>
      <vt:lpstr>Arial</vt:lpstr>
      <vt:lpstr>Lato</vt:lpstr>
      <vt:lpstr>Courier New</vt:lpstr>
      <vt:lpstr>Coral</vt:lpstr>
      <vt:lpstr>Twitter Search Application </vt:lpstr>
      <vt:lpstr>Data Collection</vt:lpstr>
      <vt:lpstr>Data Cleaning</vt:lpstr>
      <vt:lpstr>Data Storage - Tweet Information</vt:lpstr>
      <vt:lpstr>Data Storage - User Information</vt:lpstr>
      <vt:lpstr>Data Storage - User Information</vt:lpstr>
      <vt:lpstr>Search Application - What to Search</vt:lpstr>
      <vt:lpstr>Search Application - How to Search</vt:lpstr>
      <vt:lpstr>Search Application - 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Search Application</dc:title>
  <dc:creator>Kanya Kreprasertkul</dc:creator>
  <cp:lastModifiedBy>yelin shin</cp:lastModifiedBy>
  <cp:revision>50</cp:revision>
  <dcterms:modified xsi:type="dcterms:W3CDTF">2020-04-30T01:49:10Z</dcterms:modified>
</cp:coreProperties>
</file>