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3F2B66C-0760-46D8-964A-3192F9F43ED2}">
  <a:tblStyle styleId="{43F2B66C-0760-46D8-964A-3192F9F43ED2}" styleName="Table_0">
    <a:wholeTbl>
      <a:tcTxStyle b="off" i="off">
        <a:font>
          <a:latin typeface="Euphemia"/>
          <a:ea typeface="Euphemia"/>
          <a:cs typeface="Euphem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9EA"/>
          </a:solidFill>
        </a:fill>
      </a:tcStyle>
    </a:wholeTbl>
    <a:band1H>
      <a:tcTxStyle b="off" i="off"/>
      <a:tcStyle>
        <a:fill>
          <a:solidFill>
            <a:srgbClr val="CED0D1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ED0D1"/>
          </a:solidFill>
        </a:fill>
      </a:tcStyle>
    </a:band1V>
    <a:band2V>
      <a:tcTxStyle b="off" i="off"/>
    </a:band2V>
    <a:lastCol>
      <a:tcTxStyle b="on" i="off">
        <a:font>
          <a:latin typeface="Euphemia"/>
          <a:ea typeface="Euphemia"/>
          <a:cs typeface="Euphemia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Euphemia"/>
          <a:ea typeface="Euphemia"/>
          <a:cs typeface="Euphemia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Euphemia"/>
          <a:ea typeface="Euphemia"/>
          <a:cs typeface="Euphem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Euphemia"/>
          <a:ea typeface="Euphemia"/>
          <a:cs typeface="Euphem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  <a:tblStyle styleId="{DE49211D-3075-40C5-B362-849FBF84ED4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E49E9DD-1CFA-41A9-BD61-92F74AAA8DC5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02074B6-A4AA-499F-92AD-65BC8A9D4D55}" styleName="Table_3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dbbc598e_2_130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75dbbc598e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3" name="Google Shape;183;g75dbbc598e_2_1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5dbbc598e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75dbbc598e_2_178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dbbc598e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75dbbc598e_2_182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5dbbc598e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75dbbc598e_2_188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5dbbc598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5dbbc598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5dbbc598e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75dbbc598e_2_193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5dbbc598e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75dbbc598e_2_198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5dbbc598e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75dbbc598e_2_206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5dbbc598e_2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75dbbc598e_2_212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5dbbc598e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75dbbc598e_2_218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5dbbc598e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75dbbc598e_2_224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dbbc598e_2_137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75dbbc598e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0" name="Google Shape;190;g75dbbc598e_2_1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5dbbc598e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75dbbc598e_2_230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5dbbc598e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75dbbc598e_2_2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5dbbc598e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g75dbbc598e_2_242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5dbbc598e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g75dbbc598e_2_247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5dbbc598e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75dbbc598e_2_252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5dbbc598e_2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75dbbc598e_2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5dbbc598e_2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75dbbc598e_2_266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5dbbc598e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g75dbbc598e_2_271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5dbbc598e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g75dbbc598e_2_276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5dbbc598e_2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75dbbc598e_2_28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5dbbc598e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75dbbc598e_2_143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5dbbc598e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75dbbc598e_2_28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5dbbc598e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75dbbc598e_2_29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5dbbc598e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75dbbc598e_2_29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5dbbc598e_2_306:notes"/>
          <p:cNvSpPr/>
          <p:nvPr>
            <p:ph idx="2" type="sldImg"/>
          </p:nvPr>
        </p:nvSpPr>
        <p:spPr>
          <a:xfrm>
            <a:off x="381794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75dbbc598e_2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6" name="Google Shape;396;g75dbbc598e_2_3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dbbc598e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75dbbc598e_2_148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dbbc598e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75dbbc598e_2_153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dbbc598e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75dbbc598e_2_158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5dbbc598e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75dbbc598e_2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5dbbc598e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CN"/>
              <a:t>investigate the factors which have impact on rating.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  <p:sp>
        <p:nvSpPr>
          <p:cNvPr id="226" name="Google Shape;226;g75dbbc598e_2_168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dbbc598e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75dbbc598e_2_173:notes"/>
          <p:cNvSpPr/>
          <p:nvPr>
            <p:ph idx="2" type="sldImg"/>
          </p:nvPr>
        </p:nvSpPr>
        <p:spPr>
          <a:xfrm>
            <a:off x="381794" y="685800"/>
            <a:ext cx="60944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showMasterSp="0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8686800" y="4229100"/>
            <a:ext cx="4572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8458200" y="4229100"/>
            <a:ext cx="228600" cy="9144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914400" y="0"/>
            <a:ext cx="457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914400" cy="51435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0" y="4229100"/>
            <a:ext cx="9144000" cy="914400"/>
          </a:xfrm>
          <a:prstGeom prst="rect">
            <a:avLst/>
          </a:prstGeom>
          <a:solidFill>
            <a:srgbClr val="6A8093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8682231" y="4229100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4"/>
          <p:cNvSpPr/>
          <p:nvPr/>
        </p:nvSpPr>
        <p:spPr>
          <a:xfrm>
            <a:off x="0" y="4232349"/>
            <a:ext cx="912352" cy="911151"/>
          </a:xfrm>
          <a:prstGeom prst="rect">
            <a:avLst/>
          </a:prstGeom>
          <a:solidFill>
            <a:srgbClr val="465562">
              <a:alpha val="7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914401" y="0"/>
            <a:ext cx="0" cy="5143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14"/>
          <p:cNvCxnSpPr/>
          <p:nvPr/>
        </p:nvCxnSpPr>
        <p:spPr>
          <a:xfrm>
            <a:off x="0" y="4223403"/>
            <a:ext cx="137160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207401" y="4524375"/>
            <a:ext cx="445008" cy="389382"/>
          </a:xfrm>
          <a:custGeom>
            <a:rect b="b" l="l" r="r" t="t"/>
            <a:pathLst>
              <a:path extrusionOk="0" h="372" w="426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5" name="Google Shape;75;p14"/>
          <p:cNvSpPr txBox="1"/>
          <p:nvPr>
            <p:ph type="ctrTitle"/>
          </p:nvPr>
        </p:nvSpPr>
        <p:spPr>
          <a:xfrm>
            <a:off x="1821976" y="1200150"/>
            <a:ext cx="6248400" cy="201009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4100"/>
              <a:buFont typeface="Microsoft Yahei"/>
              <a:buNone/>
              <a:defRPr sz="41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1821976" y="3258686"/>
            <a:ext cx="5638800" cy="8370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79C"/>
              </a:buClr>
              <a:buSzPts val="1800"/>
              <a:buNone/>
              <a:defRPr>
                <a:solidFill>
                  <a:srgbClr val="92979C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79C"/>
              </a:buClr>
              <a:buSzPts val="1500"/>
              <a:buNone/>
              <a:defRPr>
                <a:solidFill>
                  <a:srgbClr val="92979C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>
                <a:solidFill>
                  <a:srgbClr val="92979C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>
                <a:solidFill>
                  <a:srgbClr val="92979C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>
                <a:solidFill>
                  <a:srgbClr val="92979C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>
                <a:solidFill>
                  <a:srgbClr val="92979C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>
                <a:solidFill>
                  <a:srgbClr val="92979C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>
                <a:solidFill>
                  <a:srgbClr val="92979C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3771691" y="4767263"/>
            <a:ext cx="1028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948238" y="4767263"/>
            <a:ext cx="2981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001893" y="4767263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1195388" y="1200150"/>
            <a:ext cx="733901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›"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238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›"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3771691" y="4767263"/>
            <a:ext cx="1028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948238" y="4767263"/>
            <a:ext cx="2981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077201" y="4767263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带题注的内容" showMasterSp="0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466465" y="0"/>
            <a:ext cx="3111598" cy="51435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6A8093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466465" y="0"/>
            <a:ext cx="0" cy="5143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6"/>
          <p:cNvSpPr/>
          <p:nvPr/>
        </p:nvSpPr>
        <p:spPr>
          <a:xfrm>
            <a:off x="8915400" y="0"/>
            <a:ext cx="228600" cy="51435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805890" y="285750"/>
            <a:ext cx="247071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icrosoft Yahei"/>
              <a:buNone/>
              <a:defRPr b="0" sz="2100" cap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886200" y="361950"/>
            <a:ext cx="4648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›"/>
              <a:defRPr sz="21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238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›"/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 sz="1400"/>
            </a:lvl9pPr>
          </a:lstStyle>
          <a:p/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805890" y="1371600"/>
            <a:ext cx="2470710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94" name="Google Shape;94;p16"/>
          <p:cNvSpPr txBox="1"/>
          <p:nvPr>
            <p:ph idx="10" type="dt"/>
          </p:nvPr>
        </p:nvSpPr>
        <p:spPr>
          <a:xfrm>
            <a:off x="3771691" y="4767263"/>
            <a:ext cx="1028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1" type="ftr"/>
          </p:nvPr>
        </p:nvSpPr>
        <p:spPr>
          <a:xfrm>
            <a:off x="4948238" y="4767263"/>
            <a:ext cx="2981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077201" y="4767263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1195388" y="1200150"/>
            <a:ext cx="361188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›"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›"/>
              <a:defRPr sz="15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 sz="1400"/>
            </a:lvl9pPr>
          </a:lstStyle>
          <a:p/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922520" y="1200150"/>
            <a:ext cx="361188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›"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›"/>
              <a:defRPr sz="15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 sz="1400"/>
            </a:lvl9pPr>
          </a:lstStyle>
          <a:p/>
        </p:txBody>
      </p:sp>
      <p:sp>
        <p:nvSpPr>
          <p:cNvPr id="101" name="Google Shape;101;p17"/>
          <p:cNvSpPr txBox="1"/>
          <p:nvPr>
            <p:ph idx="10" type="dt"/>
          </p:nvPr>
        </p:nvSpPr>
        <p:spPr>
          <a:xfrm>
            <a:off x="3771691" y="4767263"/>
            <a:ext cx="1028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1" type="ftr"/>
          </p:nvPr>
        </p:nvSpPr>
        <p:spPr>
          <a:xfrm>
            <a:off x="4948238" y="4767263"/>
            <a:ext cx="2981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077201" y="4767263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showMasterSp="0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8686800" y="4229100"/>
            <a:ext cx="4572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8458200" y="4229100"/>
            <a:ext cx="228600" cy="9144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912352" y="4229100"/>
            <a:ext cx="4572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0" y="4229100"/>
            <a:ext cx="9144000" cy="914400"/>
          </a:xfrm>
          <a:prstGeom prst="rect">
            <a:avLst/>
          </a:prstGeom>
          <a:solidFill>
            <a:srgbClr val="6A8093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>
            <a:off x="8682231" y="4229100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8"/>
          <p:cNvSpPr/>
          <p:nvPr/>
        </p:nvSpPr>
        <p:spPr>
          <a:xfrm>
            <a:off x="0" y="4232349"/>
            <a:ext cx="912352" cy="911151"/>
          </a:xfrm>
          <a:prstGeom prst="rect">
            <a:avLst/>
          </a:prstGeom>
          <a:solidFill>
            <a:srgbClr val="465562">
              <a:alpha val="7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207401" y="4524375"/>
            <a:ext cx="445008" cy="389382"/>
          </a:xfrm>
          <a:custGeom>
            <a:rect b="b" l="l" r="r" t="t"/>
            <a:pathLst>
              <a:path extrusionOk="0" h="372" w="426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>
            <a:off x="912352" y="4229100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18"/>
          <p:cNvSpPr/>
          <p:nvPr/>
        </p:nvSpPr>
        <p:spPr>
          <a:xfrm>
            <a:off x="8686800" y="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8458200" y="0"/>
            <a:ext cx="228600" cy="4572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914400" y="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-2" y="0"/>
            <a:ext cx="914400" cy="457200"/>
          </a:xfrm>
          <a:prstGeom prst="rect">
            <a:avLst/>
          </a:prstGeom>
          <a:solidFill>
            <a:srgbClr val="6A80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6A8093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18" name="Google Shape;118;p18"/>
          <p:cNvCxnSpPr/>
          <p:nvPr/>
        </p:nvCxnSpPr>
        <p:spPr>
          <a:xfrm>
            <a:off x="8682231" y="0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8"/>
          <p:cNvSpPr/>
          <p:nvPr/>
        </p:nvSpPr>
        <p:spPr>
          <a:xfrm>
            <a:off x="0" y="0"/>
            <a:ext cx="912352" cy="457200"/>
          </a:xfrm>
          <a:prstGeom prst="rect">
            <a:avLst/>
          </a:prstGeom>
          <a:solidFill>
            <a:srgbClr val="465562">
              <a:alpha val="7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>
            <a:off x="914401" y="0"/>
            <a:ext cx="0" cy="457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8"/>
          <p:cNvSpPr txBox="1"/>
          <p:nvPr>
            <p:ph type="title"/>
          </p:nvPr>
        </p:nvSpPr>
        <p:spPr>
          <a:xfrm>
            <a:off x="1199272" y="1200151"/>
            <a:ext cx="6214072" cy="19905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4100"/>
              <a:buFont typeface="Microsoft Yahei"/>
              <a:buNone/>
              <a:defRPr b="0" sz="4100" cap="none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199272" y="3194997"/>
            <a:ext cx="5449886" cy="8626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79C"/>
              </a:buClr>
              <a:buSzPts val="1400"/>
              <a:buNone/>
              <a:defRPr sz="1400">
                <a:solidFill>
                  <a:srgbClr val="92979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79C"/>
              </a:buClr>
              <a:buSzPts val="1200"/>
              <a:buNone/>
              <a:defRPr sz="1200">
                <a:solidFill>
                  <a:srgbClr val="92979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79C"/>
              </a:buClr>
              <a:buSzPts val="1100"/>
              <a:buNone/>
              <a:defRPr sz="1100">
                <a:solidFill>
                  <a:srgbClr val="92979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79C"/>
              </a:buClr>
              <a:buSzPts val="1100"/>
              <a:buNone/>
              <a:defRPr sz="1100">
                <a:solidFill>
                  <a:srgbClr val="92979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79C"/>
              </a:buClr>
              <a:buSzPts val="1100"/>
              <a:buNone/>
              <a:defRPr sz="1100">
                <a:solidFill>
                  <a:srgbClr val="92979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79C"/>
              </a:buClr>
              <a:buSzPts val="1100"/>
              <a:buNone/>
              <a:defRPr sz="1100">
                <a:solidFill>
                  <a:srgbClr val="92979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79C"/>
              </a:buClr>
              <a:buSzPts val="1100"/>
              <a:buNone/>
              <a:defRPr sz="1100">
                <a:solidFill>
                  <a:srgbClr val="92979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2979C"/>
              </a:buClr>
              <a:buSzPts val="1100"/>
              <a:buNone/>
              <a:defRPr sz="1100">
                <a:solidFill>
                  <a:srgbClr val="92979C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0" type="dt"/>
          </p:nvPr>
        </p:nvSpPr>
        <p:spPr>
          <a:xfrm>
            <a:off x="3771691" y="4767263"/>
            <a:ext cx="1028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1" type="ftr"/>
          </p:nvPr>
        </p:nvSpPr>
        <p:spPr>
          <a:xfrm>
            <a:off x="4948238" y="4767263"/>
            <a:ext cx="2981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002012" y="4767263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195388" y="1124712"/>
            <a:ext cx="3615107" cy="70408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9" name="Google Shape;129;p19"/>
          <p:cNvSpPr txBox="1"/>
          <p:nvPr>
            <p:ph idx="2" type="body"/>
          </p:nvPr>
        </p:nvSpPr>
        <p:spPr>
          <a:xfrm>
            <a:off x="1195388" y="1886030"/>
            <a:ext cx="3611880" cy="27431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›"/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›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›"/>
              <a:defRPr sz="1200"/>
            </a:lvl9pPr>
          </a:lstStyle>
          <a:p/>
        </p:txBody>
      </p:sp>
      <p:sp>
        <p:nvSpPr>
          <p:cNvPr id="130" name="Google Shape;130;p19"/>
          <p:cNvSpPr txBox="1"/>
          <p:nvPr>
            <p:ph idx="3" type="body"/>
          </p:nvPr>
        </p:nvSpPr>
        <p:spPr>
          <a:xfrm>
            <a:off x="4919293" y="1124712"/>
            <a:ext cx="3615107" cy="70408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1" name="Google Shape;131;p19"/>
          <p:cNvSpPr txBox="1"/>
          <p:nvPr>
            <p:ph idx="4" type="body"/>
          </p:nvPr>
        </p:nvSpPr>
        <p:spPr>
          <a:xfrm>
            <a:off x="4919293" y="1885950"/>
            <a:ext cx="3615107" cy="274167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 sz="18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›"/>
              <a:defRPr sz="1200"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›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›"/>
              <a:defRPr sz="1200"/>
            </a:lvl9pPr>
          </a:lstStyle>
          <a:p/>
        </p:txBody>
      </p:sp>
      <p:sp>
        <p:nvSpPr>
          <p:cNvPr id="132" name="Google Shape;132;p19"/>
          <p:cNvSpPr txBox="1"/>
          <p:nvPr>
            <p:ph idx="10" type="dt"/>
          </p:nvPr>
        </p:nvSpPr>
        <p:spPr>
          <a:xfrm>
            <a:off x="3771691" y="4767263"/>
            <a:ext cx="1028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1" type="ftr"/>
          </p:nvPr>
        </p:nvSpPr>
        <p:spPr>
          <a:xfrm>
            <a:off x="4948238" y="4767263"/>
            <a:ext cx="2981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077201" y="4767263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0" type="dt"/>
          </p:nvPr>
        </p:nvSpPr>
        <p:spPr>
          <a:xfrm>
            <a:off x="3771691" y="4767263"/>
            <a:ext cx="1028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1" type="ftr"/>
          </p:nvPr>
        </p:nvSpPr>
        <p:spPr>
          <a:xfrm>
            <a:off x="4948238" y="4767263"/>
            <a:ext cx="2981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077201" y="4767263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showMasterSp="0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469802" y="0"/>
            <a:ext cx="228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6A8093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43" name="Google Shape;143;p21"/>
          <p:cNvCxnSpPr/>
          <p:nvPr/>
        </p:nvCxnSpPr>
        <p:spPr>
          <a:xfrm>
            <a:off x="462978" y="0"/>
            <a:ext cx="0" cy="5143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1"/>
          <p:cNvSpPr/>
          <p:nvPr/>
        </p:nvSpPr>
        <p:spPr>
          <a:xfrm>
            <a:off x="8229600" y="0"/>
            <a:ext cx="692146" cy="5143500"/>
          </a:xfrm>
          <a:prstGeom prst="rect">
            <a:avLst/>
          </a:prstGeom>
          <a:solidFill>
            <a:srgbClr val="6A8093">
              <a:alpha val="8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8921746" y="0"/>
            <a:ext cx="228600" cy="5143500"/>
          </a:xfrm>
          <a:prstGeom prst="rect">
            <a:avLst/>
          </a:prstGeom>
          <a:solidFill>
            <a:srgbClr val="46556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3771691" y="4767263"/>
            <a:ext cx="1028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4948238" y="4767263"/>
            <a:ext cx="2981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077201" y="4767263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带题注的图片" showMasterSp="0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6A8093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8915400" y="0"/>
            <a:ext cx="228600" cy="5143500"/>
          </a:xfrm>
          <a:prstGeom prst="rect">
            <a:avLst/>
          </a:prstGeom>
          <a:solidFill>
            <a:srgbClr val="4655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3657600" y="0"/>
            <a:ext cx="5264147" cy="5143500"/>
          </a:xfrm>
          <a:prstGeom prst="rect">
            <a:avLst/>
          </a:prstGeom>
          <a:solidFill>
            <a:srgbClr val="C1CB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805890" y="285750"/>
            <a:ext cx="247071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100"/>
              <a:buFont typeface="Microsoft Yahei"/>
              <a:buNone/>
              <a:defRPr b="0" sz="2100" cap="none">
                <a:solidFill>
                  <a:srgbClr val="343F4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descr="为添加图像预留的空占位符。单击占位符，选择要添加的图像。" id="154" name="Google Shape;154;p22"/>
          <p:cNvSpPr/>
          <p:nvPr>
            <p:ph idx="2" type="pic"/>
          </p:nvPr>
        </p:nvSpPr>
        <p:spPr>
          <a:xfrm>
            <a:off x="3886200" y="361950"/>
            <a:ext cx="4648200" cy="4267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805890" y="1371600"/>
            <a:ext cx="2470710" cy="3257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6" name="Google Shape;156;p22"/>
          <p:cNvSpPr txBox="1"/>
          <p:nvPr>
            <p:ph idx="10" type="dt"/>
          </p:nvPr>
        </p:nvSpPr>
        <p:spPr>
          <a:xfrm>
            <a:off x="3771691" y="4767263"/>
            <a:ext cx="1028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1" type="ftr"/>
          </p:nvPr>
        </p:nvSpPr>
        <p:spPr>
          <a:xfrm>
            <a:off x="4948238" y="4767263"/>
            <a:ext cx="2981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077201" y="4767263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159" name="Google Shape;159;p22"/>
          <p:cNvCxnSpPr/>
          <p:nvPr/>
        </p:nvCxnSpPr>
        <p:spPr>
          <a:xfrm>
            <a:off x="8912221" y="0"/>
            <a:ext cx="0" cy="5143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 rot="5400000">
            <a:off x="3150394" y="-754856"/>
            <a:ext cx="3429000" cy="73390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0" type="dt"/>
          </p:nvPr>
        </p:nvSpPr>
        <p:spPr>
          <a:xfrm>
            <a:off x="3771691" y="4767263"/>
            <a:ext cx="1028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4948238" y="4767263"/>
            <a:ext cx="2981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077201" y="4767263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showMasterSp="0" type="vertTitleAndTx">
  <p:cSld name="VERTICAL_TITLE_AND_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8915400" y="0"/>
            <a:ext cx="228600" cy="5143500"/>
          </a:xfrm>
          <a:prstGeom prst="rect">
            <a:avLst/>
          </a:prstGeom>
          <a:solidFill>
            <a:srgbClr val="46556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462978" y="0"/>
            <a:ext cx="457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6A8093">
              <a:alpha val="8705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462978" y="552164"/>
            <a:ext cx="457200" cy="457200"/>
          </a:xfrm>
          <a:prstGeom prst="rect">
            <a:avLst/>
          </a:prstGeom>
          <a:solidFill>
            <a:srgbClr val="465562">
              <a:alpha val="745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71" name="Google Shape;171;p24"/>
          <p:cNvCxnSpPr/>
          <p:nvPr/>
        </p:nvCxnSpPr>
        <p:spPr>
          <a:xfrm>
            <a:off x="462978" y="552164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24"/>
          <p:cNvCxnSpPr/>
          <p:nvPr/>
        </p:nvCxnSpPr>
        <p:spPr>
          <a:xfrm>
            <a:off x="462978" y="1009364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4"/>
          <p:cNvSpPr/>
          <p:nvPr/>
        </p:nvSpPr>
        <p:spPr>
          <a:xfrm rot="5400000">
            <a:off x="567252" y="673548"/>
            <a:ext cx="252017" cy="220630"/>
          </a:xfrm>
          <a:custGeom>
            <a:rect b="b" l="l" r="r" t="t"/>
            <a:pathLst>
              <a:path extrusionOk="0" h="372" w="426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74" name="Google Shape;174;p24"/>
          <p:cNvCxnSpPr/>
          <p:nvPr/>
        </p:nvCxnSpPr>
        <p:spPr>
          <a:xfrm>
            <a:off x="462978" y="0"/>
            <a:ext cx="0" cy="5143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24"/>
          <p:cNvSpPr txBox="1"/>
          <p:nvPr>
            <p:ph type="title"/>
          </p:nvPr>
        </p:nvSpPr>
        <p:spPr>
          <a:xfrm rot="5400000">
            <a:off x="5814682" y="1901253"/>
            <a:ext cx="4114800" cy="134099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 rot="5400000">
            <a:off x="2085863" y="-372241"/>
            <a:ext cx="4114800" cy="58879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›"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238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›"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indent="-3175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10" type="dt"/>
          </p:nvPr>
        </p:nvSpPr>
        <p:spPr>
          <a:xfrm>
            <a:off x="3771691" y="4767263"/>
            <a:ext cx="1028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4948238" y="4767263"/>
            <a:ext cx="2981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077201" y="4767263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915400" y="0"/>
            <a:ext cx="228600" cy="5143500"/>
          </a:xfrm>
          <a:prstGeom prst="rect">
            <a:avLst/>
          </a:prstGeom>
          <a:solidFill>
            <a:srgbClr val="465562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62978" y="0"/>
            <a:ext cx="457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6A8093">
              <a:alpha val="8705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462978" y="552164"/>
            <a:ext cx="457200" cy="457200"/>
          </a:xfrm>
          <a:prstGeom prst="rect">
            <a:avLst/>
          </a:prstGeom>
          <a:solidFill>
            <a:srgbClr val="465562">
              <a:alpha val="745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462978" y="552164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462978" y="1009364"/>
            <a:ext cx="45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13"/>
          <p:cNvSpPr/>
          <p:nvPr/>
        </p:nvSpPr>
        <p:spPr>
          <a:xfrm>
            <a:off x="567219" y="673576"/>
            <a:ext cx="252083" cy="220573"/>
          </a:xfrm>
          <a:custGeom>
            <a:rect b="b" l="l" r="r" t="t"/>
            <a:pathLst>
              <a:path extrusionOk="0" h="372" w="426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462978" y="0"/>
            <a:ext cx="0" cy="5143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3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  <a:defRPr b="0" i="0" sz="2700" u="none" cap="none" strike="noStrike">
                <a:solidFill>
                  <a:srgbClr val="343F4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195388" y="1200150"/>
            <a:ext cx="733901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›"/>
              <a:defRPr b="0" i="0" sz="21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›"/>
              <a:defRPr b="0" i="0" sz="15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›"/>
              <a:defRPr b="0" i="0" sz="14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3771691" y="4767263"/>
            <a:ext cx="1028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4948238" y="4767263"/>
            <a:ext cx="29813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077201" y="4767263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ctrTitle"/>
          </p:nvPr>
        </p:nvSpPr>
        <p:spPr>
          <a:xfrm>
            <a:off x="1821976" y="800100"/>
            <a:ext cx="6248400" cy="201009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4100"/>
              <a:buFont typeface="Arial"/>
              <a:buNone/>
            </a:pPr>
            <a:r>
              <a:rPr lang="zh-CN" sz="5400">
                <a:latin typeface="Arial"/>
                <a:ea typeface="Arial"/>
                <a:cs typeface="Arial"/>
                <a:sym typeface="Arial"/>
              </a:rPr>
              <a:t>Shopify App Store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 txBox="1"/>
          <p:nvPr>
            <p:ph idx="1" type="subTitle"/>
          </p:nvPr>
        </p:nvSpPr>
        <p:spPr>
          <a:xfrm>
            <a:off x="1821975" y="3291925"/>
            <a:ext cx="70461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ISTM 6212 Group 8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Jing Hui, Kai Ling, Elianna Wang, Xiang Fan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Wrangling</a:t>
            </a:r>
            <a:endParaRPr sz="3600"/>
          </a:p>
        </p:txBody>
      </p:sp>
      <p:sp>
        <p:nvSpPr>
          <p:cNvPr id="241" name="Google Shape;241;p34"/>
          <p:cNvSpPr txBox="1"/>
          <p:nvPr/>
        </p:nvSpPr>
        <p:spPr>
          <a:xfrm>
            <a:off x="1195400" y="1104800"/>
            <a:ext cx="22023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Microsoft Yahei"/>
                <a:ea typeface="Microsoft Yahei"/>
                <a:cs typeface="Microsoft Yahei"/>
                <a:sym typeface="Microsoft Yahei"/>
              </a:rPr>
              <a:t>using trifacta</a:t>
            </a:r>
            <a:endParaRPr sz="18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t/>
            </a:r>
            <a:endParaRPr sz="3600"/>
          </a:p>
        </p:txBody>
      </p:sp>
      <p:pic>
        <p:nvPicPr>
          <p:cNvPr id="247" name="Google Shape;247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612" y="1189622"/>
            <a:ext cx="7733039" cy="384216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>
            <p:ph type="title"/>
          </p:nvPr>
        </p:nvSpPr>
        <p:spPr>
          <a:xfrm>
            <a:off x="1195388" y="133350"/>
            <a:ext cx="73389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Raw dataset</a:t>
            </a:r>
            <a:endParaRPr sz="3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Wrangled dataset</a:t>
            </a:r>
            <a:endParaRPr sz="3600"/>
          </a:p>
        </p:txBody>
      </p:sp>
      <p:pic>
        <p:nvPicPr>
          <p:cNvPr id="254" name="Google Shape;25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4975" y="1171275"/>
            <a:ext cx="6343450" cy="405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1195388" y="133350"/>
            <a:ext cx="7338900" cy="93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Raw VS Wrangle</a:t>
            </a:r>
            <a:endParaRPr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1195388" y="1200150"/>
            <a:ext cx="7338900" cy="342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CN"/>
              <a:t>谁跟谁合并了，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CN"/>
              <a:t>谁又被拆分了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Dimensional table</a:t>
            </a:r>
            <a:endParaRPr sz="3600"/>
          </a:p>
        </p:txBody>
      </p:sp>
      <p:pic>
        <p:nvPicPr>
          <p:cNvPr id="266" name="Google Shape;266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8361" y="1238250"/>
            <a:ext cx="7453686" cy="3879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Wrangling</a:t>
            </a:r>
            <a:endParaRPr sz="3600"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1195388" y="1200150"/>
            <a:ext cx="733901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/>
              <a:t>1.create app dimensional table for analysis</a:t>
            </a:r>
            <a:endParaRPr sz="2400"/>
          </a:p>
          <a:p>
            <a:pPr indent="-1905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/>
              <a:t>merge the apps.csv and categories.csv based on apps_categories.csv to create the app dimensional table.</a:t>
            </a:r>
            <a:endParaRPr sz="2400"/>
          </a:p>
          <a:p>
            <a:pPr indent="-508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-508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graphicFrame>
        <p:nvGraphicFramePr>
          <p:cNvPr id="273" name="Google Shape;273;p39"/>
          <p:cNvGraphicFramePr/>
          <p:nvPr/>
        </p:nvGraphicFramePr>
        <p:xfrm>
          <a:off x="959512" y="29429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{43F2B66C-0760-46D8-964A-3192F9F43ED2}</a:tableStyleId>
              </a:tblPr>
              <a:tblGrid>
                <a:gridCol w="377425"/>
                <a:gridCol w="437125"/>
                <a:gridCol w="502950"/>
                <a:gridCol w="796725"/>
                <a:gridCol w="1008975"/>
                <a:gridCol w="979950"/>
                <a:gridCol w="559825"/>
                <a:gridCol w="666150"/>
                <a:gridCol w="562725"/>
                <a:gridCol w="769575"/>
                <a:gridCol w="666150"/>
                <a:gridCol w="6182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url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title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tagline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developer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developer_link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icon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rating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reviews_count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description_raw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pricing_hint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title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274" name="Google Shape;274;p39"/>
          <p:cNvSpPr/>
          <p:nvPr/>
        </p:nvSpPr>
        <p:spPr>
          <a:xfrm>
            <a:off x="4400502" y="4057148"/>
            <a:ext cx="233100" cy="344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717C8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p39"/>
          <p:cNvGraphicFramePr/>
          <p:nvPr/>
        </p:nvGraphicFramePr>
        <p:xfrm>
          <a:off x="1523999" y="44471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{43F2B66C-0760-46D8-964A-3192F9F43ED2}</a:tableStyleId>
              </a:tblPr>
              <a:tblGrid>
                <a:gridCol w="1284900"/>
                <a:gridCol w="1284900"/>
                <a:gridCol w="1284900"/>
                <a:gridCol w="1284900"/>
                <a:gridCol w="1284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app_id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title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rating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reviews_count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free_trial_days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Wrangling</a:t>
            </a:r>
            <a:endParaRPr sz="3600"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1195388" y="1200150"/>
            <a:ext cx="733901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/>
              <a:t>App dimension table</a:t>
            </a:r>
            <a:endParaRPr sz="2400"/>
          </a:p>
          <a:p>
            <a:pPr indent="-508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-508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-508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graphicFrame>
        <p:nvGraphicFramePr>
          <p:cNvPr id="282" name="Google Shape;282;p40"/>
          <p:cNvGraphicFramePr/>
          <p:nvPr/>
        </p:nvGraphicFramePr>
        <p:xfrm>
          <a:off x="913447" y="16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{DE49211D-3075-40C5-B362-849FBF84ED49}</a:tableStyleId>
              </a:tblPr>
              <a:tblGrid>
                <a:gridCol w="594175"/>
                <a:gridCol w="657000"/>
                <a:gridCol w="1307350"/>
                <a:gridCol w="1420200"/>
                <a:gridCol w="987375"/>
                <a:gridCol w="1232350"/>
                <a:gridCol w="1422500"/>
              </a:tblGrid>
              <a:tr h="218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key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app_id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app_name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category_name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app_rating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review_count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free_trial_days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55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HitCounter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Sales and conversion optimization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4.4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39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8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HitCounter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Store design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4.4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39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1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CategoriesUncomplicated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Store design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34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78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AdsbyVarinode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Marketing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4.9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3336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39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AllinOneMetafields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Productivity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4.9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11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Wrangling</a:t>
            </a:r>
            <a:endParaRPr sz="3600"/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1195388" y="1200150"/>
            <a:ext cx="733901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/>
              <a:t>Create pricing plan dimensional table</a:t>
            </a:r>
            <a:endParaRPr sz="2400"/>
          </a:p>
          <a:p>
            <a:pPr indent="-508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-508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graphicFrame>
        <p:nvGraphicFramePr>
          <p:cNvPr id="289" name="Google Shape;289;p41"/>
          <p:cNvGraphicFramePr/>
          <p:nvPr/>
        </p:nvGraphicFramePr>
        <p:xfrm>
          <a:off x="1370766" y="222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{DE49211D-3075-40C5-B362-849FBF84ED49}</a:tableStyleId>
              </a:tblPr>
              <a:tblGrid>
                <a:gridCol w="2378325"/>
                <a:gridCol w="3852625"/>
              </a:tblGrid>
              <a:tr h="2743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pricing_plan_id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pricing_plan_amount</a:t>
                      </a:r>
                      <a:endParaRPr b="1" sz="14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Wrangling</a:t>
            </a:r>
            <a:endParaRPr sz="3600"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1195400" y="1200150"/>
            <a:ext cx="7338900" cy="3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/>
              <a:t>Create time dimension table</a:t>
            </a:r>
            <a:endParaRPr sz="2400"/>
          </a:p>
          <a:p>
            <a:pPr indent="-508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-508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graphicFrame>
        <p:nvGraphicFramePr>
          <p:cNvPr id="296" name="Google Shape;296;p42"/>
          <p:cNvGraphicFramePr/>
          <p:nvPr/>
        </p:nvGraphicFramePr>
        <p:xfrm>
          <a:off x="927899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{DE49211D-3075-40C5-B362-849FBF84ED49}</a:tableStyleId>
              </a:tblPr>
              <a:tblGrid>
                <a:gridCol w="1086625"/>
                <a:gridCol w="1086625"/>
                <a:gridCol w="1086625"/>
                <a:gridCol w="1086625"/>
                <a:gridCol w="1086625"/>
                <a:gridCol w="1086625"/>
                <a:gridCol w="1086625"/>
              </a:tblGrid>
              <a:tr h="435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key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post_time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month_abb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week_day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day_of_month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month_of_year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year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17-Aug-14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Aug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17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8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2014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26-Feb-15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Feb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26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2015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1-Dec-16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Dec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12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2016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24-Feb-13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Feb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24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2013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28-Sep-16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Sep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28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9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2016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20-Oct-13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Oct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2013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26-May-18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May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26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2018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8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5-Jan-18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Jan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2018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9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6-May-13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May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6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2013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49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8-Nov-16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Nov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8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11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2016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Wrangling</a:t>
            </a:r>
            <a:endParaRPr sz="3600"/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1195388" y="1200150"/>
            <a:ext cx="733901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/>
              <a:t>Create the facts(rating) table</a:t>
            </a:r>
            <a:endParaRPr sz="2400"/>
          </a:p>
          <a:p>
            <a:pPr indent="-508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-508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  <a:p>
            <a:pPr indent="-508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graphicFrame>
        <p:nvGraphicFramePr>
          <p:cNvPr id="303" name="Google Shape;303;p43"/>
          <p:cNvGraphicFramePr/>
          <p:nvPr/>
        </p:nvGraphicFramePr>
        <p:xfrm>
          <a:off x="650197" y="1709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{DE49211D-3075-40C5-B362-849FBF84ED49}</a:tableStyleId>
              </a:tblPr>
              <a:tblGrid>
                <a:gridCol w="693775"/>
                <a:gridCol w="787800"/>
                <a:gridCol w="1323775"/>
                <a:gridCol w="1474225"/>
                <a:gridCol w="1060500"/>
                <a:gridCol w="1380200"/>
                <a:gridCol w="1455425"/>
              </a:tblGrid>
              <a:tr h="244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key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app_id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app_name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category_name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app_rating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review_count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zh-CN" sz="1400" u="none" cap="none" strike="noStrike"/>
                        <a:t>free_trial_days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HitCounter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Sales and conversion optimization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4.4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39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5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HitCounter</a:t>
                      </a:r>
                      <a:endParaRPr sz="14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Store design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4.4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39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CategoriesUncomplicated</a:t>
                      </a:r>
                      <a:endParaRPr sz="14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Store design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34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2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AdsbyVarinode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Marketing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4.9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3336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AllinOneMetafields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Productivity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4.9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11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7</a:t>
                      </a:r>
                      <a:endParaRPr sz="1100" u="none" cap="none" strike="noStrike"/>
                    </a:p>
                  </a:txBody>
                  <a:tcPr marT="17500" marB="17500" marR="35000" marL="35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Arial"/>
              <a:buNone/>
            </a:pPr>
            <a:r>
              <a:rPr lang="zh-CN" sz="3600">
                <a:latin typeface="Arial"/>
                <a:ea typeface="Arial"/>
                <a:cs typeface="Arial"/>
                <a:sym typeface="Arial"/>
              </a:rPr>
              <a:t>Final Project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1195388" y="1466200"/>
            <a:ext cx="7338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Part 1: Dataset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Part 2: Wrangling the data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Part 3: Data analysis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Data Analysis Q1</a:t>
            </a:r>
            <a:endParaRPr sz="3600"/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1195388" y="1189050"/>
            <a:ext cx="7338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Find the 10 apps with most rating records？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zh-CN" sz="1200"/>
              <a:t>%%sql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zh-CN" sz="1200"/>
              <a:t>SELECT DISTINCT rating.app_id AS appid, app.app_name AS name, COUNT(rating.rating) AS count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zh-CN" sz="1200"/>
              <a:t>FROM rating JOIN app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zh-CN" sz="1200"/>
              <a:t>ON rating.app_id = app.app_id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zh-CN" sz="1200"/>
              <a:t>GROUP BY appid, name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zh-CN" sz="1200"/>
              <a:t>ORDER BY count DESC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zh-CN" sz="1200"/>
              <a:t>LIMIT 10;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2800"/>
              <a:t>Data Analysis Q1</a:t>
            </a:r>
            <a:endParaRPr/>
          </a:p>
        </p:txBody>
      </p:sp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1195388" y="1200150"/>
            <a:ext cx="733901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›"/>
            </a:pPr>
            <a:r>
              <a:rPr lang="zh-CN"/>
              <a:t>Output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graphicFrame>
        <p:nvGraphicFramePr>
          <p:cNvPr id="316" name="Google Shape;316;p45"/>
          <p:cNvGraphicFramePr/>
          <p:nvPr/>
        </p:nvGraphicFramePr>
        <p:xfrm>
          <a:off x="1131094" y="18151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{DE49E9DD-1CFA-41A9-BD61-92F74AAA8DC5}</a:tableStyleId>
              </a:tblPr>
              <a:tblGrid>
                <a:gridCol w="1189825"/>
                <a:gridCol w="1189825"/>
                <a:gridCol w="1189825"/>
              </a:tblGrid>
              <a:tr h="264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 u="none" cap="none" strike="noStrike"/>
                        <a:t>appid</a:t>
                      </a:r>
                      <a:endParaRPr b="1" sz="1300" u="none" cap="none" strike="noStrike"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 u="none" cap="none" strike="noStrike"/>
                        <a:t>name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300" u="none" cap="none" strike="noStrike"/>
                        <a:t>count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595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Privy‑ExitPopUps&amp;Email</a:t>
                      </a:r>
                      <a:endParaRPr sz="1300" u="none" cap="none" strike="noStrike"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20517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570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FreeShippingBarbyHextom</a:t>
                      </a:r>
                      <a:endParaRPr sz="1300" u="none" cap="none" strike="noStrike"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8220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60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780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RecartFBMessengerMarketing</a:t>
                      </a:r>
                      <a:endParaRPr sz="1300" u="none" cap="none" strike="noStrike"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5553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427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BESTCurrencyConverter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5119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7" name="Google Shape;317;p45"/>
          <p:cNvGraphicFramePr/>
          <p:nvPr/>
        </p:nvGraphicFramePr>
        <p:xfrm>
          <a:off x="5181601" y="14953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{DE49E9DD-1CFA-41A9-BD61-92F74AAA8DC5}</a:tableStyleId>
              </a:tblPr>
              <a:tblGrid>
                <a:gridCol w="1189825"/>
                <a:gridCol w="1189825"/>
                <a:gridCol w="1189825"/>
              </a:tblGrid>
              <a:tr h="6977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1072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EUCookieBar‑CookieGDPR</a:t>
                      </a:r>
                      <a:endParaRPr sz="1300" u="none" cap="none" strike="noStrike"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4534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977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2457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SalesPop‑SalesNotification</a:t>
                      </a:r>
                      <a:endParaRPr sz="1300" u="none" cap="none" strike="noStrike"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4105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9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2313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QuickAnnouncementBar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3862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9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652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UltimateSalesBoost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3773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3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AdsbyVarinode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3336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9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448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SmileRewards&amp;Loyalty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/>
                        <a:t>3241</a:t>
                      </a:r>
                      <a:endParaRPr/>
                    </a:p>
                  </a:txBody>
                  <a:tcPr marT="43950" marB="43950" marR="87925" marL="87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Data Analysis Q1</a:t>
            </a:r>
            <a:endParaRPr sz="1100"/>
          </a:p>
        </p:txBody>
      </p:sp>
      <p:pic>
        <p:nvPicPr>
          <p:cNvPr id="323" name="Google Shape;323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150" y="1061595"/>
            <a:ext cx="4261898" cy="3796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Data Analysis Q2</a:t>
            </a:r>
            <a:endParaRPr sz="3600"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1195388" y="1200150"/>
            <a:ext cx="733901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Investigate the relationship between review count and rating level.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190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195388" y="133350"/>
            <a:ext cx="73389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Data Analysis Q2</a:t>
            </a:r>
            <a:endParaRPr sz="3600"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1195388" y="1200150"/>
            <a:ext cx="7338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76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zh-C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show from the largest count number and show the graph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508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36;p48"/>
          <p:cNvGraphicFramePr/>
          <p:nvPr/>
        </p:nvGraphicFramePr>
        <p:xfrm>
          <a:off x="998725" y="183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{002074B6-A4AA-499F-92AD-65BC8A9D4D55}</a:tableStyleId>
              </a:tblPr>
              <a:tblGrid>
                <a:gridCol w="1008400"/>
                <a:gridCol w="715425"/>
                <a:gridCol w="651275"/>
                <a:gridCol w="717800"/>
                <a:gridCol w="773225"/>
                <a:gridCol w="773225"/>
                <a:gridCol w="773225"/>
                <a:gridCol w="773225"/>
                <a:gridCol w="773225"/>
                <a:gridCol w="773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rating avg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5.00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4.00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1.00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3.00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4.50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3.67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4.75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4.33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count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676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70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64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61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37" name="Google Shape;33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9425" y="2617975"/>
            <a:ext cx="37338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195388" y="133350"/>
            <a:ext cx="73389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zh-CN"/>
              <a:t>Data Analysis Q2</a:t>
            </a:r>
            <a:endParaRPr/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1195388" y="1155800"/>
            <a:ext cx="7338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rPr lang="zh-CN" sz="18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show from the smallest count number and show the graph</a:t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graphicFrame>
        <p:nvGraphicFramePr>
          <p:cNvPr id="344" name="Google Shape;344;p49"/>
          <p:cNvGraphicFramePr/>
          <p:nvPr/>
        </p:nvGraphicFramePr>
        <p:xfrm>
          <a:off x="941425" y="172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{002074B6-A4AA-499F-92AD-65BC8A9D4D55}</a:tableStyleId>
              </a:tblPr>
              <a:tblGrid>
                <a:gridCol w="971675"/>
                <a:gridCol w="683450"/>
                <a:gridCol w="772125"/>
                <a:gridCol w="749950"/>
                <a:gridCol w="794300"/>
                <a:gridCol w="794300"/>
                <a:gridCol w="794300"/>
                <a:gridCol w="794300"/>
                <a:gridCol w="794300"/>
                <a:gridCol w="7943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rating avg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1.00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1.33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1.50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1.67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1.68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1.79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1.81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2.00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count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64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...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45" name="Google Shape;34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6550" y="2571750"/>
            <a:ext cx="36766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195388" y="133350"/>
            <a:ext cx="73389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Data Analysis Q2</a:t>
            </a:r>
            <a:endParaRPr sz="3600"/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1195401" y="1211250"/>
            <a:ext cx="77391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Investigate the relationship between review count and rating level.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Count the review count of the same app_id and average the rating according to app_id. We can see that rating 5 star and rating 1 star has the highest review counts which means customers who appreciate specific apps and customers who complain about specific apps are willing to post their using experience.</a:t>
            </a:r>
            <a:endParaRPr b="1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190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Data Analysis Q3</a:t>
            </a:r>
            <a:endParaRPr sz="3600"/>
          </a:p>
        </p:txBody>
      </p:sp>
      <p:sp>
        <p:nvSpPr>
          <p:cNvPr id="357" name="Google Shape;357;p51"/>
          <p:cNvSpPr txBox="1"/>
          <p:nvPr>
            <p:ph idx="1" type="body"/>
          </p:nvPr>
        </p:nvSpPr>
        <p:spPr>
          <a:xfrm>
            <a:off x="1195388" y="1200150"/>
            <a:ext cx="733901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zh-CN" sz="2400"/>
              <a:t>The relationship between time and rating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zh-CN" sz="1200"/>
              <a:t>SELECT DISTINCT time.week_day, COUNT(rating.rating)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zh-CN" sz="1200"/>
              <a:t>FROM time JOIN rating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zh-CN" sz="1200"/>
              <a:t>ON time.key = rating.time_key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zh-CN" sz="1200"/>
              <a:t>GROUP BY time.week_day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zh-CN" sz="1200"/>
              <a:t>ORDER BY count</a:t>
            </a:r>
            <a:endParaRPr sz="1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Data Analysis Q3</a:t>
            </a:r>
            <a:endParaRPr sz="1100"/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1203997" y="1435787"/>
            <a:ext cx="7416846" cy="34446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016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016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016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016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016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016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016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016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905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›"/>
            </a:pPr>
            <a:r>
              <a:rPr lang="zh-CN" sz="1400"/>
              <a:t>We found on weekends (Saturday and Sunday) customers are not willing to leave comments comparing to on weekdays. </a:t>
            </a:r>
            <a:endParaRPr sz="1400"/>
          </a:p>
        </p:txBody>
      </p:sp>
      <p:pic>
        <p:nvPicPr>
          <p:cNvPr id="364" name="Google Shape;36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5570" y="1522745"/>
            <a:ext cx="3472717" cy="253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2800"/>
              <a:t>Data Analysis Q4</a:t>
            </a:r>
            <a:endParaRPr/>
          </a:p>
        </p:txBody>
      </p:sp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1195388" y="1200150"/>
            <a:ext cx="733901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zh-CN" sz="2400"/>
              <a:t>The relationship between price plan and rating</a:t>
            </a:r>
            <a:endParaRPr/>
          </a:p>
          <a:p>
            <a:pPr indent="0" lvl="0" marL="952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952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rPr lang="zh-CN" sz="1600"/>
              <a:t>%%sql</a:t>
            </a:r>
            <a:endParaRPr sz="1600"/>
          </a:p>
          <a:p>
            <a:pPr indent="0" lvl="0" marL="952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rPr lang="zh-CN" sz="1600"/>
              <a:t>SELECT count(price_plan_key),price_plan_key</a:t>
            </a:r>
            <a:endParaRPr sz="1600"/>
          </a:p>
          <a:p>
            <a:pPr indent="0" lvl="0" marL="952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rPr lang="zh-CN" sz="1600"/>
              <a:t>FROM rating</a:t>
            </a:r>
            <a:endParaRPr/>
          </a:p>
          <a:p>
            <a:pPr indent="0" lvl="0" marL="9525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None/>
            </a:pPr>
            <a:r>
              <a:rPr lang="zh-CN" sz="1600"/>
              <a:t>group by price_plan_key</a:t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1195438" y="1444550"/>
            <a:ext cx="7338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/>
              <a:t>Select dataset</a:t>
            </a:r>
            <a:endParaRPr sz="2400"/>
          </a:p>
          <a:p>
            <a:pPr indent="-1905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/>
              <a:t>Discuss and design dimension modeling</a:t>
            </a:r>
            <a:endParaRPr sz="2400"/>
          </a:p>
          <a:p>
            <a:pPr indent="-1905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›"/>
            </a:pPr>
            <a:r>
              <a:rPr lang="zh-CN" sz="2400"/>
              <a:t>Shopify的APP和业务模式介绍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/>
              <a:t>Data Analysis Q4</a:t>
            </a:r>
            <a:endParaRPr/>
          </a:p>
        </p:txBody>
      </p:sp>
      <p:sp>
        <p:nvSpPr>
          <p:cNvPr id="376" name="Google Shape;376;p54"/>
          <p:cNvSpPr txBox="1"/>
          <p:nvPr>
            <p:ph idx="1" type="body"/>
          </p:nvPr>
        </p:nvSpPr>
        <p:spPr>
          <a:xfrm>
            <a:off x="1195388" y="1200150"/>
            <a:ext cx="733901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zh-CN" sz="2400"/>
              <a:t>From rating table we can see price_plan 1 has the most comments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graphicFrame>
        <p:nvGraphicFramePr>
          <p:cNvPr id="377" name="Google Shape;377;p54"/>
          <p:cNvGraphicFramePr/>
          <p:nvPr/>
        </p:nvGraphicFramePr>
        <p:xfrm>
          <a:off x="1273970" y="24455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{DE49E9DD-1CFA-41A9-BD61-92F74AAA8DC5}</a:tableStyleId>
              </a:tblPr>
              <a:tblGrid>
                <a:gridCol w="1159325"/>
                <a:gridCol w="1852950"/>
              </a:tblGrid>
              <a:tr h="593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400" u="none" cap="none" strike="noStrike"/>
                        <a:t>count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400" u="none" cap="none" strike="noStrike"/>
                        <a:t>price_plan_key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117754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53878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78332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46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42065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78" name="Google Shape;37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437" y="2247900"/>
            <a:ext cx="37147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/>
              <a:t>Q4 Code</a:t>
            </a:r>
            <a:endParaRPr/>
          </a:p>
        </p:txBody>
      </p:sp>
      <p:sp>
        <p:nvSpPr>
          <p:cNvPr id="384" name="Google Shape;384;p55"/>
          <p:cNvSpPr txBox="1"/>
          <p:nvPr>
            <p:ph idx="1" type="body"/>
          </p:nvPr>
        </p:nvSpPr>
        <p:spPr>
          <a:xfrm>
            <a:off x="1195388" y="1200150"/>
            <a:ext cx="733901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›"/>
            </a:pPr>
            <a:r>
              <a:rPr lang="zh-CN" sz="2000"/>
              <a:t>%%sql</a:t>
            </a:r>
            <a:endParaRPr sz="2000"/>
          </a:p>
          <a:p>
            <a:pPr indent="-3619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›"/>
            </a:pPr>
            <a:r>
              <a:rPr lang="zh-CN" sz="2000"/>
              <a:t>SELECT count(price_plan_key),rating</a:t>
            </a:r>
            <a:endParaRPr/>
          </a:p>
          <a:p>
            <a:pPr indent="-3619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›"/>
            </a:pPr>
            <a:r>
              <a:rPr lang="zh-CN" sz="2000"/>
              <a:t>FROM rating</a:t>
            </a:r>
            <a:endParaRPr/>
          </a:p>
          <a:p>
            <a:pPr indent="-3619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›"/>
            </a:pPr>
            <a:r>
              <a:rPr lang="zh-CN" sz="2000"/>
              <a:t>where price_plan_key=1</a:t>
            </a:r>
            <a:endParaRPr/>
          </a:p>
          <a:p>
            <a:pPr indent="-3619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›"/>
            </a:pPr>
            <a:r>
              <a:rPr lang="zh-CN" sz="2000"/>
              <a:t>group by rating</a:t>
            </a:r>
            <a:endParaRPr/>
          </a:p>
          <a:p>
            <a:pPr indent="-3619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›"/>
            </a:pPr>
            <a:r>
              <a:rPr lang="zh-CN" sz="2000"/>
              <a:t>order by rating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/>
              <a:t>Data Analysis Q4</a:t>
            </a:r>
            <a:endParaRPr/>
          </a:p>
        </p:txBody>
      </p:sp>
      <p:sp>
        <p:nvSpPr>
          <p:cNvPr id="390" name="Google Shape;390;p56"/>
          <p:cNvSpPr txBox="1"/>
          <p:nvPr>
            <p:ph idx="1" type="body"/>
          </p:nvPr>
        </p:nvSpPr>
        <p:spPr>
          <a:xfrm>
            <a:off x="1195388" y="1200150"/>
            <a:ext cx="733901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Char char="›"/>
            </a:pPr>
            <a:r>
              <a:rPr lang="zh-CN" sz="2000"/>
              <a:t>We can see that plan 1 has a large amount of 5 star evaluation so this plan is the most widely used plan as well as most successful plan.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graphicFrame>
        <p:nvGraphicFramePr>
          <p:cNvPr id="391" name="Google Shape;391;p56"/>
          <p:cNvGraphicFramePr/>
          <p:nvPr/>
        </p:nvGraphicFramePr>
        <p:xfrm>
          <a:off x="1195388" y="2258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{DE49E9DD-1CFA-41A9-BD61-92F74AAA8DC5}</a:tableStyleId>
              </a:tblPr>
              <a:tblGrid>
                <a:gridCol w="1688300"/>
                <a:gridCol w="1688300"/>
              </a:tblGrid>
              <a:tr h="417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400" u="none" cap="none" strike="noStrike"/>
                        <a:t>count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400" u="none" cap="none" strike="noStrike"/>
                        <a:t>rating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5863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1468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2613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9203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98607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2" name="Google Shape;39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4900" y="2415780"/>
            <a:ext cx="36195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>
            <p:ph type="title"/>
          </p:nvPr>
        </p:nvSpPr>
        <p:spPr>
          <a:xfrm>
            <a:off x="805890" y="285750"/>
            <a:ext cx="2470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icrosoft Yahei"/>
              <a:buNone/>
            </a:pPr>
            <a:r>
              <a:t/>
            </a:r>
            <a:endParaRPr sz="11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9" name="Google Shape;399;p57"/>
          <p:cNvSpPr txBox="1"/>
          <p:nvPr>
            <p:ph idx="1" type="body"/>
          </p:nvPr>
        </p:nvSpPr>
        <p:spPr>
          <a:xfrm>
            <a:off x="3886200" y="361950"/>
            <a:ext cx="4648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508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508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508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508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508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zh-CN" sz="3000">
                <a:latin typeface="Arial"/>
                <a:ea typeface="Arial"/>
                <a:cs typeface="Arial"/>
                <a:sym typeface="Arial"/>
              </a:rPr>
              <a:t>--The End--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508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CN" sz="30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7"/>
          <p:cNvSpPr txBox="1"/>
          <p:nvPr>
            <p:ph idx="2" type="body"/>
          </p:nvPr>
        </p:nvSpPr>
        <p:spPr>
          <a:xfrm>
            <a:off x="805890" y="1371600"/>
            <a:ext cx="24708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 sz="11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Dataset</a:t>
            </a:r>
            <a:endParaRPr sz="3600"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1195400" y="1279650"/>
            <a:ext cx="7338900" cy="3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90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›"/>
            </a:pPr>
            <a:r>
              <a:rPr lang="zh-CN" sz="2400"/>
              <a:t>shopify app store dataset </a:t>
            </a:r>
            <a:endParaRPr sz="2400"/>
          </a:p>
          <a:p>
            <a:pPr indent="-190500" lvl="0" marL="190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›"/>
            </a:pPr>
            <a:r>
              <a:rPr lang="zh-CN" sz="2400"/>
              <a:t>7 CSV file, total 75MB</a:t>
            </a:r>
            <a:endParaRPr sz="2400"/>
          </a:p>
          <a:p>
            <a:pPr indent="-190500" lvl="0" marL="1905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›"/>
            </a:pPr>
            <a:r>
              <a:rPr lang="zh-CN" sz="2400"/>
              <a:t>about shopify app store apps (created by developers) and reviews (published by shops)</a:t>
            </a:r>
            <a:endParaRPr sz="2400"/>
          </a:p>
          <a:p>
            <a:pPr indent="-1905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/>
              <a:t>reflects how online shop owners interact with apps and what features they need.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Dataset</a:t>
            </a:r>
            <a:endParaRPr sz="3600"/>
          </a:p>
        </p:txBody>
      </p:sp>
      <p:pic>
        <p:nvPicPr>
          <p:cNvPr id="211" name="Google Shape;211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580" y="1257300"/>
            <a:ext cx="5508522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/>
              <a:t>Dataset</a:t>
            </a:r>
            <a:endParaRPr sz="3600"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1195388" y="1314450"/>
            <a:ext cx="7339012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Can be used in multiple ways: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From monitoring of the customer satisfaction index of existing apps to niche analysis before starting a new app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Arial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In addition to the rating fact we care about, the time of rating posted, the app nature and price plan could be the dimensions of our interest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508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>
                <a:latin typeface="Arial"/>
                <a:ea typeface="Arial"/>
                <a:cs typeface="Arial"/>
                <a:sym typeface="Arial"/>
              </a:rPr>
              <a:t>Analytics questions: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1195388" y="1344250"/>
            <a:ext cx="7338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Find the top 10 apps with most rating records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Invastigate the relationship between review count and rating level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The relationship between time and rating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The relationship between price plan and rating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>
                <a:latin typeface="Arial"/>
                <a:ea typeface="Arial"/>
                <a:cs typeface="Arial"/>
                <a:sym typeface="Arial"/>
              </a:rPr>
              <a:t>Expectation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1195438" y="1410775"/>
            <a:ext cx="7338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Wrangling the data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Documenting the dimension modeling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Exploring the valuable information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50800" lvl="0" marL="190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1195388" y="133350"/>
            <a:ext cx="7339012" cy="92987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F49"/>
              </a:buClr>
              <a:buSzPts val="2700"/>
              <a:buFont typeface="Microsoft Yahei"/>
              <a:buNone/>
            </a:pPr>
            <a:r>
              <a:rPr lang="zh-CN" sz="3600">
                <a:latin typeface="Arial"/>
                <a:ea typeface="Arial"/>
                <a:cs typeface="Arial"/>
                <a:sym typeface="Arial"/>
              </a:rPr>
              <a:t>Concerns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1195388" y="1444550"/>
            <a:ext cx="7338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Missing rows on Trifacta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Columns currently unable to make use of: words, say customers’ reviews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zh-CN" sz="2400">
                <a:latin typeface="Arial"/>
                <a:ea typeface="Arial"/>
                <a:cs typeface="Arial"/>
                <a:sym typeface="Arial"/>
              </a:rPr>
              <a:t>Files are separated and it would be difficult to figure out the linkage files and potential missing linkage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190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