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8" r:id="rId17"/>
    <p:sldId id="274" r:id="rId18"/>
    <p:sldId id="275" r:id="rId19"/>
    <p:sldId id="276" r:id="rId2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144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pos="3120">
          <p15:clr>
            <a:srgbClr val="A4A3A4"/>
          </p15:clr>
        </p15:guide>
        <p15:guide id="6" pos="143">
          <p15:clr>
            <a:srgbClr val="A4A3A4"/>
          </p15:clr>
        </p15:guide>
        <p15:guide id="7" pos="6091">
          <p15:clr>
            <a:srgbClr val="A4A3A4"/>
          </p15:clr>
        </p15:guide>
        <p15:guide id="8" orient="horz" pos="70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wR+o/eStBmXugo8xWDS+R683j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913C1-2A1F-43DB-9B16-E35441B21CE5}">
  <a:tblStyle styleId="{641913C1-2A1F-43DB-9B16-E35441B21C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C9BC97-6BD3-42C4-A7DC-E995F09794A8}" styleName="Table_1">
    <a:wholeTbl>
      <a:tcTxStyle b="off" i="off">
        <a:font>
          <a:latin typeface="나눔고딕"/>
          <a:ea typeface="나눔고딕"/>
          <a:cs typeface="나눔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B8DF9B-85DB-4D39-98CD-5F60427F2E9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21" y="96"/>
      </p:cViewPr>
      <p:guideLst>
        <p:guide orient="horz" pos="2160"/>
        <p:guide orient="horz" pos="572"/>
        <p:guide orient="horz" pos="4144"/>
        <p:guide orient="horz" pos="1071"/>
        <p:guide pos="3120"/>
        <p:guide pos="143"/>
        <p:guide pos="6091"/>
        <p:guide orient="horz" pos="7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55-418F-84A2-DF70E1B87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55-418F-84A2-DF70E1B87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55-418F-84A2-DF70E1B87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55-418F-84A2-DF70E1B8775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55-418F-84A2-DF70E1B87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56603479694346"/>
          <c:y val="0.85553595825037787"/>
          <c:w val="0.47870029206025833"/>
          <c:h val="0.14446404174962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ko-KR"/>
              <a:t>설문 시작일자/마감일자 삭제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사용 여부 수정할 수 있는 인풋박스</a:t>
            </a:r>
            <a:endParaRPr b="1"/>
          </a:p>
        </p:txBody>
      </p:sp>
      <p:sp>
        <p:nvSpPr>
          <p:cNvPr id="313" name="Google Shape;3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리스트에서 바로 수정페이지로 이동</a:t>
            </a:r>
            <a:endParaRPr/>
          </a:p>
        </p:txBody>
      </p:sp>
      <p:sp>
        <p:nvSpPr>
          <p:cNvPr id="488" name="Google Shape;4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수정하기 버튼 클릭시 데이터 갱신후 페이지 이동X</a:t>
            </a:r>
            <a:r>
              <a:rPr lang="ko-KR" i="1"/>
              <a:t> (혹은 새로고침)</a:t>
            </a:r>
            <a:endParaRPr i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목록보기 버튼을 통해 My Survey 리스트로 이동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삭제한 후도 My Survey 리스트로 이동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 b="1"/>
              <a:t>사용 여부 수정할 수 있는 인풋박스</a:t>
            </a: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사용 여부 N여도 수정은 가능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등록자와 세션의 주인이 동일한 지 체크</a:t>
            </a:r>
            <a:endParaRPr/>
          </a:p>
        </p:txBody>
      </p:sp>
      <p:sp>
        <p:nvSpPr>
          <p:cNvPr id="591" name="Google Shape;5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883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3" name="Google Shape;7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ko-KR"/>
              <a:t>목록보기 버튼 하단에 놓아</a:t>
            </a:r>
            <a:endParaRPr/>
          </a:p>
        </p:txBody>
      </p:sp>
      <p:sp>
        <p:nvSpPr>
          <p:cNvPr id="790" name="Google Shape;79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9" name="Google Shape;8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0" name="Google Shape;82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>
                <a:latin typeface="Gulim"/>
                <a:ea typeface="Gulim"/>
                <a:cs typeface="Gulim"/>
                <a:sym typeface="Gulim"/>
              </a:rPr>
              <a:t>19</a:t>
            </a:fld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6"/>
          <p:cNvCxnSpPr/>
          <p:nvPr/>
        </p:nvCxnSpPr>
        <p:spPr>
          <a:xfrm>
            <a:off x="1173000" y="3390504"/>
            <a:ext cx="756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5325" y="6067976"/>
            <a:ext cx="895350" cy="2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21">
          <p15:clr>
            <a:srgbClr val="FBAE40"/>
          </p15:clr>
        </p15:guide>
        <p15:guide id="4" pos="6119">
          <p15:clr>
            <a:srgbClr val="FBAE40"/>
          </p15:clr>
        </p15:guide>
        <p15:guide id="5" orient="horz" pos="34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본문_2Depth">
  <p:cSld name="1_본문_2Depth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7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177955" y="314518"/>
            <a:ext cx="8318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6990933" y="343334"/>
            <a:ext cx="27309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9845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UcPeriod"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11">
          <p15:clr>
            <a:srgbClr val="FBAE40"/>
          </p15:clr>
        </p15:guide>
        <p15:guide id="4" pos="61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상세설계_레이아웃">
  <p:cSld name="Bonnie_레이아웃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0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" name="Google Shape;28;p20"/>
          <p:cNvGraphicFramePr/>
          <p:nvPr/>
        </p:nvGraphicFramePr>
        <p:xfrm>
          <a:off x="128462" y="118674"/>
          <a:ext cx="9649075" cy="633465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 구분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 Admin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UZEN/Bonnie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작성날짜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검수자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800"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상세설계_레이아웃">
  <p:cSld name="Jetty_레이아웃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8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" name="Google Shape;3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" name="Google Shape;33;p38"/>
          <p:cNvGraphicFramePr/>
          <p:nvPr/>
        </p:nvGraphicFramePr>
        <p:xfrm>
          <a:off x="128462" y="118674"/>
          <a:ext cx="9649075" cy="633465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 구분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 Admin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UZEN/Jetty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작성날짜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검수자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800"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상세설계_레이아웃">
  <p:cSld name="Esther_레이아웃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9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" name="Google Shape;3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Google Shape;38;p39"/>
          <p:cNvGraphicFramePr/>
          <p:nvPr/>
        </p:nvGraphicFramePr>
        <p:xfrm>
          <a:off x="128462" y="118674"/>
          <a:ext cx="9649075" cy="633465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 구분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 Admin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UZEN/Esther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작성날짜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검수자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800"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1164930" y="2700209"/>
            <a:ext cx="76107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45;p1"/>
          <p:cNvGraphicFramePr/>
          <p:nvPr/>
        </p:nvGraphicFramePr>
        <p:xfrm>
          <a:off x="2623033" y="4246296"/>
          <a:ext cx="4659925" cy="1143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92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Jetty, Esther, Bonnie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 일자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BN-001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응답 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설문리스트 &gt; 리스트&gt; 설문하기 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7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277" name="Google Shape;277;p27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278" name="Google Shape;278;p27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" name="Google Shape;281;p27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27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리스트 &gt; 설문하기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1714910" y="2178456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라디오 버튼이란?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>
            <a:off x="1843200" y="2755232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1" name="Google Shape;291;p27"/>
          <p:cNvSpPr/>
          <p:nvPr/>
        </p:nvSpPr>
        <p:spPr>
          <a:xfrm>
            <a:off x="1707101" y="3080156"/>
            <a:ext cx="4976438" cy="11232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체크박스로 무엇을 선택하시겠습니까?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1843200" y="3464823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1843200" y="3682140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1843200" y="3908849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707101" y="4404825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wow</a:t>
            </a:r>
            <a:endParaRPr/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1843200" y="4792232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1906354" y="4736655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1843200" y="4992287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1906354" y="4936710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호호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6262720" y="5357488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6133175" y="1249956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5379301" y="1234849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1633792" y="210173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1649604" y="302845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629910" y="440434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6129936" y="526304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5545644" y="528640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5702511" y="5373479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7"/>
          <p:cNvGraphicFramePr/>
          <p:nvPr/>
        </p:nvGraphicFramePr>
        <p:xfrm>
          <a:off x="6957732" y="1346387"/>
          <a:ext cx="2760000" cy="286457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아래에 답변입력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enter키 가능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질문아래에 옵션 생성됨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다중 선택 가능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객관식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아래에 객관식 옵션 생성됨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다중선택 불가능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리스트로 돌아감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 유지후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 버튼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설문응답내용 제출됨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8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316" name="Google Shape;316;p28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317" name="Google Shape;317;p28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28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1" name="Google Shape;321;p28"/>
          <p:cNvGraphicFramePr/>
          <p:nvPr>
            <p:extLst>
              <p:ext uri="{D42A27DB-BD31-4B8C-83A1-F6EECF244321}">
                <p14:modId xmlns:p14="http://schemas.microsoft.com/office/powerpoint/2010/main" val="3179739513"/>
              </p:ext>
            </p:extLst>
          </p:nvPr>
        </p:nvGraphicFramePr>
        <p:xfrm>
          <a:off x="1830075" y="2189108"/>
          <a:ext cx="5004925" cy="29598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 dirty="0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</a:t>
                      </a:r>
                      <a:r>
                        <a:rPr lang="en-US" alt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2" name="Google Shape;322;p28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6294998" y="193307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등록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6096862" y="191207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461180" y="3554746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REG-01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28"/>
          <p:cNvGraphicFramePr/>
          <p:nvPr>
            <p:extLst>
              <p:ext uri="{D42A27DB-BD31-4B8C-83A1-F6EECF244321}">
                <p14:modId xmlns:p14="http://schemas.microsoft.com/office/powerpoint/2010/main" val="504224309"/>
              </p:ext>
            </p:extLst>
          </p:nvPr>
        </p:nvGraphicFramePr>
        <p:xfrm>
          <a:off x="7146111" y="655646"/>
          <a:ext cx="2472925" cy="532222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2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개요를 설명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설문지를 등록할 수 있는 페이지이다.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기본정보 / 소개 / 질문을 생성한다.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동적으로 질문 추가/삭제 한다.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추가시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설명/단답형/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/체크박스/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형태를 갖는다.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질문은 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외 30자이며, 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teatarea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입력 시에 제한한다.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sz="600" b="1" i="0" u="sng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</a:t>
                      </a:r>
                      <a:r>
                        <a:rPr lang="ko-KR" sz="600" b="1" i="0" u="sng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마감일자는</a:t>
                      </a:r>
                      <a:r>
                        <a:rPr lang="ko-KR" sz="600" b="1" i="0" u="sng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등록하되 자동 설문 마감 기능은 구현하지 않는다.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sz="600" b="1" i="0" u="sng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소개 작성에서 에디터 기능은 구현하지 않는다.</a:t>
                      </a:r>
                      <a:endParaRPr sz="600" b="1" i="0" u="sng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설문지의 기본정보 제목/등록자/등록수정일자/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설문시작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마감일자 입력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 최대 20자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1a: 등록자는 설문지를 등록하는 회원의 이름 또는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동일 (※6/2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DB설계시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회원이름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컬럼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추가여부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확인필요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dirty="0"/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1b: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설문지를 등록하는 시기 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YYYY-MM-DD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1c: 등록 시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등록일자 동일 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YYYY-MM-DD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1d: 설문시작일자 YYYY-MM-DD 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1e: 설문마감일자 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YYYY-MM-DD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소개내용 입력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2a: 설문 소개란 입력하는 textarea (HTML Editor 적용 하지않음)</a:t>
                      </a:r>
                      <a:endParaRPr/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(“설문지 등록이 완료되었습니다.”) 띄우기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후,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MySurvey로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10</a:t>
                      </a:r>
                      <a:endParaRPr sz="700" u="none" strike="noStrike" cap="none" dirty="0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사용여부 체크</a:t>
                      </a: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설문리스트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],[</a:t>
                      </a:r>
                      <a:r>
                        <a:rPr lang="en-US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MySurvey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],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[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결과보기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</a:t>
                      </a:r>
                      <a:endParaRPr lang="en-US" altLang="ko-KR" sz="7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사용안함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US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MySurvey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],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결과보기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</a:t>
                      </a:r>
                      <a:endParaRPr lang="en-US" altLang="ko-KR" sz="7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1" i="0" u="sng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수정은 일단 둘다 가능하지만</a:t>
                      </a:r>
                      <a:r>
                        <a:rPr lang="en-US" altLang="ko-KR" sz="700" b="1" i="0" u="sng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i="0" u="sng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추후 다시 결정하기</a:t>
                      </a:r>
                      <a:endParaRPr lang="ko-KR" altLang="en-US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60140"/>
                  </a:ext>
                </a:extLst>
              </a:tr>
            </a:tbl>
          </a:graphicData>
        </a:graphic>
      </p:graphicFrame>
      <p:sp>
        <p:nvSpPr>
          <p:cNvPr id="338" name="Google Shape;338;p28"/>
          <p:cNvSpPr txBox="1"/>
          <p:nvPr/>
        </p:nvSpPr>
        <p:spPr>
          <a:xfrm>
            <a:off x="1786252" y="3389397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28"/>
          <p:cNvGraphicFramePr/>
          <p:nvPr>
            <p:extLst>
              <p:ext uri="{D42A27DB-BD31-4B8C-83A1-F6EECF244321}">
                <p14:modId xmlns:p14="http://schemas.microsoft.com/office/powerpoint/2010/main" val="3273450793"/>
              </p:ext>
            </p:extLst>
          </p:nvPr>
        </p:nvGraphicFramePr>
        <p:xfrm>
          <a:off x="1884694" y="3610809"/>
          <a:ext cx="647000" cy="59277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77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4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0" name="Google Shape;340;p28"/>
          <p:cNvGrpSpPr/>
          <p:nvPr/>
        </p:nvGrpSpPr>
        <p:grpSpPr>
          <a:xfrm>
            <a:off x="2696099" y="3625629"/>
            <a:ext cx="4124551" cy="633399"/>
            <a:chOff x="1844786" y="4463978"/>
            <a:chExt cx="6605624" cy="882795"/>
          </a:xfrm>
        </p:grpSpPr>
        <p:sp>
          <p:nvSpPr>
            <p:cNvPr id="341" name="Google Shape;341;p28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 dirty="0"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 dirty="0"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28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344" name="Google Shape;344;p28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" name="Google Shape;346;p28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347" name="Google Shape;347;p28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28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9" name="Google Shape;349;p28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50" name="Google Shape;350;p28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2" name="Google Shape;352;p28"/>
          <p:cNvSpPr/>
          <p:nvPr/>
        </p:nvSpPr>
        <p:spPr>
          <a:xfrm>
            <a:off x="1735729" y="335322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452140" y="2650361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458236" y="3092321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352;p28"/>
          <p:cNvSpPr/>
          <p:nvPr/>
        </p:nvSpPr>
        <p:spPr>
          <a:xfrm>
            <a:off x="1735387" y="273901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dirty="0" smtClean="0">
                <a:solidFill>
                  <a:schemeClr val="lt1"/>
                </a:solidFill>
              </a:rPr>
              <a:t>10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338;p28"/>
          <p:cNvSpPr txBox="1"/>
          <p:nvPr/>
        </p:nvSpPr>
        <p:spPr>
          <a:xfrm>
            <a:off x="1873513" y="2714664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</a:t>
            </a:r>
            <a:r>
              <a:rPr lang="ko-KR" altLang="en-US" sz="700" dirty="0" smtClean="0"/>
              <a:t>사용여부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339;p28"/>
          <p:cNvGraphicFramePr/>
          <p:nvPr>
            <p:extLst>
              <p:ext uri="{D42A27DB-BD31-4B8C-83A1-F6EECF244321}">
                <p14:modId xmlns:p14="http://schemas.microsoft.com/office/powerpoint/2010/main" val="1911248826"/>
              </p:ext>
            </p:extLst>
          </p:nvPr>
        </p:nvGraphicFramePr>
        <p:xfrm>
          <a:off x="1869031" y="2929696"/>
          <a:ext cx="1593362" cy="241781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2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646900112"/>
                    </a:ext>
                  </a:extLst>
                </a:gridCol>
              </a:tblGrid>
              <a:tr h="241781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사용여부</a:t>
                      </a: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Google Shape;527;p31"/>
          <p:cNvSpPr/>
          <p:nvPr/>
        </p:nvSpPr>
        <p:spPr>
          <a:xfrm>
            <a:off x="2544847" y="2978607"/>
            <a:ext cx="74812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9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361" name="Google Shape;361;p29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29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9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REG-01</a:t>
            </a:r>
            <a:endParaRPr/>
          </a:p>
        </p:txBody>
      </p:sp>
      <p:graphicFrame>
        <p:nvGraphicFramePr>
          <p:cNvPr id="367" name="Google Shape;367;p29"/>
          <p:cNvGraphicFramePr/>
          <p:nvPr>
            <p:extLst>
              <p:ext uri="{D42A27DB-BD31-4B8C-83A1-F6EECF244321}">
                <p14:modId xmlns:p14="http://schemas.microsoft.com/office/powerpoint/2010/main" val="1525368566"/>
              </p:ext>
            </p:extLst>
          </p:nvPr>
        </p:nvGraphicFramePr>
        <p:xfrm>
          <a:off x="6929123" y="590176"/>
          <a:ext cx="2848425" cy="426216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1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질문 추가/삭제하는 영역으로 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기본적으로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개의 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질문(단답형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보여준다.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3a: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질문등록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테이블에서는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삭제버튼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/질문 내용 컬럼을 갖는다.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3b: 삭제 버튼의 경우 행마다 넣어준다. (질문 1개만 남아있을 경우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(“질문은 최소 1개 입니다”)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띄운다.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3c: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1번부터 순차적으로 1씩 증가한다.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단답형/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/객관식 질문/체크박스/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5가지 유형을 갖으며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box로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선택한다.</a:t>
                      </a:r>
                      <a:endParaRPr sz="1400" u="none" strike="noStrike" cap="none" dirty="0"/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주관식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4a: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단답형 질문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4b: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질문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8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0자)</a:t>
                      </a:r>
                      <a:endParaRPr dirty="0"/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객관식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질문은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최소 1개 이상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셀렉트박스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endParaRPr sz="7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5b: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ko-KR" altLang="en-US" sz="8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5c: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질문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체크박스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ko-KR" altLang="en-US" sz="70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추가버튼을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통해 질문 1개의 행 생성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질문 번호는 1부터 시작해 차례대로 증가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추가질문의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기본 유형은 단답형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추가 질문의 개수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제한없음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8" name="Google Shape;368;p29"/>
          <p:cNvGrpSpPr/>
          <p:nvPr/>
        </p:nvGrpSpPr>
        <p:grpSpPr>
          <a:xfrm>
            <a:off x="8715056" y="531086"/>
            <a:ext cx="252000" cy="252000"/>
            <a:chOff x="7130286" y="3138813"/>
            <a:chExt cx="252000" cy="252000"/>
          </a:xfrm>
        </p:grpSpPr>
        <p:sp>
          <p:nvSpPr>
            <p:cNvPr id="369" name="Google Shape;369;p29"/>
            <p:cNvSpPr/>
            <p:nvPr/>
          </p:nvSpPr>
          <p:spPr>
            <a:xfrm rot="5400000">
              <a:off x="7130286" y="3138813"/>
              <a:ext cx="252000" cy="25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7167180" y="3175704"/>
              <a:ext cx="178191" cy="178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 rot="5400000" flipH="1">
              <a:off x="7172286" y="3180813"/>
              <a:ext cx="168000" cy="168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 txBox="1"/>
            <p:nvPr/>
          </p:nvSpPr>
          <p:spPr>
            <a:xfrm flipH="1">
              <a:off x="7214275" y="3222427"/>
              <a:ext cx="84000" cy="126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73" name="Google Shape;373;p29"/>
          <p:cNvGraphicFramePr/>
          <p:nvPr>
            <p:extLst>
              <p:ext uri="{D42A27DB-BD31-4B8C-83A1-F6EECF244321}">
                <p14:modId xmlns:p14="http://schemas.microsoft.com/office/powerpoint/2010/main" val="2762882166"/>
              </p:ext>
            </p:extLst>
          </p:nvPr>
        </p:nvGraphicFramePr>
        <p:xfrm>
          <a:off x="1762756" y="1831885"/>
          <a:ext cx="4978325" cy="1956594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66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내용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질문1</a:t>
                      </a: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 dirty="0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29"/>
          <p:cNvSpPr/>
          <p:nvPr/>
        </p:nvSpPr>
        <p:spPr>
          <a:xfrm>
            <a:off x="1805547" y="3274202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6213417" y="1628003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추가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9" name="Google Shape;389;p29"/>
          <p:cNvSpPr/>
          <p:nvPr/>
        </p:nvSpPr>
        <p:spPr>
          <a:xfrm>
            <a:off x="1812535" y="2439376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2708192" y="325228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드롭다운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4013351" y="3174863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옵션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013351" y="3301095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011741" y="3552594"/>
            <a:ext cx="65682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옵션추가</a:t>
            </a:r>
            <a:endParaRPr sz="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4633340" y="3174862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4628260" y="3297910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4633603" y="3388393"/>
            <a:ext cx="24397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013351" y="3423015"/>
            <a:ext cx="46634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4044865" y="3034080"/>
            <a:ext cx="2615460" cy="1355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질문을 입력해주세요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799449" y="172570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2634433" y="313419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6002844" y="16237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dirty="0">
                <a:solidFill>
                  <a:schemeClr val="lt1"/>
                </a:solidFill>
              </a:rPr>
              <a:t>6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461180" y="3554746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50829" y="267082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456925" y="3112786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1741354" y="1620428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질문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739706" y="241442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단답형 ▼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29"/>
          <p:cNvGrpSpPr/>
          <p:nvPr/>
        </p:nvGrpSpPr>
        <p:grpSpPr>
          <a:xfrm>
            <a:off x="4037699" y="2213994"/>
            <a:ext cx="2615460" cy="525422"/>
            <a:chOff x="1844786" y="4463978"/>
            <a:chExt cx="6605624" cy="882795"/>
          </a:xfrm>
        </p:grpSpPr>
        <p:sp>
          <p:nvSpPr>
            <p:cNvPr id="419" name="Google Shape;419;p29"/>
            <p:cNvSpPr/>
            <p:nvPr/>
          </p:nvSpPr>
          <p:spPr>
            <a:xfrm>
              <a:off x="1844786" y="4463978"/>
              <a:ext cx="6605624" cy="862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질문을 입력해주세요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422" name="Google Shape;422;p29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4" name="Google Shape;424;p29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425" name="Google Shape;425;p29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p29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7" name="Google Shape;427;p29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8" name="Google Shape;428;p29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459;p30"/>
          <p:cNvSpPr/>
          <p:nvPr/>
        </p:nvSpPr>
        <p:spPr>
          <a:xfrm>
            <a:off x="2737475" y="256780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장문형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390;p29"/>
          <p:cNvSpPr/>
          <p:nvPr/>
        </p:nvSpPr>
        <p:spPr>
          <a:xfrm>
            <a:off x="2714302" y="340973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라디오버튼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390;p29"/>
          <p:cNvSpPr/>
          <p:nvPr/>
        </p:nvSpPr>
        <p:spPr>
          <a:xfrm>
            <a:off x="2708191" y="3551716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smtClean="0">
                <a:solidFill>
                  <a:schemeClr val="dk1"/>
                </a:solidFill>
              </a:rPr>
              <a:t>체크박스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2666622" y="23673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Google Shape;490;p31"/>
          <p:cNvGraphicFramePr/>
          <p:nvPr/>
        </p:nvGraphicFramePr>
        <p:xfrm>
          <a:off x="1830075" y="2189108"/>
          <a:ext cx="5004925" cy="44397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시작일자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2022-06-01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마감일자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2022-06-30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1" name="Google Shape;491;p31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6294998" y="193307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등록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5" name="Google Shape;495;p31"/>
          <p:cNvSpPr/>
          <p:nvPr/>
        </p:nvSpPr>
        <p:spPr>
          <a:xfrm>
            <a:off x="6096862" y="191207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31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499" name="Google Shape;499;p31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500" name="Google Shape;500;p31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" name="Google Shape;503;p31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31"/>
          <p:cNvSpPr txBox="1"/>
          <p:nvPr/>
        </p:nvSpPr>
        <p:spPr>
          <a:xfrm>
            <a:off x="461180" y="311278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1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1"/>
          <p:cNvSpPr txBox="1"/>
          <p:nvPr/>
        </p:nvSpPr>
        <p:spPr>
          <a:xfrm>
            <a:off x="1747653" y="1707553"/>
            <a:ext cx="273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상세보기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31"/>
          <p:cNvGraphicFramePr/>
          <p:nvPr/>
        </p:nvGraphicFramePr>
        <p:xfrm>
          <a:off x="1758057" y="2840427"/>
          <a:ext cx="701275" cy="60652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70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52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2" name="Google Shape;512;p31"/>
          <p:cNvGrpSpPr/>
          <p:nvPr/>
        </p:nvGrpSpPr>
        <p:grpSpPr>
          <a:xfrm>
            <a:off x="2566797" y="2828008"/>
            <a:ext cx="4124551" cy="633399"/>
            <a:chOff x="1844786" y="4463978"/>
            <a:chExt cx="6605624" cy="882795"/>
          </a:xfrm>
        </p:grpSpPr>
        <p:sp>
          <p:nvSpPr>
            <p:cNvPr id="513" name="Google Shape;513;p31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5" name="Google Shape;515;p31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516" name="Google Shape;516;p31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8" name="Google Shape;518;p31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519" name="Google Shape;519;p31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0" name="Google Shape;520;p31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1" name="Google Shape;521;p31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22" name="Google Shape;522;p31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524" name="Google Shape;524;p31"/>
          <p:cNvGraphicFramePr/>
          <p:nvPr/>
        </p:nvGraphicFramePr>
        <p:xfrm>
          <a:off x="1755392" y="2064449"/>
          <a:ext cx="4935100" cy="22440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49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675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0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5" name="Google Shape;525;p31"/>
          <p:cNvSpPr/>
          <p:nvPr/>
        </p:nvSpPr>
        <p:spPr>
          <a:xfrm>
            <a:off x="1747653" y="2354588"/>
            <a:ext cx="4942837" cy="370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매장 체험 서비스 만족도 조사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1755393" y="365867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오늘은 왜 화요일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/>
          <p:nvPr/>
        </p:nvSpPr>
        <p:spPr>
          <a:xfrm>
            <a:off x="1942403" y="4056900"/>
            <a:ext cx="103387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 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/>
          <p:nvPr/>
        </p:nvSpPr>
        <p:spPr>
          <a:xfrm>
            <a:off x="1747653" y="453104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사과가 영어로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31"/>
          <p:cNvCxnSpPr/>
          <p:nvPr/>
        </p:nvCxnSpPr>
        <p:spPr>
          <a:xfrm>
            <a:off x="1886400" y="5047200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0" name="Google Shape;530;p31"/>
          <p:cNvSpPr/>
          <p:nvPr/>
        </p:nvSpPr>
        <p:spPr>
          <a:xfrm>
            <a:off x="1670392" y="161604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5258607" y="1804724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1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1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Survery &gt; 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1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DTL-01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5" name="Google Shape;535;p31"/>
          <p:cNvGraphicFramePr/>
          <p:nvPr/>
        </p:nvGraphicFramePr>
        <p:xfrm>
          <a:off x="6929194" y="1147709"/>
          <a:ext cx="2608375" cy="180939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상세보기 페이지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응답하기 페이지와 동일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만료된 설문일 경우 alert(“수정이 불가한 설문지입니다.”) 띄우기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수정불가일 경우 수정하기 버튼 비활성화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2a: 수정하기 버튼 클릭 시, 설문지 데이터가 입력된 [설문만들기] 페이지로 이동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2b: 삭제하기 버튼 클릭시, 설문지 삭제</a:t>
                      </a: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삭제 완료시 alert(“삭제되었습니다”) 창 띄우기</a:t>
                      </a:r>
                      <a:b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삭제 후, [MySurvey]로 이동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6" name="Google Shape;536;p31"/>
          <p:cNvSpPr/>
          <p:nvPr/>
        </p:nvSpPr>
        <p:spPr>
          <a:xfrm>
            <a:off x="5485947" y="1865126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수정하기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6081335" y="186260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8" name="Google Shape;538;p31"/>
          <p:cNvSpPr txBox="1"/>
          <p:nvPr/>
        </p:nvSpPr>
        <p:spPr>
          <a:xfrm>
            <a:off x="452738" y="2655811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1"/>
          <p:cNvSpPr txBox="1"/>
          <p:nvPr/>
        </p:nvSpPr>
        <p:spPr>
          <a:xfrm>
            <a:off x="452738" y="3539731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 rot="20342865">
            <a:off x="2282962" y="2458145"/>
            <a:ext cx="5659120" cy="798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보 류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32"/>
          <p:cNvGraphicFramePr/>
          <p:nvPr/>
        </p:nvGraphicFramePr>
        <p:xfrm>
          <a:off x="1830075" y="2189108"/>
          <a:ext cx="5004925" cy="44397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시작일자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2022-06-01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마감일자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2022-06-30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6" name="Google Shape;546;p32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2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2"/>
          <p:cNvSpPr/>
          <p:nvPr/>
        </p:nvSpPr>
        <p:spPr>
          <a:xfrm>
            <a:off x="6294998" y="193307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등록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0" name="Google Shape;550;p32"/>
          <p:cNvSpPr/>
          <p:nvPr/>
        </p:nvSpPr>
        <p:spPr>
          <a:xfrm>
            <a:off x="6096862" y="191207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2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2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554" name="Google Shape;554;p32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555" name="Google Shape;555;p32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8" name="Google Shape;558;p32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2"/>
          <p:cNvSpPr txBox="1"/>
          <p:nvPr/>
        </p:nvSpPr>
        <p:spPr>
          <a:xfrm>
            <a:off x="456100" y="311278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2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2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563" name="Google Shape;563;p32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32"/>
          <p:cNvGraphicFramePr/>
          <p:nvPr/>
        </p:nvGraphicFramePr>
        <p:xfrm>
          <a:off x="6929194" y="1147709"/>
          <a:ext cx="2608375" cy="21337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응답하기 페이지와 동일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5" name="Google Shape;56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3966" y="2455623"/>
            <a:ext cx="1178115" cy="37254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2"/>
          <p:cNvSpPr/>
          <p:nvPr/>
        </p:nvSpPr>
        <p:spPr>
          <a:xfrm>
            <a:off x="1799316" y="1957233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라디오 버튼이란?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2"/>
          <p:cNvCxnSpPr/>
          <p:nvPr/>
        </p:nvCxnSpPr>
        <p:spPr>
          <a:xfrm>
            <a:off x="1927606" y="2534009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8" name="Google Shape;568;p32"/>
          <p:cNvSpPr/>
          <p:nvPr/>
        </p:nvSpPr>
        <p:spPr>
          <a:xfrm>
            <a:off x="1791507" y="2858933"/>
            <a:ext cx="4976438" cy="11232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체크박스로 무엇을 선택하시겠습니까?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1927606" y="3243600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1927606" y="3460917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1927606" y="3687626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1791507" y="4183602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wow</a:t>
            </a:r>
            <a:endParaRPr/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1927606" y="4571009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1990760" y="4515432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1927606" y="4771064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1990760" y="4715487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호호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1842606" y="174970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32"/>
          <p:cNvGrpSpPr/>
          <p:nvPr/>
        </p:nvGrpSpPr>
        <p:grpSpPr>
          <a:xfrm>
            <a:off x="8877978" y="1039550"/>
            <a:ext cx="252000" cy="252000"/>
            <a:chOff x="7130286" y="3138813"/>
            <a:chExt cx="252000" cy="252000"/>
          </a:xfrm>
        </p:grpSpPr>
        <p:sp>
          <p:nvSpPr>
            <p:cNvPr id="579" name="Google Shape;579;p32"/>
            <p:cNvSpPr/>
            <p:nvPr/>
          </p:nvSpPr>
          <p:spPr>
            <a:xfrm rot="5400000">
              <a:off x="7130286" y="3138813"/>
              <a:ext cx="252000" cy="25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 txBox="1"/>
            <p:nvPr/>
          </p:nvSpPr>
          <p:spPr>
            <a:xfrm>
              <a:off x="7167180" y="3175704"/>
              <a:ext cx="178191" cy="178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 rot="5400000" flipH="1">
              <a:off x="7172286" y="3180813"/>
              <a:ext cx="168000" cy="168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 txBox="1"/>
            <p:nvPr/>
          </p:nvSpPr>
          <p:spPr>
            <a:xfrm flipH="1">
              <a:off x="7214275" y="3222427"/>
              <a:ext cx="84000" cy="126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32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Survery &gt; 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DTL-01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458258" y="2675463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458258" y="3559383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직사각형 45"/>
          <p:cNvSpPr/>
          <p:nvPr/>
        </p:nvSpPr>
        <p:spPr>
          <a:xfrm rot="20342865">
            <a:off x="2282962" y="2458145"/>
            <a:ext cx="5659120" cy="798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보 류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33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594" name="Google Shape;594;p33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595" name="Google Shape;595;p33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8" name="Google Shape;598;p33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99" name="Google Shape;599;p33"/>
          <p:cNvGraphicFramePr/>
          <p:nvPr>
            <p:extLst>
              <p:ext uri="{D42A27DB-BD31-4B8C-83A1-F6EECF244321}">
                <p14:modId xmlns:p14="http://schemas.microsoft.com/office/powerpoint/2010/main" val="490870301"/>
              </p:ext>
            </p:extLst>
          </p:nvPr>
        </p:nvGraphicFramePr>
        <p:xfrm>
          <a:off x="1830075" y="2189108"/>
          <a:ext cx="5004925" cy="29598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0" name="Google Shape;600;p33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만들기(수정)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3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Survey &gt; 설문 상세보기 &gt; 수정하기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REG-02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3" name="Google Shape;613;p33"/>
          <p:cNvGraphicFramePr/>
          <p:nvPr>
            <p:extLst>
              <p:ext uri="{D42A27DB-BD31-4B8C-83A1-F6EECF244321}">
                <p14:modId xmlns:p14="http://schemas.microsoft.com/office/powerpoint/2010/main" val="3441145379"/>
              </p:ext>
            </p:extLst>
          </p:nvPr>
        </p:nvGraphicFramePr>
        <p:xfrm>
          <a:off x="7146111" y="655646"/>
          <a:ext cx="2472925" cy="167960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2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개요를 설명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설문지를 수정할 수 있는 페이지이다.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기존에 등록된 설문지 데이터를 출력한다.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[설문만들기] 페이지와 기능은 동일하다.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설문지의 기본정보 수정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1a: 수정일자는 수정하는 날짜 출력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(“설문지 등록이 완료되었습니다.”) 띄우기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후, 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</a:rPr>
                        <a:t>상세페이지로 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33"/>
          <p:cNvSpPr txBox="1"/>
          <p:nvPr/>
        </p:nvSpPr>
        <p:spPr>
          <a:xfrm>
            <a:off x="1799230" y="3253466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p33"/>
          <p:cNvGraphicFramePr/>
          <p:nvPr>
            <p:extLst>
              <p:ext uri="{D42A27DB-BD31-4B8C-83A1-F6EECF244321}">
                <p14:modId xmlns:p14="http://schemas.microsoft.com/office/powerpoint/2010/main" val="4162897364"/>
              </p:ext>
            </p:extLst>
          </p:nvPr>
        </p:nvGraphicFramePr>
        <p:xfrm>
          <a:off x="1897672" y="3474878"/>
          <a:ext cx="647000" cy="59277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77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4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6" name="Google Shape;616;p33"/>
          <p:cNvGrpSpPr/>
          <p:nvPr/>
        </p:nvGrpSpPr>
        <p:grpSpPr>
          <a:xfrm>
            <a:off x="2709077" y="3489698"/>
            <a:ext cx="4124551" cy="633399"/>
            <a:chOff x="1844786" y="4463978"/>
            <a:chExt cx="6605624" cy="882795"/>
          </a:xfrm>
        </p:grpSpPr>
        <p:sp>
          <p:nvSpPr>
            <p:cNvPr id="617" name="Google Shape;617;p33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9" name="Google Shape;619;p33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620" name="Google Shape;620;p33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2" name="Google Shape;622;p33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623" name="Google Shape;623;p33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4" name="Google Shape;624;p33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5" name="Google Shape;625;p33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26" name="Google Shape;626;p33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9" name="Google Shape;629;p33"/>
          <p:cNvSpPr txBox="1"/>
          <p:nvPr/>
        </p:nvSpPr>
        <p:spPr>
          <a:xfrm>
            <a:off x="450546" y="2695317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3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5485947" y="1865126"/>
            <a:ext cx="540000" cy="14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수정하기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6081335" y="1862601"/>
            <a:ext cx="540000" cy="14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5295569" y="1758080"/>
            <a:ext cx="170100" cy="151500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803;p37"/>
          <p:cNvSpPr txBox="1"/>
          <p:nvPr/>
        </p:nvSpPr>
        <p:spPr>
          <a:xfrm>
            <a:off x="457580" y="3630227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804;p37"/>
          <p:cNvSpPr txBox="1"/>
          <p:nvPr/>
        </p:nvSpPr>
        <p:spPr>
          <a:xfrm>
            <a:off x="439869" y="3188407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38;p28"/>
          <p:cNvSpPr txBox="1"/>
          <p:nvPr/>
        </p:nvSpPr>
        <p:spPr>
          <a:xfrm>
            <a:off x="1873513" y="2714664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</a:t>
            </a:r>
            <a:r>
              <a:rPr lang="ko-KR" altLang="en-US" sz="700" dirty="0" smtClean="0"/>
              <a:t>사용여부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" name="Google Shape;339;p28"/>
          <p:cNvGraphicFramePr/>
          <p:nvPr>
            <p:extLst>
              <p:ext uri="{D42A27DB-BD31-4B8C-83A1-F6EECF244321}">
                <p14:modId xmlns:p14="http://schemas.microsoft.com/office/powerpoint/2010/main" val="72857810"/>
              </p:ext>
            </p:extLst>
          </p:nvPr>
        </p:nvGraphicFramePr>
        <p:xfrm>
          <a:off x="1869031" y="2929696"/>
          <a:ext cx="1593362" cy="241781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2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646900112"/>
                    </a:ext>
                  </a:extLst>
                </a:gridCol>
              </a:tblGrid>
              <a:tr h="241781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사용여부</a:t>
                      </a: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Google Shape;527;p31"/>
          <p:cNvSpPr/>
          <p:nvPr/>
        </p:nvSpPr>
        <p:spPr>
          <a:xfrm>
            <a:off x="2544847" y="2978607"/>
            <a:ext cx="74812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9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361" name="Google Shape;361;p29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29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9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REG-01</a:t>
            </a:r>
            <a:endParaRPr/>
          </a:p>
        </p:txBody>
      </p:sp>
      <p:graphicFrame>
        <p:nvGraphicFramePr>
          <p:cNvPr id="367" name="Google Shape;367;p29"/>
          <p:cNvGraphicFramePr/>
          <p:nvPr/>
        </p:nvGraphicFramePr>
        <p:xfrm>
          <a:off x="6929123" y="590176"/>
          <a:ext cx="2848425" cy="426216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1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질문 추가/삭제하는 영역으로 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기본적으로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개의 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질문(단답형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보여준다.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3a: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질문등록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테이블에서는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삭제버튼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/질문 내용 컬럼을 갖는다.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3b: 삭제 버튼의 경우 행마다 넣어준다. (질문 1개만 남아있을 경우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(“질문은 최소 1개 입니다”)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띄운다.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3c: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1번부터 순차적으로 1씩 증가한다.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단답형/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/객관식 질문/체크박스/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5가지 유형을 갖으며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box로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선택한다.</a:t>
                      </a:r>
                      <a:endParaRPr sz="1400" u="none" strike="noStrike" cap="none" dirty="0"/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주관식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4a: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단답형 질문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4b: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질문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8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0자)</a:t>
                      </a:r>
                      <a:endParaRPr dirty="0"/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객관식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질문은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최소 1개 이상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셀렉트박스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endParaRPr sz="7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5b: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ko-KR" altLang="en-US" sz="8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5c: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질문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체크박스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ko-KR" altLang="en-US" sz="70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추가버튼을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통해 질문 1개의 행 생성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질문 번호는 1부터 시작해 차례대로 증가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추가질문의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기본 유형은 단답형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추가 질문의 개수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제한없음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8" name="Google Shape;368;p29"/>
          <p:cNvGrpSpPr/>
          <p:nvPr/>
        </p:nvGrpSpPr>
        <p:grpSpPr>
          <a:xfrm>
            <a:off x="8715056" y="531086"/>
            <a:ext cx="252000" cy="252000"/>
            <a:chOff x="7130286" y="3138813"/>
            <a:chExt cx="252000" cy="252000"/>
          </a:xfrm>
        </p:grpSpPr>
        <p:sp>
          <p:nvSpPr>
            <p:cNvPr id="369" name="Google Shape;369;p29"/>
            <p:cNvSpPr/>
            <p:nvPr/>
          </p:nvSpPr>
          <p:spPr>
            <a:xfrm rot="5400000">
              <a:off x="7130286" y="3138813"/>
              <a:ext cx="252000" cy="25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7167180" y="3175704"/>
              <a:ext cx="178191" cy="178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 rot="5400000" flipH="1">
              <a:off x="7172286" y="3180813"/>
              <a:ext cx="168000" cy="168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 txBox="1"/>
            <p:nvPr/>
          </p:nvSpPr>
          <p:spPr>
            <a:xfrm flipH="1">
              <a:off x="7214275" y="3222427"/>
              <a:ext cx="84000" cy="126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73" name="Google Shape;373;p29"/>
          <p:cNvGraphicFramePr/>
          <p:nvPr/>
        </p:nvGraphicFramePr>
        <p:xfrm>
          <a:off x="1762756" y="1831885"/>
          <a:ext cx="4978325" cy="1956594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66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내용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질문1</a:t>
                      </a: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 dirty="0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29"/>
          <p:cNvSpPr/>
          <p:nvPr/>
        </p:nvSpPr>
        <p:spPr>
          <a:xfrm>
            <a:off x="1805547" y="3274202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6213417" y="1628003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추가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9" name="Google Shape;389;p29"/>
          <p:cNvSpPr/>
          <p:nvPr/>
        </p:nvSpPr>
        <p:spPr>
          <a:xfrm>
            <a:off x="1812535" y="2439376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2708192" y="325228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드롭다운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4013351" y="3174863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옵션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013351" y="3301095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011741" y="3552594"/>
            <a:ext cx="65682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옵션추가</a:t>
            </a:r>
            <a:endParaRPr sz="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4633340" y="3174862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4628260" y="3297910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4633603" y="3388393"/>
            <a:ext cx="24397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013351" y="3423015"/>
            <a:ext cx="46634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4044865" y="3034080"/>
            <a:ext cx="2615460" cy="1355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질문을 입력해주세요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799449" y="172570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2634433" y="313419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6002844" y="16237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dirty="0">
                <a:solidFill>
                  <a:schemeClr val="lt1"/>
                </a:solidFill>
              </a:rPr>
              <a:t>6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50829" y="267082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1741354" y="1620428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질문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739706" y="241442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단답형 ▼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29"/>
          <p:cNvGrpSpPr/>
          <p:nvPr/>
        </p:nvGrpSpPr>
        <p:grpSpPr>
          <a:xfrm>
            <a:off x="4037699" y="2213994"/>
            <a:ext cx="2615460" cy="525422"/>
            <a:chOff x="1844786" y="4463978"/>
            <a:chExt cx="6605624" cy="882795"/>
          </a:xfrm>
        </p:grpSpPr>
        <p:sp>
          <p:nvSpPr>
            <p:cNvPr id="419" name="Google Shape;419;p29"/>
            <p:cNvSpPr/>
            <p:nvPr/>
          </p:nvSpPr>
          <p:spPr>
            <a:xfrm>
              <a:off x="1844786" y="4463978"/>
              <a:ext cx="6605624" cy="862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질문을 입력해주세요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422" name="Google Shape;422;p29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4" name="Google Shape;424;p29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425" name="Google Shape;425;p29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p29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7" name="Google Shape;427;p29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8" name="Google Shape;428;p29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459;p30"/>
          <p:cNvSpPr/>
          <p:nvPr/>
        </p:nvSpPr>
        <p:spPr>
          <a:xfrm>
            <a:off x="2737475" y="256780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장문형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390;p29"/>
          <p:cNvSpPr/>
          <p:nvPr/>
        </p:nvSpPr>
        <p:spPr>
          <a:xfrm>
            <a:off x="2714302" y="340973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라디오버튼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390;p29"/>
          <p:cNvSpPr/>
          <p:nvPr/>
        </p:nvSpPr>
        <p:spPr>
          <a:xfrm>
            <a:off x="2708191" y="3551716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smtClean="0">
                <a:solidFill>
                  <a:schemeClr val="dk1"/>
                </a:solidFill>
              </a:rPr>
              <a:t>체크박스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2666622" y="23673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803;p37"/>
          <p:cNvSpPr txBox="1"/>
          <p:nvPr/>
        </p:nvSpPr>
        <p:spPr>
          <a:xfrm>
            <a:off x="457580" y="3630227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804;p37"/>
          <p:cNvSpPr txBox="1"/>
          <p:nvPr/>
        </p:nvSpPr>
        <p:spPr>
          <a:xfrm>
            <a:off x="439869" y="3188407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59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응답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6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7" name="Google Shape;757;p36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758" name="Google Shape;758;p36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759" name="Google Shape;759;p36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4" name="Google Shape;764;p36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36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6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6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1" name="Google Shape;771;p36"/>
          <p:cNvGraphicFramePr/>
          <p:nvPr/>
        </p:nvGraphicFramePr>
        <p:xfrm>
          <a:off x="6996674" y="1147709"/>
          <a:ext cx="2608375" cy="156555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Survey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로그인한 회원이 등록했던 설문들을 보여준다.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설문 제목을 클릭시 해당 설문 조사의 상세 페이지로 이동한다.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결과 버튼 클릭시 해당 설문 조사 결과 페이지로 이동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2" name="Google Shape;772;p36"/>
          <p:cNvSpPr txBox="1"/>
          <p:nvPr/>
        </p:nvSpPr>
        <p:spPr>
          <a:xfrm>
            <a:off x="2012452" y="324217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리스트 &gt; 설문 선택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6"/>
          <p:cNvSpPr txBox="1"/>
          <p:nvPr/>
        </p:nvSpPr>
        <p:spPr>
          <a:xfrm>
            <a:off x="3792507" y="5342068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6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My Survey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36"/>
          <p:cNvGrpSpPr/>
          <p:nvPr/>
        </p:nvGrpSpPr>
        <p:grpSpPr>
          <a:xfrm>
            <a:off x="5715644" y="2625483"/>
            <a:ext cx="1064517" cy="276999"/>
            <a:chOff x="5715644" y="2535829"/>
            <a:chExt cx="1064517" cy="276999"/>
          </a:xfrm>
        </p:grpSpPr>
        <p:sp>
          <p:nvSpPr>
            <p:cNvPr id="776" name="Google Shape;776;p36"/>
            <p:cNvSpPr/>
            <p:nvPr/>
          </p:nvSpPr>
          <p:spPr>
            <a:xfrm>
              <a:off x="5715644" y="2535829"/>
              <a:ext cx="1064517" cy="2769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10개씩 보기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6512968" y="2540909"/>
              <a:ext cx="267193" cy="267193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36"/>
          <p:cNvSpPr txBox="1"/>
          <p:nvPr/>
        </p:nvSpPr>
        <p:spPr>
          <a:xfrm>
            <a:off x="1688805" y="2668398"/>
            <a:ext cx="11240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15개의 설문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9" name="Google Shape;779;p36"/>
          <p:cNvGraphicFramePr/>
          <p:nvPr/>
        </p:nvGraphicFramePr>
        <p:xfrm>
          <a:off x="1747652" y="2987086"/>
          <a:ext cx="5096500" cy="2279400"/>
        </p:xfrm>
        <a:graphic>
          <a:graphicData uri="http://schemas.openxmlformats.org/drawingml/2006/table">
            <a:tbl>
              <a:tblPr firstRow="1" bandRow="1">
                <a:noFill/>
                <a:tableStyleId>{641913C1-2A1F-43DB-9B16-E35441B21CE5}</a:tableStyleId>
              </a:tblPr>
              <a:tblGrid>
                <a:gridCol w="7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번호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제목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사용 여부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등록 날짜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결과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000001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첫번째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Y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000002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두번째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Y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000003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세번째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N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0" name="Google Shape;780;p36"/>
          <p:cNvSpPr/>
          <p:nvPr/>
        </p:nvSpPr>
        <p:spPr>
          <a:xfrm>
            <a:off x="6310497" y="3314539"/>
            <a:ext cx="434109" cy="21837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6"/>
          <p:cNvSpPr/>
          <p:nvPr/>
        </p:nvSpPr>
        <p:spPr>
          <a:xfrm>
            <a:off x="6306561" y="3607379"/>
            <a:ext cx="434109" cy="21837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6"/>
          <p:cNvSpPr/>
          <p:nvPr/>
        </p:nvSpPr>
        <p:spPr>
          <a:xfrm>
            <a:off x="6306560" y="3881881"/>
            <a:ext cx="434109" cy="21837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6"/>
          <p:cNvSpPr/>
          <p:nvPr/>
        </p:nvSpPr>
        <p:spPr>
          <a:xfrm>
            <a:off x="1747653" y="2153329"/>
            <a:ext cx="986043" cy="2769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종류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6"/>
          <p:cNvSpPr/>
          <p:nvPr/>
        </p:nvSpPr>
        <p:spPr>
          <a:xfrm>
            <a:off x="2861291" y="2153329"/>
            <a:ext cx="2295565" cy="2722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6"/>
          <p:cNvSpPr/>
          <p:nvPr/>
        </p:nvSpPr>
        <p:spPr>
          <a:xfrm>
            <a:off x="2466503" y="2158409"/>
            <a:ext cx="267193" cy="267193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6"/>
          <p:cNvSpPr/>
          <p:nvPr/>
        </p:nvSpPr>
        <p:spPr>
          <a:xfrm>
            <a:off x="4615370" y="2157351"/>
            <a:ext cx="541486" cy="26162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6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7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헤더/푸터/사이드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7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7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795" name="Google Shape;795;p37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796" name="Google Shape;796;p37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1" name="Google Shape;801;p37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7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370678" y="363915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7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8" name="Google Shape;808;p37"/>
          <p:cNvGraphicFramePr/>
          <p:nvPr>
            <p:extLst>
              <p:ext uri="{D42A27DB-BD31-4B8C-83A1-F6EECF244321}">
                <p14:modId xmlns:p14="http://schemas.microsoft.com/office/powerpoint/2010/main" val="1099850221"/>
              </p:ext>
            </p:extLst>
          </p:nvPr>
        </p:nvGraphicFramePr>
        <p:xfrm>
          <a:off x="6996674" y="1147709"/>
          <a:ext cx="2608375" cy="168747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조사 결과 페이지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문항의 결과를 차트로 보여준다.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제목을 </a:t>
                      </a:r>
                      <a:r>
                        <a:rPr 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설문 조사에 대해 응답을 할 수 있는 설문 조사 응답 페이지로 이동한다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dirty="0" smtClean="0">
                          <a:latin typeface="+mj-ea"/>
                          <a:ea typeface="+mj-ea"/>
                        </a:rPr>
                        <a:t>2</a:t>
                      </a:r>
                      <a:endParaRPr sz="800" b="1" dirty="0">
                        <a:latin typeface="+mj-ea"/>
                        <a:ea typeface="+mj-ea"/>
                      </a:endParaRPr>
                    </a:p>
                  </a:txBody>
                  <a:tcPr marL="45725" marR="45725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단답형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장문형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나열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객관식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파이 차트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드롭박스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막대 그래프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59220"/>
                  </a:ext>
                </a:extLst>
              </a:tr>
            </a:tbl>
          </a:graphicData>
        </a:graphic>
      </p:graphicFrame>
      <p:sp>
        <p:nvSpPr>
          <p:cNvPr id="809" name="Google Shape;809;p37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결과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818114" y="2113819"/>
            <a:ext cx="8659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7개의 응답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1857387" y="2471840"/>
            <a:ext cx="83548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 내용1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p37"/>
          <p:cNvCxnSpPr/>
          <p:nvPr/>
        </p:nvCxnSpPr>
        <p:spPr>
          <a:xfrm>
            <a:off x="1867806" y="2376261"/>
            <a:ext cx="465502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13" name="Google Shape;813;p37"/>
          <p:cNvGraphicFramePr/>
          <p:nvPr/>
        </p:nvGraphicFramePr>
        <p:xfrm>
          <a:off x="2684057" y="2733381"/>
          <a:ext cx="2261862" cy="22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14" name="Google Shape;814;p37"/>
          <p:cNvCxnSpPr/>
          <p:nvPr/>
        </p:nvCxnSpPr>
        <p:spPr>
          <a:xfrm>
            <a:off x="1867806" y="5197970"/>
            <a:ext cx="465502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5" name="Google Shape;815;p37"/>
          <p:cNvSpPr txBox="1"/>
          <p:nvPr/>
        </p:nvSpPr>
        <p:spPr>
          <a:xfrm>
            <a:off x="1867806" y="5339897"/>
            <a:ext cx="8723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 내용 2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4"/>
          <p:cNvSpPr txBox="1">
            <a:spLocks noGrp="1"/>
          </p:cNvSpPr>
          <p:nvPr>
            <p:ph type="ctrTitle" idx="4294967295"/>
          </p:nvPr>
        </p:nvSpPr>
        <p:spPr>
          <a:xfrm>
            <a:off x="793750" y="3140869"/>
            <a:ext cx="8318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4" descr="양식 응답 차트. 질문 제목: 객관식 라디오 버튼은?. 응답 수: 응답 6개."/>
          <p:cNvSpPr/>
          <p:nvPr/>
        </p:nvSpPr>
        <p:spPr>
          <a:xfrm>
            <a:off x="155575" y="84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77955" y="314518"/>
            <a:ext cx="8318345" cy="2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문서정보</a:t>
            </a:r>
            <a:endParaRPr sz="2800"/>
          </a:p>
        </p:txBody>
      </p:sp>
      <p:graphicFrame>
        <p:nvGraphicFramePr>
          <p:cNvPr id="51" name="Google Shape;51;p2"/>
          <p:cNvGraphicFramePr/>
          <p:nvPr/>
        </p:nvGraphicFramePr>
        <p:xfrm>
          <a:off x="381000" y="13906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209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설문조사_화면설계서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개요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문서는 설문조사 중 각자가 맡은 화면 설계 문서로서 반드시 이해관계자의 리뷰가 필요한 문서이다.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활용 범위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문서는 구현단계에서 활용된다.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Google Shape;52;p2"/>
          <p:cNvSpPr txBox="1"/>
          <p:nvPr/>
        </p:nvSpPr>
        <p:spPr>
          <a:xfrm>
            <a:off x="346075" y="1052513"/>
            <a:ext cx="396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개요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" name="Google Shape;53;p2"/>
          <p:cNvGraphicFramePr/>
          <p:nvPr/>
        </p:nvGraphicFramePr>
        <p:xfrm>
          <a:off x="381000" y="35544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4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소속/직책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 / &lt;사원&gt;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 / &lt;사원&gt;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 / &lt;사원&gt;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Bonnie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" name="Google Shape;54;p2"/>
          <p:cNvSpPr txBox="1"/>
          <p:nvPr/>
        </p:nvSpPr>
        <p:spPr>
          <a:xfrm>
            <a:off x="346075" y="3219450"/>
            <a:ext cx="396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승인 내역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ctrTitle"/>
          </p:nvPr>
        </p:nvSpPr>
        <p:spPr>
          <a:xfrm>
            <a:off x="177955" y="314518"/>
            <a:ext cx="8318345" cy="2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문서정보</a:t>
            </a:r>
            <a:endParaRPr sz="2800"/>
          </a:p>
        </p:txBody>
      </p:sp>
      <p:sp>
        <p:nvSpPr>
          <p:cNvPr id="60" name="Google Shape;60;p3"/>
          <p:cNvSpPr txBox="1"/>
          <p:nvPr/>
        </p:nvSpPr>
        <p:spPr>
          <a:xfrm>
            <a:off x="346075" y="1052513"/>
            <a:ext cx="396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문서 이력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1;p3"/>
          <p:cNvGraphicFramePr/>
          <p:nvPr/>
        </p:nvGraphicFramePr>
        <p:xfrm>
          <a:off x="428625" y="14001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7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Title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설문조사 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No.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BN.001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V0.10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Stage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 Date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Creator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Bonnie, Esther,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Jetty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of last update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Google Shape;62;p3"/>
          <p:cNvGraphicFramePr/>
          <p:nvPr/>
        </p:nvGraphicFramePr>
        <p:xfrm>
          <a:off x="428625" y="29178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7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of update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Updated by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Jetty, Esther, Bonnie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V0.10</a:t>
                      </a:r>
                      <a:endParaRPr/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헤더/푸터/사이드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70" name="Google Shape;70;p12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71" name="Google Shape;71;p12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76;p12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2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2"/>
          <p:cNvGraphicFramePr/>
          <p:nvPr/>
        </p:nvGraphicFramePr>
        <p:xfrm>
          <a:off x="6996674" y="11477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헤더/푸터/사이드 관련 고지 내용 및 기능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 영역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1a : 로그인 시 회원정보의 회원 닉네임 노출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1b :[로그아웃] 버튼 클릭하면 alert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95373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시 1a사라지고 로그인 버튼 출력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푸터 영역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정보 하드 코딩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영역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3a : 홈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3b : 설문 리스트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3c : 설문 만들기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: My Survey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 되어있지 않은 경우에는 사이드의 메뉴중 홈 화면과 설문리스트에만 접근이 가능함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Survey 메뉴는 로그인 후에 나타나고 접근 가능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만들기는 로그인 하지 않으면 접근 불가능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리스트는 접근은 가능하나 설문 응답 불가능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/>
          <p:nvPr/>
        </p:nvSpPr>
        <p:spPr>
          <a:xfrm>
            <a:off x="1568373" y="111252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595039" y="5669992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412545" y="112721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271847" y="115573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030655" y="116999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1b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294821" y="2267612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294821" y="359133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3d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94821" y="317360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3c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294821" y="27490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2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01" name="Google Shape;101;p22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02" name="Google Shape;102;p22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   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안녕하세요. JEB 설문조사를 방문해주셔서 감사합니다.</a:t>
                </a: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2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2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105" name="Google Shape;105;p22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2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" name="Google Shape;107;p22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2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2"/>
          <p:cNvGraphicFramePr/>
          <p:nvPr/>
        </p:nvGraphicFramePr>
        <p:xfrm>
          <a:off x="6996674" y="1147709"/>
          <a:ext cx="2608375" cy="62066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영역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홈영역에서는 로고와 함께 안내 문구만 출력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5989" y="2619463"/>
            <a:ext cx="3198662" cy="9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1656948" y="162885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012452" y="314619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헤더 &gt; 로그인 &gt; 회원가입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3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27" name="Google Shape;127;p23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28" name="Google Shape;128;p23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3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3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로그인</a:t>
                </a:r>
                <a:endParaRPr/>
              </a:p>
            </p:txBody>
          </p:sp>
          <p:sp>
            <p:nvSpPr>
              <p:cNvPr id="131" name="Google Shape;131;p23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23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3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3"/>
          <p:cNvGraphicFramePr/>
          <p:nvPr/>
        </p:nvGraphicFramePr>
        <p:xfrm>
          <a:off x="6929194" y="1147709"/>
          <a:ext cx="2608375" cy="324196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정보 입력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1a. 사용자 ID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확인 버튼 이용 중복 체크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1b. 사용자 명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확인 버튼 이용 중복 체크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1c. 비밀번호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1d. 비밀번호 확인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1c와 다른 내용일 경우 경고 메시지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버튼을 통해서 회원가입이 취소되고 홈으로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회원가입버튼을 통해서 회원가입이 완료되고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ID, 사용자명, 비밀번호, 비밀번호 확인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모두 null 체크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" name="Google Shape;139;p23"/>
          <p:cNvGraphicFramePr/>
          <p:nvPr/>
        </p:nvGraphicFramePr>
        <p:xfrm>
          <a:off x="1787583" y="3059812"/>
          <a:ext cx="4707225" cy="57072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6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22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ID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endParaRPr sz="700" b="1" i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endParaRPr sz="700" b="1" i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endParaRPr sz="700" b="1" i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Google Shape;140;p23"/>
          <p:cNvSpPr/>
          <p:nvPr/>
        </p:nvSpPr>
        <p:spPr>
          <a:xfrm>
            <a:off x="2645698" y="3164420"/>
            <a:ext cx="751821" cy="1163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user01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506377" y="3140796"/>
            <a:ext cx="484342" cy="1559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 확인</a:t>
            </a:r>
            <a:endParaRPr sz="7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056601" y="3160579"/>
            <a:ext cx="751821" cy="1163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bonnie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5917279" y="3136955"/>
            <a:ext cx="484342" cy="1559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 확인</a:t>
            </a:r>
            <a:endParaRPr sz="7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645697" y="3433888"/>
            <a:ext cx="1345021" cy="1190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********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5067240" y="3422305"/>
            <a:ext cx="1345021" cy="1190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********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3712582" y="3970484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4207852" y="3970484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4270" y="1877192"/>
            <a:ext cx="985926" cy="9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611687" y="212838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1697065" y="297371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3596038" y="387295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123009" y="384604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3375699" y="303690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819210" y="299661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1b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492782" y="332809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1c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937498" y="332810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4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65" name="Google Shape;165;p24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66" name="Google Shape;166;p24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24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4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2012452" y="314619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871988" y="1885997"/>
            <a:ext cx="4646664" cy="3506310"/>
            <a:chOff x="84232" y="551373"/>
            <a:chExt cx="5450452" cy="4619590"/>
          </a:xfrm>
        </p:grpSpPr>
        <p:sp>
          <p:nvSpPr>
            <p:cNvPr id="177" name="Google Shape;177;p24"/>
            <p:cNvSpPr/>
            <p:nvPr/>
          </p:nvSpPr>
          <p:spPr>
            <a:xfrm>
              <a:off x="84232" y="551373"/>
              <a:ext cx="5450452" cy="46195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6450" tIns="66450" rIns="66450" bIns="66450" anchor="t" anchorCtr="0">
              <a:noAutofit/>
            </a:bodyPr>
            <a:lstStyle/>
            <a:p>
              <a:pPr marL="211021" marR="0" lvl="0" indent="-16415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8"/>
                <a:buFont typeface="Arial"/>
                <a:buNone/>
              </a:pPr>
              <a:endParaRPr sz="7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1256153" y="1095161"/>
              <a:ext cx="3080330" cy="449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646381" y="2225132"/>
              <a:ext cx="2326154" cy="26587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6450" tIns="66450" rIns="66450" bIns="66450" anchor="t" anchorCtr="0">
              <a:noAutofit/>
            </a:bodyPr>
            <a:lstStyle/>
            <a:p>
              <a:pPr marL="211021" marR="0" lvl="0" indent="-21102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8"/>
                <a:buFont typeface="Arial"/>
                <a:buNone/>
              </a:pPr>
              <a:r>
                <a:rPr lang="ko-KR" sz="738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아이디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646381" y="2524242"/>
              <a:ext cx="2326154" cy="26587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6450" tIns="66450" rIns="66450" bIns="66450" anchor="t" anchorCtr="0">
              <a:noAutofit/>
            </a:bodyPr>
            <a:lstStyle/>
            <a:p>
              <a:pPr marL="211021" marR="0" lvl="0" indent="-21102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8"/>
                <a:buFont typeface="Arial"/>
                <a:buNone/>
              </a:pPr>
              <a:r>
                <a:rPr lang="ko-KR" sz="738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비밀번호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8223" y="1861669"/>
            <a:ext cx="1214998" cy="1214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6133175" y="1249956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4231595" y="3686125"/>
            <a:ext cx="955281" cy="273543"/>
          </a:xfrm>
          <a:prstGeom prst="roundRect">
            <a:avLst>
              <a:gd name="adj" fmla="val 8906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6450" tIns="66450" rIns="66450" bIns="66450" anchor="ctr" anchorCtr="0">
            <a:noAutofit/>
          </a:bodyPr>
          <a:lstStyle/>
          <a:p>
            <a:pPr marL="211021" marR="0" lvl="0" indent="-2110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160988" y="3641634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203764" y="3686126"/>
            <a:ext cx="955281" cy="273543"/>
          </a:xfrm>
          <a:prstGeom prst="roundRect">
            <a:avLst>
              <a:gd name="adj" fmla="val 8906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6450" tIns="66450" rIns="66450" bIns="66450" anchor="ctr" anchorCtr="0">
            <a:noAutofit/>
          </a:bodyPr>
          <a:lstStyle/>
          <a:p>
            <a:pPr marL="211021" marR="0" lvl="0" indent="-2110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033764" y="368612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4"/>
          <p:cNvGraphicFramePr/>
          <p:nvPr/>
        </p:nvGraphicFramePr>
        <p:xfrm>
          <a:off x="6929194" y="1147709"/>
          <a:ext cx="2608375" cy="193131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아이디가 null일 경우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[alert] 아이디를 입력해주세요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null일 경우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[alert[ 비밀번호를 입력해주세요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 않을 경우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[alert] 아이디와 비밀번호가 일치하지 않습니다.</a:t>
                      </a:r>
                      <a:endParaRPr/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폼으로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95" name="Google Shape;195;p25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96" name="Google Shape;196;p25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" name="Google Shape;201;p25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5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25"/>
          <p:cNvGraphicFramePr/>
          <p:nvPr/>
        </p:nvGraphicFramePr>
        <p:xfrm>
          <a:off x="6996674" y="1147709"/>
          <a:ext cx="2608375" cy="123026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리스트 페이지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설문들 중 만료가 되지 않고 삭제하지 않은 섦문들의 리스트를 보여준다.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설문 제목을 클릭시 해당 설문 조사에 대해 응답을 할 수 있는 설문 조사 응답 페이지로 이동한다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Google Shape;209;p25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리스트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화면 &gt; 설문 리스트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1747653" y="2996322"/>
          <a:ext cx="5074075" cy="2279400"/>
        </p:xfrm>
        <a:graphic>
          <a:graphicData uri="http://schemas.openxmlformats.org/drawingml/2006/table">
            <a:tbl>
              <a:tblPr firstRow="1" bandRow="1">
                <a:noFill/>
                <a:tableStyleId>{641913C1-2A1F-43DB-9B16-E35441B21CE5}</a:tableStyleId>
              </a:tblPr>
              <a:tblGrid>
                <a:gridCol w="7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번호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제목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등록자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등록 날짜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000001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첫번째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Jetty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000002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두번째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Esther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000003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세번째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Bonnie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2" name="Google Shape;212;p25"/>
          <p:cNvSpPr txBox="1"/>
          <p:nvPr/>
        </p:nvSpPr>
        <p:spPr>
          <a:xfrm>
            <a:off x="3568888" y="5342068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2 3 4 5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리스트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747653" y="2153329"/>
            <a:ext cx="986043" cy="2769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종류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2861291" y="2153329"/>
            <a:ext cx="2295565" cy="2722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5"/>
          <p:cNvGrpSpPr/>
          <p:nvPr/>
        </p:nvGrpSpPr>
        <p:grpSpPr>
          <a:xfrm>
            <a:off x="5715644" y="2625483"/>
            <a:ext cx="1064517" cy="276999"/>
            <a:chOff x="5715644" y="2535829"/>
            <a:chExt cx="1064517" cy="276999"/>
          </a:xfrm>
        </p:grpSpPr>
        <p:sp>
          <p:nvSpPr>
            <p:cNvPr id="217" name="Google Shape;217;p25"/>
            <p:cNvSpPr/>
            <p:nvPr/>
          </p:nvSpPr>
          <p:spPr>
            <a:xfrm>
              <a:off x="5715644" y="2535829"/>
              <a:ext cx="1064517" cy="2769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10개씩 보기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512968" y="2540909"/>
              <a:ext cx="267193" cy="267193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5"/>
          <p:cNvSpPr txBox="1"/>
          <p:nvPr/>
        </p:nvSpPr>
        <p:spPr>
          <a:xfrm>
            <a:off x="1688805" y="2668398"/>
            <a:ext cx="11240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50개의 설문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응답 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설문리스트 &gt; 리스트&gt; 설문하기 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229" name="Google Shape;229;p26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6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리스트 &gt; 설문하기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26"/>
          <p:cNvGraphicFramePr/>
          <p:nvPr/>
        </p:nvGraphicFramePr>
        <p:xfrm>
          <a:off x="1758057" y="2840427"/>
          <a:ext cx="701275" cy="60652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70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52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2" name="Google Shape;242;p26"/>
          <p:cNvGrpSpPr/>
          <p:nvPr/>
        </p:nvGrpSpPr>
        <p:grpSpPr>
          <a:xfrm>
            <a:off x="2566797" y="2828008"/>
            <a:ext cx="4124551" cy="633399"/>
            <a:chOff x="1844786" y="4463978"/>
            <a:chExt cx="6605624" cy="882795"/>
          </a:xfrm>
        </p:grpSpPr>
        <p:sp>
          <p:nvSpPr>
            <p:cNvPr id="243" name="Google Shape;243;p26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26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246" name="Google Shape;246;p26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26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249" name="Google Shape;249;p26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Google Shape;250;p26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1" name="Google Shape;251;p26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52" name="Google Shape;252;p26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54" name="Google Shape;254;p26"/>
          <p:cNvGraphicFramePr/>
          <p:nvPr/>
        </p:nvGraphicFramePr>
        <p:xfrm>
          <a:off x="1755392" y="2064449"/>
          <a:ext cx="4935100" cy="22440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49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675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0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5" name="Google Shape;255;p26"/>
          <p:cNvSpPr/>
          <p:nvPr/>
        </p:nvSpPr>
        <p:spPr>
          <a:xfrm>
            <a:off x="1747653" y="2354588"/>
            <a:ext cx="4942837" cy="370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매장 체험 서비스 만족도 조사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755393" y="365867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오늘은 왜 화요일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1942403" y="4056900"/>
            <a:ext cx="103387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 ▼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747653" y="453104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사과가 영어로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>
            <a:off x="1886400" y="5047200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26"/>
          <p:cNvSpPr/>
          <p:nvPr/>
        </p:nvSpPr>
        <p:spPr>
          <a:xfrm>
            <a:off x="6133175" y="1249956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5379301" y="1234849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537628" y="152414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1670392" y="2022852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674198" y="278583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676876" y="362131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676876" y="443990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26"/>
          <p:cNvGraphicFramePr/>
          <p:nvPr/>
        </p:nvGraphicFramePr>
        <p:xfrm>
          <a:off x="6929194" y="1147709"/>
          <a:ext cx="2608375" cy="293718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응답 페이지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하지 않았을 때 설문 응답 페이지로 이동하려고 하면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[alert] 로그인 후 이용해주세요.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되어있다면 응답 화면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제목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소개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드롭 다운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상단에 질문 출력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아래에 드롭 다운 생성됨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단답형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단답 적음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enter안먹도록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2512</Words>
  <Application>Microsoft Office PowerPoint</Application>
  <PresentationFormat>A4 용지(210x297mm)</PresentationFormat>
  <Paragraphs>807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Symbols</vt:lpstr>
      <vt:lpstr>Gulim</vt:lpstr>
      <vt:lpstr>Malgun Gothic</vt:lpstr>
      <vt:lpstr>Malgun Gothic</vt:lpstr>
      <vt:lpstr>Arial</vt:lpstr>
      <vt:lpstr>Verdana</vt:lpstr>
      <vt:lpstr>1_Office 테마</vt:lpstr>
      <vt:lpstr>PowerPoint 프레젠테이션</vt:lpstr>
      <vt:lpstr>문서정보</vt:lpstr>
      <vt:lpstr>문서정보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magi</dc:creator>
  <cp:lastModifiedBy>Jetty</cp:lastModifiedBy>
  <cp:revision>7</cp:revision>
  <dcterms:created xsi:type="dcterms:W3CDTF">2009-04-02T02:32:07Z</dcterms:created>
  <dcterms:modified xsi:type="dcterms:W3CDTF">2022-06-13T05:39:41Z</dcterms:modified>
</cp:coreProperties>
</file>