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6" r:id="rId1"/>
    <p:sldMasterId id="2147483706" r:id="rId2"/>
    <p:sldMasterId id="2147483712" r:id="rId3"/>
    <p:sldMasterId id="2147483724" r:id="rId4"/>
  </p:sldMasterIdLst>
  <p:notesMasterIdLst>
    <p:notesMasterId r:id="rId10"/>
  </p:notesMasterIdLst>
  <p:handoutMasterIdLst>
    <p:handoutMasterId r:id="rId11"/>
  </p:handoutMasterIdLst>
  <p:sldIdLst>
    <p:sldId id="446" r:id="rId5"/>
    <p:sldId id="447" r:id="rId6"/>
    <p:sldId id="448" r:id="rId7"/>
    <p:sldId id="449" r:id="rId8"/>
    <p:sldId id="45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288" userDrawn="1">
          <p15:clr>
            <a:srgbClr val="F26B43"/>
          </p15:clr>
        </p15:guide>
        <p15:guide id="3" orient="horz" pos="4056" userDrawn="1">
          <p15:clr>
            <a:srgbClr val="F26B43"/>
          </p15:clr>
        </p15:guide>
        <p15:guide id="4" orient="horz" pos="1488" userDrawn="1">
          <p15:clr>
            <a:srgbClr val="A4A3A4"/>
          </p15:clr>
        </p15:guide>
        <p15:guide id="5" pos="3816" userDrawn="1">
          <p15:clr>
            <a:srgbClr val="A4A3A4"/>
          </p15:clr>
        </p15:guide>
        <p15:guide id="6" pos="7416" userDrawn="1">
          <p15:clr>
            <a:srgbClr val="F26B43"/>
          </p15:clr>
        </p15:guide>
        <p15:guide id="7" orient="horz" pos="312" userDrawn="1">
          <p15:clr>
            <a:srgbClr val="F26B43"/>
          </p15:clr>
        </p15:guide>
        <p15:guide id="8" orient="horz" pos="2160" userDrawn="1">
          <p15:clr>
            <a:srgbClr val="A4A3A4"/>
          </p15:clr>
        </p15:guide>
        <p15:guide id="9" orient="horz" pos="23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5896"/>
    <a:srgbClr val="7C6560"/>
    <a:srgbClr val="29282D"/>
    <a:srgbClr val="E288B6"/>
    <a:srgbClr val="D75078"/>
    <a:srgbClr val="B38F6A"/>
    <a:srgbClr val="6667AB"/>
    <a:srgbClr val="BBBBBB"/>
    <a:srgbClr val="B9B9B9"/>
    <a:srgbClr val="85A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6"/>
    <p:restoredTop sz="94724"/>
  </p:normalViewPr>
  <p:slideViewPr>
    <p:cSldViewPr snapToGrid="0">
      <p:cViewPr varScale="1">
        <p:scale>
          <a:sx n="138" d="100"/>
          <a:sy n="138" d="100"/>
        </p:scale>
        <p:origin x="1696" y="192"/>
      </p:cViewPr>
      <p:guideLst>
        <p:guide orient="horz" pos="3672"/>
        <p:guide pos="288"/>
        <p:guide orient="horz" pos="4056"/>
        <p:guide orient="horz" pos="1488"/>
        <p:guide pos="3816"/>
        <p:guide pos="7416"/>
        <p:guide orient="horz" pos="312"/>
        <p:guide orient="horz" pos="2160"/>
        <p:guide orient="horz" pos="23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-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3440B4-626E-4F3C-BAEA-93BE989AF4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A5570-8E4E-4AA9-B246-5A27A383B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A69E4-EFBB-4687-8058-A94EE1B5781B}" type="datetimeFigureOut">
              <a:rPr lang="en-US" smtClean="0"/>
              <a:t>12/21/22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364A-9468-466A-ACCD-ABB3762BE8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EF394-4AD6-48D1-9C4C-1B3D44BBF5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4FE7-BA7C-4FF4-9756-C6A1F2BCA3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17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46B2-EB9C-4E9C-8793-C25F32D58B9A}" type="datetimeFigureOut">
              <a:rPr lang="en-US" smtClean="0"/>
              <a:t>12/21/22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3F1C3-4FA3-4491-97F4-43CA9C8BDF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46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3F1C3-4FA3-4491-97F4-43CA9C8BDFD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956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17136"/>
            <a:ext cx="6581554" cy="1371600"/>
          </a:xfrm>
        </p:spPr>
        <p:txBody>
          <a:bodyPr>
            <a:normAutofit/>
          </a:bodyPr>
          <a:lstStyle>
            <a:lvl1pPr>
              <a:lnSpc>
                <a:spcPts val="4600"/>
              </a:lnSpc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0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Amusements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Amusemen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A3BC27-A809-4F76-931E-2DE01059A5AB}"/>
              </a:ext>
            </a:extLst>
          </p:cNvPr>
          <p:cNvSpPr/>
          <p:nvPr userDrawn="1"/>
        </p:nvSpPr>
        <p:spPr>
          <a:xfrm>
            <a:off x="6712974" y="1651000"/>
            <a:ext cx="460459" cy="5207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A5108-5EBA-43CE-BA4A-DA9EEF5D808A}"/>
              </a:ext>
            </a:extLst>
          </p:cNvPr>
          <p:cNvSpPr/>
          <p:nvPr userDrawn="1"/>
        </p:nvSpPr>
        <p:spPr>
          <a:xfrm>
            <a:off x="9271000" y="0"/>
            <a:ext cx="2921000" cy="539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712910-50D0-4906-AB08-F37D02F96D4A}"/>
              </a:ext>
            </a:extLst>
          </p:cNvPr>
          <p:cNvSpPr/>
          <p:nvPr userDrawn="1"/>
        </p:nvSpPr>
        <p:spPr>
          <a:xfrm>
            <a:off x="0" y="2387600"/>
            <a:ext cx="5461000" cy="21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AC760C-BE23-4DA2-A294-3B5668F8AECA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05272" cy="1572126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3072384"/>
            <a:ext cx="4946904" cy="287121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8040" y="457200"/>
            <a:ext cx="4562856" cy="6400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76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F9C7667-EADA-40AC-B931-4642E0A9A4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anchor="ctr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0" y="2240280"/>
            <a:ext cx="4645152" cy="419709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1CB8E8-F58A-4B26-B8AA-8977FC608E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936" y="4498848"/>
            <a:ext cx="2121408" cy="62179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800"/>
              </a:lnSpc>
              <a:spcBef>
                <a:spcPts val="0"/>
              </a:spcBef>
              <a:buNone/>
              <a:defRPr sz="1200" b="1"/>
            </a:lvl1pPr>
            <a:lvl2pPr marL="457200" indent="0">
              <a:lnSpc>
                <a:spcPts val="1800"/>
              </a:lnSpc>
              <a:spcBef>
                <a:spcPts val="0"/>
              </a:spcBef>
              <a:buNone/>
              <a:defRPr sz="1200" b="1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200" b="1"/>
            </a:lvl3pPr>
            <a:lvl4pPr marL="1371600" indent="0">
              <a:lnSpc>
                <a:spcPts val="1800"/>
              </a:lnSpc>
              <a:spcBef>
                <a:spcPts val="0"/>
              </a:spcBef>
              <a:buNone/>
              <a:defRPr sz="1200" b="1"/>
            </a:lvl4pPr>
            <a:lvl5pPr marL="1828800" indent="0">
              <a:lnSpc>
                <a:spcPts val="1800"/>
              </a:lnSpc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text</a:t>
            </a:r>
          </a:p>
        </p:txBody>
      </p:sp>
    </p:spTree>
    <p:extLst>
      <p:ext uri="{BB962C8B-B14F-4D97-AF65-F5344CB8AC3E}">
        <p14:creationId xmlns:p14="http://schemas.microsoft.com/office/powerpoint/2010/main" val="198059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Balance act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 cap="all" baseline="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0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Balancing Ac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869985-B973-4011-9FA2-83D7EBB2EA53}"/>
              </a:ext>
            </a:extLst>
          </p:cNvPr>
          <p:cNvSpPr/>
          <p:nvPr userDrawn="1"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99032"/>
            <a:ext cx="3619501" cy="877824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54500" y="0"/>
            <a:ext cx="74803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5D44F0-DADD-4DCC-82EC-FDB3E9878AA9}"/>
              </a:ext>
            </a:extLst>
          </p:cNvPr>
          <p:cNvSpPr/>
          <p:nvPr userDrawn="1"/>
        </p:nvSpPr>
        <p:spPr>
          <a:xfrm>
            <a:off x="11734800" y="4445000"/>
            <a:ext cx="457200" cy="24130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FE2C9-8B6E-4DDA-A5EA-04581F7629F0}"/>
              </a:ext>
            </a:extLst>
          </p:cNvPr>
          <p:cNvSpPr/>
          <p:nvPr userDrawn="1"/>
        </p:nvSpPr>
        <p:spPr>
          <a:xfrm>
            <a:off x="11734800" y="0"/>
            <a:ext cx="457200" cy="4462272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823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hidden="1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6FEDCD9-19A7-423B-ABE0-DDD032DE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7467601" cy="1572768"/>
          </a:xfrm>
        </p:spPr>
        <p:txBody>
          <a:bodyPr/>
          <a:lstStyle>
            <a:lvl1pPr>
              <a:lnSpc>
                <a:spcPts val="46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BD7372B-17B4-4062-8BFA-745581B273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540000"/>
            <a:ext cx="6591300" cy="3403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Font typeface="+mj-lt"/>
              <a:buAutoNum type="arabicPeriod"/>
              <a:defRPr sz="1800"/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9A28F9-9D68-48A2-A1AD-C1C318C0EC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15300" y="1384300"/>
            <a:ext cx="3410712" cy="4572000"/>
          </a:xfrm>
          <a:prstGeom prst="roundRect">
            <a:avLst>
              <a:gd name="adj" fmla="val 254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Wellspring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b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4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Wellspr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86ECD6-DF3C-4CA6-9A77-ED32AC37F81F}"/>
              </a:ext>
            </a:extLst>
          </p:cNvPr>
          <p:cNvSpPr/>
          <p:nvPr userDrawn="1"/>
        </p:nvSpPr>
        <p:spPr>
          <a:xfrm>
            <a:off x="0" y="0"/>
            <a:ext cx="2445488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3F081E-4462-4B33-A41E-0432A3B439D9}"/>
              </a:ext>
            </a:extLst>
          </p:cNvPr>
          <p:cNvSpPr/>
          <p:nvPr userDrawn="1"/>
        </p:nvSpPr>
        <p:spPr>
          <a:xfrm rot="5400000">
            <a:off x="10740656" y="5406656"/>
            <a:ext cx="2445488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FA2D1-6BF4-4194-B815-8C66D013FD27}"/>
              </a:ext>
            </a:extLst>
          </p:cNvPr>
          <p:cNvSpPr/>
          <p:nvPr userDrawn="1"/>
        </p:nvSpPr>
        <p:spPr>
          <a:xfrm>
            <a:off x="7982712" y="495300"/>
            <a:ext cx="3753612" cy="5943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8F0DF-BC0B-473C-82DC-7FC46D38FAC1}"/>
              </a:ext>
            </a:extLst>
          </p:cNvPr>
          <p:cNvSpPr/>
          <p:nvPr userDrawn="1"/>
        </p:nvSpPr>
        <p:spPr>
          <a:xfrm>
            <a:off x="4251158" y="495300"/>
            <a:ext cx="3787056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779776"/>
            <a:ext cx="3465576" cy="32552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09160" y="960120"/>
            <a:ext cx="6574536" cy="507492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F3E524-6AEB-4529-804C-0B9CD9992050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FF2CAC-AD21-48FA-AD68-A643AAA6A8C4}"/>
              </a:ext>
            </a:extLst>
          </p:cNvPr>
          <p:cNvCxnSpPr>
            <a:cxnSpLocks/>
          </p:cNvCxnSpPr>
          <p:nvPr userDrawn="1"/>
        </p:nvCxnSpPr>
        <p:spPr>
          <a:xfrm>
            <a:off x="228600" y="2415910"/>
            <a:ext cx="4022558" cy="0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71600"/>
            <a:ext cx="3619501" cy="877824"/>
          </a:xfrm>
        </p:spPr>
        <p:txBody>
          <a:bodyPr/>
          <a:lstStyle>
            <a:lvl1pPr>
              <a:lnSpc>
                <a:spcPts val="432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1225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lette Star of the show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99" y="2569464"/>
            <a:ext cx="3619501" cy="1179576"/>
          </a:xfrm>
        </p:spPr>
        <p:txBody>
          <a:bodyPr anchor="t" anchorCtr="0">
            <a:normAutofit/>
          </a:bodyPr>
          <a:lstStyle>
            <a:lvl1pPr>
              <a:lnSpc>
                <a:spcPts val="4000"/>
              </a:lnSpc>
              <a:defRPr sz="32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F51F73-5064-47F8-83FD-440E0ED195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79392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8" name="Picture Placeholder 8">
            <a:extLst>
              <a:ext uri="{FF2B5EF4-FFF2-40B4-BE49-F238E27FC236}">
                <a16:creationId xmlns:a16="http://schemas.microsoft.com/office/drawing/2014/main" id="{06FF689A-8221-42E8-96D4-ED4D3AD501F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27064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96424DB2-4D46-493F-A5B8-8901EDA394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4736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0AF2B6E1-5738-41B1-8C15-EA6715490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122408" y="1463040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6C8D73EB-347C-4E13-94C8-FA8FADE4655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9392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9DFA5C56-9B47-4F87-8E12-30A936274F1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27064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1E3B5888-98ED-48E4-8AA8-5BAB43F8516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74736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569C9EE3-34D1-4DE0-B06C-2F6212F7C32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122408" y="4087368"/>
            <a:ext cx="1499616" cy="219456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9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ersive palette Star of the sh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462B86F-90E5-425E-9F83-8477D8111E1D}"/>
              </a:ext>
            </a:extLst>
          </p:cNvPr>
          <p:cNvSpPr/>
          <p:nvPr userDrawn="1"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69853-3C2C-4F9C-B1BB-E00F7A1DB9E1}"/>
              </a:ext>
            </a:extLst>
          </p:cNvPr>
          <p:cNvSpPr/>
          <p:nvPr userDrawn="1"/>
        </p:nvSpPr>
        <p:spPr>
          <a:xfrm>
            <a:off x="6530703" y="495300"/>
            <a:ext cx="2931587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759D58-52AF-4785-8A33-F528F46D88A3}"/>
              </a:ext>
            </a:extLst>
          </p:cNvPr>
          <p:cNvSpPr/>
          <p:nvPr userDrawn="1"/>
        </p:nvSpPr>
        <p:spPr>
          <a:xfrm>
            <a:off x="8852618" y="3863713"/>
            <a:ext cx="29210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D3E0F4-EC0D-43C2-AC84-A53134C8566E}"/>
              </a:ext>
            </a:extLst>
          </p:cNvPr>
          <p:cNvSpPr/>
          <p:nvPr userDrawn="1"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79CA9-81D6-424A-8046-4B56E1D2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5638801" cy="1572126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A60302F-65DB-4E93-B6C3-49E64C44FB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489200"/>
            <a:ext cx="5202936" cy="354787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66F217-0E52-4AD8-82BA-AB332C5963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97700" y="914400"/>
            <a:ext cx="4334256" cy="5093208"/>
          </a:xfrm>
          <a:prstGeom prst="rect">
            <a:avLst/>
          </a:prstGeo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6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12/21/22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48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701" r:id="rId3"/>
    <p:sldLayoutId id="2147483702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12/21/22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0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1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12/21/22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50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0DF88-AC53-41A3-8067-D7E6D5DB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914400"/>
            <a:ext cx="11174819" cy="90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55C1-18CC-4FD3-A030-3DAF46991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10904-DE8F-4B8E-99C6-5AFA03672FFA}" type="datetimeFigureOut">
              <a:rPr lang="en-US" smtClean="0"/>
              <a:t>12/21/22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029F1-B791-445F-A184-90CC7A1B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8767-7C9E-42DE-9782-D932A0FF1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FADE3-B84E-4AF7-91CC-AB47E1A436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01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0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 userDrawn="1">
          <p15:clr>
            <a:srgbClr val="F26B43"/>
          </p15:clr>
        </p15:guide>
        <p15:guide id="2" pos="2568" userDrawn="1">
          <p15:clr>
            <a:srgbClr val="F26B43"/>
          </p15:clr>
        </p15:guide>
        <p15:guide id="3" pos="288" userDrawn="1">
          <p15:clr>
            <a:srgbClr val="5ACBF0"/>
          </p15:clr>
        </p15:guide>
        <p15:guide id="4" pos="7392" userDrawn="1">
          <p15:clr>
            <a:srgbClr val="5ACBF0"/>
          </p15:clr>
        </p15:guide>
        <p15:guide id="5" orient="horz" pos="576" userDrawn="1">
          <p15:clr>
            <a:srgbClr val="5ACBF0"/>
          </p15:clr>
        </p15:guide>
        <p15:guide id="6" orient="horz" pos="374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hyperlink" Target="https://us-east-1.console.aws.amazon.com/lambda/home?region=us-east-1#/functions/MidTermS3ScanLambdaFunction?tab=code" TargetMode="External"/><Relationship Id="rId18" Type="http://schemas.openxmlformats.org/officeDocument/2006/relationships/hyperlink" Target="http://ec2-3-235-171-58.compute-1.amazonaws.com:8088/superset/dashboard/1/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4.png"/><Relationship Id="rId2" Type="http://schemas.openxmlformats.org/officeDocument/2006/relationships/image" Target="../media/image2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hyperlink" Target="https://app.snowflake.com/us-east-1/qvb06137/#/data/databases/MIDTERM_DB/schemas/RAW/task/LOAD_DATA_TO_S3/graph" TargetMode="External"/><Relationship Id="rId15" Type="http://schemas.openxmlformats.org/officeDocument/2006/relationships/hyperlink" Target="https://us-east-1.console.aws.amazon.com/athena/home?region=us-east-1#/landing-page" TargetMode="External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 of curvy lines">
            <a:extLst>
              <a:ext uri="{FF2B5EF4-FFF2-40B4-BE49-F238E27FC236}">
                <a16:creationId xmlns:a16="http://schemas.microsoft.com/office/drawing/2014/main" id="{81F59575-96AE-45B0-B1FB-3CFC139E9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450" y="0"/>
            <a:ext cx="12191550" cy="68579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8347D8D-E852-43D5-858E-2D01BE57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8836" y="2106451"/>
            <a:ext cx="6225309" cy="1322550"/>
          </a:xfrm>
        </p:spPr>
        <p:txBody>
          <a:bodyPr anchor="t" anchorCtr="0">
            <a:normAutofit fontScale="90000"/>
          </a:bodyPr>
          <a:lstStyle/>
          <a:p>
            <a:r>
              <a:rPr lang="en-US" dirty="0">
                <a:latin typeface="Cooper Black" panose="0208090404030B020404" pitchFamily="18" charset="77"/>
              </a:rPr>
              <a:t>Mid term presentation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C4C690-9A24-D37A-C69B-A7A73A516B8B}"/>
              </a:ext>
            </a:extLst>
          </p:cNvPr>
          <p:cNvSpPr txBox="1"/>
          <p:nvPr/>
        </p:nvSpPr>
        <p:spPr>
          <a:xfrm>
            <a:off x="5541819" y="3149600"/>
            <a:ext cx="308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Hui Jin</a:t>
            </a:r>
          </a:p>
        </p:txBody>
      </p:sp>
    </p:spTree>
    <p:extLst>
      <p:ext uri="{BB962C8B-B14F-4D97-AF65-F5344CB8AC3E}">
        <p14:creationId xmlns:p14="http://schemas.microsoft.com/office/powerpoint/2010/main" val="1558315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7" descr="Abstract image of curvy lines">
            <a:extLst>
              <a:ext uri="{FF2B5EF4-FFF2-40B4-BE49-F238E27FC236}">
                <a16:creationId xmlns:a16="http://schemas.microsoft.com/office/drawing/2014/main" id="{E137885D-4938-874E-AFBE-5CA3793690C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1" y="1"/>
            <a:ext cx="12217926" cy="68580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F8405F-46CE-03BB-737A-CCC01265AF28}"/>
              </a:ext>
            </a:extLst>
          </p:cNvPr>
          <p:cNvSpPr txBox="1"/>
          <p:nvPr/>
        </p:nvSpPr>
        <p:spPr>
          <a:xfrm>
            <a:off x="99290" y="178397"/>
            <a:ext cx="996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OF CONTENTS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D59812-EA98-C693-E713-C044F273D3C8}"/>
              </a:ext>
            </a:extLst>
          </p:cNvPr>
          <p:cNvSpPr txBox="1"/>
          <p:nvPr/>
        </p:nvSpPr>
        <p:spPr>
          <a:xfrm>
            <a:off x="974436" y="1657927"/>
            <a:ext cx="996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DATA PIPELINE ARCHITECTURE AND DEMO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CFE117-83C9-6167-9D8B-F73758EA2837}"/>
              </a:ext>
            </a:extLst>
          </p:cNvPr>
          <p:cNvSpPr txBox="1"/>
          <p:nvPr/>
        </p:nvSpPr>
        <p:spPr>
          <a:xfrm>
            <a:off x="974436" y="3244334"/>
            <a:ext cx="9966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NEXT STEPS</a:t>
            </a:r>
          </a:p>
        </p:txBody>
      </p:sp>
    </p:spTree>
    <p:extLst>
      <p:ext uri="{BB962C8B-B14F-4D97-AF65-F5344CB8AC3E}">
        <p14:creationId xmlns:p14="http://schemas.microsoft.com/office/powerpoint/2010/main" val="3152706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31A3264-A12B-E244-10FF-1B89282F7CED}"/>
              </a:ext>
            </a:extLst>
          </p:cNvPr>
          <p:cNvSpPr txBox="1"/>
          <p:nvPr/>
        </p:nvSpPr>
        <p:spPr>
          <a:xfrm>
            <a:off x="101600" y="10627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ARCHITECTURE AND DEMO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438BA77-D688-8769-55B9-9A914DC1E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858422"/>
            <a:ext cx="927100" cy="92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A29E64-C182-8FA9-12FE-68FF8484D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932" y="980942"/>
            <a:ext cx="1794475" cy="611909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883ED94-E128-265D-E855-C616E2B82B4C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908628" y="1286897"/>
            <a:ext cx="8193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56D0573-3F0F-AFE9-B608-2248FAED4ABA}"/>
              </a:ext>
            </a:extLst>
          </p:cNvPr>
          <p:cNvSpPr txBox="1"/>
          <p:nvPr/>
        </p:nvSpPr>
        <p:spPr>
          <a:xfrm>
            <a:off x="823134" y="980942"/>
            <a:ext cx="11103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SnowSQL</a:t>
            </a:r>
            <a:r>
              <a:rPr lang="en-US" sz="900" dirty="0"/>
              <a:t> Script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C11067-899E-E2B6-FBAA-10B858D0CD6C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522407" y="1286897"/>
            <a:ext cx="871439" cy="416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>
            <a:extLst>
              <a:ext uri="{FF2B5EF4-FFF2-40B4-BE49-F238E27FC236}">
                <a16:creationId xmlns:a16="http://schemas.microsoft.com/office/drawing/2014/main" id="{04D881A0-2078-4C44-DE49-4D7667EA2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846" y="1380006"/>
            <a:ext cx="1702154" cy="983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5D468D7-A985-7A6A-37FB-81AF71CE54EB}"/>
              </a:ext>
            </a:extLst>
          </p:cNvPr>
          <p:cNvSpPr txBox="1"/>
          <p:nvPr/>
        </p:nvSpPr>
        <p:spPr>
          <a:xfrm>
            <a:off x="3614727" y="719064"/>
            <a:ext cx="210561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Create schema stage area</a:t>
            </a:r>
            <a:br>
              <a:rPr lang="en-US" sz="900" dirty="0"/>
            </a:br>
            <a:r>
              <a:rPr lang="en-US" sz="900" dirty="0"/>
              <a:t>Setup stage integration</a:t>
            </a:r>
            <a:br>
              <a:rPr lang="en-US" sz="900" dirty="0"/>
            </a:br>
            <a:r>
              <a:rPr lang="en-US" sz="900" dirty="0"/>
              <a:t>Create Procedure</a:t>
            </a:r>
            <a:br>
              <a:rPr lang="en-US" sz="900" dirty="0"/>
            </a:br>
            <a:r>
              <a:rPr lang="en-US" sz="900" dirty="0"/>
              <a:t>Create SnowFlake </a:t>
            </a:r>
            <a:r>
              <a:rPr lang="en-US" sz="900" dirty="0" err="1"/>
              <a:t>cron</a:t>
            </a:r>
            <a:r>
              <a:rPr lang="en-US" sz="900" dirty="0"/>
              <a:t> task</a:t>
            </a:r>
            <a:r>
              <a:rPr lang="en-US" sz="1400" dirty="0"/>
              <a:t>(</a:t>
            </a:r>
            <a:r>
              <a:rPr lang="en-US" sz="1400" dirty="0">
                <a:hlinkClick r:id="rId5"/>
              </a:rPr>
              <a:t>link</a:t>
            </a:r>
            <a:r>
              <a:rPr lang="en-US" sz="1400" dirty="0"/>
              <a:t>)</a:t>
            </a:r>
            <a:br>
              <a:rPr lang="en-US" sz="900" dirty="0"/>
            </a:br>
            <a:endParaRPr lang="en-US" sz="900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60A0C33-D410-092A-62DB-8822BBE091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8353" y="106279"/>
            <a:ext cx="1107487" cy="87466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211873E-25FB-7079-D094-D70EDDE5E6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97694" y="1732018"/>
            <a:ext cx="1307847" cy="526600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49AF7F7-32EC-9EB1-E56C-7D6FB00F1E0A}"/>
              </a:ext>
            </a:extLst>
          </p:cNvPr>
          <p:cNvCxnSpPr/>
          <p:nvPr/>
        </p:nvCxnSpPr>
        <p:spPr>
          <a:xfrm>
            <a:off x="8815670" y="1096358"/>
            <a:ext cx="0" cy="496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14FF05A-5467-25EB-5273-746E347861A9}"/>
              </a:ext>
            </a:extLst>
          </p:cNvPr>
          <p:cNvSpPr txBox="1"/>
          <p:nvPr/>
        </p:nvSpPr>
        <p:spPr>
          <a:xfrm>
            <a:off x="8867323" y="1117666"/>
            <a:ext cx="116595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Create CloudWatch rule to trigger Lambda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170E014A-4A15-568E-1820-32C411730F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67121" y="1638839"/>
            <a:ext cx="942636" cy="712958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A490744-1E01-2A98-68AA-81EA5798999F}"/>
              </a:ext>
            </a:extLst>
          </p:cNvPr>
          <p:cNvCxnSpPr>
            <a:cxnSpLocks/>
          </p:cNvCxnSpPr>
          <p:nvPr/>
        </p:nvCxnSpPr>
        <p:spPr>
          <a:xfrm>
            <a:off x="9974266" y="1995318"/>
            <a:ext cx="489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C801D45-EA53-0392-76C0-1284AAE5213D}"/>
              </a:ext>
            </a:extLst>
          </p:cNvPr>
          <p:cNvSpPr txBox="1"/>
          <p:nvPr/>
        </p:nvSpPr>
        <p:spPr>
          <a:xfrm>
            <a:off x="10464068" y="1125932"/>
            <a:ext cx="1711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Validate my Email to register</a:t>
            </a:r>
            <a:br>
              <a:rPr lang="en-US" sz="900" dirty="0"/>
            </a:br>
            <a:r>
              <a:rPr lang="en-US" sz="900" dirty="0"/>
              <a:t>test if not all csv files existed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950645F4-E2E0-FB57-C739-B9539D0A4A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12567" y="3769265"/>
            <a:ext cx="1337541" cy="1239192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D122A544-622F-83ED-7534-ED1281CEE8DC}"/>
              </a:ext>
            </a:extLst>
          </p:cNvPr>
          <p:cNvSpPr txBox="1"/>
          <p:nvPr/>
        </p:nvSpPr>
        <p:spPr>
          <a:xfrm>
            <a:off x="9860956" y="5008457"/>
            <a:ext cx="22823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Deploy, configure Airflow, run test DAG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9ECB3D3-4D48-3A11-0E97-D9AEF629967C}"/>
              </a:ext>
            </a:extLst>
          </p:cNvPr>
          <p:cNvCxnSpPr>
            <a:cxnSpLocks/>
          </p:cNvCxnSpPr>
          <p:nvPr/>
        </p:nvCxnSpPr>
        <p:spPr>
          <a:xfrm>
            <a:off x="8915400" y="2493818"/>
            <a:ext cx="1303767" cy="1163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317BBA4-8741-AC71-E1AD-F8DAEFF9588E}"/>
              </a:ext>
            </a:extLst>
          </p:cNvPr>
          <p:cNvCxnSpPr/>
          <p:nvPr/>
        </p:nvCxnSpPr>
        <p:spPr>
          <a:xfrm flipH="1">
            <a:off x="6299053" y="1995318"/>
            <a:ext cx="1878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C6820BB-A3BA-982E-CBF5-AADC4629197D}"/>
              </a:ext>
            </a:extLst>
          </p:cNvPr>
          <p:cNvSpPr txBox="1"/>
          <p:nvPr/>
        </p:nvSpPr>
        <p:spPr>
          <a:xfrm>
            <a:off x="6588737" y="1703632"/>
            <a:ext cx="11659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read S3 file list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E8E1056-888E-E25E-80E6-A746590754AA}"/>
              </a:ext>
            </a:extLst>
          </p:cNvPr>
          <p:cNvSpPr txBox="1"/>
          <p:nvPr/>
        </p:nvSpPr>
        <p:spPr>
          <a:xfrm>
            <a:off x="8867323" y="2829393"/>
            <a:ext cx="1534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API request with payload(containing csv file info)</a:t>
            </a:r>
            <a:r>
              <a:rPr lang="en-US" altLang="zh-CN" sz="900" dirty="0"/>
              <a:t>,</a:t>
            </a:r>
            <a:r>
              <a:rPr lang="zh-CN" altLang="en-US" sz="900" dirty="0"/>
              <a:t> </a:t>
            </a:r>
            <a:r>
              <a:rPr lang="en-US" altLang="zh-CN" sz="900" dirty="0"/>
              <a:t>check</a:t>
            </a:r>
            <a:r>
              <a:rPr lang="zh-CN" altLang="en-US" sz="900" dirty="0"/>
              <a:t> </a:t>
            </a:r>
            <a:r>
              <a:rPr lang="en-CA" altLang="zh-CN" sz="900" dirty="0"/>
              <a:t>if </a:t>
            </a:r>
            <a:r>
              <a:rPr lang="en-US" altLang="zh-CN" sz="900" dirty="0"/>
              <a:t>Airflow Dag run kicked</a:t>
            </a:r>
            <a:endParaRPr lang="en-US" sz="900" dirty="0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4CB07A60-0A82-13A3-EB99-C12CC5EB7F9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0800000" flipH="1" flipV="1">
            <a:off x="5720351" y="5154368"/>
            <a:ext cx="1736771" cy="53423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065B9CEC-546D-696A-5FD8-0FD28631B0CC}"/>
              </a:ext>
            </a:extLst>
          </p:cNvPr>
          <p:cNvSpPr txBox="1"/>
          <p:nvPr/>
        </p:nvSpPr>
        <p:spPr>
          <a:xfrm>
            <a:off x="5509346" y="5688646"/>
            <a:ext cx="2410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Mount S3 bucket, coding </a:t>
            </a:r>
            <a:r>
              <a:rPr lang="en-US" sz="900" dirty="0" err="1"/>
              <a:t>pyspark</a:t>
            </a:r>
            <a:r>
              <a:rPr lang="en-US" sz="900" dirty="0"/>
              <a:t> syntax and tested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57DFE8B-439F-1554-5C38-540597DB8149}"/>
              </a:ext>
            </a:extLst>
          </p:cNvPr>
          <p:cNvSpPr txBox="1"/>
          <p:nvPr/>
        </p:nvSpPr>
        <p:spPr>
          <a:xfrm>
            <a:off x="-2337955" y="74191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B38D0A00-477D-6224-065F-DAB7F175B07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06935" y="4489989"/>
            <a:ext cx="1117600" cy="1498600"/>
          </a:xfrm>
          <a:prstGeom prst="rect">
            <a:avLst/>
          </a:prstGeom>
        </p:spPr>
      </p:pic>
      <p:sp>
        <p:nvSpPr>
          <p:cNvPr id="1024" name="TextBox 1023">
            <a:extLst>
              <a:ext uri="{FF2B5EF4-FFF2-40B4-BE49-F238E27FC236}">
                <a16:creationId xmlns:a16="http://schemas.microsoft.com/office/drawing/2014/main" id="{9CC1D9E9-6DC9-6188-62F1-15C7213312E4}"/>
              </a:ext>
            </a:extLst>
          </p:cNvPr>
          <p:cNvSpPr txBox="1"/>
          <p:nvPr/>
        </p:nvSpPr>
        <p:spPr>
          <a:xfrm>
            <a:off x="7089385" y="6057977"/>
            <a:ext cx="3129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Add create spark session syntax in stand alone script</a:t>
            </a:r>
            <a:br>
              <a:rPr lang="en-US" sz="900" dirty="0"/>
            </a:br>
            <a:r>
              <a:rPr lang="en-US" sz="900" dirty="0"/>
              <a:t>put it in S3</a:t>
            </a:r>
          </a:p>
          <a:p>
            <a:r>
              <a:rPr lang="en-US" sz="900" dirty="0"/>
              <a:t>On master node test: master local, deploy mode client</a:t>
            </a:r>
            <a:br>
              <a:rPr lang="en-US" sz="900" dirty="0"/>
            </a:br>
            <a:r>
              <a:rPr lang="en-US" sz="900" dirty="0"/>
              <a:t>On master node test: master yarn, deploy mode cluster </a:t>
            </a:r>
          </a:p>
        </p:txBody>
      </p: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7A2E6D74-30DE-D2FE-9302-534D7B4F6EF7}"/>
              </a:ext>
            </a:extLst>
          </p:cNvPr>
          <p:cNvCxnSpPr>
            <a:cxnSpLocks/>
          </p:cNvCxnSpPr>
          <p:nvPr/>
        </p:nvCxnSpPr>
        <p:spPr>
          <a:xfrm flipH="1">
            <a:off x="5413664" y="4883727"/>
            <a:ext cx="1893271" cy="201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0" name="Picture 16">
            <a:extLst>
              <a:ext uri="{FF2B5EF4-FFF2-40B4-BE49-F238E27FC236}">
                <a16:creationId xmlns:a16="http://schemas.microsoft.com/office/drawing/2014/main" id="{16189167-76F5-7714-C26A-A0F23E9E4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2653" y="4826930"/>
            <a:ext cx="1643141" cy="101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9" name="TextBox 1038">
            <a:extLst>
              <a:ext uri="{FF2B5EF4-FFF2-40B4-BE49-F238E27FC236}">
                <a16:creationId xmlns:a16="http://schemas.microsoft.com/office/drawing/2014/main" id="{35C3BE2D-2DC0-BA9D-417C-78F382C8E22D}"/>
              </a:ext>
            </a:extLst>
          </p:cNvPr>
          <p:cNvSpPr txBox="1"/>
          <p:nvPr/>
        </p:nvSpPr>
        <p:spPr>
          <a:xfrm>
            <a:off x="5435346" y="4509254"/>
            <a:ext cx="184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Store, product, calendar csv files</a:t>
            </a:r>
            <a:br>
              <a:rPr lang="en-US" sz="900" dirty="0"/>
            </a:br>
            <a:r>
              <a:rPr lang="en-US" sz="900" dirty="0"/>
              <a:t>fact table parquet file</a:t>
            </a:r>
          </a:p>
        </p:txBody>
      </p:sp>
      <p:cxnSp>
        <p:nvCxnSpPr>
          <p:cNvPr id="1044" name="Straight Arrow Connector 1043">
            <a:extLst>
              <a:ext uri="{FF2B5EF4-FFF2-40B4-BE49-F238E27FC236}">
                <a16:creationId xmlns:a16="http://schemas.microsoft.com/office/drawing/2014/main" id="{491E09C5-21AC-ABA6-BB62-7D3FA38CF606}"/>
              </a:ext>
            </a:extLst>
          </p:cNvPr>
          <p:cNvCxnSpPr/>
          <p:nvPr/>
        </p:nvCxnSpPr>
        <p:spPr>
          <a:xfrm flipH="1">
            <a:off x="8497694" y="4489989"/>
            <a:ext cx="1535584" cy="553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5" name="TextBox 1044">
            <a:extLst>
              <a:ext uri="{FF2B5EF4-FFF2-40B4-BE49-F238E27FC236}">
                <a16:creationId xmlns:a16="http://schemas.microsoft.com/office/drawing/2014/main" id="{3CE70378-047A-A059-9016-A1E50A2037F2}"/>
              </a:ext>
            </a:extLst>
          </p:cNvPr>
          <p:cNvSpPr txBox="1"/>
          <p:nvPr/>
        </p:nvSpPr>
        <p:spPr>
          <a:xfrm>
            <a:off x="8468993" y="4068484"/>
            <a:ext cx="153403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Modify DAG run with </a:t>
            </a:r>
            <a:r>
              <a:rPr lang="en-CA" sz="900" dirty="0" err="1"/>
              <a:t>EmrAddStepsOperator</a:t>
            </a:r>
            <a:endParaRPr lang="en-CA" sz="900" dirty="0"/>
          </a:p>
          <a:p>
            <a:r>
              <a:rPr lang="en-US" sz="900" dirty="0"/>
              <a:t>, </a:t>
            </a:r>
            <a:r>
              <a:rPr lang="en-CA" sz="900" dirty="0" err="1"/>
              <a:t>EmrStepSensor</a:t>
            </a:r>
            <a:endParaRPr lang="en-CA" sz="900" dirty="0"/>
          </a:p>
          <a:p>
            <a:r>
              <a:rPr lang="en-US" sz="900" dirty="0"/>
              <a:t>(</a:t>
            </a:r>
            <a:r>
              <a:rPr lang="en-US" sz="2000" dirty="0">
                <a:hlinkClick r:id="rId13"/>
              </a:rPr>
              <a:t>link</a:t>
            </a:r>
            <a:r>
              <a:rPr lang="en-US" sz="900" dirty="0"/>
              <a:t>)</a:t>
            </a:r>
          </a:p>
        </p:txBody>
      </p:sp>
      <p:pic>
        <p:nvPicPr>
          <p:cNvPr id="1046" name="Picture 1045">
            <a:extLst>
              <a:ext uri="{FF2B5EF4-FFF2-40B4-BE49-F238E27FC236}">
                <a16:creationId xmlns:a16="http://schemas.microsoft.com/office/drawing/2014/main" id="{251E6A63-847E-72F0-5B98-A79F7B023E1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05227" y="5571103"/>
            <a:ext cx="713048" cy="699678"/>
          </a:xfrm>
          <a:prstGeom prst="rect">
            <a:avLst/>
          </a:prstGeom>
        </p:spPr>
      </p:pic>
      <p:cxnSp>
        <p:nvCxnSpPr>
          <p:cNvPr id="1048" name="Straight Arrow Connector 1047">
            <a:extLst>
              <a:ext uri="{FF2B5EF4-FFF2-40B4-BE49-F238E27FC236}">
                <a16:creationId xmlns:a16="http://schemas.microsoft.com/office/drawing/2014/main" id="{2EECA340-2BED-49B2-6240-8D395027A83A}"/>
              </a:ext>
            </a:extLst>
          </p:cNvPr>
          <p:cNvCxnSpPr>
            <a:cxnSpLocks/>
            <a:stCxn id="1040" idx="1"/>
          </p:cNvCxnSpPr>
          <p:nvPr/>
        </p:nvCxnSpPr>
        <p:spPr>
          <a:xfrm flipH="1">
            <a:off x="2296391" y="5333953"/>
            <a:ext cx="1426262" cy="586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3" name="TextBox 1052">
            <a:extLst>
              <a:ext uri="{FF2B5EF4-FFF2-40B4-BE49-F238E27FC236}">
                <a16:creationId xmlns:a16="http://schemas.microsoft.com/office/drawing/2014/main" id="{EDFE7CB1-1AE5-FD72-5F5C-5D4E68DF6A7F}"/>
              </a:ext>
            </a:extLst>
          </p:cNvPr>
          <p:cNvSpPr txBox="1"/>
          <p:nvPr/>
        </p:nvSpPr>
        <p:spPr>
          <a:xfrm>
            <a:off x="2115273" y="4946173"/>
            <a:ext cx="17270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Glue Crawler scans S3 and generate Catalogue(</a:t>
            </a:r>
            <a:r>
              <a:rPr lang="en-US" sz="2000" dirty="0">
                <a:hlinkClick r:id="rId15"/>
              </a:rPr>
              <a:t>link</a:t>
            </a:r>
            <a:r>
              <a:rPr lang="en-US" sz="1000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8EB344-54E2-B5DC-85BB-6B15F7D0465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6297" y="3475961"/>
            <a:ext cx="884806" cy="101404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80F2BC3-C356-6170-0461-0518A02D3E68}"/>
              </a:ext>
            </a:extLst>
          </p:cNvPr>
          <p:cNvCxnSpPr/>
          <p:nvPr/>
        </p:nvCxnSpPr>
        <p:spPr>
          <a:xfrm flipH="1" flipV="1">
            <a:off x="1126836" y="4509254"/>
            <a:ext cx="251480" cy="912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F43323E-1600-2E68-4A3B-A9EB993DA11E}"/>
              </a:ext>
            </a:extLst>
          </p:cNvPr>
          <p:cNvSpPr txBox="1"/>
          <p:nvPr/>
        </p:nvSpPr>
        <p:spPr>
          <a:xfrm>
            <a:off x="565150" y="4693920"/>
            <a:ext cx="813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Provide database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860254-F107-D275-BEDD-31338498D7D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329568" y="2765111"/>
            <a:ext cx="1285159" cy="100034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4AEC66-EE42-A5A4-7021-2AD91227062F}"/>
              </a:ext>
            </a:extLst>
          </p:cNvPr>
          <p:cNvCxnSpPr>
            <a:cxnSpLocks/>
          </p:cNvCxnSpPr>
          <p:nvPr/>
        </p:nvCxnSpPr>
        <p:spPr>
          <a:xfrm flipH="1">
            <a:off x="1348545" y="3152558"/>
            <a:ext cx="1086573" cy="323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2B30F66-89F5-56E0-43AE-91E91ED143A2}"/>
              </a:ext>
            </a:extLst>
          </p:cNvPr>
          <p:cNvSpPr txBox="1"/>
          <p:nvPr/>
        </p:nvSpPr>
        <p:spPr>
          <a:xfrm>
            <a:off x="1126836" y="2781298"/>
            <a:ext cx="1250663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Connect with Athena</a:t>
            </a:r>
            <a:br>
              <a:rPr lang="en-US" sz="900" dirty="0"/>
            </a:br>
            <a:r>
              <a:rPr lang="en-US" sz="900" dirty="0"/>
              <a:t>(</a:t>
            </a:r>
            <a:r>
              <a:rPr lang="en-US" sz="2000" dirty="0">
                <a:hlinkClick r:id="rId18"/>
              </a:rPr>
              <a:t>link</a:t>
            </a:r>
            <a:r>
              <a:rPr lang="en-US" sz="9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9231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2" grpId="0"/>
      <p:bldP spid="40" grpId="0"/>
      <p:bldP spid="45" grpId="0"/>
      <p:bldP spid="49" grpId="0"/>
      <p:bldP spid="54" grpId="0"/>
      <p:bldP spid="55" grpId="0"/>
      <p:bldP spid="61" grpId="0"/>
      <p:bldP spid="61" grpId="1"/>
      <p:bldP spid="1024" grpId="0"/>
      <p:bldP spid="1039" grpId="0"/>
      <p:bldP spid="1045" grpId="0"/>
      <p:bldP spid="1053" grpId="0"/>
      <p:bldP spid="6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7" descr="Abstract image of curvy lines">
            <a:extLst>
              <a:ext uri="{FF2B5EF4-FFF2-40B4-BE49-F238E27FC236}">
                <a16:creationId xmlns:a16="http://schemas.microsoft.com/office/drawing/2014/main" id="{D90EDC40-3692-1919-363B-B17AD08BECD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449" y="0"/>
            <a:ext cx="12191551" cy="68580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49C7A0-F259-6FAC-4D6E-0BF89C8D5D0C}"/>
              </a:ext>
            </a:extLst>
          </p:cNvPr>
          <p:cNvSpPr txBox="1"/>
          <p:nvPr/>
        </p:nvSpPr>
        <p:spPr>
          <a:xfrm>
            <a:off x="221675" y="1709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FD5298-D68B-F26C-F4EA-30CD71D8306F}"/>
              </a:ext>
            </a:extLst>
          </p:cNvPr>
          <p:cNvSpPr txBox="1"/>
          <p:nvPr/>
        </p:nvSpPr>
        <p:spPr>
          <a:xfrm>
            <a:off x="729671" y="1893824"/>
            <a:ext cx="7832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Use of Airflow to be event-driven style?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7A0BCD-F481-1975-1373-F94F1B9ED46C}"/>
              </a:ext>
            </a:extLst>
          </p:cNvPr>
          <p:cNvSpPr txBox="1"/>
          <p:nvPr/>
        </p:nvSpPr>
        <p:spPr>
          <a:xfrm>
            <a:off x="1144859" y="2337103"/>
            <a:ext cx="7832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airflow.providers.amazon.aws.operators.lambda_function</a:t>
            </a:r>
            <a:r>
              <a:rPr lang="en-CA" dirty="0"/>
              <a:t> calls lambda?</a:t>
            </a:r>
            <a:br>
              <a:rPr lang="en-CA" dirty="0"/>
            </a:br>
            <a:r>
              <a:rPr lang="en-CA" dirty="0" err="1"/>
              <a:t>airflow.providers.snowflake</a:t>
            </a:r>
            <a:r>
              <a:rPr lang="en-CA" dirty="0"/>
              <a:t> calls procedure?</a:t>
            </a:r>
            <a:br>
              <a:rPr lang="en-CA" dirty="0"/>
            </a:br>
            <a:r>
              <a:rPr lang="en-CA" dirty="0" err="1"/>
              <a:t>airflow.providers.amazon.aws.operators.GlueCrawlerOperator</a:t>
            </a:r>
            <a:r>
              <a:rPr lang="en-CA" dirty="0"/>
              <a:t>?</a:t>
            </a:r>
          </a:p>
          <a:p>
            <a:r>
              <a:rPr lang="en-CA" dirty="0" err="1"/>
              <a:t>airflow.providers.amazon.aws.operators.emr</a:t>
            </a:r>
            <a:r>
              <a:rPr lang="en-CA" dirty="0"/>
              <a:t> create dynamic EMR cluster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F9959E-2042-94D1-7A03-6D6A54A630A5}"/>
              </a:ext>
            </a:extLst>
          </p:cNvPr>
          <p:cNvSpPr txBox="1"/>
          <p:nvPr/>
        </p:nvSpPr>
        <p:spPr>
          <a:xfrm>
            <a:off x="729672" y="886444"/>
            <a:ext cx="7832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  <a:r>
              <a:rPr lang="en-US" dirty="0" err="1"/>
              <a:t>Pyspark</a:t>
            </a:r>
            <a:r>
              <a:rPr lang="en-US" dirty="0"/>
              <a:t> job zip file artifact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01186C-2F05-794A-761B-08F940F46944}"/>
              </a:ext>
            </a:extLst>
          </p:cNvPr>
          <p:cNvSpPr txBox="1"/>
          <p:nvPr/>
        </p:nvSpPr>
        <p:spPr>
          <a:xfrm>
            <a:off x="729671" y="4001716"/>
            <a:ext cx="7832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</a:t>
            </a:r>
            <a:r>
              <a:rPr lang="en-CA" b="0" i="0" dirty="0">
                <a:effectLst/>
                <a:latin typeface="rubik"/>
              </a:rPr>
              <a:t>Helm Chart for Apache Airflow</a:t>
            </a:r>
          </a:p>
        </p:txBody>
      </p:sp>
    </p:spTree>
    <p:extLst>
      <p:ext uri="{BB962C8B-B14F-4D97-AF65-F5344CB8AC3E}">
        <p14:creationId xmlns:p14="http://schemas.microsoft.com/office/powerpoint/2010/main" val="455127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7" descr="Abstract image of curvy lines">
            <a:extLst>
              <a:ext uri="{FF2B5EF4-FFF2-40B4-BE49-F238E27FC236}">
                <a16:creationId xmlns:a16="http://schemas.microsoft.com/office/drawing/2014/main" id="{A154CEBE-6E90-4C5E-5F7C-2A806EBEBC5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449" y="0"/>
            <a:ext cx="12191551" cy="68580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A8C581-FAE6-2AD7-0259-C6BEFAE63B0A}"/>
              </a:ext>
            </a:extLst>
          </p:cNvPr>
          <p:cNvSpPr txBox="1"/>
          <p:nvPr/>
        </p:nvSpPr>
        <p:spPr>
          <a:xfrm>
            <a:off x="5338618" y="3059668"/>
            <a:ext cx="4045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266813288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ing Act">
  <a:themeElements>
    <a:clrScheme name="Balancing Act">
      <a:dk1>
        <a:sysClr val="windowText" lastClr="000000"/>
      </a:dk1>
      <a:lt1>
        <a:sysClr val="window" lastClr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ellspring">
  <a:themeElements>
    <a:clrScheme name="Wellspring">
      <a:dk1>
        <a:sysClr val="windowText" lastClr="000000"/>
      </a:dk1>
      <a:lt1>
        <a:sysClr val="window" lastClr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tar of the show">
  <a:themeElements>
    <a:clrScheme name="Star of the show">
      <a:dk1>
        <a:sysClr val="windowText" lastClr="000000"/>
      </a:dk1>
      <a:lt1>
        <a:sysClr val="window" lastClr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Amusements">
  <a:themeElements>
    <a:clrScheme name="Amusements">
      <a:dk1>
        <a:sysClr val="windowText" lastClr="000000"/>
      </a:dk1>
      <a:lt1>
        <a:sysClr val="window" lastClr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Custom 15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tf66906339_win32</Template>
  <TotalTime>0</TotalTime>
  <Words>269</Words>
  <Application>Microsoft Macintosh PowerPoint</Application>
  <PresentationFormat>Widescreen</PresentationFormat>
  <Paragraphs>31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rubik</vt:lpstr>
      <vt:lpstr>Arial</vt:lpstr>
      <vt:lpstr>Calibri</vt:lpstr>
      <vt:lpstr>Cooper Black</vt:lpstr>
      <vt:lpstr>Segoe UI</vt:lpstr>
      <vt:lpstr>Segoe UI Light</vt:lpstr>
      <vt:lpstr>Balancing Act</vt:lpstr>
      <vt:lpstr>Wellspring</vt:lpstr>
      <vt:lpstr>Star of the show</vt:lpstr>
      <vt:lpstr>Amusements</vt:lpstr>
      <vt:lpstr>Mid term presentation       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2021-12-08T21:54:28Z</dcterms:created>
  <dcterms:modified xsi:type="dcterms:W3CDTF">2022-12-21T23:45:56Z</dcterms:modified>
</cp:coreProperties>
</file>