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66"/>
    <p:restoredTop sz="94724"/>
  </p:normalViewPr>
  <p:slideViewPr>
    <p:cSldViewPr snapToGrid="0">
      <p:cViewPr varScale="1">
        <p:scale>
          <a:sx n="138" d="100"/>
          <a:sy n="138" d="100"/>
        </p:scale>
        <p:origin x="18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D0D9-5E98-F16A-B8CB-12AC0B482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DB352-C82A-45BD-F018-5229E120B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62246-78D1-697C-FC59-EAD8B265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C313-F06C-934B-97D9-2EC252C7EEE8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4A037-F95A-FFB0-D4E0-BE9DDE97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5CCDB-364E-0889-2AD8-557A4569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9C80-E55C-4540-A724-E804EE2FE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49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8225-DF6C-FFF3-348F-B7A0C65F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0EE4C-5E56-89C0-3EFA-2BB863397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A12D5-4A46-C58A-ADF2-3EE383B8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C313-F06C-934B-97D9-2EC252C7EEE8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CDA05-5722-42E7-A76B-77CD256D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6C860-F9EC-56FA-85A5-F3AFC9AA0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9C80-E55C-4540-A724-E804EE2FE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5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70D6B-7808-2362-2908-A05761820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504AB-A2C7-EDC8-2C53-A9C99AF96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844CF-5A09-FA23-B095-0CF7EA36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C313-F06C-934B-97D9-2EC252C7EEE8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9AD0E-4A05-1692-E816-24DE880D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CA26C-685D-4AE9-B734-18C86BE5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9C80-E55C-4540-A724-E804EE2FE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4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43776-D7D9-AEAE-0225-C781C8CD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AD1DE-BAE7-7206-F607-42B9B3F39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F99C1-9113-451C-49DC-AB1EE7B53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C313-F06C-934B-97D9-2EC252C7EEE8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95322-A788-A0D3-89FC-C3BDAD530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D4A50-134A-C596-5FDB-C2CD7097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9C80-E55C-4540-A724-E804EE2FE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1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AA1A4-186C-3433-F5CB-42D628C32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DEC84-2454-FDB2-E551-0755A15BC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E86D7-900B-B789-5F1A-68E1E1D22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C313-F06C-934B-97D9-2EC252C7EEE8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B1208-A7F5-3615-157A-B1FC19209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F2EE9-C0B3-3101-2CA2-3810FFC2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9C80-E55C-4540-A724-E804EE2FE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3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B399F-1082-ECDD-4AFB-B9F8B97C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19266-1745-7A15-DE19-936EBB627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BD865-E168-81E9-B216-38F666657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C993D-40C9-4CDA-B601-7E44318C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C313-F06C-934B-97D9-2EC252C7EEE8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36DA2-1239-CCE8-EE01-DBBF4522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DFCA9-CC95-9CFF-9D75-6D5B6B60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9C80-E55C-4540-A724-E804EE2FE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5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0D468-E6EC-F50A-1948-1741217F9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ADC96-0B09-6435-4C2C-57768BC93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92B91-4912-DD72-407A-C6E6AA752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0E1A31-23C4-8119-10B8-7AB90530E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DF0DD1-F1BE-B961-AE2A-9A05C5007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2C3BA4-FC60-DDAA-70B9-B9F4DF11D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C313-F06C-934B-97D9-2EC252C7EEE8}" type="datetimeFigureOut">
              <a:rPr lang="en-US" smtClean="0"/>
              <a:t>3/4/23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09875C-583E-888E-0BF2-ACCF3ECF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3B92C9-4CFF-8C12-9FB9-B30831D7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9C80-E55C-4540-A724-E804EE2FE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3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3D79-7228-F4FC-3190-1202A21A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5354EC-1406-CBDB-2968-C6E5E4CE0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C313-F06C-934B-97D9-2EC252C7EEE8}" type="datetimeFigureOut">
              <a:rPr lang="en-US" smtClean="0"/>
              <a:t>3/4/23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56622-ECC2-5755-CCCF-5695B46CE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86376-E927-13E3-FA98-E2FB16BC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9C80-E55C-4540-A724-E804EE2FE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3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300508-E93D-B7EA-7523-94CC0206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C313-F06C-934B-97D9-2EC252C7EEE8}" type="datetimeFigureOut">
              <a:rPr lang="en-US" smtClean="0"/>
              <a:t>3/4/23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0F94D-D57C-5B5B-09E1-8A22F906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42162-1F61-F402-7507-9ACCA4F7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9C80-E55C-4540-A724-E804EE2FE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78C4C-6E62-4839-A5EA-8311C72ED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6DAAF-52C7-CF67-4835-C21D3D3A3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477D9-E65D-7138-F594-7117EFE86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FC195-3C7C-DFFC-C056-75836596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C313-F06C-934B-97D9-2EC252C7EEE8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4247E-3AF9-EA33-C588-DF1B04B60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46B36-3B8A-35EE-713D-7D564527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9C80-E55C-4540-A724-E804EE2FE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7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4531F-7228-C365-0AB7-C6DC0A70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4E533B-A6EA-7947-6E49-CE18636F2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EC18C-F1FD-D285-10FE-02E851185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BE2DE-AE00-4686-080E-CA0851EE0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C313-F06C-934B-97D9-2EC252C7EEE8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E28C1-F45E-41F2-9A10-AEA1745A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BF679-DED4-7E54-FBCD-659F3742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9C80-E55C-4540-A724-E804EE2FE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5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389B0E-65A8-DCEF-E28C-098C36479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C6EE8-05D4-40B8-0866-939F66C7E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2E847-ED7F-EAD5-A507-487D843FE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FC313-F06C-934B-97D9-2EC252C7EEE8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F7228-8927-5D16-76E7-6A342FF67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3EEFB-7A38-97E5-A6E0-2B26EEDBF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39C80-E55C-4540-A724-E804EE2FE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5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D53101-3719-253F-0AD2-575DF7EA1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7BD4D39A-2DB0-C363-5D64-A878AA0A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4697" y="2335051"/>
            <a:ext cx="7094298" cy="1322550"/>
          </a:xfrm>
        </p:spPr>
        <p:txBody>
          <a:bodyPr anchor="t" anchorCtr="0">
            <a:normAutofit fontScale="90000"/>
          </a:bodyPr>
          <a:lstStyle/>
          <a:p>
            <a:r>
              <a:rPr lang="en-US" dirty="0">
                <a:latin typeface="Cooper Black" panose="0208090404030B020404" pitchFamily="18" charset="77"/>
              </a:rPr>
              <a:t>Final Project presentation</a:t>
            </a:r>
            <a:br>
              <a:rPr lang="en-US" dirty="0"/>
            </a:br>
            <a:r>
              <a:rPr lang="en-US" dirty="0"/>
              <a:t>			Hui Jin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39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6" name="Picture 1065">
            <a:extLst>
              <a:ext uri="{FF2B5EF4-FFF2-40B4-BE49-F238E27FC236}">
                <a16:creationId xmlns:a16="http://schemas.microsoft.com/office/drawing/2014/main" id="{2557EE8C-596B-A761-4248-1A559ECC5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t API icon PNG and SVG Vector Free Download">
            <a:extLst>
              <a:ext uri="{FF2B5EF4-FFF2-40B4-BE49-F238E27FC236}">
                <a16:creationId xmlns:a16="http://schemas.microsoft.com/office/drawing/2014/main" id="{F0ADDE2F-9E32-2BEF-D1C5-62CBBB5D6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66" y="154208"/>
            <a:ext cx="1158737" cy="94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364E6D-7855-75AD-B1C1-3212E96FD8BE}"/>
              </a:ext>
            </a:extLst>
          </p:cNvPr>
          <p:cNvCxnSpPr>
            <a:cxnSpLocks/>
          </p:cNvCxnSpPr>
          <p:nvPr/>
        </p:nvCxnSpPr>
        <p:spPr>
          <a:xfrm>
            <a:off x="1177322" y="2885326"/>
            <a:ext cx="0" cy="3799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6DD683-B845-7425-F600-7BA734877AA6}"/>
              </a:ext>
            </a:extLst>
          </p:cNvPr>
          <p:cNvCxnSpPr>
            <a:cxnSpLocks/>
          </p:cNvCxnSpPr>
          <p:nvPr/>
        </p:nvCxnSpPr>
        <p:spPr>
          <a:xfrm>
            <a:off x="1177322" y="2885326"/>
            <a:ext cx="67487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9A1EC9-879A-5AD4-549E-08233BEE391B}"/>
              </a:ext>
            </a:extLst>
          </p:cNvPr>
          <p:cNvCxnSpPr>
            <a:cxnSpLocks/>
          </p:cNvCxnSpPr>
          <p:nvPr/>
        </p:nvCxnSpPr>
        <p:spPr>
          <a:xfrm>
            <a:off x="7926024" y="2885326"/>
            <a:ext cx="0" cy="3799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698C87-FABB-C051-1103-25365EEFD12B}"/>
              </a:ext>
            </a:extLst>
          </p:cNvPr>
          <p:cNvCxnSpPr>
            <a:cxnSpLocks/>
          </p:cNvCxnSpPr>
          <p:nvPr/>
        </p:nvCxnSpPr>
        <p:spPr>
          <a:xfrm>
            <a:off x="1177322" y="6685280"/>
            <a:ext cx="67487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amazon-ec2-utilities · GitHub Topics · GitHub">
            <a:extLst>
              <a:ext uri="{FF2B5EF4-FFF2-40B4-BE49-F238E27FC236}">
                <a16:creationId xmlns:a16="http://schemas.microsoft.com/office/drawing/2014/main" id="{4A396A77-07AF-932D-A3ED-C08BB33C8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30" y="2645936"/>
            <a:ext cx="1382984" cy="88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9D451FA-E712-F84A-704E-859E8C4EB177}"/>
              </a:ext>
            </a:extLst>
          </p:cNvPr>
          <p:cNvSpPr txBox="1"/>
          <p:nvPr/>
        </p:nvSpPr>
        <p:spPr>
          <a:xfrm>
            <a:off x="71865" y="3429000"/>
            <a:ext cx="11498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Ubuntu</a:t>
            </a:r>
          </a:p>
          <a:p>
            <a:r>
              <a:rPr lang="en-US" sz="900" dirty="0"/>
              <a:t>1.Create Key Pairs for SSH connection</a:t>
            </a:r>
          </a:p>
          <a:p>
            <a:r>
              <a:rPr lang="en-US" sz="900" dirty="0"/>
              <a:t>2.Create Security Group allowing all TCP</a:t>
            </a:r>
          </a:p>
          <a:p>
            <a:r>
              <a:rPr lang="en-US" sz="900" dirty="0"/>
              <a:t>3.Create Role with EC2, S3 Full Access policies</a:t>
            </a:r>
          </a:p>
          <a:p>
            <a:r>
              <a:rPr lang="en-US" sz="900" dirty="0"/>
              <a:t>4. Update apt-get repo and install docker </a:t>
            </a:r>
          </a:p>
        </p:txBody>
      </p:sp>
      <p:pic>
        <p:nvPicPr>
          <p:cNvPr id="1034" name="Picture 10" descr="Mysql - Free computer icons">
            <a:extLst>
              <a:ext uri="{FF2B5EF4-FFF2-40B4-BE49-F238E27FC236}">
                <a16:creationId xmlns:a16="http://schemas.microsoft.com/office/drawing/2014/main" id="{FE429F10-0A9D-7F72-2F40-3F505E4C3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12" y="5575030"/>
            <a:ext cx="815673" cy="81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E829284-30A6-37BC-877D-3B05D44D0F4F}"/>
              </a:ext>
            </a:extLst>
          </p:cNvPr>
          <p:cNvSpPr txBox="1"/>
          <p:nvPr/>
        </p:nvSpPr>
        <p:spPr>
          <a:xfrm>
            <a:off x="1216902" y="5546996"/>
            <a:ext cx="177481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1,Spawn docker container MySQL service.</a:t>
            </a:r>
          </a:p>
          <a:p>
            <a:r>
              <a:rPr lang="en-US" sz="900" dirty="0"/>
              <a:t>2. Create Database</a:t>
            </a:r>
          </a:p>
          <a:p>
            <a:r>
              <a:rPr lang="en-US" sz="900" dirty="0"/>
              <a:t>3. Create Table Schema(</a:t>
            </a:r>
            <a:r>
              <a:rPr lang="en-US" sz="900" dirty="0" err="1"/>
              <a:t>bus_status</a:t>
            </a:r>
            <a:r>
              <a:rPr lang="en-US" sz="900" dirty="0"/>
              <a:t>)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117C9980-8A62-048C-0522-94B62E5A6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076" y="3012825"/>
            <a:ext cx="1082967" cy="45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655DB4A-CBE1-762C-60A1-8690E0507E0C}"/>
              </a:ext>
            </a:extLst>
          </p:cNvPr>
          <p:cNvSpPr txBox="1"/>
          <p:nvPr/>
        </p:nvSpPr>
        <p:spPr>
          <a:xfrm>
            <a:off x="1524877" y="3500395"/>
            <a:ext cx="1774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1,Configure Processor, JDBC connection and build relationship</a:t>
            </a:r>
          </a:p>
          <a:p>
            <a:r>
              <a:rPr lang="en-US" sz="900" dirty="0"/>
              <a:t>2. Start Processor one by one </a:t>
            </a:r>
          </a:p>
          <a:p>
            <a:r>
              <a:rPr lang="en-US" sz="900" dirty="0"/>
              <a:t>and check the queue . </a:t>
            </a:r>
          </a:p>
          <a:p>
            <a:r>
              <a:rPr lang="en-US" sz="900" dirty="0"/>
              <a:t>3. Verify the data is in MySQL </a:t>
            </a:r>
          </a:p>
          <a:p>
            <a:r>
              <a:rPr lang="en-US" sz="900" dirty="0"/>
              <a:t>4. Create Template for archive</a:t>
            </a:r>
          </a:p>
        </p:txBody>
      </p:sp>
      <p:pic>
        <p:nvPicPr>
          <p:cNvPr id="1038" name="Picture 14" descr="Kafka and Amazon Web Services (AWS) MSK - Coralogix">
            <a:extLst>
              <a:ext uri="{FF2B5EF4-FFF2-40B4-BE49-F238E27FC236}">
                <a16:creationId xmlns:a16="http://schemas.microsoft.com/office/drawing/2014/main" id="{6D2E7E52-12DE-3BDC-E881-20156E3EA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543" y="339162"/>
            <a:ext cx="1000757" cy="100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AB5B554-CADD-3D4F-1704-D3FE333CE0B0}"/>
              </a:ext>
            </a:extLst>
          </p:cNvPr>
          <p:cNvSpPr txBox="1"/>
          <p:nvPr/>
        </p:nvSpPr>
        <p:spPr>
          <a:xfrm>
            <a:off x="2502950" y="445349"/>
            <a:ext cx="222122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1.Spwan MSK cluster, provision mode, version 2.6.2.</a:t>
            </a:r>
          </a:p>
          <a:p>
            <a:r>
              <a:rPr lang="en-US" sz="900" dirty="0"/>
              <a:t>2. Use telnet to verify broker connectivity</a:t>
            </a:r>
          </a:p>
          <a:p>
            <a:r>
              <a:rPr lang="en-US" sz="900" dirty="0"/>
              <a:t>3. Use Kafka CLI tool(</a:t>
            </a:r>
            <a:r>
              <a:rPr lang="en-US" sz="900" dirty="0" err="1"/>
              <a:t>kafka-topics.sh</a:t>
            </a:r>
            <a:r>
              <a:rPr lang="en-US" sz="900" dirty="0"/>
              <a:t>) on Ubuntu EC2 to test interaction with MSK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DAA4A2-3986-9D10-525F-058666132FC6}"/>
              </a:ext>
            </a:extLst>
          </p:cNvPr>
          <p:cNvCxnSpPr>
            <a:cxnSpLocks/>
            <a:stCxn id="1026" idx="2"/>
            <a:endCxn id="1036" idx="1"/>
          </p:cNvCxnSpPr>
          <p:nvPr/>
        </p:nvCxnSpPr>
        <p:spPr>
          <a:xfrm>
            <a:off x="819635" y="1102690"/>
            <a:ext cx="853441" cy="2138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ECADBB-5AB8-8CFD-ED05-CC9B38710DCD}"/>
              </a:ext>
            </a:extLst>
          </p:cNvPr>
          <p:cNvCxnSpPr>
            <a:cxnSpLocks/>
            <a:stCxn id="24" idx="2"/>
            <a:endCxn id="1034" idx="0"/>
          </p:cNvCxnSpPr>
          <p:nvPr/>
        </p:nvCxnSpPr>
        <p:spPr>
          <a:xfrm>
            <a:off x="2412284" y="4423725"/>
            <a:ext cx="738665" cy="115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Use CDC to create AMQP Based Events with Apache Camel and Debezium |  Michael Costello">
            <a:extLst>
              <a:ext uri="{FF2B5EF4-FFF2-40B4-BE49-F238E27FC236}">
                <a16:creationId xmlns:a16="http://schemas.microsoft.com/office/drawing/2014/main" id="{9B6F7134-7C88-1470-3F13-43A6B74F2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327" y="3194922"/>
            <a:ext cx="1114391" cy="24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58699DC-E642-2DED-CE44-61BE7980C969}"/>
              </a:ext>
            </a:extLst>
          </p:cNvPr>
          <p:cNvSpPr txBox="1"/>
          <p:nvPr/>
        </p:nvSpPr>
        <p:spPr>
          <a:xfrm>
            <a:off x="4296622" y="3557382"/>
            <a:ext cx="28023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1.Spawn docker container </a:t>
            </a:r>
            <a:r>
              <a:rPr lang="en-US" sz="900" dirty="0" err="1"/>
              <a:t>debezium</a:t>
            </a:r>
            <a:r>
              <a:rPr lang="en-US" sz="900" dirty="0"/>
              <a:t> CDC service</a:t>
            </a:r>
          </a:p>
          <a:p>
            <a:r>
              <a:rPr lang="en-US" sz="900" dirty="0"/>
              <a:t>2. Use Kafka CLI tool to check if CDC topic is created on MSK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D9EB480-7D7D-809B-9D3E-E7453D64E1EB}"/>
              </a:ext>
            </a:extLst>
          </p:cNvPr>
          <p:cNvCxnSpPr>
            <a:cxnSpLocks/>
            <a:stCxn id="1040" idx="0"/>
            <a:endCxn id="1038" idx="2"/>
          </p:cNvCxnSpPr>
          <p:nvPr/>
        </p:nvCxnSpPr>
        <p:spPr>
          <a:xfrm flipV="1">
            <a:off x="4907523" y="1339919"/>
            <a:ext cx="69399" cy="185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CB815F-1E75-1D0B-BA4D-2790EEF0F3FB}"/>
              </a:ext>
            </a:extLst>
          </p:cNvPr>
          <p:cNvCxnSpPr>
            <a:cxnSpLocks/>
          </p:cNvCxnSpPr>
          <p:nvPr/>
        </p:nvCxnSpPr>
        <p:spPr>
          <a:xfrm flipV="1">
            <a:off x="3455874" y="3294335"/>
            <a:ext cx="791542" cy="266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861AA8-D2E1-F96D-96B3-4D8ABF0979BD}"/>
              </a:ext>
            </a:extLst>
          </p:cNvPr>
          <p:cNvSpPr txBox="1"/>
          <p:nvPr/>
        </p:nvSpPr>
        <p:spPr>
          <a:xfrm>
            <a:off x="5554051" y="-32048"/>
            <a:ext cx="342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Milestone – 1(Done)</a:t>
            </a:r>
          </a:p>
        </p:txBody>
      </p:sp>
      <p:pic>
        <p:nvPicPr>
          <p:cNvPr id="50" name="Picture 2" descr="Spark Development Gets Easier with AWS EMR | by Seleme Topuz ...">
            <a:extLst>
              <a:ext uri="{FF2B5EF4-FFF2-40B4-BE49-F238E27FC236}">
                <a16:creationId xmlns:a16="http://schemas.microsoft.com/office/drawing/2014/main" id="{E7169B25-0E8D-227E-B2B8-3BA1D9FF9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49" y="455688"/>
            <a:ext cx="1695793" cy="78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2CA824E-CB44-9ECD-3EA8-C4BCE8BCBEB9}"/>
              </a:ext>
            </a:extLst>
          </p:cNvPr>
          <p:cNvCxnSpPr>
            <a:stCxn id="1038" idx="3"/>
            <a:endCxn id="50" idx="1"/>
          </p:cNvCxnSpPr>
          <p:nvPr/>
        </p:nvCxnSpPr>
        <p:spPr>
          <a:xfrm>
            <a:off x="5477300" y="839541"/>
            <a:ext cx="3666749" cy="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0E11635-FDC9-0FC6-C004-5333C4EFE7E2}"/>
              </a:ext>
            </a:extLst>
          </p:cNvPr>
          <p:cNvSpPr txBox="1"/>
          <p:nvPr/>
        </p:nvSpPr>
        <p:spPr>
          <a:xfrm>
            <a:off x="7689996" y="1217435"/>
            <a:ext cx="2221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1.Contains Hadoop, Hive, Spark 3.3.0</a:t>
            </a:r>
            <a:br>
              <a:rPr lang="en-US" sz="900" dirty="0"/>
            </a:br>
            <a:r>
              <a:rPr lang="en-US" sz="900" dirty="0"/>
              <a:t>2. SSH to Master Node, enter </a:t>
            </a:r>
            <a:r>
              <a:rPr lang="en-US" sz="900" dirty="0" err="1"/>
              <a:t>pySpark</a:t>
            </a:r>
            <a:r>
              <a:rPr lang="en-US" sz="900" dirty="0"/>
              <a:t> command line, execute Spark APP line by line, make sure Spark conf, package, syntax, logic works.</a:t>
            </a:r>
          </a:p>
          <a:p>
            <a:r>
              <a:rPr lang="en-US" sz="900" dirty="0"/>
              <a:t>3. Show </a:t>
            </a:r>
            <a:r>
              <a:rPr lang="en-US" sz="900" dirty="0" err="1"/>
              <a:t>DataFrame</a:t>
            </a:r>
            <a:r>
              <a:rPr lang="en-US" sz="900" dirty="0"/>
              <a:t> in console</a:t>
            </a:r>
          </a:p>
        </p:txBody>
      </p:sp>
      <p:pic>
        <p:nvPicPr>
          <p:cNvPr id="1028" name="Picture 4" descr="Storage Amazon S3 bucket with objects&quot; Icon - Download for free – Iconduck">
            <a:extLst>
              <a:ext uri="{FF2B5EF4-FFF2-40B4-BE49-F238E27FC236}">
                <a16:creationId xmlns:a16="http://schemas.microsoft.com/office/drawing/2014/main" id="{D430C6AD-F39B-35D4-5274-4AD2BD05E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055" y="3142966"/>
            <a:ext cx="758771" cy="78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44B86AD-7EA1-40FF-5800-C8B965C8162E}"/>
              </a:ext>
            </a:extLst>
          </p:cNvPr>
          <p:cNvCxnSpPr>
            <a:cxnSpLocks/>
            <a:stCxn id="50" idx="2"/>
            <a:endCxn id="1028" idx="0"/>
          </p:cNvCxnSpPr>
          <p:nvPr/>
        </p:nvCxnSpPr>
        <p:spPr>
          <a:xfrm>
            <a:off x="9991946" y="1240518"/>
            <a:ext cx="1203495" cy="190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A94C5C4-E0D3-EBE3-FCE8-B80F784A6AB2}"/>
              </a:ext>
            </a:extLst>
          </p:cNvPr>
          <p:cNvSpPr txBox="1"/>
          <p:nvPr/>
        </p:nvSpPr>
        <p:spPr>
          <a:xfrm>
            <a:off x="10547926" y="4007101"/>
            <a:ext cx="14483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1.Dump to S3 in </a:t>
            </a:r>
            <a:r>
              <a:rPr lang="en-US" sz="900" dirty="0" err="1"/>
              <a:t>Hudi</a:t>
            </a:r>
            <a:r>
              <a:rPr lang="en-US" sz="900" dirty="0"/>
              <a:t> table format, Copy on write mode, in parquet format </a:t>
            </a:r>
          </a:p>
        </p:txBody>
      </p:sp>
      <p:pic>
        <p:nvPicPr>
          <p:cNvPr id="1030" name="Picture 6" descr="My top 5 gotchas working with AWS Glue">
            <a:extLst>
              <a:ext uri="{FF2B5EF4-FFF2-40B4-BE49-F238E27FC236}">
                <a16:creationId xmlns:a16="http://schemas.microsoft.com/office/drawing/2014/main" id="{9373C808-A43C-FEC4-F94D-88B6973F0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916" y="3326158"/>
            <a:ext cx="1218266" cy="51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5685949C-E29B-25AD-4633-59AC30F62162}"/>
              </a:ext>
            </a:extLst>
          </p:cNvPr>
          <p:cNvCxnSpPr>
            <a:cxnSpLocks/>
            <a:stCxn id="50" idx="2"/>
            <a:endCxn id="1030" idx="0"/>
          </p:cNvCxnSpPr>
          <p:nvPr/>
        </p:nvCxnSpPr>
        <p:spPr>
          <a:xfrm flipH="1">
            <a:off x="9144049" y="1240518"/>
            <a:ext cx="847897" cy="2085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2498A79F-3001-A23E-1EB1-FA1AAB5E3E6A}"/>
              </a:ext>
            </a:extLst>
          </p:cNvPr>
          <p:cNvSpPr txBox="1"/>
          <p:nvPr/>
        </p:nvSpPr>
        <p:spPr>
          <a:xfrm>
            <a:off x="8451996" y="3973401"/>
            <a:ext cx="163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1. Auto sync with Glue catalog, no manual crawler needed</a:t>
            </a:r>
          </a:p>
        </p:txBody>
      </p:sp>
      <p:pic>
        <p:nvPicPr>
          <p:cNvPr id="1035" name="Picture 8" descr="Query Your S3 Data with Amazon Athena and Mode | Mode">
            <a:extLst>
              <a:ext uri="{FF2B5EF4-FFF2-40B4-BE49-F238E27FC236}">
                <a16:creationId xmlns:a16="http://schemas.microsoft.com/office/drawing/2014/main" id="{BFBC6EC4-75C2-1260-5ACD-D798E2F1A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185" y="5425456"/>
            <a:ext cx="1051942" cy="74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5DECBAC2-D5ED-157B-3EE1-6693F4793E05}"/>
              </a:ext>
            </a:extLst>
          </p:cNvPr>
          <p:cNvCxnSpPr>
            <a:cxnSpLocks/>
            <a:stCxn id="1030" idx="2"/>
            <a:endCxn id="1035" idx="0"/>
          </p:cNvCxnSpPr>
          <p:nvPr/>
        </p:nvCxnSpPr>
        <p:spPr>
          <a:xfrm>
            <a:off x="9144049" y="3837893"/>
            <a:ext cx="1205107" cy="1587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Arrow Connector 1041">
            <a:extLst>
              <a:ext uri="{FF2B5EF4-FFF2-40B4-BE49-F238E27FC236}">
                <a16:creationId xmlns:a16="http://schemas.microsoft.com/office/drawing/2014/main" id="{ECF995D9-27FA-0926-52A8-2BC0ECC0FAAA}"/>
              </a:ext>
            </a:extLst>
          </p:cNvPr>
          <p:cNvCxnSpPr>
            <a:cxnSpLocks/>
            <a:stCxn id="1028" idx="2"/>
            <a:endCxn id="1035" idx="0"/>
          </p:cNvCxnSpPr>
          <p:nvPr/>
        </p:nvCxnSpPr>
        <p:spPr>
          <a:xfrm flipH="1">
            <a:off x="10349156" y="3927796"/>
            <a:ext cx="846285" cy="1497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TextBox 1042">
            <a:extLst>
              <a:ext uri="{FF2B5EF4-FFF2-40B4-BE49-F238E27FC236}">
                <a16:creationId xmlns:a16="http://schemas.microsoft.com/office/drawing/2014/main" id="{72024330-244F-0E4F-AC76-3216B05B4DE7}"/>
              </a:ext>
            </a:extLst>
          </p:cNvPr>
          <p:cNvSpPr txBox="1"/>
          <p:nvPr/>
        </p:nvSpPr>
        <p:spPr>
          <a:xfrm>
            <a:off x="8839335" y="-24077"/>
            <a:ext cx="3269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Milestone – 2(Done)</a:t>
            </a:r>
          </a:p>
        </p:txBody>
      </p:sp>
      <p:pic>
        <p:nvPicPr>
          <p:cNvPr id="1071" name="Picture 10" descr="GitHub - apache/superset: Apache Superset is a Data ...">
            <a:extLst>
              <a:ext uri="{FF2B5EF4-FFF2-40B4-BE49-F238E27FC236}">
                <a16:creationId xmlns:a16="http://schemas.microsoft.com/office/drawing/2014/main" id="{0875F02B-D5C2-EA9F-C893-FD731E56A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342" y="5026131"/>
            <a:ext cx="1489044" cy="74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A705EEB8-07CB-4319-7D7B-01F7BD7E2922}"/>
              </a:ext>
            </a:extLst>
          </p:cNvPr>
          <p:cNvCxnSpPr>
            <a:cxnSpLocks/>
            <a:stCxn id="1035" idx="1"/>
            <a:endCxn id="1071" idx="3"/>
          </p:cNvCxnSpPr>
          <p:nvPr/>
        </p:nvCxnSpPr>
        <p:spPr>
          <a:xfrm flipH="1" flipV="1">
            <a:off x="6773386" y="5398392"/>
            <a:ext cx="3049799" cy="398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7" name="TextBox 1076">
            <a:extLst>
              <a:ext uri="{FF2B5EF4-FFF2-40B4-BE49-F238E27FC236}">
                <a16:creationId xmlns:a16="http://schemas.microsoft.com/office/drawing/2014/main" id="{4B14F1D1-5F59-39B0-AFBA-A42670A2FBB3}"/>
              </a:ext>
            </a:extLst>
          </p:cNvPr>
          <p:cNvSpPr txBox="1"/>
          <p:nvPr/>
        </p:nvSpPr>
        <p:spPr>
          <a:xfrm>
            <a:off x="4673176" y="5883477"/>
            <a:ext cx="306229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1.Spawn docker container superset service</a:t>
            </a:r>
          </a:p>
          <a:p>
            <a:r>
              <a:rPr lang="en-US" sz="900" dirty="0"/>
              <a:t>2. Connect with Athena</a:t>
            </a:r>
          </a:p>
          <a:p>
            <a:r>
              <a:rPr lang="en-US" sz="900" dirty="0"/>
              <a:t>3. Create Superset database, dataset, dashboard.</a:t>
            </a:r>
            <a:br>
              <a:rPr lang="en-US" sz="900" dirty="0"/>
            </a:br>
            <a:r>
              <a:rPr lang="en-US" sz="900" dirty="0"/>
              <a:t>4. Demo!!! (Different with Midterm, show real time change is essential)</a:t>
            </a:r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6D91496A-C01C-7046-ECA9-91FB4DCEDC91}"/>
              </a:ext>
            </a:extLst>
          </p:cNvPr>
          <p:cNvSpPr txBox="1"/>
          <p:nvPr/>
        </p:nvSpPr>
        <p:spPr>
          <a:xfrm>
            <a:off x="4289219" y="3982796"/>
            <a:ext cx="272316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3. Use curl command to submit POST HTTP request to create connector</a:t>
            </a:r>
          </a:p>
          <a:p>
            <a:r>
              <a:rPr lang="en-US" sz="900" dirty="0"/>
              <a:t>4. Use Kafka CLI tool to create command line consumer to see if bus data is in MSK topic</a:t>
            </a:r>
          </a:p>
          <a:p>
            <a:endParaRPr 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A55D4-F7DD-9B36-0E33-E5FFE932BF1B}"/>
              </a:ext>
            </a:extLst>
          </p:cNvPr>
          <p:cNvSpPr txBox="1"/>
          <p:nvPr/>
        </p:nvSpPr>
        <p:spPr>
          <a:xfrm>
            <a:off x="7689996" y="2080059"/>
            <a:ext cx="192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4. Submit spark job to Spark cluster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74970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4" grpId="0"/>
      <p:bldP spid="25" grpId="0"/>
      <p:bldP spid="33" grpId="0"/>
      <p:bldP spid="49" grpId="0"/>
      <p:bldP spid="55" grpId="0"/>
      <p:bldP spid="63" grpId="0"/>
      <p:bldP spid="1033" grpId="0"/>
      <p:bldP spid="1043" grpId="0"/>
      <p:bldP spid="1077" grpId="0"/>
      <p:bldP spid="108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354B8E-4177-5C1A-3728-4D9BEBE8B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6C55C7-D1D4-3CF9-DCF3-730DA974FB43}"/>
              </a:ext>
            </a:extLst>
          </p:cNvPr>
          <p:cNvSpPr txBox="1"/>
          <p:nvPr/>
        </p:nvSpPr>
        <p:spPr>
          <a:xfrm>
            <a:off x="157019" y="166253"/>
            <a:ext cx="161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Steps: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111395-DEC4-F65F-3B2B-0C0BE61A0005}"/>
              </a:ext>
            </a:extLst>
          </p:cNvPr>
          <p:cNvSpPr txBox="1"/>
          <p:nvPr/>
        </p:nvSpPr>
        <p:spPr>
          <a:xfrm>
            <a:off x="757382" y="905164"/>
            <a:ext cx="10150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Based on same pipeline structure, try to deploy in </a:t>
            </a:r>
            <a:r>
              <a:rPr lang="en-CA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Kubernetes (</a:t>
            </a:r>
            <a:r>
              <a:rPr lang="en-CA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Nifi</a:t>
            </a:r>
            <a:r>
              <a:rPr lang="en-CA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MySQL, </a:t>
            </a:r>
            <a:r>
              <a:rPr lang="en-CA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Debezium</a:t>
            </a:r>
            <a:r>
              <a:rPr lang="en-CA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Superset).</a:t>
            </a:r>
            <a:br>
              <a:rPr lang="en-CA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CA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Its easier to debug what goes wrong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FD2BD2-C26C-0E67-A249-40E8241C2615}"/>
              </a:ext>
            </a:extLst>
          </p:cNvPr>
          <p:cNvSpPr txBox="1"/>
          <p:nvPr/>
        </p:nvSpPr>
        <p:spPr>
          <a:xfrm>
            <a:off x="757381" y="2133493"/>
            <a:ext cx="1015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CA" dirty="0"/>
              <a:t>Now each components makes sense to me. Try other streaming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58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BE0C9D-2E16-4A43-6DDC-57C88C6F8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FF12F9-4B27-547A-B68B-19300E5414E8}"/>
              </a:ext>
            </a:extLst>
          </p:cNvPr>
          <p:cNvSpPr txBox="1"/>
          <p:nvPr/>
        </p:nvSpPr>
        <p:spPr>
          <a:xfrm>
            <a:off x="4885268" y="2659559"/>
            <a:ext cx="2827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7771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392</Words>
  <Application>Microsoft Macintosh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Cooper Black</vt:lpstr>
      <vt:lpstr>Office Theme</vt:lpstr>
      <vt:lpstr>Final Project presentation    Hui Jin     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 Jin</dc:creator>
  <cp:lastModifiedBy>Hui Jin</cp:lastModifiedBy>
  <cp:revision>99</cp:revision>
  <dcterms:created xsi:type="dcterms:W3CDTF">2023-02-28T03:20:18Z</dcterms:created>
  <dcterms:modified xsi:type="dcterms:W3CDTF">2023-03-04T14:16:03Z</dcterms:modified>
</cp:coreProperties>
</file>