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8" r:id="rId2"/>
    <p:sldId id="271" r:id="rId3"/>
    <p:sldId id="272" r:id="rId4"/>
    <p:sldId id="269" r:id="rId5"/>
    <p:sldId id="273" r:id="rId6"/>
    <p:sldId id="274" r:id="rId7"/>
    <p:sldId id="275" r:id="rId8"/>
    <p:sldId id="270" r:id="rId9"/>
    <p:sldId id="276" r:id="rId10"/>
    <p:sldId id="277" r:id="rId11"/>
    <p:sldId id="261" r:id="rId12"/>
    <p:sldId id="279" r:id="rId13"/>
    <p:sldId id="280" r:id="rId14"/>
    <p:sldId id="28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E7"/>
    <a:srgbClr val="D2A000"/>
    <a:srgbClr val="FFF0C1"/>
    <a:srgbClr val="A88000"/>
    <a:srgbClr val="FFF7F7"/>
    <a:srgbClr val="FFF1C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34F8B-2E3D-4FF6-8276-DE5967017462}" type="datetimeFigureOut">
              <a:rPr lang="zh-CN" altLang="en-US" smtClean="0"/>
              <a:t>2024/9/9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2BB5E-DE0E-4AEE-B627-4FA9CA5DA7D5}" type="slidenum">
              <a:rPr lang="zh-CN" altLang="en-US" smtClean="0"/>
              <a:t>‹#›</a:t>
            </a:fld>
            <a:endParaRPr lang="zh-CN" altLang="en-US"/>
          </a:p>
        </p:txBody>
      </p:sp>
    </p:spTree>
    <p:extLst>
      <p:ext uri="{BB962C8B-B14F-4D97-AF65-F5344CB8AC3E}">
        <p14:creationId xmlns:p14="http://schemas.microsoft.com/office/powerpoint/2010/main" val="32365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A3F2BB5E-DE0E-4AEE-B627-4FA9CA5DA7D5}" type="slidenum">
              <a:rPr lang="zh-CN" altLang="en-US" smtClean="0"/>
              <a:t>2</a:t>
            </a:fld>
            <a:endParaRPr lang="zh-CN" altLang="en-US"/>
          </a:p>
        </p:txBody>
      </p:sp>
    </p:spTree>
    <p:extLst>
      <p:ext uri="{BB962C8B-B14F-4D97-AF65-F5344CB8AC3E}">
        <p14:creationId xmlns:p14="http://schemas.microsoft.com/office/powerpoint/2010/main" val="137010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A3F2BB5E-DE0E-4AEE-B627-4FA9CA5DA7D5}" type="slidenum">
              <a:rPr lang="zh-CN" altLang="en-US" smtClean="0"/>
              <a:t>13</a:t>
            </a:fld>
            <a:endParaRPr lang="zh-CN" altLang="en-US"/>
          </a:p>
        </p:txBody>
      </p:sp>
    </p:spTree>
    <p:extLst>
      <p:ext uri="{BB962C8B-B14F-4D97-AF65-F5344CB8AC3E}">
        <p14:creationId xmlns:p14="http://schemas.microsoft.com/office/powerpoint/2010/main" val="4254582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0395-F15B-79AA-3CC6-6720DAD0C8DF}"/>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1995BBB2-6AAC-940C-6FE7-7BC6E290F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4C26182F-5111-4874-82C0-EFE098F503BD}"/>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5" name="Footer Placeholder 4">
            <a:extLst>
              <a:ext uri="{FF2B5EF4-FFF2-40B4-BE49-F238E27FC236}">
                <a16:creationId xmlns:a16="http://schemas.microsoft.com/office/drawing/2014/main" id="{B2C82A3F-DB39-8DA9-C64E-15072FB01BD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89AFD25-CB7E-058C-A142-642FCA17FE58}"/>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346763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B2FC-FD2F-90F5-0898-5B65BB7CE546}"/>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46A3FE5-ECDC-6865-8DD0-341741055E11}"/>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A093F0F-98FB-BBCA-51A2-47A09D5315D6}"/>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5" name="Footer Placeholder 4">
            <a:extLst>
              <a:ext uri="{FF2B5EF4-FFF2-40B4-BE49-F238E27FC236}">
                <a16:creationId xmlns:a16="http://schemas.microsoft.com/office/drawing/2014/main" id="{C42CAC3D-1DA1-8CA4-5A7D-DAFA953BBDF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373FFD8-F10E-9473-F4F5-9A59F8FC9693}"/>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429254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02D328-3706-CE67-1B65-2563573D1A47}"/>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D0B6DC2-B8A7-1065-D189-757A8C7D6838}"/>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8F8FAF0E-6639-1768-5AC1-C8C4FE329F12}"/>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5" name="Footer Placeholder 4">
            <a:extLst>
              <a:ext uri="{FF2B5EF4-FFF2-40B4-BE49-F238E27FC236}">
                <a16:creationId xmlns:a16="http://schemas.microsoft.com/office/drawing/2014/main" id="{5385B1C2-13B9-6C85-2005-CA96EE84D8D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4F9F1E-C476-63B5-7F0F-A2AEC9EB0A74}"/>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3118151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3E2B-24C5-12EE-7E73-264F4637001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DBD3ACF-A042-3EA1-B844-244F4034B45C}"/>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CEA38FB-29C9-3598-1850-2D7CC726E602}"/>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5" name="Footer Placeholder 4">
            <a:extLst>
              <a:ext uri="{FF2B5EF4-FFF2-40B4-BE49-F238E27FC236}">
                <a16:creationId xmlns:a16="http://schemas.microsoft.com/office/drawing/2014/main" id="{46C5B1F7-B334-8719-256A-60CDCA785FF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83816CE-F5B2-DC12-C818-463387FB015A}"/>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173427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D80F-1713-65F7-B406-D5DD43CE69A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A05EDA4-7AEE-CD0E-C590-942CBBC5B8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BE7032D6-344D-2FF7-E832-99F9C0383CA0}"/>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5" name="Footer Placeholder 4">
            <a:extLst>
              <a:ext uri="{FF2B5EF4-FFF2-40B4-BE49-F238E27FC236}">
                <a16:creationId xmlns:a16="http://schemas.microsoft.com/office/drawing/2014/main" id="{6ED4FC34-F8C5-6F3A-327A-E51A1F5F132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4C268ED-1597-BB01-6455-72EDC2CA909B}"/>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392972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E7C1-B83C-B4B7-8F2E-6AEC1E652F1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4438E88-E6AB-4BFF-B97F-9597FD33C0CA}"/>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12BD8685-4E16-9FBB-3CFA-AD67EFC6B5A7}"/>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1AB84A0-D214-C032-0A24-3DB960E6503D}"/>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6" name="Footer Placeholder 5">
            <a:extLst>
              <a:ext uri="{FF2B5EF4-FFF2-40B4-BE49-F238E27FC236}">
                <a16:creationId xmlns:a16="http://schemas.microsoft.com/office/drawing/2014/main" id="{401F1ED0-27FC-1116-CDA9-F88B2AA8F27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565A51D-E381-E118-8261-941614CBD165}"/>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344443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30B2-8938-5C45-F9CE-BE9CB6CB7F89}"/>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AC663C9-E687-1A47-C536-C816CE4D8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17C8EF9-FEE0-5D11-8DC6-67E3502FF31B}"/>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69C47460-72C5-77B1-C906-6D7180EBD4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8493A33F-356B-D6F6-E1FF-902B5A106046}"/>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05AA8B9-8D82-9FDA-1110-0073EE751F9B}"/>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8" name="Footer Placeholder 7">
            <a:extLst>
              <a:ext uri="{FF2B5EF4-FFF2-40B4-BE49-F238E27FC236}">
                <a16:creationId xmlns:a16="http://schemas.microsoft.com/office/drawing/2014/main" id="{203E9D01-6AC6-0A60-A937-7B676289989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57DF3988-1519-7103-691A-87B66E2D0D1A}"/>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346132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1516B-CA78-49E5-903B-85A00189582C}"/>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9E8CF69-9126-E9B3-9DA3-24B4A28477DA}"/>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4" name="Footer Placeholder 3">
            <a:extLst>
              <a:ext uri="{FF2B5EF4-FFF2-40B4-BE49-F238E27FC236}">
                <a16:creationId xmlns:a16="http://schemas.microsoft.com/office/drawing/2014/main" id="{4C3F8EEE-1563-58A8-83C8-CD69492F31E5}"/>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17D9BF34-488E-0816-7F59-25B797AE5421}"/>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8795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594BB-2B0C-9827-EC31-671562D73EC6}"/>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3" name="Footer Placeholder 2">
            <a:extLst>
              <a:ext uri="{FF2B5EF4-FFF2-40B4-BE49-F238E27FC236}">
                <a16:creationId xmlns:a16="http://schemas.microsoft.com/office/drawing/2014/main" id="{A590FB37-4882-04E2-B696-674C4371B09B}"/>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B42FAB1B-8DED-054A-4CB6-38FFB885403D}"/>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196085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555E-DCE5-C8F2-246F-87E2DEE9F99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1ED479F-EC8E-E7B1-74B7-2103DABEE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A91F6B2-2896-EB11-FD78-2833AF7D1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12FC2BA-D447-E2C9-194F-0A48A45241BF}"/>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6" name="Footer Placeholder 5">
            <a:extLst>
              <a:ext uri="{FF2B5EF4-FFF2-40B4-BE49-F238E27FC236}">
                <a16:creationId xmlns:a16="http://schemas.microsoft.com/office/drawing/2014/main" id="{81DECC4B-00C8-E5F6-5C27-1895681EF28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A72DACE-AE83-377C-51D6-892A0B86D0AE}"/>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349618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E6C21-191B-E650-27D9-83B460A367BA}"/>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600FA14E-2E55-03A6-FD53-0A2271D1F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568BEB25-1F0E-1681-AAF0-217CBAEF7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22144F8-F488-D0D1-F857-FDE92A47112A}"/>
              </a:ext>
            </a:extLst>
          </p:cNvPr>
          <p:cNvSpPr>
            <a:spLocks noGrp="1"/>
          </p:cNvSpPr>
          <p:nvPr>
            <p:ph type="dt" sz="half" idx="10"/>
          </p:nvPr>
        </p:nvSpPr>
        <p:spPr/>
        <p:txBody>
          <a:bodyPr/>
          <a:lstStyle/>
          <a:p>
            <a:fld id="{7E6B4C6E-D418-437A-8C3E-90D11F9E583A}" type="datetimeFigureOut">
              <a:rPr lang="zh-CN" altLang="en-US" smtClean="0"/>
              <a:t>2024/9/9</a:t>
            </a:fld>
            <a:endParaRPr lang="zh-CN" altLang="en-US"/>
          </a:p>
        </p:txBody>
      </p:sp>
      <p:sp>
        <p:nvSpPr>
          <p:cNvPr id="6" name="Footer Placeholder 5">
            <a:extLst>
              <a:ext uri="{FF2B5EF4-FFF2-40B4-BE49-F238E27FC236}">
                <a16:creationId xmlns:a16="http://schemas.microsoft.com/office/drawing/2014/main" id="{8C497412-0BF6-8A7D-8586-1458FB8C869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5CA9147-39D8-1531-D5A1-0735C47E631C}"/>
              </a:ext>
            </a:extLst>
          </p:cNvPr>
          <p:cNvSpPr>
            <a:spLocks noGrp="1"/>
          </p:cNvSpPr>
          <p:nvPr>
            <p:ph type="sldNum" sz="quarter" idx="12"/>
          </p:nvPr>
        </p:nvSpPr>
        <p:spPr/>
        <p:txBody>
          <a:body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400344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0053D-ECF7-57BB-EC4D-A2B3C8695A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A578B23-322E-5773-4527-6D446C7F3C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D429807-E8B8-ADF2-FD77-EB66A0DCC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6B4C6E-D418-437A-8C3E-90D11F9E583A}" type="datetimeFigureOut">
              <a:rPr lang="zh-CN" altLang="en-US" smtClean="0"/>
              <a:t>2024/9/9</a:t>
            </a:fld>
            <a:endParaRPr lang="zh-CN" altLang="en-US"/>
          </a:p>
        </p:txBody>
      </p:sp>
      <p:sp>
        <p:nvSpPr>
          <p:cNvPr id="5" name="Footer Placeholder 4">
            <a:extLst>
              <a:ext uri="{FF2B5EF4-FFF2-40B4-BE49-F238E27FC236}">
                <a16:creationId xmlns:a16="http://schemas.microsoft.com/office/drawing/2014/main" id="{BFB4660F-FA50-10D3-FED8-B0AF2F631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905D16A4-3903-9ECA-7680-87FCE42C4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14D770-4E04-4AEE-9206-7FC0BB358496}" type="slidenum">
              <a:rPr lang="zh-CN" altLang="en-US" smtClean="0"/>
              <a:t>‹#›</a:t>
            </a:fld>
            <a:endParaRPr lang="zh-CN" altLang="en-US"/>
          </a:p>
        </p:txBody>
      </p:sp>
    </p:spTree>
    <p:extLst>
      <p:ext uri="{BB962C8B-B14F-4D97-AF65-F5344CB8AC3E}">
        <p14:creationId xmlns:p14="http://schemas.microsoft.com/office/powerpoint/2010/main" val="287013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alpha val="11000"/>
          </a:srgbClr>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0"/>
            <a:ext cx="12192000" cy="68622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extBox 3">
            <a:extLst>
              <a:ext uri="{FF2B5EF4-FFF2-40B4-BE49-F238E27FC236}">
                <a16:creationId xmlns:a16="http://schemas.microsoft.com/office/drawing/2014/main" id="{C953DF1F-B87E-9B9D-F421-AC6627F9613E}"/>
              </a:ext>
            </a:extLst>
          </p:cNvPr>
          <p:cNvSpPr txBox="1"/>
          <p:nvPr/>
        </p:nvSpPr>
        <p:spPr>
          <a:xfrm>
            <a:off x="346789" y="623276"/>
            <a:ext cx="4238958" cy="3845891"/>
          </a:xfrm>
          <a:prstGeom prst="rect">
            <a:avLst/>
          </a:prstGeom>
        </p:spPr>
        <p:txBody>
          <a:bodyPr vert="horz" lIns="91440" tIns="45720" rIns="91440" bIns="45720" rtlCol="0" anchor="b">
            <a:normAutofit fontScale="92500" lnSpcReduction="20000"/>
          </a:bodyPr>
          <a:lstStyle/>
          <a:p>
            <a:pPr>
              <a:lnSpc>
                <a:spcPct val="90000"/>
              </a:lnSpc>
              <a:spcBef>
                <a:spcPct val="0"/>
              </a:spcBef>
              <a:spcAft>
                <a:spcPts val="600"/>
              </a:spcAft>
            </a:pPr>
            <a:endParaRPr lang="en-US" altLang="zh-CN" sz="5400" dirty="0">
              <a:solidFill>
                <a:schemeClr val="bg1"/>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endParaRPr lang="en-US" altLang="zh-CN" sz="5400" dirty="0">
              <a:solidFill>
                <a:schemeClr val="bg1"/>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r>
              <a:rPr lang="en-US" altLang="zh-CN" sz="3500" dirty="0">
                <a:solidFill>
                  <a:schemeClr val="bg1"/>
                </a:solidFill>
                <a:latin typeface="Times New Roman" panose="02020603050405020304" pitchFamily="18" charset="0"/>
                <a:ea typeface="+mj-ea"/>
                <a:cs typeface="Times New Roman" panose="02020603050405020304" pitchFamily="18" charset="0"/>
              </a:rPr>
              <a:t>Project One</a:t>
            </a:r>
          </a:p>
          <a:p>
            <a:pPr>
              <a:lnSpc>
                <a:spcPct val="90000"/>
              </a:lnSpc>
              <a:spcBef>
                <a:spcPct val="0"/>
              </a:spcBef>
              <a:spcAft>
                <a:spcPts val="600"/>
              </a:spcAft>
            </a:pPr>
            <a:endParaRPr lang="en-US" altLang="zh-CN" sz="5800" b="1" dirty="0">
              <a:solidFill>
                <a:schemeClr val="bg1"/>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r>
              <a:rPr lang="en-US" altLang="zh-CN" sz="5800" b="1" dirty="0">
                <a:solidFill>
                  <a:schemeClr val="bg1"/>
                </a:solidFill>
                <a:latin typeface="Times New Roman" panose="02020603050405020304" pitchFamily="18" charset="0"/>
                <a:ea typeface="+mj-ea"/>
                <a:cs typeface="Times New Roman" panose="02020603050405020304" pitchFamily="18" charset="0"/>
              </a:rPr>
              <a:t>HR Database Development</a:t>
            </a:r>
          </a:p>
        </p:txBody>
      </p:sp>
      <p:pic>
        <p:nvPicPr>
          <p:cNvPr id="3" name="Picture 2" descr="A black and white icon of a stack of coins and a computer&#10;&#10;Description automatically generated">
            <a:extLst>
              <a:ext uri="{FF2B5EF4-FFF2-40B4-BE49-F238E27FC236}">
                <a16:creationId xmlns:a16="http://schemas.microsoft.com/office/drawing/2014/main" id="{9B7DD441-3454-9179-FD34-7DA4CC1F69EF}"/>
              </a:ext>
            </a:extLst>
          </p:cNvPr>
          <p:cNvPicPr>
            <a:picLocks noChangeAspect="1"/>
          </p:cNvPicPr>
          <p:nvPr/>
        </p:nvPicPr>
        <p:blipFill rotWithShape="1">
          <a:blip r:embed="rId2"/>
          <a:srcRect l="250" r="3" b="3"/>
          <a:stretch/>
        </p:blipFill>
        <p:spPr>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sp>
        <p:nvSpPr>
          <p:cNvPr id="2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3"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bg1"/>
          </a:solidFill>
        </p:grpSpPr>
        <p:sp>
          <p:nvSpPr>
            <p:cNvPr id="34" name="Freeform: Shape 33">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37"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bg1"/>
          </a:solidFill>
        </p:grpSpPr>
        <p:sp>
          <p:nvSpPr>
            <p:cNvPr id="38" name="Freeform: Shape 37">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cxnSp>
        <p:nvCxnSpPr>
          <p:cNvPr id="6" name="Straight Connector 5">
            <a:extLst>
              <a:ext uri="{FF2B5EF4-FFF2-40B4-BE49-F238E27FC236}">
                <a16:creationId xmlns:a16="http://schemas.microsoft.com/office/drawing/2014/main" id="{E59D022B-4F66-1195-3A6B-65A62C3D7C91}"/>
              </a:ext>
            </a:extLst>
          </p:cNvPr>
          <p:cNvCxnSpPr/>
          <p:nvPr/>
        </p:nvCxnSpPr>
        <p:spPr>
          <a:xfrm>
            <a:off x="132272" y="6228272"/>
            <a:ext cx="10833739" cy="86264"/>
          </a:xfrm>
          <a:prstGeom prst="line">
            <a:avLst/>
          </a:prstGeom>
          <a:ln w="76200">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68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D61229-3990-EB50-FB76-E69340A67C87}"/>
              </a:ext>
            </a:extLst>
          </p:cNvPr>
          <p:cNvGrpSpPr/>
          <p:nvPr/>
        </p:nvGrpSpPr>
        <p:grpSpPr>
          <a:xfrm>
            <a:off x="469151" y="813355"/>
            <a:ext cx="11253697" cy="5681953"/>
            <a:chOff x="908649" y="572307"/>
            <a:chExt cx="11096445" cy="5428519"/>
          </a:xfrm>
        </p:grpSpPr>
        <p:sp>
          <p:nvSpPr>
            <p:cNvPr id="9" name="Rectangle 8">
              <a:extLst>
                <a:ext uri="{FF2B5EF4-FFF2-40B4-BE49-F238E27FC236}">
                  <a16:creationId xmlns:a16="http://schemas.microsoft.com/office/drawing/2014/main" id="{86B6934A-0A25-97F6-B95D-D77A41CB7C96}"/>
                </a:ext>
              </a:extLst>
            </p:cNvPr>
            <p:cNvSpPr/>
            <p:nvPr/>
          </p:nvSpPr>
          <p:spPr>
            <a:xfrm>
              <a:off x="908649" y="1072267"/>
              <a:ext cx="2518913" cy="4928559"/>
            </a:xfrm>
            <a:prstGeom prst="rect">
              <a:avLst/>
            </a:prstGeom>
            <a:solidFill>
              <a:srgbClr val="FFE7E7"/>
            </a:solidFill>
            <a:ln>
              <a:solidFill>
                <a:srgbClr val="FFE7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a16="http://schemas.microsoft.com/office/drawing/2014/main" id="{AF92C641-0623-8BDB-1301-DA9005277235}"/>
                </a:ext>
              </a:extLst>
            </p:cNvPr>
            <p:cNvSpPr/>
            <p:nvPr/>
          </p:nvSpPr>
          <p:spPr>
            <a:xfrm>
              <a:off x="3717985" y="1552755"/>
              <a:ext cx="2518913" cy="4433977"/>
            </a:xfrm>
            <a:prstGeom prst="rect">
              <a:avLst/>
            </a:prstGeom>
            <a:solidFill>
              <a:srgbClr val="FFE7E7"/>
            </a:solidFill>
            <a:ln>
              <a:solidFill>
                <a:srgbClr val="FFE7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F68E2F34-DC92-650D-6291-E250D4188991}"/>
                </a:ext>
              </a:extLst>
            </p:cNvPr>
            <p:cNvSpPr/>
            <p:nvPr/>
          </p:nvSpPr>
          <p:spPr>
            <a:xfrm>
              <a:off x="6602083" y="2162355"/>
              <a:ext cx="2518913" cy="3824376"/>
            </a:xfrm>
            <a:prstGeom prst="rect">
              <a:avLst/>
            </a:prstGeom>
            <a:solidFill>
              <a:srgbClr val="FFE7E7"/>
            </a:solidFill>
            <a:ln>
              <a:solidFill>
                <a:srgbClr val="FFE7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81865D2D-B96F-C93C-3681-0F59B262CAA1}"/>
                </a:ext>
              </a:extLst>
            </p:cNvPr>
            <p:cNvSpPr/>
            <p:nvPr/>
          </p:nvSpPr>
          <p:spPr>
            <a:xfrm>
              <a:off x="9486181" y="2737449"/>
              <a:ext cx="2518913" cy="3249282"/>
            </a:xfrm>
            <a:prstGeom prst="rect">
              <a:avLst/>
            </a:prstGeom>
            <a:solidFill>
              <a:srgbClr val="FFE7E7"/>
            </a:solidFill>
            <a:ln>
              <a:solidFill>
                <a:srgbClr val="FFE7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Speech Bubble: Rectangle 12">
              <a:extLst>
                <a:ext uri="{FF2B5EF4-FFF2-40B4-BE49-F238E27FC236}">
                  <a16:creationId xmlns:a16="http://schemas.microsoft.com/office/drawing/2014/main" id="{4D422785-2629-83D6-6C9C-81A691D9CFB7}"/>
                </a:ext>
              </a:extLst>
            </p:cNvPr>
            <p:cNvSpPr/>
            <p:nvPr/>
          </p:nvSpPr>
          <p:spPr>
            <a:xfrm>
              <a:off x="908649" y="1058173"/>
              <a:ext cx="2518913" cy="787880"/>
            </a:xfrm>
            <a:prstGeom prst="wedgeRectCallou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Speech Bubble: Rectangle 13">
              <a:extLst>
                <a:ext uri="{FF2B5EF4-FFF2-40B4-BE49-F238E27FC236}">
                  <a16:creationId xmlns:a16="http://schemas.microsoft.com/office/drawing/2014/main" id="{9C7B440C-D4AF-876E-54EC-E5363BF02415}"/>
                </a:ext>
              </a:extLst>
            </p:cNvPr>
            <p:cNvSpPr/>
            <p:nvPr/>
          </p:nvSpPr>
          <p:spPr>
            <a:xfrm>
              <a:off x="3717985" y="1481301"/>
              <a:ext cx="2518913" cy="788400"/>
            </a:xfrm>
            <a:prstGeom prst="wedgeRectCallou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Speech Bubble: Rectangle 14">
              <a:extLst>
                <a:ext uri="{FF2B5EF4-FFF2-40B4-BE49-F238E27FC236}">
                  <a16:creationId xmlns:a16="http://schemas.microsoft.com/office/drawing/2014/main" id="{9F0EEAA5-DC8B-1621-CCC3-C6B76383E2BD}"/>
                </a:ext>
              </a:extLst>
            </p:cNvPr>
            <p:cNvSpPr/>
            <p:nvPr/>
          </p:nvSpPr>
          <p:spPr>
            <a:xfrm>
              <a:off x="6602083" y="1943136"/>
              <a:ext cx="2518913" cy="788400"/>
            </a:xfrm>
            <a:prstGeom prst="wedgeRectCallou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Speech Bubble: Rectangle 15">
              <a:extLst>
                <a:ext uri="{FF2B5EF4-FFF2-40B4-BE49-F238E27FC236}">
                  <a16:creationId xmlns:a16="http://schemas.microsoft.com/office/drawing/2014/main" id="{197BE895-999C-7792-0E89-3D8DFB1C1542}"/>
                </a:ext>
              </a:extLst>
            </p:cNvPr>
            <p:cNvSpPr/>
            <p:nvPr/>
          </p:nvSpPr>
          <p:spPr>
            <a:xfrm>
              <a:off x="9486181" y="2444452"/>
              <a:ext cx="2518913" cy="788400"/>
            </a:xfrm>
            <a:prstGeom prst="wedgeRectCallou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E84C92C6-31F0-7A10-4EE7-ED46E75BBED0}"/>
                </a:ext>
              </a:extLst>
            </p:cNvPr>
            <p:cNvSpPr/>
            <p:nvPr/>
          </p:nvSpPr>
          <p:spPr>
            <a:xfrm>
              <a:off x="1750595" y="572307"/>
              <a:ext cx="720000" cy="720000"/>
            </a:xfrm>
            <a:prstGeom prst="ellips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a:extLst>
                <a:ext uri="{FF2B5EF4-FFF2-40B4-BE49-F238E27FC236}">
                  <a16:creationId xmlns:a16="http://schemas.microsoft.com/office/drawing/2014/main" id="{F00F6F68-DEF5-6D45-B930-830FCFD68BA2}"/>
                </a:ext>
              </a:extLst>
            </p:cNvPr>
            <p:cNvSpPr txBox="1"/>
            <p:nvPr/>
          </p:nvSpPr>
          <p:spPr>
            <a:xfrm>
              <a:off x="1946105" y="670697"/>
              <a:ext cx="402566"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1</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326A84F9-E77E-BEBF-A06D-01C5F8906D0D}"/>
                </a:ext>
              </a:extLst>
            </p:cNvPr>
            <p:cNvSpPr/>
            <p:nvPr/>
          </p:nvSpPr>
          <p:spPr>
            <a:xfrm>
              <a:off x="10351129" y="1943136"/>
              <a:ext cx="720000" cy="720000"/>
            </a:xfrm>
            <a:prstGeom prst="ellips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a:extLst>
                <a:ext uri="{FF2B5EF4-FFF2-40B4-BE49-F238E27FC236}">
                  <a16:creationId xmlns:a16="http://schemas.microsoft.com/office/drawing/2014/main" id="{A7500B51-5DF2-16BC-949D-CCD355EBB0A0}"/>
                </a:ext>
              </a:extLst>
            </p:cNvPr>
            <p:cNvSpPr/>
            <p:nvPr/>
          </p:nvSpPr>
          <p:spPr>
            <a:xfrm>
              <a:off x="4574305" y="972467"/>
              <a:ext cx="720000" cy="720000"/>
            </a:xfrm>
            <a:prstGeom prst="ellips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a:extLst>
                <a:ext uri="{FF2B5EF4-FFF2-40B4-BE49-F238E27FC236}">
                  <a16:creationId xmlns:a16="http://schemas.microsoft.com/office/drawing/2014/main" id="{5B7879EF-CC95-3F69-6EA3-3C5DD4CB6F41}"/>
                </a:ext>
              </a:extLst>
            </p:cNvPr>
            <p:cNvSpPr txBox="1"/>
            <p:nvPr/>
          </p:nvSpPr>
          <p:spPr>
            <a:xfrm>
              <a:off x="4776157" y="1072267"/>
              <a:ext cx="402566"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2</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55FD638B-2A45-F27D-26CC-1531B7E8B741}"/>
                </a:ext>
              </a:extLst>
            </p:cNvPr>
            <p:cNvSpPr/>
            <p:nvPr/>
          </p:nvSpPr>
          <p:spPr>
            <a:xfrm>
              <a:off x="7467031" y="1451980"/>
              <a:ext cx="720000" cy="720000"/>
            </a:xfrm>
            <a:prstGeom prst="ellips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a:extLst>
                <a:ext uri="{FF2B5EF4-FFF2-40B4-BE49-F238E27FC236}">
                  <a16:creationId xmlns:a16="http://schemas.microsoft.com/office/drawing/2014/main" id="{7FBEB2E2-777E-5B91-3CAB-76ECCC868351}"/>
                </a:ext>
              </a:extLst>
            </p:cNvPr>
            <p:cNvSpPr txBox="1"/>
            <p:nvPr/>
          </p:nvSpPr>
          <p:spPr>
            <a:xfrm>
              <a:off x="7660256" y="1557242"/>
              <a:ext cx="402566"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3</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9D6F8DEF-623E-26F5-B93E-5C6DC91FBB96}"/>
                </a:ext>
              </a:extLst>
            </p:cNvPr>
            <p:cNvSpPr txBox="1"/>
            <p:nvPr/>
          </p:nvSpPr>
          <p:spPr>
            <a:xfrm>
              <a:off x="10509846" y="2041526"/>
              <a:ext cx="402566"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4</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4548474-3B08-C16B-B6DA-5ED1CB46A28F}"/>
                </a:ext>
              </a:extLst>
            </p:cNvPr>
            <p:cNvSpPr txBox="1"/>
            <p:nvPr/>
          </p:nvSpPr>
          <p:spPr>
            <a:xfrm>
              <a:off x="1230702" y="1368089"/>
              <a:ext cx="1978325" cy="369332"/>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Data Preparation</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AE526EC7-618B-98CE-1B23-E35A3A0EA4AA}"/>
                </a:ext>
              </a:extLst>
            </p:cNvPr>
            <p:cNvSpPr txBox="1"/>
            <p:nvPr/>
          </p:nvSpPr>
          <p:spPr>
            <a:xfrm>
              <a:off x="1054730" y="2119757"/>
              <a:ext cx="2298069" cy="3170099"/>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Data Collection</a:t>
              </a:r>
            </a:p>
            <a:p>
              <a:pPr marL="171450" indent="-171450">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Collect relevant business data and financial data from the past five years.</a:t>
              </a:r>
            </a:p>
            <a:p>
              <a:pPr>
                <a:lnSpc>
                  <a:spcPct val="80000"/>
                </a:lnSpc>
              </a:pPr>
              <a:endParaRPr lang="en-US" altLang="zh-CN" sz="8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Communicate with business departments to determine six key indicators: container volume , shipping frequency, return rate, gross profit per container, gross profit margin, and average overdue time.</a:t>
              </a:r>
            </a:p>
            <a:p>
              <a:pPr>
                <a:lnSpc>
                  <a:spcPct val="80000"/>
                </a:lnSpc>
              </a:pPr>
              <a:endParaRPr lang="en-US" altLang="zh-CN" sz="8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Classify data based on routes and cargo types to ensure data comprehensiveness and accuracy.</a:t>
              </a:r>
            </a:p>
            <a:p>
              <a:endParaRPr lang="en-US" altLang="zh-CN" sz="1000" b="1" dirty="0">
                <a:latin typeface="Times New Roman" panose="02020603050405020304" pitchFamily="18" charset="0"/>
                <a:cs typeface="Times New Roman" panose="02020603050405020304" pitchFamily="18" charset="0"/>
              </a:endParaRPr>
            </a:p>
            <a:p>
              <a:r>
                <a:rPr lang="en-US" altLang="zh-CN" sz="1000" b="1" dirty="0">
                  <a:latin typeface="Times New Roman" panose="02020603050405020304" pitchFamily="18" charset="0"/>
                  <a:cs typeface="Times New Roman" panose="02020603050405020304" pitchFamily="18" charset="0"/>
                </a:rPr>
                <a:t>Data Inspection</a:t>
              </a:r>
            </a:p>
            <a:p>
              <a:pPr marL="171450" indent="-171450">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Inspect data for missing values and outlier values and handle them appropriately if found.</a:t>
              </a:r>
            </a:p>
            <a:p>
              <a:endParaRPr lang="zh-CN" altLang="en-US" sz="1000" b="1"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CE1438D9-3C05-9383-F29A-2C3D4F18B268}"/>
                </a:ext>
              </a:extLst>
            </p:cNvPr>
            <p:cNvSpPr txBox="1"/>
            <p:nvPr/>
          </p:nvSpPr>
          <p:spPr>
            <a:xfrm>
              <a:off x="4167418" y="1758583"/>
              <a:ext cx="1978325" cy="369332"/>
            </a:xfrm>
            <a:prstGeom prst="rect">
              <a:avLst/>
            </a:prstGeom>
            <a:noFill/>
            <a:ln>
              <a:solidFill>
                <a:srgbClr val="C00000"/>
              </a:solidFill>
            </a:ln>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Model Building</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DD868D40-D2B5-FAC3-5B92-88957B69F01E}"/>
                </a:ext>
              </a:extLst>
            </p:cNvPr>
            <p:cNvSpPr txBox="1"/>
            <p:nvPr/>
          </p:nvSpPr>
          <p:spPr>
            <a:xfrm>
              <a:off x="3809137" y="2553383"/>
              <a:ext cx="2336606" cy="3234536"/>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Scoring System:</a:t>
              </a:r>
            </a:p>
            <a:p>
              <a:pPr>
                <a:lnSpc>
                  <a:spcPct val="80000"/>
                </a:lnSpc>
              </a:pPr>
              <a:r>
                <a:rPr lang="en-US" altLang="zh-CN" sz="1000" dirty="0">
                  <a:latin typeface="Times New Roman" panose="02020603050405020304" pitchFamily="18" charset="0"/>
                  <a:cs typeface="Times New Roman" panose="02020603050405020304" pitchFamily="18" charset="0"/>
                </a:rPr>
                <a:t>For example, shipping frequency</a:t>
              </a:r>
            </a:p>
            <a:p>
              <a:pPr>
                <a:lnSpc>
                  <a:spcPct val="80000"/>
                </a:lnSpc>
              </a:pPr>
              <a:endParaRPr lang="en-US" altLang="zh-CN" sz="1000" dirty="0">
                <a:latin typeface="Times New Roman" panose="02020603050405020304" pitchFamily="18" charset="0"/>
                <a:cs typeface="Times New Roman" panose="02020603050405020304" pitchFamily="18" charset="0"/>
              </a:endParaRPr>
            </a:p>
            <a:p>
              <a:pPr marL="171450" indent="-171450">
                <a:lnSpc>
                  <a:spcPct val="80000"/>
                </a:lnSpc>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Less than 1 time/year: 0 points</a:t>
              </a:r>
            </a:p>
            <a:p>
              <a:pPr marL="171450" indent="-171450">
                <a:lnSpc>
                  <a:spcPct val="80000"/>
                </a:lnSpc>
                <a:buFont typeface="Wingdings" panose="05000000000000000000" pitchFamily="2" charset="2"/>
                <a:buChar char="l"/>
              </a:pPr>
              <a:endParaRPr lang="en-US" altLang="zh-CN" sz="800" dirty="0">
                <a:latin typeface="Times New Roman" panose="02020603050405020304" pitchFamily="18" charset="0"/>
                <a:cs typeface="Times New Roman" panose="02020603050405020304" pitchFamily="18" charset="0"/>
              </a:endParaRPr>
            </a:p>
            <a:p>
              <a:pPr marL="171450" indent="-171450">
                <a:lnSpc>
                  <a:spcPct val="80000"/>
                </a:lnSpc>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1-3 times/year: 60 points</a:t>
              </a:r>
            </a:p>
            <a:p>
              <a:pPr>
                <a:lnSpc>
                  <a:spcPct val="80000"/>
                </a:lnSpc>
              </a:pPr>
              <a:endParaRPr lang="en-US" altLang="zh-CN" sz="800" dirty="0">
                <a:latin typeface="Times New Roman" panose="02020603050405020304" pitchFamily="18" charset="0"/>
                <a:cs typeface="Times New Roman" panose="02020603050405020304" pitchFamily="18" charset="0"/>
              </a:endParaRPr>
            </a:p>
            <a:p>
              <a:pPr marL="171450" indent="-171450">
                <a:lnSpc>
                  <a:spcPct val="80000"/>
                </a:lnSpc>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4-6 times/year: 70 points</a:t>
              </a:r>
            </a:p>
            <a:p>
              <a:pPr>
                <a:lnSpc>
                  <a:spcPct val="80000"/>
                </a:lnSpc>
              </a:pPr>
              <a:endParaRPr lang="en-US" altLang="zh-CN" sz="800" dirty="0">
                <a:latin typeface="Times New Roman" panose="02020603050405020304" pitchFamily="18" charset="0"/>
                <a:cs typeface="Times New Roman" panose="02020603050405020304" pitchFamily="18" charset="0"/>
              </a:endParaRPr>
            </a:p>
            <a:p>
              <a:pPr marL="171450" indent="-171450">
                <a:lnSpc>
                  <a:spcPct val="80000"/>
                </a:lnSpc>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7-9 times/year: 80 points</a:t>
              </a:r>
            </a:p>
            <a:p>
              <a:pPr>
                <a:lnSpc>
                  <a:spcPct val="80000"/>
                </a:lnSpc>
              </a:pPr>
              <a:endParaRPr lang="en-US" altLang="zh-CN" sz="800" dirty="0">
                <a:latin typeface="Times New Roman" panose="02020603050405020304" pitchFamily="18" charset="0"/>
                <a:cs typeface="Times New Roman" panose="02020603050405020304" pitchFamily="18" charset="0"/>
              </a:endParaRPr>
            </a:p>
            <a:p>
              <a:pPr marL="171450" indent="-171450">
                <a:lnSpc>
                  <a:spcPct val="80000"/>
                </a:lnSpc>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10-12 times/year: 90 points</a:t>
              </a:r>
            </a:p>
            <a:p>
              <a:pPr marL="171450" indent="-171450">
                <a:lnSpc>
                  <a:spcPct val="80000"/>
                </a:lnSpc>
                <a:buFont typeface="Wingdings" panose="05000000000000000000" pitchFamily="2" charset="2"/>
                <a:buChar char="l"/>
              </a:pPr>
              <a:endParaRPr lang="en-US" altLang="zh-CN" sz="800" dirty="0">
                <a:latin typeface="Times New Roman" panose="02020603050405020304" pitchFamily="18" charset="0"/>
                <a:cs typeface="Times New Roman" panose="02020603050405020304" pitchFamily="18" charset="0"/>
              </a:endParaRPr>
            </a:p>
            <a:p>
              <a:pPr marL="171450" indent="-171450">
                <a:lnSpc>
                  <a:spcPct val="80000"/>
                </a:lnSpc>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More than 12 times/year: 100 points</a:t>
              </a:r>
            </a:p>
            <a:p>
              <a:endParaRPr lang="en-US" altLang="zh-CN" sz="1000" dirty="0">
                <a:latin typeface="Times New Roman" panose="02020603050405020304" pitchFamily="18" charset="0"/>
                <a:cs typeface="Times New Roman" panose="02020603050405020304" pitchFamily="18" charset="0"/>
              </a:endParaRPr>
            </a:p>
            <a:p>
              <a:r>
                <a:rPr lang="en-US" altLang="zh-CN" sz="1000" b="1" dirty="0">
                  <a:latin typeface="Times New Roman" panose="02020603050405020304" pitchFamily="18" charset="0"/>
                  <a:cs typeface="Times New Roman" panose="02020603050405020304" pitchFamily="18" charset="0"/>
                </a:rPr>
                <a:t>Weighted Average</a:t>
              </a:r>
            </a:p>
            <a:p>
              <a:pPr marL="171450" indent="-171450">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Assign different weights to the six key indicators based on different routes and cargo types.</a:t>
              </a:r>
            </a:p>
            <a:p>
              <a:pPr>
                <a:lnSpc>
                  <a:spcPct val="80000"/>
                </a:lnSpc>
              </a:pPr>
              <a:endParaRPr lang="en-US" altLang="zh-CN" sz="10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Calculate the comprehensive score for each customer using weighted averages and rank the scores in descending order.</a:t>
              </a:r>
            </a:p>
            <a:p>
              <a:endParaRPr lang="zh-CN" altLang="en-US" sz="1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1BEE092-AF16-9C22-802A-F7ECA2E96994}"/>
                </a:ext>
              </a:extLst>
            </p:cNvPr>
            <p:cNvSpPr txBox="1"/>
            <p:nvPr/>
          </p:nvSpPr>
          <p:spPr>
            <a:xfrm>
              <a:off x="6886481" y="2253873"/>
              <a:ext cx="2234515" cy="369332"/>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Model Application</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200842E-00B9-5121-830E-FFBDBD856F42}"/>
                </a:ext>
              </a:extLst>
            </p:cNvPr>
            <p:cNvSpPr txBox="1"/>
            <p:nvPr/>
          </p:nvSpPr>
          <p:spPr>
            <a:xfrm>
              <a:off x="6693236" y="2983969"/>
              <a:ext cx="2336606" cy="1631216"/>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Customer Segmentation Management:</a:t>
              </a:r>
            </a:p>
            <a:p>
              <a:pPr marL="171450" indent="-171450">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Focus on high-score customers, concentrating resources to improve their satisfaction and loyalty.</a:t>
              </a:r>
            </a:p>
            <a:p>
              <a:pPr>
                <a:lnSpc>
                  <a:spcPct val="80000"/>
                </a:lnSpc>
              </a:pPr>
              <a:endParaRPr lang="en-US" altLang="zh-CN" sz="8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r>
                <a:rPr lang="en-US" altLang="zh-CN" sz="1000" dirty="0">
                  <a:latin typeface="Times New Roman" panose="02020603050405020304" pitchFamily="18" charset="0"/>
                  <a:cs typeface="Times New Roman" panose="02020603050405020304" pitchFamily="18" charset="0"/>
                </a:rPr>
                <a:t>For low-score customers, reduce investment appropriately to optimize resource allocation and improve overall efficiency.</a:t>
              </a:r>
            </a:p>
            <a:p>
              <a:endParaRPr lang="zh-CN" altLang="en-US" sz="10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4A7D90D9-551B-F6EF-FA89-8B6F8CC8D8B3}"/>
                </a:ext>
              </a:extLst>
            </p:cNvPr>
            <p:cNvSpPr txBox="1"/>
            <p:nvPr/>
          </p:nvSpPr>
          <p:spPr>
            <a:xfrm>
              <a:off x="9617442" y="3515870"/>
              <a:ext cx="2336606" cy="1015663"/>
            </a:xfrm>
            <a:prstGeom prst="rect">
              <a:avLst/>
            </a:prstGeom>
            <a:noFill/>
          </p:spPr>
          <p:txBody>
            <a:bodyPr wrap="square" rtlCol="0">
              <a:spAutoFit/>
            </a:bodyPr>
            <a:lstStyle/>
            <a:p>
              <a:r>
                <a:rPr lang="en-US" altLang="zh-CN" sz="1000" b="1" dirty="0">
                  <a:latin typeface="Times New Roman" panose="02020603050405020304" pitchFamily="18" charset="0"/>
                  <a:cs typeface="Times New Roman" panose="02020603050405020304" pitchFamily="18" charset="0"/>
                </a:rPr>
                <a:t>Continuous Improvement:</a:t>
              </a:r>
            </a:p>
            <a:p>
              <a:r>
                <a:rPr lang="en-US" altLang="zh-CN" sz="1000" dirty="0">
                  <a:latin typeface="Times New Roman" panose="02020603050405020304" pitchFamily="18" charset="0"/>
                  <a:cs typeface="Times New Roman" panose="02020603050405020304" pitchFamily="18" charset="0"/>
                </a:rPr>
                <a:t>Optimize the Weighted Average Scoring Model based on actual business and financial data, as well as feedback from the sales department, to improve its accuracy.</a:t>
              </a:r>
              <a:endParaRPr lang="zh-CN" altLang="en-US" sz="1000"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D95C8611-068B-59F4-3B39-5157555ECC32}"/>
                </a:ext>
              </a:extLst>
            </p:cNvPr>
            <p:cNvSpPr txBox="1"/>
            <p:nvPr/>
          </p:nvSpPr>
          <p:spPr>
            <a:xfrm>
              <a:off x="9668488" y="2727470"/>
              <a:ext cx="2234515" cy="369332"/>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Model Optimization</a:t>
              </a:r>
              <a:endParaRPr lang="zh-CN" altLang="en-US" b="1" dirty="0">
                <a:solidFill>
                  <a:schemeClr val="bg1"/>
                </a:solidFill>
                <a:latin typeface="Times New Roman" panose="02020603050405020304" pitchFamily="18" charset="0"/>
                <a:cs typeface="Times New Roman" panose="02020603050405020304" pitchFamily="18" charset="0"/>
              </a:endParaRPr>
            </a:p>
          </p:txBody>
        </p:sp>
      </p:grpSp>
      <p:sp>
        <p:nvSpPr>
          <p:cNvPr id="33" name="TextBox 32">
            <a:extLst>
              <a:ext uri="{FF2B5EF4-FFF2-40B4-BE49-F238E27FC236}">
                <a16:creationId xmlns:a16="http://schemas.microsoft.com/office/drawing/2014/main" id="{E1C304F8-E911-D024-011A-9E99B540335F}"/>
              </a:ext>
            </a:extLst>
          </p:cNvPr>
          <p:cNvSpPr txBox="1"/>
          <p:nvPr/>
        </p:nvSpPr>
        <p:spPr>
          <a:xfrm>
            <a:off x="7612772" y="170354"/>
            <a:ext cx="4355797" cy="707886"/>
          </a:xfrm>
          <a:prstGeom prst="rect">
            <a:avLst/>
          </a:prstGeom>
          <a:noFill/>
        </p:spPr>
        <p:txBody>
          <a:bodyPr wrap="square" rtlCol="0">
            <a:spAutoFit/>
          </a:bodyPr>
          <a:lstStyle/>
          <a:p>
            <a:r>
              <a:rPr lang="en-US" altLang="zh-CN" sz="2000" b="1" dirty="0">
                <a:latin typeface="Times New Roman" panose="02020603050405020304" pitchFamily="18" charset="0"/>
                <a:cs typeface="Times New Roman" panose="02020603050405020304" pitchFamily="18" charset="0"/>
              </a:rPr>
              <a:t>The Process of</a:t>
            </a:r>
          </a:p>
          <a:p>
            <a:r>
              <a:rPr lang="en-US" altLang="zh-CN" sz="2000" b="1" dirty="0">
                <a:latin typeface="Times New Roman" panose="02020603050405020304" pitchFamily="18" charset="0"/>
                <a:cs typeface="Times New Roman" panose="02020603050405020304" pitchFamily="18" charset="0"/>
              </a:rPr>
              <a:t>Weighted Average Scoring Model</a:t>
            </a:r>
            <a:endParaRPr lang="zh-CN" altLang="en-US" sz="2000" b="1" dirty="0">
              <a:latin typeface="Times New Roman" panose="02020603050405020304" pitchFamily="18" charset="0"/>
              <a:cs typeface="Times New Roman" panose="02020603050405020304" pitchFamily="18" charset="0"/>
            </a:endParaRPr>
          </a:p>
        </p:txBody>
      </p:sp>
      <p:cxnSp>
        <p:nvCxnSpPr>
          <p:cNvPr id="35" name="Straight Connector 34">
            <a:extLst>
              <a:ext uri="{FF2B5EF4-FFF2-40B4-BE49-F238E27FC236}">
                <a16:creationId xmlns:a16="http://schemas.microsoft.com/office/drawing/2014/main" id="{4AC7470F-E23D-9E7B-26F9-E58571907FBC}"/>
              </a:ext>
            </a:extLst>
          </p:cNvPr>
          <p:cNvCxnSpPr>
            <a:cxnSpLocks/>
          </p:cNvCxnSpPr>
          <p:nvPr/>
        </p:nvCxnSpPr>
        <p:spPr>
          <a:xfrm>
            <a:off x="6990340" y="1061188"/>
            <a:ext cx="5201660" cy="0"/>
          </a:xfrm>
          <a:prstGeom prst="line">
            <a:avLst/>
          </a:prstGeom>
          <a:ln w="28575">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4300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42A447B-A11E-829A-0CC9-D75D2042F7C4}"/>
              </a:ext>
            </a:extLst>
          </p:cNvPr>
          <p:cNvGrpSpPr/>
          <p:nvPr/>
        </p:nvGrpSpPr>
        <p:grpSpPr>
          <a:xfrm>
            <a:off x="568674" y="322047"/>
            <a:ext cx="11091501" cy="6203689"/>
            <a:chOff x="568674" y="322047"/>
            <a:chExt cx="11091501" cy="6203689"/>
          </a:xfrm>
        </p:grpSpPr>
        <p:sp>
          <p:nvSpPr>
            <p:cNvPr id="2" name="Oval 1">
              <a:extLst>
                <a:ext uri="{FF2B5EF4-FFF2-40B4-BE49-F238E27FC236}">
                  <a16:creationId xmlns:a16="http://schemas.microsoft.com/office/drawing/2014/main" id="{F8D1FF32-46DB-CD32-238F-FCC9EA762DC7}"/>
                </a:ext>
              </a:extLst>
            </p:cNvPr>
            <p:cNvSpPr/>
            <p:nvPr/>
          </p:nvSpPr>
          <p:spPr>
            <a:xfrm>
              <a:off x="568674" y="2012462"/>
              <a:ext cx="2880000" cy="2880000"/>
            </a:xfrm>
            <a:prstGeom prst="ellipse">
              <a:avLst/>
            </a:prstGeom>
            <a:solidFill>
              <a:srgbClr val="FFE7E7"/>
            </a:solidFill>
            <a:ln>
              <a:solidFill>
                <a:srgbClr val="FFE7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rc 4">
              <a:extLst>
                <a:ext uri="{FF2B5EF4-FFF2-40B4-BE49-F238E27FC236}">
                  <a16:creationId xmlns:a16="http://schemas.microsoft.com/office/drawing/2014/main" id="{FAB435E0-08FC-B249-D1B7-BB5D6772F12E}"/>
                </a:ext>
              </a:extLst>
            </p:cNvPr>
            <p:cNvSpPr/>
            <p:nvPr/>
          </p:nvSpPr>
          <p:spPr>
            <a:xfrm>
              <a:off x="779779" y="1788587"/>
              <a:ext cx="2856828" cy="3372928"/>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sp>
          <p:nvSpPr>
            <p:cNvPr id="7" name="Oval 6">
              <a:extLst>
                <a:ext uri="{FF2B5EF4-FFF2-40B4-BE49-F238E27FC236}">
                  <a16:creationId xmlns:a16="http://schemas.microsoft.com/office/drawing/2014/main" id="{C5545D93-2AE7-75C3-A369-D4515E7C1476}"/>
                </a:ext>
              </a:extLst>
            </p:cNvPr>
            <p:cNvSpPr/>
            <p:nvPr/>
          </p:nvSpPr>
          <p:spPr>
            <a:xfrm>
              <a:off x="2992184" y="822260"/>
              <a:ext cx="626853" cy="626853"/>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B1DD2E5D-B9A6-4E55-39DC-F15380AF3944}"/>
                </a:ext>
              </a:extLst>
            </p:cNvPr>
            <p:cNvSpPr/>
            <p:nvPr/>
          </p:nvSpPr>
          <p:spPr>
            <a:xfrm>
              <a:off x="4114417" y="2426612"/>
              <a:ext cx="626853" cy="626853"/>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8">
              <a:extLst>
                <a:ext uri="{FF2B5EF4-FFF2-40B4-BE49-F238E27FC236}">
                  <a16:creationId xmlns:a16="http://schemas.microsoft.com/office/drawing/2014/main" id="{6F32A2E0-1484-05C4-A1F8-AC18C6E5C026}"/>
                </a:ext>
              </a:extLst>
            </p:cNvPr>
            <p:cNvSpPr/>
            <p:nvPr/>
          </p:nvSpPr>
          <p:spPr>
            <a:xfrm>
              <a:off x="4185389" y="3954908"/>
              <a:ext cx="626853" cy="626853"/>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2AA765B-C142-05D5-5B93-36D1552E6462}"/>
                </a:ext>
              </a:extLst>
            </p:cNvPr>
            <p:cNvSpPr/>
            <p:nvPr/>
          </p:nvSpPr>
          <p:spPr>
            <a:xfrm>
              <a:off x="2998997" y="5575270"/>
              <a:ext cx="626853" cy="626853"/>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Arc 12">
              <a:extLst>
                <a:ext uri="{FF2B5EF4-FFF2-40B4-BE49-F238E27FC236}">
                  <a16:creationId xmlns:a16="http://schemas.microsoft.com/office/drawing/2014/main" id="{CD1C3A07-D4AA-77B7-EF31-E7A355C878CB}"/>
                </a:ext>
              </a:extLst>
            </p:cNvPr>
            <p:cNvSpPr/>
            <p:nvPr/>
          </p:nvSpPr>
          <p:spPr>
            <a:xfrm rot="5400000">
              <a:off x="502691" y="2033371"/>
              <a:ext cx="3409127" cy="2853990"/>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p>
          </p:txBody>
        </p:sp>
        <p:cxnSp>
          <p:nvCxnSpPr>
            <p:cNvPr id="15" name="Straight Connector 14">
              <a:extLst>
                <a:ext uri="{FF2B5EF4-FFF2-40B4-BE49-F238E27FC236}">
                  <a16:creationId xmlns:a16="http://schemas.microsoft.com/office/drawing/2014/main" id="{C039E982-6AE2-BF21-A4AA-60B5C3227BBC}"/>
                </a:ext>
              </a:extLst>
            </p:cNvPr>
            <p:cNvCxnSpPr>
              <a:cxnSpLocks/>
            </p:cNvCxnSpPr>
            <p:nvPr/>
          </p:nvCxnSpPr>
          <p:spPr>
            <a:xfrm flipV="1">
              <a:off x="2733282" y="1363898"/>
              <a:ext cx="347684" cy="46801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FE90A12-77D2-BF68-103D-582C1FAE5533}"/>
                </a:ext>
              </a:extLst>
            </p:cNvPr>
            <p:cNvCxnSpPr>
              <a:cxnSpLocks/>
            </p:cNvCxnSpPr>
            <p:nvPr/>
          </p:nvCxnSpPr>
          <p:spPr>
            <a:xfrm flipV="1">
              <a:off x="3684688" y="2772449"/>
              <a:ext cx="445891" cy="25696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9719309-534C-D8C7-EDDC-4785C2950D14}"/>
                </a:ext>
              </a:extLst>
            </p:cNvPr>
            <p:cNvCxnSpPr>
              <a:cxnSpLocks/>
            </p:cNvCxnSpPr>
            <p:nvPr/>
          </p:nvCxnSpPr>
          <p:spPr>
            <a:xfrm>
              <a:off x="3684688" y="4003366"/>
              <a:ext cx="511725" cy="22855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FC37944-D472-F2A1-F6C6-BF1600C2AEB4}"/>
                </a:ext>
              </a:extLst>
            </p:cNvPr>
            <p:cNvCxnSpPr>
              <a:cxnSpLocks/>
            </p:cNvCxnSpPr>
            <p:nvPr/>
          </p:nvCxnSpPr>
          <p:spPr>
            <a:xfrm>
              <a:off x="2925040" y="5149122"/>
              <a:ext cx="223632" cy="44049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F33950D2-7BE0-D8E9-E061-A6F38643AA26}"/>
                </a:ext>
              </a:extLst>
            </p:cNvPr>
            <p:cNvSpPr/>
            <p:nvPr/>
          </p:nvSpPr>
          <p:spPr>
            <a:xfrm>
              <a:off x="3806733" y="5121736"/>
              <a:ext cx="6660000" cy="1404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3">
              <a:extLst>
                <a:ext uri="{FF2B5EF4-FFF2-40B4-BE49-F238E27FC236}">
                  <a16:creationId xmlns:a16="http://schemas.microsoft.com/office/drawing/2014/main" id="{788CB5AD-06B9-069C-6887-1E9C97294DE1}"/>
                </a:ext>
              </a:extLst>
            </p:cNvPr>
            <p:cNvSpPr txBox="1"/>
            <p:nvPr/>
          </p:nvSpPr>
          <p:spPr>
            <a:xfrm>
              <a:off x="3148672" y="905918"/>
              <a:ext cx="38192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1</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7B163ED1-AFA4-50E3-084B-F2F048633538}"/>
                </a:ext>
              </a:extLst>
            </p:cNvPr>
            <p:cNvSpPr txBox="1"/>
            <p:nvPr/>
          </p:nvSpPr>
          <p:spPr>
            <a:xfrm>
              <a:off x="4250522" y="2486205"/>
              <a:ext cx="38192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2</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97F41FCB-13F4-2102-5122-393B0072C27A}"/>
                </a:ext>
              </a:extLst>
            </p:cNvPr>
            <p:cNvSpPr txBox="1"/>
            <p:nvPr/>
          </p:nvSpPr>
          <p:spPr>
            <a:xfrm>
              <a:off x="4344721" y="4037503"/>
              <a:ext cx="38192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3</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3673E542-8B47-809D-07F4-57D208B43EEC}"/>
                </a:ext>
              </a:extLst>
            </p:cNvPr>
            <p:cNvSpPr txBox="1"/>
            <p:nvPr/>
          </p:nvSpPr>
          <p:spPr>
            <a:xfrm>
              <a:off x="3143401" y="5657734"/>
              <a:ext cx="38192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cs typeface="Times New Roman" panose="02020603050405020304" pitchFamily="18" charset="0"/>
                </a:rPr>
                <a:t>4</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ABFF14A4-EB83-78EE-2D41-70E793EB7863}"/>
                </a:ext>
              </a:extLst>
            </p:cNvPr>
            <p:cNvSpPr txBox="1"/>
            <p:nvPr/>
          </p:nvSpPr>
          <p:spPr>
            <a:xfrm>
              <a:off x="897073" y="2810510"/>
              <a:ext cx="2831143" cy="1384995"/>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The process of</a:t>
              </a:r>
            </a:p>
            <a:p>
              <a:r>
                <a:rPr lang="en-US" altLang="zh-CN" sz="2800" b="1" dirty="0">
                  <a:latin typeface="Times New Roman" panose="02020603050405020304" pitchFamily="18" charset="0"/>
                  <a:cs typeface="Times New Roman" panose="02020603050405020304" pitchFamily="18" charset="0"/>
                </a:rPr>
                <a:t>    K-means </a:t>
              </a:r>
            </a:p>
            <a:p>
              <a:r>
                <a:rPr lang="en-US" altLang="zh-CN" sz="2800" b="1" dirty="0">
                  <a:latin typeface="Times New Roman" panose="02020603050405020304" pitchFamily="18" charset="0"/>
                  <a:cs typeface="Times New Roman" panose="02020603050405020304" pitchFamily="18" charset="0"/>
                </a:rPr>
                <a:t>   Clustering</a:t>
              </a:r>
              <a:endParaRPr lang="zh-CN" altLang="en-US" sz="2800" b="1"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39C968C6-0D7F-CF28-F7EB-6DD9AC559CB2}"/>
                </a:ext>
              </a:extLst>
            </p:cNvPr>
            <p:cNvSpPr/>
            <p:nvPr/>
          </p:nvSpPr>
          <p:spPr>
            <a:xfrm>
              <a:off x="5000175" y="3521089"/>
              <a:ext cx="6660000" cy="1404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Rounded Corners 16">
              <a:extLst>
                <a:ext uri="{FF2B5EF4-FFF2-40B4-BE49-F238E27FC236}">
                  <a16:creationId xmlns:a16="http://schemas.microsoft.com/office/drawing/2014/main" id="{57FBC490-A208-62C6-3D57-AB5A2C8BED74}"/>
                </a:ext>
              </a:extLst>
            </p:cNvPr>
            <p:cNvSpPr/>
            <p:nvPr/>
          </p:nvSpPr>
          <p:spPr>
            <a:xfrm>
              <a:off x="5000175" y="1937824"/>
              <a:ext cx="6660000" cy="1404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Rounded Corners 17">
              <a:extLst>
                <a:ext uri="{FF2B5EF4-FFF2-40B4-BE49-F238E27FC236}">
                  <a16:creationId xmlns:a16="http://schemas.microsoft.com/office/drawing/2014/main" id="{C5B0F016-9239-2FC3-ECFC-8633D6B1DA63}"/>
                </a:ext>
              </a:extLst>
            </p:cNvPr>
            <p:cNvSpPr/>
            <p:nvPr/>
          </p:nvSpPr>
          <p:spPr>
            <a:xfrm>
              <a:off x="3806733" y="322047"/>
              <a:ext cx="6660108" cy="1404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1">
              <a:extLst>
                <a:ext uri="{FF2B5EF4-FFF2-40B4-BE49-F238E27FC236}">
                  <a16:creationId xmlns:a16="http://schemas.microsoft.com/office/drawing/2014/main" id="{2B651240-F377-36EB-E755-DC37F8F96ED2}"/>
                </a:ext>
              </a:extLst>
            </p:cNvPr>
            <p:cNvSpPr txBox="1"/>
            <p:nvPr/>
          </p:nvSpPr>
          <p:spPr>
            <a:xfrm>
              <a:off x="3982532" y="430678"/>
              <a:ext cx="6484201" cy="1200329"/>
            </a:xfrm>
            <a:prstGeom prst="rect">
              <a:avLst/>
            </a:prstGeom>
            <a:noFill/>
          </p:spPr>
          <p:txBody>
            <a:bodyPr wrap="squar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Data Preparation</a:t>
              </a:r>
            </a:p>
            <a:p>
              <a:pPr marL="171450" indent="-171450">
                <a:buFont typeface="Wingdings" panose="05000000000000000000" pitchFamily="2" charset="2"/>
                <a:buChar char="l"/>
              </a:pPr>
              <a:r>
                <a:rPr lang="en-US" altLang="zh-CN" sz="1200" b="1" dirty="0">
                  <a:latin typeface="Times New Roman" panose="02020603050405020304" pitchFamily="18" charset="0"/>
                  <a:cs typeface="Times New Roman" panose="02020603050405020304" pitchFamily="18" charset="0"/>
                </a:rPr>
                <a:t>Data Collection: </a:t>
              </a:r>
              <a:r>
                <a:rPr lang="en-US" altLang="zh-CN" sz="1200" dirty="0">
                  <a:latin typeface="Times New Roman" panose="02020603050405020304" pitchFamily="18" charset="0"/>
                  <a:cs typeface="Times New Roman" panose="02020603050405020304" pitchFamily="18" charset="0"/>
                </a:rPr>
                <a:t>Gather and organize customer-related data, including container volume, shipping frequency, return rate, gross profit per container, gross profit margin, and average overdue time.</a:t>
              </a:r>
            </a:p>
            <a:p>
              <a:pPr>
                <a:lnSpc>
                  <a:spcPct val="50000"/>
                </a:lnSpc>
              </a:pPr>
              <a:endParaRPr lang="en-US" altLang="zh-C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r>
                <a:rPr lang="en-US" altLang="zh-CN" sz="1200" b="1" dirty="0">
                  <a:latin typeface="Times New Roman" panose="02020603050405020304" pitchFamily="18" charset="0"/>
                  <a:cs typeface="Times New Roman" panose="02020603050405020304" pitchFamily="18" charset="0"/>
                </a:rPr>
                <a:t>Data Standardization: </a:t>
              </a:r>
              <a:r>
                <a:rPr lang="en-US" altLang="zh-CN" sz="1200" dirty="0">
                  <a:latin typeface="Times New Roman" panose="02020603050405020304" pitchFamily="18" charset="0"/>
                  <a:cs typeface="Times New Roman" panose="02020603050405020304" pitchFamily="18" charset="0"/>
                </a:rPr>
                <a:t>Standardize the data to ensure that each metric has equal importance in the clustering analysis.</a:t>
              </a:r>
            </a:p>
          </p:txBody>
        </p:sp>
        <p:sp>
          <p:nvSpPr>
            <p:cNvPr id="28" name="TextBox 27">
              <a:extLst>
                <a:ext uri="{FF2B5EF4-FFF2-40B4-BE49-F238E27FC236}">
                  <a16:creationId xmlns:a16="http://schemas.microsoft.com/office/drawing/2014/main" id="{E46E48BD-C8EA-90A4-71E9-7C368ECEFAE9}"/>
                </a:ext>
              </a:extLst>
            </p:cNvPr>
            <p:cNvSpPr txBox="1"/>
            <p:nvPr/>
          </p:nvSpPr>
          <p:spPr>
            <a:xfrm>
              <a:off x="5152063" y="2101316"/>
              <a:ext cx="6085921" cy="1015663"/>
            </a:xfrm>
            <a:prstGeom prst="rect">
              <a:avLst/>
            </a:prstGeom>
            <a:noFill/>
          </p:spPr>
          <p:txBody>
            <a:bodyPr wrap="squar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Model Building</a:t>
              </a:r>
            </a:p>
            <a:p>
              <a:pPr marL="171450" indent="-171450">
                <a:buFont typeface="Wingdings" panose="05000000000000000000" pitchFamily="2" charset="2"/>
                <a:buChar char="l"/>
              </a:pPr>
              <a:r>
                <a:rPr lang="en-US" altLang="zh-CN" sz="1200" b="1" dirty="0">
                  <a:latin typeface="Times New Roman" panose="02020603050405020304" pitchFamily="18" charset="0"/>
                  <a:cs typeface="Times New Roman" panose="02020603050405020304" pitchFamily="18" charset="0"/>
                </a:rPr>
                <a:t>K Value Selection: </a:t>
              </a:r>
              <a:r>
                <a:rPr lang="en-US" altLang="zh-CN" sz="1200" dirty="0">
                  <a:latin typeface="Times New Roman" panose="02020603050405020304" pitchFamily="18" charset="0"/>
                  <a:cs typeface="Times New Roman" panose="02020603050405020304" pitchFamily="18" charset="0"/>
                </a:rPr>
                <a:t>Determine the appropriate number of clusters K using the Elbow Method.</a:t>
              </a:r>
            </a:p>
            <a:p>
              <a:pPr>
                <a:lnSpc>
                  <a:spcPct val="50000"/>
                </a:lnSpc>
              </a:pPr>
              <a:endParaRPr lang="en-US" altLang="zh-C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r>
                <a:rPr lang="en-US" altLang="zh-CN" sz="1200" b="1" dirty="0">
                  <a:latin typeface="Times New Roman" panose="02020603050405020304" pitchFamily="18" charset="0"/>
                  <a:cs typeface="Times New Roman" panose="02020603050405020304" pitchFamily="18" charset="0"/>
                </a:rPr>
                <a:t>K-means Algorithm Application: </a:t>
              </a:r>
              <a:r>
                <a:rPr lang="en-US" altLang="zh-CN" sz="1200" dirty="0">
                  <a:latin typeface="Times New Roman" panose="02020603050405020304" pitchFamily="18" charset="0"/>
                  <a:cs typeface="Times New Roman" panose="02020603050405020304" pitchFamily="18" charset="0"/>
                </a:rPr>
                <a:t>Perform clustering analysis on the standardized data using the K-means algorithm to determine the cluster to which each customer belongs.</a:t>
              </a:r>
            </a:p>
          </p:txBody>
        </p:sp>
        <p:sp>
          <p:nvSpPr>
            <p:cNvPr id="30" name="TextBox 29">
              <a:extLst>
                <a:ext uri="{FF2B5EF4-FFF2-40B4-BE49-F238E27FC236}">
                  <a16:creationId xmlns:a16="http://schemas.microsoft.com/office/drawing/2014/main" id="{80B95236-764E-74AB-E083-891B1359F6D4}"/>
                </a:ext>
              </a:extLst>
            </p:cNvPr>
            <p:cNvSpPr txBox="1"/>
            <p:nvPr/>
          </p:nvSpPr>
          <p:spPr>
            <a:xfrm>
              <a:off x="5152063" y="3598854"/>
              <a:ext cx="6401582" cy="1200329"/>
            </a:xfrm>
            <a:prstGeom prst="rect">
              <a:avLst/>
            </a:prstGeom>
            <a:noFill/>
          </p:spPr>
          <p:txBody>
            <a:bodyPr wrap="squar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Model Application</a:t>
              </a:r>
            </a:p>
            <a:p>
              <a:pPr marL="171450" indent="-171450">
                <a:buFont typeface="Wingdings" panose="05000000000000000000" pitchFamily="2" charset="2"/>
                <a:buChar char="l"/>
              </a:pPr>
              <a:r>
                <a:rPr lang="en-US" altLang="zh-CN" sz="1200" b="1" dirty="0">
                  <a:latin typeface="Times New Roman" panose="02020603050405020304" pitchFamily="18" charset="0"/>
                  <a:cs typeface="Times New Roman" panose="02020603050405020304" pitchFamily="18" charset="0"/>
                </a:rPr>
                <a:t>Results Analysis: </a:t>
              </a:r>
              <a:r>
                <a:rPr lang="en-US" altLang="zh-CN" sz="1200" dirty="0">
                  <a:latin typeface="Times New Roman" panose="02020603050405020304" pitchFamily="18" charset="0"/>
                  <a:cs typeface="Times New Roman" panose="02020603050405020304" pitchFamily="18" charset="0"/>
                </a:rPr>
                <a:t>Analyze the characteristics of each cluster to understand the features and needs of different customer groups.</a:t>
              </a:r>
            </a:p>
            <a:p>
              <a:pPr marL="171450" indent="-171450">
                <a:lnSpc>
                  <a:spcPct val="50000"/>
                </a:lnSpc>
                <a:buFont typeface="Wingdings" panose="05000000000000000000" pitchFamily="2" charset="2"/>
                <a:buChar char="l"/>
              </a:pPr>
              <a:endParaRPr lang="en-US" altLang="zh-C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l"/>
              </a:pPr>
              <a:r>
                <a:rPr lang="en-US" altLang="zh-CN" sz="1200" b="1" dirty="0">
                  <a:latin typeface="Times New Roman" panose="02020603050405020304" pitchFamily="18" charset="0"/>
                  <a:cs typeface="Times New Roman" panose="02020603050405020304" pitchFamily="18" charset="0"/>
                </a:rPr>
                <a:t>Strategy Formulation: </a:t>
              </a:r>
              <a:r>
                <a:rPr lang="en-US" altLang="zh-CN" sz="1200" dirty="0">
                  <a:latin typeface="Times New Roman" panose="02020603050405020304" pitchFamily="18" charset="0"/>
                  <a:cs typeface="Times New Roman" panose="02020603050405020304" pitchFamily="18" charset="0"/>
                </a:rPr>
                <a:t>Develop marketing strategies and management measures tailored to different customer groups based on the clustering results.</a:t>
              </a:r>
            </a:p>
          </p:txBody>
        </p:sp>
        <p:sp>
          <p:nvSpPr>
            <p:cNvPr id="32" name="TextBox 31">
              <a:extLst>
                <a:ext uri="{FF2B5EF4-FFF2-40B4-BE49-F238E27FC236}">
                  <a16:creationId xmlns:a16="http://schemas.microsoft.com/office/drawing/2014/main" id="{84FCE3C5-38AB-E7A0-8CCC-AF3EEC9DACED}"/>
                </a:ext>
              </a:extLst>
            </p:cNvPr>
            <p:cNvSpPr txBox="1"/>
            <p:nvPr/>
          </p:nvSpPr>
          <p:spPr>
            <a:xfrm>
              <a:off x="3982532" y="5355750"/>
              <a:ext cx="6323159" cy="923330"/>
            </a:xfrm>
            <a:prstGeom prst="rect">
              <a:avLst/>
            </a:prstGeom>
            <a:noFill/>
          </p:spPr>
          <p:txBody>
            <a:bodyPr wrap="square" rtlCol="0">
              <a:spAutoFit/>
            </a:bodyPr>
            <a:lstStyle/>
            <a:p>
              <a:r>
                <a:rPr lang="en-US" altLang="zh-CN" b="1" dirty="0">
                  <a:solidFill>
                    <a:srgbClr val="C00000"/>
                  </a:solidFill>
                  <a:latin typeface="Times New Roman" panose="02020603050405020304" pitchFamily="18" charset="0"/>
                  <a:cs typeface="Times New Roman" panose="02020603050405020304" pitchFamily="18" charset="0"/>
                </a:rPr>
                <a:t>Model Optimization</a:t>
              </a:r>
            </a:p>
            <a:p>
              <a:pPr marL="228600" indent="-228600">
                <a:buFont typeface="Wingdings" panose="05000000000000000000" pitchFamily="2" charset="2"/>
                <a:buChar char="l"/>
              </a:pPr>
              <a:r>
                <a:rPr lang="en-US" altLang="zh-CN" sz="1200" b="1" dirty="0">
                  <a:latin typeface="Times New Roman" panose="02020603050405020304" pitchFamily="18" charset="0"/>
                  <a:cs typeface="Times New Roman" panose="02020603050405020304" pitchFamily="18" charset="0"/>
                </a:rPr>
                <a:t>Continuous Optimization: </a:t>
              </a:r>
              <a:r>
                <a:rPr lang="en-US" altLang="zh-CN" sz="1200" dirty="0">
                  <a:latin typeface="Times New Roman" panose="02020603050405020304" pitchFamily="18" charset="0"/>
                  <a:cs typeface="Times New Roman" panose="02020603050405020304" pitchFamily="18" charset="0"/>
                </a:rPr>
                <a:t>Based on actual business data, financial data, and feedback from the sales department, optimize the K-means clustering model to improve its accuracy and business value.</a:t>
              </a:r>
              <a:endParaRPr lang="zh-CN" altLang="en-US" sz="12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2996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33" name="Group 32">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37" name="Freeform: Shape 36">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1" name="Group 40">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35" name="Freeform: Shape 34">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3" name="TextBox 2">
            <a:extLst>
              <a:ext uri="{FF2B5EF4-FFF2-40B4-BE49-F238E27FC236}">
                <a16:creationId xmlns:a16="http://schemas.microsoft.com/office/drawing/2014/main" id="{D8832476-B915-F748-2396-75C12832DEA3}"/>
              </a:ext>
            </a:extLst>
          </p:cNvPr>
          <p:cNvSpPr txBox="1"/>
          <p:nvPr/>
        </p:nvSpPr>
        <p:spPr>
          <a:xfrm>
            <a:off x="912629" y="1270688"/>
            <a:ext cx="5240881" cy="2411014"/>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endParaRPr lang="en-US" altLang="zh-CN" sz="2900" kern="1200" dirty="0">
              <a:solidFill>
                <a:schemeClr val="bg1"/>
              </a:solidFill>
              <a:latin typeface="+mj-lt"/>
              <a:ea typeface="+mj-ea"/>
              <a:cs typeface="+mj-cs"/>
            </a:endParaRPr>
          </a:p>
          <a:p>
            <a:pPr>
              <a:lnSpc>
                <a:spcPct val="90000"/>
              </a:lnSpc>
              <a:spcBef>
                <a:spcPct val="0"/>
              </a:spcBef>
              <a:spcAft>
                <a:spcPts val="600"/>
              </a:spcAft>
            </a:pPr>
            <a:endParaRPr lang="en-US" altLang="zh-CN" sz="2900" kern="1200" dirty="0">
              <a:solidFill>
                <a:schemeClr val="bg1"/>
              </a:solidFill>
              <a:latin typeface="+mj-lt"/>
              <a:ea typeface="+mj-ea"/>
              <a:cs typeface="+mj-cs"/>
            </a:endParaRPr>
          </a:p>
          <a:p>
            <a:pPr>
              <a:lnSpc>
                <a:spcPct val="90000"/>
              </a:lnSpc>
              <a:spcBef>
                <a:spcPct val="0"/>
              </a:spcBef>
              <a:spcAft>
                <a:spcPts val="600"/>
              </a:spcAft>
            </a:pPr>
            <a:r>
              <a:rPr lang="en-US" altLang="zh-CN" sz="3200" dirty="0">
                <a:solidFill>
                  <a:schemeClr val="bg1"/>
                </a:solidFill>
                <a:latin typeface="Times New Roman" panose="02020603050405020304" pitchFamily="18" charset="0"/>
                <a:ea typeface="+mj-ea"/>
                <a:cs typeface="Times New Roman" panose="02020603050405020304" pitchFamily="18" charset="0"/>
              </a:rPr>
              <a:t>Project Four</a:t>
            </a:r>
          </a:p>
          <a:p>
            <a:pPr>
              <a:lnSpc>
                <a:spcPct val="90000"/>
              </a:lnSpc>
              <a:spcBef>
                <a:spcPct val="0"/>
              </a:spcBef>
              <a:spcAft>
                <a:spcPts val="600"/>
              </a:spcAft>
            </a:pPr>
            <a:endParaRPr lang="en-US" altLang="zh-CN" sz="2900" b="1" kern="1200" dirty="0">
              <a:solidFill>
                <a:schemeClr val="bg1"/>
              </a:solidFill>
              <a:latin typeface="+mj-lt"/>
              <a:ea typeface="+mj-ea"/>
              <a:cs typeface="+mj-cs"/>
            </a:endParaRPr>
          </a:p>
          <a:p>
            <a:pPr>
              <a:lnSpc>
                <a:spcPct val="90000"/>
              </a:lnSpc>
              <a:spcBef>
                <a:spcPct val="0"/>
              </a:spcBef>
              <a:spcAft>
                <a:spcPts val="600"/>
              </a:spcAft>
            </a:pPr>
            <a:r>
              <a:rPr lang="en-US" altLang="zh-CN" sz="5400" b="1" kern="1200" dirty="0">
                <a:solidFill>
                  <a:schemeClr val="bg1"/>
                </a:solidFill>
                <a:latin typeface="Times New Roman" panose="02020603050405020304" pitchFamily="18" charset="0"/>
                <a:ea typeface="+mj-ea"/>
                <a:cs typeface="Times New Roman" panose="02020603050405020304" pitchFamily="18" charset="0"/>
              </a:rPr>
              <a:t>Data Governance</a:t>
            </a:r>
          </a:p>
        </p:txBody>
      </p:sp>
      <p:pic>
        <p:nvPicPr>
          <p:cNvPr id="2" name="Picture 1" descr="A colorful dots on a black background&#10;&#10;Description automatically generated">
            <a:extLst>
              <a:ext uri="{FF2B5EF4-FFF2-40B4-BE49-F238E27FC236}">
                <a16:creationId xmlns:a16="http://schemas.microsoft.com/office/drawing/2014/main" id="{8A0F4244-93F2-D9AA-1E0D-250CEC2207C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rcRect r="26092"/>
          <a:stretch/>
        </p:blipFill>
        <p:spPr>
          <a:xfrm>
            <a:off x="6764247" y="525350"/>
            <a:ext cx="3929290" cy="3515999"/>
          </a:xfrm>
          <a:prstGeom prst="rect">
            <a:avLst/>
          </a:prstGeom>
        </p:spPr>
      </p:pic>
    </p:spTree>
    <p:extLst>
      <p:ext uri="{BB962C8B-B14F-4D97-AF65-F5344CB8AC3E}">
        <p14:creationId xmlns:p14="http://schemas.microsoft.com/office/powerpoint/2010/main" val="344788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3B233E6-EA36-4974-A208-C28090ACAEC0}"/>
              </a:ext>
            </a:extLst>
          </p:cNvPr>
          <p:cNvSpPr>
            <a:spLocks noChangeArrowheads="1"/>
          </p:cNvSpPr>
          <p:nvPr/>
        </p:nvSpPr>
        <p:spPr bwMode="auto">
          <a:xfrm>
            <a:off x="4517136" y="180467"/>
            <a:ext cx="2579243" cy="3286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Rectangle 3">
            <a:extLst>
              <a:ext uri="{FF2B5EF4-FFF2-40B4-BE49-F238E27FC236}">
                <a16:creationId xmlns:a16="http://schemas.microsoft.com/office/drawing/2014/main" id="{5339A09D-D0A7-1792-2DC1-0F18755C9197}"/>
              </a:ext>
            </a:extLst>
          </p:cNvPr>
          <p:cNvSpPr>
            <a:spLocks noChangeArrowheads="1"/>
          </p:cNvSpPr>
          <p:nvPr/>
        </p:nvSpPr>
        <p:spPr bwMode="auto">
          <a:xfrm>
            <a:off x="4653661" y="245555"/>
            <a:ext cx="2579243" cy="330200"/>
          </a:xfrm>
          <a:prstGeom prst="rect">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4" name="TextBox 3">
            <a:extLst>
              <a:ext uri="{FF2B5EF4-FFF2-40B4-BE49-F238E27FC236}">
                <a16:creationId xmlns:a16="http://schemas.microsoft.com/office/drawing/2014/main" id="{D00D077A-DE4D-4885-7F07-4BE74B443111}"/>
              </a:ext>
            </a:extLst>
          </p:cNvPr>
          <p:cNvSpPr txBox="1"/>
          <p:nvPr/>
        </p:nvSpPr>
        <p:spPr>
          <a:xfrm>
            <a:off x="4754880" y="245555"/>
            <a:ext cx="2478024" cy="338554"/>
          </a:xfrm>
          <a:prstGeom prst="rect">
            <a:avLst/>
          </a:prstGeom>
          <a:noFill/>
        </p:spPr>
        <p:txBody>
          <a:bodyPr wrap="square" rtlCol="0">
            <a:spAutoFit/>
          </a:bodyPr>
          <a:lstStyle/>
          <a:p>
            <a:r>
              <a:rPr lang="en-US" altLang="zh-CN" sz="1600" b="1" dirty="0">
                <a:solidFill>
                  <a:schemeClr val="bg1"/>
                </a:solidFill>
                <a:latin typeface="Times New Roman" panose="02020603050405020304" pitchFamily="18" charset="0"/>
                <a:cs typeface="Times New Roman" panose="02020603050405020304" pitchFamily="18" charset="0"/>
              </a:rPr>
              <a:t>              Data Flow</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D4DF378-7798-2283-F6C9-DE05E1F8543B}"/>
              </a:ext>
            </a:extLst>
          </p:cNvPr>
          <p:cNvSpPr/>
          <p:nvPr/>
        </p:nvSpPr>
        <p:spPr>
          <a:xfrm>
            <a:off x="264543" y="1595921"/>
            <a:ext cx="11726174" cy="4850226"/>
          </a:xfrm>
          <a:prstGeom prst="rect">
            <a:avLst/>
          </a:prstGeom>
          <a:solidFill>
            <a:srgbClr val="FFE7E7"/>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Straight Connector 6">
            <a:extLst>
              <a:ext uri="{FF2B5EF4-FFF2-40B4-BE49-F238E27FC236}">
                <a16:creationId xmlns:a16="http://schemas.microsoft.com/office/drawing/2014/main" id="{1A3A9FE9-0C62-DE21-4553-80E803C3F873}"/>
              </a:ext>
            </a:extLst>
          </p:cNvPr>
          <p:cNvCxnSpPr>
            <a:cxnSpLocks/>
          </p:cNvCxnSpPr>
          <p:nvPr/>
        </p:nvCxnSpPr>
        <p:spPr>
          <a:xfrm>
            <a:off x="3166995" y="1603645"/>
            <a:ext cx="0" cy="4830793"/>
          </a:xfrm>
          <a:prstGeom prst="line">
            <a:avLst/>
          </a:prstGeom>
          <a:ln>
            <a:solidFill>
              <a:srgbClr val="C00000"/>
            </a:solidFill>
            <a:prstDash val="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A3DDCEB-3D54-E345-CB38-56D1D5CFA2EB}"/>
              </a:ext>
            </a:extLst>
          </p:cNvPr>
          <p:cNvCxnSpPr>
            <a:cxnSpLocks/>
          </p:cNvCxnSpPr>
          <p:nvPr/>
        </p:nvCxnSpPr>
        <p:spPr>
          <a:xfrm>
            <a:off x="9058148" y="1603644"/>
            <a:ext cx="0" cy="4830793"/>
          </a:xfrm>
          <a:prstGeom prst="line">
            <a:avLst/>
          </a:prstGeom>
          <a:ln>
            <a:solidFill>
              <a:srgbClr val="C00000"/>
            </a:solidFill>
            <a:prstDash val="dash"/>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A5DDE858-89DE-51F8-71BF-173111BEF264}"/>
              </a:ext>
            </a:extLst>
          </p:cNvPr>
          <p:cNvSpPr/>
          <p:nvPr/>
        </p:nvSpPr>
        <p:spPr>
          <a:xfrm>
            <a:off x="9712849" y="2764245"/>
            <a:ext cx="1821124" cy="3208785"/>
          </a:xfrm>
          <a:prstGeom prst="rect">
            <a:avLst/>
          </a:prstGeom>
          <a:solidFill>
            <a:schemeClr val="bg1"/>
          </a:solid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a:extLst>
              <a:ext uri="{FF2B5EF4-FFF2-40B4-BE49-F238E27FC236}">
                <a16:creationId xmlns:a16="http://schemas.microsoft.com/office/drawing/2014/main" id="{831B7F12-7F09-6C3C-AC69-449BB44C23DF}"/>
              </a:ext>
            </a:extLst>
          </p:cNvPr>
          <p:cNvPicPr>
            <a:picLocks noChangeAspect="1"/>
          </p:cNvPicPr>
          <p:nvPr/>
        </p:nvPicPr>
        <p:blipFill>
          <a:blip r:embed="rId3"/>
          <a:stretch>
            <a:fillRect/>
          </a:stretch>
        </p:blipFill>
        <p:spPr>
          <a:xfrm>
            <a:off x="10126929" y="3418186"/>
            <a:ext cx="1007549" cy="572764"/>
          </a:xfrm>
          <a:prstGeom prst="rect">
            <a:avLst/>
          </a:prstGeom>
        </p:spPr>
      </p:pic>
      <p:pic>
        <p:nvPicPr>
          <p:cNvPr id="14" name="Picture 13">
            <a:extLst>
              <a:ext uri="{FF2B5EF4-FFF2-40B4-BE49-F238E27FC236}">
                <a16:creationId xmlns:a16="http://schemas.microsoft.com/office/drawing/2014/main" id="{C4E8E3F6-B538-323F-31CA-8894502597A6}"/>
              </a:ext>
            </a:extLst>
          </p:cNvPr>
          <p:cNvPicPr>
            <a:picLocks noChangeAspect="1"/>
          </p:cNvPicPr>
          <p:nvPr/>
        </p:nvPicPr>
        <p:blipFill>
          <a:blip r:embed="rId4"/>
          <a:stretch>
            <a:fillRect/>
          </a:stretch>
        </p:blipFill>
        <p:spPr>
          <a:xfrm>
            <a:off x="10170250" y="5014825"/>
            <a:ext cx="1007549" cy="727942"/>
          </a:xfrm>
          <a:prstGeom prst="rect">
            <a:avLst/>
          </a:prstGeom>
        </p:spPr>
      </p:pic>
      <p:sp>
        <p:nvSpPr>
          <p:cNvPr id="17" name="TextBox 16">
            <a:extLst>
              <a:ext uri="{FF2B5EF4-FFF2-40B4-BE49-F238E27FC236}">
                <a16:creationId xmlns:a16="http://schemas.microsoft.com/office/drawing/2014/main" id="{2D5DC2AC-71EA-A9F7-4192-D5E540F77559}"/>
              </a:ext>
            </a:extLst>
          </p:cNvPr>
          <p:cNvSpPr txBox="1"/>
          <p:nvPr/>
        </p:nvSpPr>
        <p:spPr>
          <a:xfrm>
            <a:off x="10011225" y="2154639"/>
            <a:ext cx="1259457"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Reports</a:t>
            </a:r>
            <a:endParaRPr lang="zh-CN" altLang="en-US" sz="24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DCC9A5A-2401-08C5-77B7-7E85AEFE6909}"/>
              </a:ext>
            </a:extLst>
          </p:cNvPr>
          <p:cNvSpPr txBox="1"/>
          <p:nvPr/>
        </p:nvSpPr>
        <p:spPr>
          <a:xfrm>
            <a:off x="1013723" y="2154640"/>
            <a:ext cx="1695242"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Systems</a:t>
            </a:r>
            <a:endParaRPr lang="zh-CN" altLang="en-US" sz="2400" b="1"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3801EBB6-2686-FC1E-E41E-97A035B7118D}"/>
              </a:ext>
            </a:extLst>
          </p:cNvPr>
          <p:cNvSpPr/>
          <p:nvPr/>
        </p:nvSpPr>
        <p:spPr>
          <a:xfrm>
            <a:off x="3753668" y="3209312"/>
            <a:ext cx="4649779" cy="2179465"/>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19">
            <a:extLst>
              <a:ext uri="{FF2B5EF4-FFF2-40B4-BE49-F238E27FC236}">
                <a16:creationId xmlns:a16="http://schemas.microsoft.com/office/drawing/2014/main" id="{F073CB90-3B8E-021D-850F-C835B1C09A54}"/>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4046729" y="3889664"/>
            <a:ext cx="1416302" cy="1337909"/>
          </a:xfrm>
          <a:prstGeom prst="rect">
            <a:avLst/>
          </a:prstGeom>
        </p:spPr>
      </p:pic>
      <p:pic>
        <p:nvPicPr>
          <p:cNvPr id="23" name="Picture 22">
            <a:extLst>
              <a:ext uri="{FF2B5EF4-FFF2-40B4-BE49-F238E27FC236}">
                <a16:creationId xmlns:a16="http://schemas.microsoft.com/office/drawing/2014/main" id="{3CC9E658-D547-A483-5381-B1442C8879BE}"/>
              </a:ext>
            </a:extLst>
          </p:cNvPr>
          <p:cNvPicPr>
            <a:picLocks noChangeAspect="1"/>
          </p:cNvPicPr>
          <p:nvPr/>
        </p:nvPicPr>
        <p:blipFill>
          <a:blip r:embed="rId7"/>
          <a:stretch>
            <a:fillRect/>
          </a:stretch>
        </p:blipFill>
        <p:spPr>
          <a:xfrm>
            <a:off x="6577926" y="3924170"/>
            <a:ext cx="1416302" cy="1337909"/>
          </a:xfrm>
          <a:prstGeom prst="rect">
            <a:avLst/>
          </a:prstGeom>
        </p:spPr>
      </p:pic>
      <p:sp>
        <p:nvSpPr>
          <p:cNvPr id="25" name="TextBox 24">
            <a:extLst>
              <a:ext uri="{FF2B5EF4-FFF2-40B4-BE49-F238E27FC236}">
                <a16:creationId xmlns:a16="http://schemas.microsoft.com/office/drawing/2014/main" id="{8DDCA88C-E09C-EEEE-EC0E-C5C5EBD6AA9C}"/>
              </a:ext>
            </a:extLst>
          </p:cNvPr>
          <p:cNvSpPr txBox="1"/>
          <p:nvPr/>
        </p:nvSpPr>
        <p:spPr>
          <a:xfrm>
            <a:off x="4177078" y="3531765"/>
            <a:ext cx="1695242" cy="276999"/>
          </a:xfrm>
          <a:prstGeom prst="rect">
            <a:avLst/>
          </a:prstGeom>
          <a:noFill/>
        </p:spPr>
        <p:txBody>
          <a:bodyPr wrap="squar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Master Database</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8E22D5F7-3ECC-CBF3-3978-3622E83EDC1F}"/>
              </a:ext>
            </a:extLst>
          </p:cNvPr>
          <p:cNvSpPr txBox="1"/>
          <p:nvPr/>
        </p:nvSpPr>
        <p:spPr>
          <a:xfrm>
            <a:off x="6645121" y="3547542"/>
            <a:ext cx="1557464" cy="276999"/>
          </a:xfrm>
          <a:prstGeom prst="rect">
            <a:avLst/>
          </a:prstGeom>
          <a:noFill/>
        </p:spPr>
        <p:txBody>
          <a:bodyPr wrap="squar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Mapping Database</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27" name="Arrow: Right 26">
            <a:extLst>
              <a:ext uri="{FF2B5EF4-FFF2-40B4-BE49-F238E27FC236}">
                <a16:creationId xmlns:a16="http://schemas.microsoft.com/office/drawing/2014/main" id="{7B4820A0-C82F-FD86-CE57-D5BCFCFBF7FE}"/>
              </a:ext>
            </a:extLst>
          </p:cNvPr>
          <p:cNvSpPr/>
          <p:nvPr/>
        </p:nvSpPr>
        <p:spPr>
          <a:xfrm>
            <a:off x="5776818" y="4294093"/>
            <a:ext cx="623041" cy="534837"/>
          </a:xfrm>
          <a:prstGeom prst="rightArrow">
            <a:avLst/>
          </a:prstGeom>
          <a:solidFill>
            <a:srgbClr val="FFE7E7"/>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9" name="Connector: Elbow 28">
            <a:extLst>
              <a:ext uri="{FF2B5EF4-FFF2-40B4-BE49-F238E27FC236}">
                <a16:creationId xmlns:a16="http://schemas.microsoft.com/office/drawing/2014/main" id="{0D4DB899-0471-5B9B-FFA0-82F8D8BE288E}"/>
              </a:ext>
            </a:extLst>
          </p:cNvPr>
          <p:cNvCxnSpPr>
            <a:cxnSpLocks/>
            <a:stCxn id="24" idx="3"/>
          </p:cNvCxnSpPr>
          <p:nvPr/>
        </p:nvCxnSpPr>
        <p:spPr>
          <a:xfrm flipV="1">
            <a:off x="8403447" y="4141820"/>
            <a:ext cx="1309402" cy="157225"/>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4E253D07-B0A5-4527-4D48-3B8142E5D57B}"/>
              </a:ext>
            </a:extLst>
          </p:cNvPr>
          <p:cNvSpPr txBox="1"/>
          <p:nvPr/>
        </p:nvSpPr>
        <p:spPr>
          <a:xfrm>
            <a:off x="5277959" y="2624773"/>
            <a:ext cx="1695242"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Databases</a:t>
            </a:r>
            <a:endParaRPr lang="zh-CN" altLang="en-US" sz="2400" b="1"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36A5DAC5-CD4B-D4B6-C3B3-EEBAF2E3325E}"/>
              </a:ext>
            </a:extLst>
          </p:cNvPr>
          <p:cNvSpPr txBox="1"/>
          <p:nvPr/>
        </p:nvSpPr>
        <p:spPr>
          <a:xfrm>
            <a:off x="10037979" y="2993246"/>
            <a:ext cx="1407864" cy="276999"/>
          </a:xfrm>
          <a:prstGeom prst="rect">
            <a:avLst/>
          </a:prstGeom>
          <a:noFill/>
        </p:spPr>
        <p:txBody>
          <a:bodyPr wrap="squar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Regular Reports</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9D12B7E4-3D22-5DEB-7393-B383391D19B0}"/>
              </a:ext>
            </a:extLst>
          </p:cNvPr>
          <p:cNvSpPr txBox="1"/>
          <p:nvPr/>
        </p:nvSpPr>
        <p:spPr>
          <a:xfrm>
            <a:off x="10011225" y="4589887"/>
            <a:ext cx="1434618" cy="276999"/>
          </a:xfrm>
          <a:prstGeom prst="rect">
            <a:avLst/>
          </a:prstGeom>
          <a:noFill/>
        </p:spPr>
        <p:txBody>
          <a:bodyPr wrap="squar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Ad-hoc Reports</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5D68104C-A94E-FD91-E918-9A963309747F}"/>
              </a:ext>
            </a:extLst>
          </p:cNvPr>
          <p:cNvSpPr/>
          <p:nvPr/>
        </p:nvSpPr>
        <p:spPr>
          <a:xfrm>
            <a:off x="714876" y="2764244"/>
            <a:ext cx="1821124" cy="3208785"/>
          </a:xfrm>
          <a:prstGeom prst="rect">
            <a:avLst/>
          </a:prstGeom>
          <a:solidFill>
            <a:schemeClr val="bg1"/>
          </a:solid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Picture 35">
            <a:extLst>
              <a:ext uri="{FF2B5EF4-FFF2-40B4-BE49-F238E27FC236}">
                <a16:creationId xmlns:a16="http://schemas.microsoft.com/office/drawing/2014/main" id="{E69714E7-66B4-7D31-05DA-1AAF4FBABD62}"/>
              </a:ext>
            </a:extLst>
          </p:cNvPr>
          <p:cNvPicPr>
            <a:picLocks noChangeAspect="1"/>
          </p:cNvPicPr>
          <p:nvPr/>
        </p:nvPicPr>
        <p:blipFill>
          <a:blip r:embed="rId8"/>
          <a:stretch>
            <a:fillRect/>
          </a:stretch>
        </p:blipFill>
        <p:spPr>
          <a:xfrm>
            <a:off x="1083701" y="4845947"/>
            <a:ext cx="1012208" cy="921685"/>
          </a:xfrm>
          <a:prstGeom prst="rect">
            <a:avLst/>
          </a:prstGeom>
        </p:spPr>
      </p:pic>
      <p:pic>
        <p:nvPicPr>
          <p:cNvPr id="38" name="Picture 37">
            <a:extLst>
              <a:ext uri="{FF2B5EF4-FFF2-40B4-BE49-F238E27FC236}">
                <a16:creationId xmlns:a16="http://schemas.microsoft.com/office/drawing/2014/main" id="{97D58EEA-839E-56CB-56EA-5E738442567F}"/>
              </a:ext>
            </a:extLst>
          </p:cNvPr>
          <p:cNvPicPr>
            <a:picLocks noChangeAspect="1"/>
          </p:cNvPicPr>
          <p:nvPr/>
        </p:nvPicPr>
        <p:blipFill>
          <a:blip r:embed="rId9"/>
          <a:stretch>
            <a:fillRect/>
          </a:stretch>
        </p:blipFill>
        <p:spPr>
          <a:xfrm>
            <a:off x="1114161" y="3209312"/>
            <a:ext cx="1012208" cy="931015"/>
          </a:xfrm>
          <a:prstGeom prst="rect">
            <a:avLst/>
          </a:prstGeom>
        </p:spPr>
      </p:pic>
      <p:sp>
        <p:nvSpPr>
          <p:cNvPr id="40" name="TextBox 39">
            <a:extLst>
              <a:ext uri="{FF2B5EF4-FFF2-40B4-BE49-F238E27FC236}">
                <a16:creationId xmlns:a16="http://schemas.microsoft.com/office/drawing/2014/main" id="{D98D48BB-2877-CE2C-ACCC-5DB125C3B778}"/>
              </a:ext>
            </a:extLst>
          </p:cNvPr>
          <p:cNvSpPr txBox="1"/>
          <p:nvPr/>
        </p:nvSpPr>
        <p:spPr>
          <a:xfrm>
            <a:off x="965174" y="2927148"/>
            <a:ext cx="1572385" cy="276999"/>
          </a:xfrm>
          <a:prstGeom prst="rect">
            <a:avLst/>
          </a:prstGeom>
          <a:noFill/>
        </p:spPr>
        <p:txBody>
          <a:bodyPr wrap="squar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Finance System</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F6F78667-525B-93BF-8089-1C2E090C2831}"/>
              </a:ext>
            </a:extLst>
          </p:cNvPr>
          <p:cNvSpPr txBox="1"/>
          <p:nvPr/>
        </p:nvSpPr>
        <p:spPr>
          <a:xfrm>
            <a:off x="813252" y="4558618"/>
            <a:ext cx="1671425" cy="276999"/>
          </a:xfrm>
          <a:prstGeom prst="rect">
            <a:avLst/>
          </a:prstGeom>
          <a:noFill/>
        </p:spPr>
        <p:txBody>
          <a:bodyPr wrap="squar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Supply Chain System</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cxnSp>
        <p:nvCxnSpPr>
          <p:cNvPr id="44" name="Connector: Elbow 43">
            <a:extLst>
              <a:ext uri="{FF2B5EF4-FFF2-40B4-BE49-F238E27FC236}">
                <a16:creationId xmlns:a16="http://schemas.microsoft.com/office/drawing/2014/main" id="{65705DEE-3A7A-AD5A-20CA-3217906AEC2B}"/>
              </a:ext>
            </a:extLst>
          </p:cNvPr>
          <p:cNvCxnSpPr>
            <a:cxnSpLocks/>
          </p:cNvCxnSpPr>
          <p:nvPr/>
        </p:nvCxnSpPr>
        <p:spPr>
          <a:xfrm flipV="1">
            <a:off x="2566816" y="4141820"/>
            <a:ext cx="1200358" cy="98242"/>
          </a:xfrm>
          <a:prstGeom prst="bentConnector3">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DA677441-648D-6375-C524-C31E9278320B}"/>
              </a:ext>
            </a:extLst>
          </p:cNvPr>
          <p:cNvSpPr txBox="1"/>
          <p:nvPr/>
        </p:nvSpPr>
        <p:spPr>
          <a:xfrm>
            <a:off x="366705" y="713328"/>
            <a:ext cx="11566646" cy="83099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The data flow architecture of  Worldwide Logistics Group is as follows: Data from the financial system and the supply chain system was first migrated to the master database. Based on data analysis requirements, the data in the master database was then mapped to the mapping database, ensuring that the data analysis team could flexibly perform data insertions, deletions, updates, and queries without impacting the stability of the master database. Finally, whether it was Tableau dashboards or ad-hoc reports, the required data could be extracted from the mapping database.</a:t>
            </a:r>
            <a:endParaRPr lang="zh-CN" altLang="en-US" sz="1200" dirty="0">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1D305ECE-27ED-198B-9F55-F9A37240D4E2}"/>
              </a:ext>
            </a:extLst>
          </p:cNvPr>
          <p:cNvSpPr txBox="1"/>
          <p:nvPr/>
        </p:nvSpPr>
        <p:spPr>
          <a:xfrm>
            <a:off x="2648077" y="3593708"/>
            <a:ext cx="997281" cy="461665"/>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Data Migration</a:t>
            </a:r>
            <a:endParaRPr lang="zh-CN" altLang="en-US" sz="1200" b="1"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9789C66D-4AC1-0F67-1F25-42384F0B2094}"/>
              </a:ext>
            </a:extLst>
          </p:cNvPr>
          <p:cNvSpPr txBox="1"/>
          <p:nvPr/>
        </p:nvSpPr>
        <p:spPr>
          <a:xfrm>
            <a:off x="5651388" y="3778397"/>
            <a:ext cx="997281" cy="461665"/>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Data Mapping</a:t>
            </a:r>
            <a:endParaRPr lang="zh-CN" altLang="en-US" sz="1200" b="1"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C590889B-ED17-E137-896E-5F8E85FA2CBE}"/>
              </a:ext>
            </a:extLst>
          </p:cNvPr>
          <p:cNvSpPr txBox="1"/>
          <p:nvPr/>
        </p:nvSpPr>
        <p:spPr>
          <a:xfrm>
            <a:off x="8610482" y="3547564"/>
            <a:ext cx="997281" cy="461665"/>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Data Extraction</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679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A01EC11-A1D6-C05D-7226-14D05F1AFBBB}"/>
              </a:ext>
            </a:extLst>
          </p:cNvPr>
          <p:cNvSpPr/>
          <p:nvPr/>
        </p:nvSpPr>
        <p:spPr>
          <a:xfrm>
            <a:off x="1110535" y="2596886"/>
            <a:ext cx="2952000" cy="2268000"/>
          </a:xfrm>
          <a:prstGeom prst="roundRect">
            <a:avLst/>
          </a:prstGeom>
          <a:solidFill>
            <a:srgbClr val="FFE7E7"/>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Rounded Corners 19">
            <a:extLst>
              <a:ext uri="{FF2B5EF4-FFF2-40B4-BE49-F238E27FC236}">
                <a16:creationId xmlns:a16="http://schemas.microsoft.com/office/drawing/2014/main" id="{6269A7F5-35C6-7F92-EE9E-43EE2BB2226D}"/>
              </a:ext>
            </a:extLst>
          </p:cNvPr>
          <p:cNvSpPr/>
          <p:nvPr/>
        </p:nvSpPr>
        <p:spPr>
          <a:xfrm>
            <a:off x="5591703" y="1392373"/>
            <a:ext cx="2951165" cy="2268000"/>
          </a:xfrm>
          <a:prstGeom prst="roundRect">
            <a:avLst/>
          </a:prstGeom>
          <a:solidFill>
            <a:srgbClr val="FFE7E7"/>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11" descr="A magnifying glass with a sign&#10;&#10;Description automatically generated">
            <a:extLst>
              <a:ext uri="{FF2B5EF4-FFF2-40B4-BE49-F238E27FC236}">
                <a16:creationId xmlns:a16="http://schemas.microsoft.com/office/drawing/2014/main" id="{00A60B18-8BF1-F5F6-FA89-FC34155F8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936" y="2703962"/>
            <a:ext cx="563309" cy="498808"/>
          </a:xfrm>
          <a:prstGeom prst="rect">
            <a:avLst/>
          </a:prstGeom>
        </p:spPr>
      </p:pic>
      <p:pic>
        <p:nvPicPr>
          <p:cNvPr id="14" name="Picture 13" descr="A person with a computer and gears&#10;&#10;Description automatically generated">
            <a:extLst>
              <a:ext uri="{FF2B5EF4-FFF2-40B4-BE49-F238E27FC236}">
                <a16:creationId xmlns:a16="http://schemas.microsoft.com/office/drawing/2014/main" id="{3A2FDA7F-3AE2-5F7A-E48B-946FBAF55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344" y="1559672"/>
            <a:ext cx="544553" cy="534999"/>
          </a:xfrm>
          <a:prstGeom prst="rect">
            <a:avLst/>
          </a:prstGeom>
        </p:spPr>
      </p:pic>
      <p:sp>
        <p:nvSpPr>
          <p:cNvPr id="19" name="Rectangle: Rounded Corners 18">
            <a:extLst>
              <a:ext uri="{FF2B5EF4-FFF2-40B4-BE49-F238E27FC236}">
                <a16:creationId xmlns:a16="http://schemas.microsoft.com/office/drawing/2014/main" id="{C1FF7BCA-53BF-3D9D-0D9E-0E51C7B51122}"/>
              </a:ext>
            </a:extLst>
          </p:cNvPr>
          <p:cNvSpPr/>
          <p:nvPr/>
        </p:nvSpPr>
        <p:spPr>
          <a:xfrm>
            <a:off x="5586210" y="3985171"/>
            <a:ext cx="2951165" cy="2268000"/>
          </a:xfrm>
          <a:prstGeom prst="roundRect">
            <a:avLst/>
          </a:prstGeom>
          <a:solidFill>
            <a:srgbClr val="FFE7E7"/>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icture 15" descr="A person sitting at a desk with a computer&#10;&#10;Description automatically generated">
            <a:extLst>
              <a:ext uri="{FF2B5EF4-FFF2-40B4-BE49-F238E27FC236}">
                <a16:creationId xmlns:a16="http://schemas.microsoft.com/office/drawing/2014/main" id="{4345F8FC-CAC0-7D77-9A61-CB7CABD8EE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344" y="4119619"/>
            <a:ext cx="565349" cy="576221"/>
          </a:xfrm>
          <a:prstGeom prst="rect">
            <a:avLst/>
          </a:prstGeom>
        </p:spPr>
      </p:pic>
      <p:pic>
        <p:nvPicPr>
          <p:cNvPr id="17" name="Picture 16">
            <a:extLst>
              <a:ext uri="{FF2B5EF4-FFF2-40B4-BE49-F238E27FC236}">
                <a16:creationId xmlns:a16="http://schemas.microsoft.com/office/drawing/2014/main" id="{EA51A1D6-AEA9-7340-BB02-1C78858EB9D9}"/>
              </a:ext>
            </a:extLst>
          </p:cNvPr>
          <p:cNvPicPr>
            <a:picLocks noChangeAspect="1"/>
          </p:cNvPicPr>
          <p:nvPr/>
        </p:nvPicPr>
        <p:blipFill>
          <a:blip r:embed="rId5"/>
          <a:stretch>
            <a:fillRect/>
          </a:stretch>
        </p:blipFill>
        <p:spPr>
          <a:xfrm>
            <a:off x="10022280" y="2806149"/>
            <a:ext cx="1491292" cy="1551601"/>
          </a:xfrm>
          <a:prstGeom prst="rect">
            <a:avLst/>
          </a:prstGeom>
        </p:spPr>
      </p:pic>
      <p:sp>
        <p:nvSpPr>
          <p:cNvPr id="18" name="TextBox 17">
            <a:extLst>
              <a:ext uri="{FF2B5EF4-FFF2-40B4-BE49-F238E27FC236}">
                <a16:creationId xmlns:a16="http://schemas.microsoft.com/office/drawing/2014/main" id="{7DDA3464-D146-B60F-B487-D99386CBBB90}"/>
              </a:ext>
            </a:extLst>
          </p:cNvPr>
          <p:cNvSpPr txBox="1"/>
          <p:nvPr/>
        </p:nvSpPr>
        <p:spPr>
          <a:xfrm>
            <a:off x="2068077" y="2830255"/>
            <a:ext cx="2148637" cy="246221"/>
          </a:xfrm>
          <a:prstGeom prst="rect">
            <a:avLst/>
          </a:prstGeom>
          <a:noFill/>
        </p:spPr>
        <p:txBody>
          <a:bodyPr wrap="square" rtlCol="0">
            <a:spAutoFit/>
          </a:bodyPr>
          <a:lstStyle/>
          <a:p>
            <a:r>
              <a:rPr lang="en-US" altLang="zh-CN" sz="1000" b="1" dirty="0">
                <a:solidFill>
                  <a:srgbClr val="C00000"/>
                </a:solidFill>
                <a:latin typeface="Times New Roman" panose="02020603050405020304" pitchFamily="18" charset="0"/>
                <a:cs typeface="Times New Roman" panose="02020603050405020304" pitchFamily="18" charset="0"/>
              </a:rPr>
              <a:t>Identifying Data Issues</a:t>
            </a:r>
            <a:endParaRPr lang="zh-CN" altLang="en-US" sz="1000" b="1" dirty="0">
              <a:solidFill>
                <a:srgbClr val="C00000"/>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B0FD205-2DFA-0817-546C-CE757BAD5982}"/>
              </a:ext>
            </a:extLst>
          </p:cNvPr>
          <p:cNvSpPr txBox="1"/>
          <p:nvPr/>
        </p:nvSpPr>
        <p:spPr>
          <a:xfrm>
            <a:off x="1332154" y="3367862"/>
            <a:ext cx="2377440" cy="1169551"/>
          </a:xfrm>
          <a:prstGeom prst="rect">
            <a:avLst/>
          </a:prstGeom>
          <a:noFill/>
        </p:spPr>
        <p:txBody>
          <a:bodyPr wrap="square" rtlCol="0">
            <a:spAutoFit/>
          </a:bodyPr>
          <a:lstStyle/>
          <a:p>
            <a:pPr marL="171450" indent="-171450" algn="just">
              <a:buFont typeface="Wingdings" panose="05000000000000000000" pitchFamily="2" charset="2"/>
              <a:buChar char="l"/>
            </a:pPr>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Routine Check: </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Monitor the data quality of commonly used fields through the Tableau dashboard.</a:t>
            </a:r>
          </a:p>
          <a:p>
            <a:pPr algn="just"/>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228600" indent="-228600" algn="just">
              <a:buFont typeface="Wingdings" panose="05000000000000000000" pitchFamily="2" charset="2"/>
              <a:buChar char="l"/>
            </a:pPr>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Special Governance: </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Check the data quality of newly added fields from the </a:t>
            </a:r>
            <a:r>
              <a:rPr lang="en-US" altLang="zh-CN" sz="1000" kern="100" dirty="0">
                <a:latin typeface="Times New Roman" panose="02020603050405020304" pitchFamily="18" charset="0"/>
                <a:ea typeface="等线" panose="02010600030101010101" pitchFamily="2" charset="-122"/>
                <a:cs typeface="Times New Roman" panose="02020603050405020304" pitchFamily="18" charset="0"/>
              </a:rPr>
              <a:t>ad-hoc</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 reports.</a:t>
            </a:r>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3" name="TextBox 22">
            <a:extLst>
              <a:ext uri="{FF2B5EF4-FFF2-40B4-BE49-F238E27FC236}">
                <a16:creationId xmlns:a16="http://schemas.microsoft.com/office/drawing/2014/main" id="{E7852EA8-0C4E-5AD8-4337-102C17C03782}"/>
              </a:ext>
            </a:extLst>
          </p:cNvPr>
          <p:cNvSpPr txBox="1"/>
          <p:nvPr/>
        </p:nvSpPr>
        <p:spPr>
          <a:xfrm>
            <a:off x="6242963" y="1596318"/>
            <a:ext cx="2294413" cy="400110"/>
          </a:xfrm>
          <a:prstGeom prst="rect">
            <a:avLst/>
          </a:prstGeom>
          <a:noFill/>
        </p:spPr>
        <p:txBody>
          <a:bodyPr wrap="square" rtlCol="0">
            <a:spAutoFit/>
          </a:bodyPr>
          <a:lstStyle/>
          <a:p>
            <a:r>
              <a:rPr lang="en-US" altLang="zh-CN" sz="1000" b="1" dirty="0">
                <a:solidFill>
                  <a:srgbClr val="C00000"/>
                </a:solidFill>
                <a:latin typeface="Times New Roman" panose="02020603050405020304" pitchFamily="18" charset="0"/>
                <a:cs typeface="Times New Roman" panose="02020603050405020304" pitchFamily="18" charset="0"/>
              </a:rPr>
              <a:t>Communicating  and  Collaborating  with  IT  Team</a:t>
            </a:r>
            <a:endParaRPr lang="zh-CN" altLang="en-US" sz="1000" b="1" dirty="0">
              <a:solidFill>
                <a:srgbClr val="C00000"/>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C3B8564A-60D1-B3D5-B873-F275E42F3513}"/>
              </a:ext>
            </a:extLst>
          </p:cNvPr>
          <p:cNvSpPr txBox="1"/>
          <p:nvPr/>
        </p:nvSpPr>
        <p:spPr>
          <a:xfrm>
            <a:off x="6242962" y="4224480"/>
            <a:ext cx="2294413" cy="400110"/>
          </a:xfrm>
          <a:prstGeom prst="rect">
            <a:avLst/>
          </a:prstGeom>
          <a:noFill/>
        </p:spPr>
        <p:txBody>
          <a:bodyPr wrap="square" rtlCol="0">
            <a:spAutoFit/>
          </a:bodyPr>
          <a:lstStyle/>
          <a:p>
            <a:r>
              <a:rPr lang="en-US" altLang="zh-CN" sz="1000" b="1" dirty="0">
                <a:solidFill>
                  <a:srgbClr val="C00000"/>
                </a:solidFill>
                <a:latin typeface="Times New Roman" panose="02020603050405020304" pitchFamily="18" charset="0"/>
                <a:cs typeface="Times New Roman" panose="02020603050405020304" pitchFamily="18" charset="0"/>
              </a:rPr>
              <a:t>Communicating  and  Collaborating  with  Data Entry  Team</a:t>
            </a:r>
            <a:endParaRPr lang="zh-CN" altLang="en-US" sz="1000" b="1" dirty="0">
              <a:solidFill>
                <a:srgbClr val="C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FFCC500-7E1B-2651-A948-D955D39FD27E}"/>
              </a:ext>
            </a:extLst>
          </p:cNvPr>
          <p:cNvSpPr txBox="1"/>
          <p:nvPr/>
        </p:nvSpPr>
        <p:spPr>
          <a:xfrm>
            <a:off x="5765602" y="2183393"/>
            <a:ext cx="2463244" cy="1323439"/>
          </a:xfrm>
          <a:prstGeom prst="rect">
            <a:avLst/>
          </a:prstGeom>
          <a:noFill/>
        </p:spPr>
        <p:txBody>
          <a:bodyPr wrap="square" rtlCol="0">
            <a:spAutoFit/>
          </a:bodyPr>
          <a:lstStyle/>
          <a:p>
            <a:pPr marL="171450" indent="-171450" algn="just">
              <a:buFont typeface="Wingdings" panose="05000000000000000000" pitchFamily="2" charset="2"/>
              <a:buChar char="l"/>
            </a:pPr>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Data Entry Error: </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Restrictions </a:t>
            </a:r>
            <a:r>
              <a:rPr lang="en-US" altLang="zh-CN" sz="1000" kern="100" dirty="0">
                <a:latin typeface="Times New Roman" panose="02020603050405020304" pitchFamily="18" charset="0"/>
                <a:ea typeface="等线" panose="02010600030101010101" pitchFamily="2" charset="-122"/>
                <a:cs typeface="Times New Roman" panose="02020603050405020304" pitchFamily="18" charset="0"/>
              </a:rPr>
              <a:t>were</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 set on certain fields, and if the entered data exceeded the specified range, the system would prevent saving.</a:t>
            </a:r>
          </a:p>
          <a:p>
            <a:pPr algn="just"/>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228600" indent="-228600" algn="just">
              <a:buFont typeface="Wingdings" panose="05000000000000000000" pitchFamily="2" charset="2"/>
              <a:buChar char="l"/>
            </a:pPr>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Data Migration Error: </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The IT team could make corrections according to the actual situation.</a:t>
            </a:r>
            <a:endParaRPr lang="zh-CN" altLang="en-US" dirty="0"/>
          </a:p>
        </p:txBody>
      </p:sp>
      <p:sp>
        <p:nvSpPr>
          <p:cNvPr id="4" name="TextBox 3">
            <a:extLst>
              <a:ext uri="{FF2B5EF4-FFF2-40B4-BE49-F238E27FC236}">
                <a16:creationId xmlns:a16="http://schemas.microsoft.com/office/drawing/2014/main" id="{AF1A4626-F3AE-3924-17E9-9ABC7F0A4B7D}"/>
              </a:ext>
            </a:extLst>
          </p:cNvPr>
          <p:cNvSpPr txBox="1"/>
          <p:nvPr/>
        </p:nvSpPr>
        <p:spPr>
          <a:xfrm>
            <a:off x="5798434" y="4906701"/>
            <a:ext cx="2463244" cy="553998"/>
          </a:xfrm>
          <a:prstGeom prst="rect">
            <a:avLst/>
          </a:prstGeom>
          <a:noFill/>
        </p:spPr>
        <p:txBody>
          <a:bodyPr wrap="square" rtlCol="0">
            <a:spAutoFit/>
          </a:bodyPr>
          <a:lstStyle/>
          <a:p>
            <a:pPr marL="171450" indent="-171450" algn="just">
              <a:buFont typeface="Wingdings" panose="05000000000000000000" pitchFamily="2" charset="2"/>
              <a:buChar char="l"/>
            </a:pPr>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Data Entry Error: </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Communicate with the Data Entry Team to correct the erroneous data entries.</a:t>
            </a:r>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DFD2A9E5-6610-C2B9-D717-EDCC0CE7381D}"/>
              </a:ext>
            </a:extLst>
          </p:cNvPr>
          <p:cNvSpPr/>
          <p:nvPr/>
        </p:nvSpPr>
        <p:spPr>
          <a:xfrm>
            <a:off x="5385135" y="1127185"/>
            <a:ext cx="3364302" cy="5377132"/>
          </a:xfrm>
          <a:prstGeom prst="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rrow: Right 14">
            <a:extLst>
              <a:ext uri="{FF2B5EF4-FFF2-40B4-BE49-F238E27FC236}">
                <a16:creationId xmlns:a16="http://schemas.microsoft.com/office/drawing/2014/main" id="{70F6D133-8BD3-378D-DD44-06EA6FCDE8C6}"/>
              </a:ext>
            </a:extLst>
          </p:cNvPr>
          <p:cNvSpPr/>
          <p:nvPr/>
        </p:nvSpPr>
        <p:spPr>
          <a:xfrm>
            <a:off x="4370894" y="3509134"/>
            <a:ext cx="646725" cy="44350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Arrow: Right 23">
            <a:extLst>
              <a:ext uri="{FF2B5EF4-FFF2-40B4-BE49-F238E27FC236}">
                <a16:creationId xmlns:a16="http://schemas.microsoft.com/office/drawing/2014/main" id="{DF9896F8-2520-1C7E-6A67-5EAC0FF277F7}"/>
              </a:ext>
            </a:extLst>
          </p:cNvPr>
          <p:cNvSpPr/>
          <p:nvPr/>
        </p:nvSpPr>
        <p:spPr>
          <a:xfrm>
            <a:off x="9142386" y="3168273"/>
            <a:ext cx="646725" cy="44350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Arrow: Right 26">
            <a:extLst>
              <a:ext uri="{FF2B5EF4-FFF2-40B4-BE49-F238E27FC236}">
                <a16:creationId xmlns:a16="http://schemas.microsoft.com/office/drawing/2014/main" id="{114AA686-C87D-C5FC-EBF7-D267D3C7A076}"/>
              </a:ext>
            </a:extLst>
          </p:cNvPr>
          <p:cNvSpPr/>
          <p:nvPr/>
        </p:nvSpPr>
        <p:spPr>
          <a:xfrm flipH="1">
            <a:off x="9063915" y="3704859"/>
            <a:ext cx="646725" cy="443504"/>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a:extLst>
              <a:ext uri="{FF2B5EF4-FFF2-40B4-BE49-F238E27FC236}">
                <a16:creationId xmlns:a16="http://schemas.microsoft.com/office/drawing/2014/main" id="{BD784ADA-39FA-0DBE-7749-D5A13D9A89A9}"/>
              </a:ext>
            </a:extLst>
          </p:cNvPr>
          <p:cNvSpPr txBox="1"/>
          <p:nvPr/>
        </p:nvSpPr>
        <p:spPr>
          <a:xfrm>
            <a:off x="1827410" y="2163710"/>
            <a:ext cx="1518249" cy="375159"/>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Identification</a:t>
            </a:r>
            <a:endParaRPr lang="zh-CN" altLang="en-US" b="1"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86B838D9-453E-93A2-20B7-0B9E2BFB7818}"/>
              </a:ext>
            </a:extLst>
          </p:cNvPr>
          <p:cNvSpPr txBox="1"/>
          <p:nvPr/>
        </p:nvSpPr>
        <p:spPr>
          <a:xfrm>
            <a:off x="6137060" y="677889"/>
            <a:ext cx="200132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Communication</a:t>
            </a:r>
            <a:endParaRPr lang="zh-CN" altLang="en-US"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298A237-6409-EBCF-8F9C-21A0E4FF02C7}"/>
              </a:ext>
            </a:extLst>
          </p:cNvPr>
          <p:cNvSpPr txBox="1"/>
          <p:nvPr/>
        </p:nvSpPr>
        <p:spPr>
          <a:xfrm>
            <a:off x="10384963" y="2396535"/>
            <a:ext cx="91331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Check</a:t>
            </a:r>
            <a:endParaRPr lang="zh-CN" altLang="en-US" b="1" dirty="0">
              <a:latin typeface="Times New Roman" panose="02020603050405020304" pitchFamily="18" charset="0"/>
              <a:cs typeface="Times New Roman" panose="02020603050405020304" pitchFamily="18" charset="0"/>
            </a:endParaRPr>
          </a:p>
        </p:txBody>
      </p:sp>
      <p:cxnSp>
        <p:nvCxnSpPr>
          <p:cNvPr id="31" name="Straight Connector 30">
            <a:extLst>
              <a:ext uri="{FF2B5EF4-FFF2-40B4-BE49-F238E27FC236}">
                <a16:creationId xmlns:a16="http://schemas.microsoft.com/office/drawing/2014/main" id="{377198DC-4206-1B3C-1A89-A15AFBA05940}"/>
              </a:ext>
            </a:extLst>
          </p:cNvPr>
          <p:cNvCxnSpPr>
            <a:cxnSpLocks/>
          </p:cNvCxnSpPr>
          <p:nvPr/>
        </p:nvCxnSpPr>
        <p:spPr>
          <a:xfrm>
            <a:off x="0" y="782042"/>
            <a:ext cx="3827185" cy="0"/>
          </a:xfrm>
          <a:prstGeom prst="line">
            <a:avLst/>
          </a:prstGeom>
          <a:ln w="28575">
            <a:solidFill>
              <a:srgbClr val="C00000"/>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800FB31-8BB9-807A-F474-00954FAE0BBF}"/>
              </a:ext>
            </a:extLst>
          </p:cNvPr>
          <p:cNvSpPr txBox="1"/>
          <p:nvPr/>
        </p:nvSpPr>
        <p:spPr>
          <a:xfrm>
            <a:off x="15097" y="155285"/>
            <a:ext cx="4355797"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Data Governance Process</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39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FA14E69-7BFC-3E87-6A6A-21BC9CDD6626}"/>
              </a:ext>
            </a:extLst>
          </p:cNvPr>
          <p:cNvSpPr>
            <a:spLocks noChangeArrowheads="1"/>
          </p:cNvSpPr>
          <p:nvPr/>
        </p:nvSpPr>
        <p:spPr bwMode="auto">
          <a:xfrm>
            <a:off x="4517136" y="180467"/>
            <a:ext cx="2579243" cy="3286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Rectangle 3">
            <a:extLst>
              <a:ext uri="{FF2B5EF4-FFF2-40B4-BE49-F238E27FC236}">
                <a16:creationId xmlns:a16="http://schemas.microsoft.com/office/drawing/2014/main" id="{D9D2E148-5F4C-07D6-A121-116CACAB95D3}"/>
              </a:ext>
            </a:extLst>
          </p:cNvPr>
          <p:cNvSpPr>
            <a:spLocks noChangeArrowheads="1"/>
          </p:cNvSpPr>
          <p:nvPr/>
        </p:nvSpPr>
        <p:spPr bwMode="auto">
          <a:xfrm>
            <a:off x="4653661" y="245555"/>
            <a:ext cx="2579243" cy="330200"/>
          </a:xfrm>
          <a:prstGeom prst="rect">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4" name="TextBox 3">
            <a:extLst>
              <a:ext uri="{FF2B5EF4-FFF2-40B4-BE49-F238E27FC236}">
                <a16:creationId xmlns:a16="http://schemas.microsoft.com/office/drawing/2014/main" id="{22D61681-4349-9BD3-CBC1-F2C20056CAFE}"/>
              </a:ext>
            </a:extLst>
          </p:cNvPr>
          <p:cNvSpPr txBox="1"/>
          <p:nvPr/>
        </p:nvSpPr>
        <p:spPr>
          <a:xfrm>
            <a:off x="4754880" y="245555"/>
            <a:ext cx="2478024" cy="338554"/>
          </a:xfrm>
          <a:prstGeom prst="rect">
            <a:avLst/>
          </a:prstGeom>
          <a:noFill/>
        </p:spPr>
        <p:txBody>
          <a:bodyPr wrap="square" rtlCol="0">
            <a:spAutoFit/>
          </a:bodyPr>
          <a:lstStyle/>
          <a:p>
            <a:r>
              <a:rPr lang="en-US" altLang="zh-CN" sz="1600" b="1" dirty="0">
                <a:solidFill>
                  <a:schemeClr val="bg1"/>
                </a:solidFill>
                <a:latin typeface="Times New Roman" panose="02020603050405020304" pitchFamily="18" charset="0"/>
                <a:cs typeface="Times New Roman" panose="02020603050405020304" pitchFamily="18" charset="0"/>
              </a:rPr>
              <a:t>Challenges and Solutions</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6FD7AFB0-9437-19B3-69B5-54EA6CEB13F1}"/>
              </a:ext>
            </a:extLst>
          </p:cNvPr>
          <p:cNvGrpSpPr/>
          <p:nvPr/>
        </p:nvGrpSpPr>
        <p:grpSpPr>
          <a:xfrm>
            <a:off x="1144437" y="1536950"/>
            <a:ext cx="10061233" cy="5068699"/>
            <a:chOff x="598098" y="212784"/>
            <a:chExt cx="10920323" cy="6228273"/>
          </a:xfrm>
        </p:grpSpPr>
        <p:sp>
          <p:nvSpPr>
            <p:cNvPr id="6" name="Rectangle: Rounded Corners 5">
              <a:extLst>
                <a:ext uri="{FF2B5EF4-FFF2-40B4-BE49-F238E27FC236}">
                  <a16:creationId xmlns:a16="http://schemas.microsoft.com/office/drawing/2014/main" id="{3AB85238-FF01-A5BB-4C63-AFF8E007B001}"/>
                </a:ext>
              </a:extLst>
            </p:cNvPr>
            <p:cNvSpPr/>
            <p:nvPr/>
          </p:nvSpPr>
          <p:spPr>
            <a:xfrm>
              <a:off x="598098" y="212785"/>
              <a:ext cx="2260121" cy="616501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36E335A4-D763-C9AC-6B5B-9B3288732F52}"/>
                </a:ext>
              </a:extLst>
            </p:cNvPr>
            <p:cNvSpPr/>
            <p:nvPr/>
          </p:nvSpPr>
          <p:spPr>
            <a:xfrm>
              <a:off x="753374" y="822385"/>
              <a:ext cx="1989826" cy="948906"/>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14C55DA2-4CB3-2D23-AAFB-918F6D901C3A}"/>
                </a:ext>
              </a:extLst>
            </p:cNvPr>
            <p:cNvSpPr/>
            <p:nvPr/>
          </p:nvSpPr>
          <p:spPr>
            <a:xfrm>
              <a:off x="753374" y="1921533"/>
              <a:ext cx="1989826" cy="948906"/>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19EF26CF-6DA1-59FE-2D98-43295CA8027F}"/>
                </a:ext>
              </a:extLst>
            </p:cNvPr>
            <p:cNvSpPr/>
            <p:nvPr/>
          </p:nvSpPr>
          <p:spPr>
            <a:xfrm>
              <a:off x="753374" y="3020681"/>
              <a:ext cx="1989826" cy="948906"/>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95BD8B0E-D52D-C7B1-420A-0AE23DFFCE6D}"/>
                </a:ext>
              </a:extLst>
            </p:cNvPr>
            <p:cNvSpPr/>
            <p:nvPr/>
          </p:nvSpPr>
          <p:spPr>
            <a:xfrm>
              <a:off x="733245" y="4097546"/>
              <a:ext cx="1989826" cy="948906"/>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CA1BC610-0278-BA7E-69AC-3FF3195BFE51}"/>
                </a:ext>
              </a:extLst>
            </p:cNvPr>
            <p:cNvSpPr/>
            <p:nvPr/>
          </p:nvSpPr>
          <p:spPr>
            <a:xfrm>
              <a:off x="753374" y="5174411"/>
              <a:ext cx="1989826" cy="948906"/>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65DFD3B-4444-6654-28E3-94816EE8431C}"/>
                </a:ext>
              </a:extLst>
            </p:cNvPr>
            <p:cNvSpPr txBox="1"/>
            <p:nvPr/>
          </p:nvSpPr>
          <p:spPr>
            <a:xfrm>
              <a:off x="1069675" y="286753"/>
              <a:ext cx="1357223" cy="4604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Problem</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D18591C-686F-1398-A60C-632C39B49426}"/>
                </a:ext>
              </a:extLst>
            </p:cNvPr>
            <p:cNvSpPr txBox="1"/>
            <p:nvPr/>
          </p:nvSpPr>
          <p:spPr>
            <a:xfrm>
              <a:off x="983411" y="973671"/>
              <a:ext cx="2104845" cy="652233"/>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Data </a:t>
              </a:r>
            </a:p>
            <a:p>
              <a:r>
                <a:rPr lang="en-US" altLang="zh-CN" sz="1400" b="1" dirty="0">
                  <a:latin typeface="Times New Roman" panose="02020603050405020304" pitchFamily="18" charset="0"/>
                  <a:cs typeface="Times New Roman" panose="02020603050405020304" pitchFamily="18" charset="0"/>
                </a:rPr>
                <a:t>Inconsistency</a:t>
              </a:r>
              <a:endParaRPr lang="zh-CN" altLang="en-US" sz="1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630480B-45C4-6DD8-F253-2FED53C14525}"/>
                </a:ext>
              </a:extLst>
            </p:cNvPr>
            <p:cNvSpPr txBox="1"/>
            <p:nvPr/>
          </p:nvSpPr>
          <p:spPr>
            <a:xfrm>
              <a:off x="983411" y="2073805"/>
              <a:ext cx="2104845" cy="652233"/>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Data </a:t>
              </a:r>
            </a:p>
            <a:p>
              <a:r>
                <a:rPr lang="en-US" altLang="zh-CN" sz="1400" b="1" dirty="0">
                  <a:latin typeface="Times New Roman" panose="02020603050405020304" pitchFamily="18" charset="0"/>
                  <a:cs typeface="Times New Roman" panose="02020603050405020304" pitchFamily="18" charset="0"/>
                </a:rPr>
                <a:t>Redundancy</a:t>
              </a:r>
              <a:endParaRPr lang="zh-CN" altLang="en-US" sz="14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1F85195-E780-179D-7D08-CD243624FF92}"/>
                </a:ext>
              </a:extLst>
            </p:cNvPr>
            <p:cNvSpPr txBox="1"/>
            <p:nvPr/>
          </p:nvSpPr>
          <p:spPr>
            <a:xfrm>
              <a:off x="965439" y="3173939"/>
              <a:ext cx="2104845" cy="652233"/>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Risk</a:t>
              </a:r>
            </a:p>
            <a:p>
              <a:r>
                <a:rPr lang="en-US" altLang="zh-CN" sz="1400" b="1" dirty="0">
                  <a:latin typeface="Times New Roman" panose="02020603050405020304" pitchFamily="18" charset="0"/>
                  <a:cs typeface="Times New Roman" panose="02020603050405020304" pitchFamily="18" charset="0"/>
                </a:rPr>
                <a:t>of Data Loss</a:t>
              </a:r>
              <a:endParaRPr lang="zh-CN" altLang="en-US" sz="1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CD453BA-3B98-5E01-9D05-A8400B4A1231}"/>
                </a:ext>
              </a:extLst>
            </p:cNvPr>
            <p:cNvSpPr txBox="1"/>
            <p:nvPr/>
          </p:nvSpPr>
          <p:spPr>
            <a:xfrm>
              <a:off x="946030" y="4238678"/>
              <a:ext cx="2104845" cy="652233"/>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Low</a:t>
              </a:r>
            </a:p>
            <a:p>
              <a:r>
                <a:rPr lang="en-US" altLang="zh-CN" sz="1400" b="1" dirty="0">
                  <a:latin typeface="Times New Roman" panose="02020603050405020304" pitchFamily="18" charset="0"/>
                  <a:cs typeface="Times New Roman" panose="02020603050405020304" pitchFamily="18" charset="0"/>
                </a:rPr>
                <a:t>Data Security</a:t>
              </a:r>
            </a:p>
          </p:txBody>
        </p:sp>
        <p:sp>
          <p:nvSpPr>
            <p:cNvPr id="17" name="TextBox 16">
              <a:extLst>
                <a:ext uri="{FF2B5EF4-FFF2-40B4-BE49-F238E27FC236}">
                  <a16:creationId xmlns:a16="http://schemas.microsoft.com/office/drawing/2014/main" id="{D846968B-B664-BEC8-5CFC-C4DAB74AD9F6}"/>
                </a:ext>
              </a:extLst>
            </p:cNvPr>
            <p:cNvSpPr txBox="1"/>
            <p:nvPr/>
          </p:nvSpPr>
          <p:spPr>
            <a:xfrm>
              <a:off x="908650" y="5199987"/>
              <a:ext cx="2104845" cy="920801"/>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Inefficient </a:t>
              </a:r>
            </a:p>
            <a:p>
              <a:r>
                <a:rPr lang="en-US" altLang="zh-CN" sz="1400" b="1" dirty="0">
                  <a:latin typeface="Times New Roman" panose="02020603050405020304" pitchFamily="18" charset="0"/>
                  <a:cs typeface="Times New Roman" panose="02020603050405020304" pitchFamily="18" charset="0"/>
                </a:rPr>
                <a:t>Data Query </a:t>
              </a:r>
            </a:p>
            <a:p>
              <a:r>
                <a:rPr lang="en-US" altLang="zh-CN" sz="1400" b="1" dirty="0">
                  <a:latin typeface="Times New Roman" panose="02020603050405020304" pitchFamily="18" charset="0"/>
                  <a:cs typeface="Times New Roman" panose="02020603050405020304" pitchFamily="18" charset="0"/>
                </a:rPr>
                <a:t>and Processing</a:t>
              </a:r>
            </a:p>
          </p:txBody>
        </p:sp>
        <p:sp>
          <p:nvSpPr>
            <p:cNvPr id="18" name="Rectangle: Rounded Corners 17">
              <a:extLst>
                <a:ext uri="{FF2B5EF4-FFF2-40B4-BE49-F238E27FC236}">
                  <a16:creationId xmlns:a16="http://schemas.microsoft.com/office/drawing/2014/main" id="{D38A2A6B-B0AC-B457-CA03-D5F342E46781}"/>
                </a:ext>
              </a:extLst>
            </p:cNvPr>
            <p:cNvSpPr/>
            <p:nvPr/>
          </p:nvSpPr>
          <p:spPr>
            <a:xfrm>
              <a:off x="3088256" y="212785"/>
              <a:ext cx="4042914" cy="616501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C3C46904-594B-BC8D-410D-14C5A2DBE744}"/>
                </a:ext>
              </a:extLst>
            </p:cNvPr>
            <p:cNvSpPr/>
            <p:nvPr/>
          </p:nvSpPr>
          <p:spPr>
            <a:xfrm>
              <a:off x="3256470" y="822384"/>
              <a:ext cx="3546169" cy="948907"/>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5070639-739C-8E8D-D3FB-A57E452C650F}"/>
                </a:ext>
              </a:extLst>
            </p:cNvPr>
            <p:cNvSpPr txBox="1"/>
            <p:nvPr/>
          </p:nvSpPr>
          <p:spPr>
            <a:xfrm>
              <a:off x="4422476" y="237608"/>
              <a:ext cx="1940944" cy="4604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Description</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21" name="Arrow: Right 20">
              <a:extLst>
                <a:ext uri="{FF2B5EF4-FFF2-40B4-BE49-F238E27FC236}">
                  <a16:creationId xmlns:a16="http://schemas.microsoft.com/office/drawing/2014/main" id="{6C54E563-73F3-8BB5-4A52-0881CD076579}"/>
                </a:ext>
              </a:extLst>
            </p:cNvPr>
            <p:cNvSpPr/>
            <p:nvPr/>
          </p:nvSpPr>
          <p:spPr>
            <a:xfrm>
              <a:off x="7020463" y="973672"/>
              <a:ext cx="557842" cy="556079"/>
            </a:xfrm>
            <a:prstGeom prst="rightArrow">
              <a:avLst/>
            </a:prstGeom>
            <a:solidFill>
              <a:schemeClr val="tx1">
                <a:lumMod val="75000"/>
                <a:lumOff val="2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2E213EE-E995-7B87-A0E1-490408990E1C}"/>
                </a:ext>
              </a:extLst>
            </p:cNvPr>
            <p:cNvSpPr txBox="1"/>
            <p:nvPr/>
          </p:nvSpPr>
          <p:spPr>
            <a:xfrm>
              <a:off x="3292233" y="870596"/>
              <a:ext cx="3493697" cy="869830"/>
            </a:xfrm>
            <a:prstGeom prst="rect">
              <a:avLst/>
            </a:prstGeom>
            <a:noFill/>
          </p:spPr>
          <p:txBody>
            <a:bodyPr wrap="square" rtlCol="0">
              <a:spAutoFit/>
            </a:bodyPr>
            <a:lstStyle/>
            <a:p>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Data was stored in the form of reports</a:t>
              </a:r>
              <a:r>
                <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000" kern="100" dirty="0">
                  <a:latin typeface="Times New Roman" panose="02020603050405020304" pitchFamily="18" charset="0"/>
                  <a:ea typeface="等线" panose="02010600030101010101" pitchFamily="2" charset="-122"/>
                  <a:cs typeface="Times New Roman" panose="02020603050405020304" pitchFamily="18" charset="0"/>
                </a:rPr>
                <a:t> </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raw data in various folders on the shared drive, with different types of reports corresponding to different folders. The same dimension of data might present different values in different reports.</a:t>
              </a:r>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E69AD66E-BE9B-6A6B-017B-B3A2C529430D}"/>
                </a:ext>
              </a:extLst>
            </p:cNvPr>
            <p:cNvSpPr/>
            <p:nvPr/>
          </p:nvSpPr>
          <p:spPr>
            <a:xfrm>
              <a:off x="3256469" y="1921533"/>
              <a:ext cx="3546170" cy="948907"/>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173B33A4-981C-D9FB-8F09-4CEF8B75060D}"/>
                </a:ext>
              </a:extLst>
            </p:cNvPr>
            <p:cNvSpPr/>
            <p:nvPr/>
          </p:nvSpPr>
          <p:spPr>
            <a:xfrm>
              <a:off x="3256470" y="3020681"/>
              <a:ext cx="3546169" cy="948907"/>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D79F2B4A-1D34-CA36-DF4A-4D1E1BF7023C}"/>
                </a:ext>
              </a:extLst>
            </p:cNvPr>
            <p:cNvSpPr/>
            <p:nvPr/>
          </p:nvSpPr>
          <p:spPr>
            <a:xfrm>
              <a:off x="3256469" y="4108623"/>
              <a:ext cx="3546168" cy="948907"/>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626A6F86-86ED-B56D-1C5A-05013F96BDD0}"/>
                </a:ext>
              </a:extLst>
            </p:cNvPr>
            <p:cNvSpPr/>
            <p:nvPr/>
          </p:nvSpPr>
          <p:spPr>
            <a:xfrm>
              <a:off x="3256470" y="5174411"/>
              <a:ext cx="3546167" cy="948907"/>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CC47195C-3ABF-4761-05EB-68B7333A1913}"/>
                </a:ext>
              </a:extLst>
            </p:cNvPr>
            <p:cNvSpPr txBox="1"/>
            <p:nvPr/>
          </p:nvSpPr>
          <p:spPr>
            <a:xfrm>
              <a:off x="3276281" y="2149887"/>
              <a:ext cx="3506543" cy="491644"/>
            </a:xfrm>
            <a:prstGeom prst="rect">
              <a:avLst/>
            </a:prstGeom>
            <a:noFill/>
          </p:spPr>
          <p:txBody>
            <a:bodyPr wrap="square" rtlCol="0">
              <a:spAutoFit/>
            </a:bodyPr>
            <a:lstStyle/>
            <a:p>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The same data dimension </a:t>
              </a:r>
              <a:r>
                <a:rPr lang="en-US" altLang="zh-CN" sz="1000" kern="100" dirty="0">
                  <a:latin typeface="Times New Roman" panose="02020603050405020304" pitchFamily="18" charset="0"/>
                  <a:ea typeface="等线" panose="02010600030101010101" pitchFamily="2" charset="-122"/>
                  <a:cs typeface="Times New Roman" panose="02020603050405020304" pitchFamily="18" charset="0"/>
                </a:rPr>
                <a:t>was</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 repeatedly stored in multiple folders on the shared drive, leading to data redundancy.</a:t>
              </a:r>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8" name="TextBox 27">
              <a:extLst>
                <a:ext uri="{FF2B5EF4-FFF2-40B4-BE49-F238E27FC236}">
                  <a16:creationId xmlns:a16="http://schemas.microsoft.com/office/drawing/2014/main" id="{19A992F5-5051-C73F-3DAE-14864F84564E}"/>
                </a:ext>
              </a:extLst>
            </p:cNvPr>
            <p:cNvSpPr txBox="1"/>
            <p:nvPr/>
          </p:nvSpPr>
          <p:spPr>
            <a:xfrm>
              <a:off x="3285941" y="3249312"/>
              <a:ext cx="3516697" cy="491644"/>
            </a:xfrm>
            <a:prstGeom prst="rect">
              <a:avLst/>
            </a:prstGeom>
            <a:noFill/>
          </p:spPr>
          <p:txBody>
            <a:bodyPr wrap="square" rtlCol="0">
              <a:spAutoFit/>
            </a:bodyPr>
            <a:lstStyle/>
            <a:p>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Data stored on the shared drive might be inadvertently deleted by employees, and recovery </a:t>
              </a:r>
              <a:r>
                <a:rPr lang="en-US" altLang="zh-CN" sz="1000" kern="100" dirty="0">
                  <a:latin typeface="Times New Roman" panose="02020603050405020304" pitchFamily="18" charset="0"/>
                  <a:ea typeface="等线" panose="02010600030101010101" pitchFamily="2" charset="-122"/>
                  <a:cs typeface="Times New Roman" panose="02020603050405020304" pitchFamily="18" charset="0"/>
                </a:rPr>
                <a:t>was</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 often not possible.</a:t>
              </a:r>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29" name="TextBox 28">
              <a:extLst>
                <a:ext uri="{FF2B5EF4-FFF2-40B4-BE49-F238E27FC236}">
                  <a16:creationId xmlns:a16="http://schemas.microsoft.com/office/drawing/2014/main" id="{C72FCE9A-7BD5-16CF-88AF-4F5397F20F94}"/>
                </a:ext>
              </a:extLst>
            </p:cNvPr>
            <p:cNvSpPr txBox="1"/>
            <p:nvPr/>
          </p:nvSpPr>
          <p:spPr>
            <a:xfrm>
              <a:off x="3260676" y="4365374"/>
              <a:ext cx="3546167" cy="491644"/>
            </a:xfrm>
            <a:prstGeom prst="rect">
              <a:avLst/>
            </a:prstGeom>
            <a:noFill/>
          </p:spPr>
          <p:txBody>
            <a:bodyPr wrap="square" rtlCol="0">
              <a:spAutoFit/>
            </a:bodyPr>
            <a:lstStyle/>
            <a:p>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Any employee with access to the shared drive could retrieve the data, posing significant security risks.</a:t>
              </a:r>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0" name="TextBox 29">
              <a:extLst>
                <a:ext uri="{FF2B5EF4-FFF2-40B4-BE49-F238E27FC236}">
                  <a16:creationId xmlns:a16="http://schemas.microsoft.com/office/drawing/2014/main" id="{A6450A43-7887-F398-8498-C64877EAF693}"/>
                </a:ext>
              </a:extLst>
            </p:cNvPr>
            <p:cNvSpPr txBox="1"/>
            <p:nvPr/>
          </p:nvSpPr>
          <p:spPr>
            <a:xfrm>
              <a:off x="3311439" y="5382000"/>
              <a:ext cx="3468742" cy="491644"/>
            </a:xfrm>
            <a:prstGeom prst="rect">
              <a:avLst/>
            </a:prstGeom>
            <a:noFill/>
          </p:spPr>
          <p:txBody>
            <a:bodyPr wrap="square" rtlCol="0">
              <a:spAutoFit/>
            </a:bodyPr>
            <a:lstStyle/>
            <a:p>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Searching for and processing data on the shared drive was inefficient, adversely affecting overall work productivity.</a:t>
              </a:r>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1" name="Arrow: Right 30">
              <a:extLst>
                <a:ext uri="{FF2B5EF4-FFF2-40B4-BE49-F238E27FC236}">
                  <a16:creationId xmlns:a16="http://schemas.microsoft.com/office/drawing/2014/main" id="{5F3E8BBC-F944-5C2D-080B-A76E8DDEE933}"/>
                </a:ext>
              </a:extLst>
            </p:cNvPr>
            <p:cNvSpPr/>
            <p:nvPr/>
          </p:nvSpPr>
          <p:spPr>
            <a:xfrm>
              <a:off x="7002492" y="2129152"/>
              <a:ext cx="557842" cy="556079"/>
            </a:xfrm>
            <a:prstGeom prst="rightArrow">
              <a:avLst/>
            </a:prstGeom>
            <a:solidFill>
              <a:schemeClr val="tx1">
                <a:lumMod val="75000"/>
                <a:lumOff val="2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2" name="Arrow: Right 31">
              <a:extLst>
                <a:ext uri="{FF2B5EF4-FFF2-40B4-BE49-F238E27FC236}">
                  <a16:creationId xmlns:a16="http://schemas.microsoft.com/office/drawing/2014/main" id="{71DC6D01-A4F8-8960-1AFC-D3AF0BEBCAF8}"/>
                </a:ext>
              </a:extLst>
            </p:cNvPr>
            <p:cNvSpPr/>
            <p:nvPr/>
          </p:nvSpPr>
          <p:spPr>
            <a:xfrm>
              <a:off x="7002492" y="3200644"/>
              <a:ext cx="557842" cy="556079"/>
            </a:xfrm>
            <a:prstGeom prst="rightArrow">
              <a:avLst/>
            </a:prstGeom>
            <a:solidFill>
              <a:schemeClr val="tx1">
                <a:lumMod val="75000"/>
                <a:lumOff val="2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3" name="Arrow: Right 32">
              <a:extLst>
                <a:ext uri="{FF2B5EF4-FFF2-40B4-BE49-F238E27FC236}">
                  <a16:creationId xmlns:a16="http://schemas.microsoft.com/office/drawing/2014/main" id="{F7F05DC2-53EF-26CF-82DD-E74A636B2A1D}"/>
                </a:ext>
              </a:extLst>
            </p:cNvPr>
            <p:cNvSpPr/>
            <p:nvPr/>
          </p:nvSpPr>
          <p:spPr>
            <a:xfrm>
              <a:off x="6978770" y="4266826"/>
              <a:ext cx="557842" cy="556079"/>
            </a:xfrm>
            <a:prstGeom prst="rightArrow">
              <a:avLst/>
            </a:prstGeom>
            <a:solidFill>
              <a:schemeClr val="tx1">
                <a:lumMod val="75000"/>
                <a:lumOff val="2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4" name="Arrow: Right 33">
              <a:extLst>
                <a:ext uri="{FF2B5EF4-FFF2-40B4-BE49-F238E27FC236}">
                  <a16:creationId xmlns:a16="http://schemas.microsoft.com/office/drawing/2014/main" id="{C26F2A87-BBF5-90D4-5F0A-D8835B4F0F7E}"/>
                </a:ext>
              </a:extLst>
            </p:cNvPr>
            <p:cNvSpPr/>
            <p:nvPr/>
          </p:nvSpPr>
          <p:spPr>
            <a:xfrm>
              <a:off x="6978770" y="5349782"/>
              <a:ext cx="557842" cy="556079"/>
            </a:xfrm>
            <a:prstGeom prst="rightArrow">
              <a:avLst/>
            </a:prstGeom>
            <a:solidFill>
              <a:schemeClr val="tx1">
                <a:lumMod val="75000"/>
                <a:lumOff val="25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A3AAC7D3-E90F-EB3F-51EB-64CD0C9189C5}"/>
                </a:ext>
              </a:extLst>
            </p:cNvPr>
            <p:cNvSpPr/>
            <p:nvPr/>
          </p:nvSpPr>
          <p:spPr>
            <a:xfrm>
              <a:off x="7839974" y="212784"/>
              <a:ext cx="3678447" cy="6228273"/>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A2AE8524-571B-4FF4-BDF6-E2778504EED3}"/>
                </a:ext>
              </a:extLst>
            </p:cNvPr>
            <p:cNvSpPr/>
            <p:nvPr/>
          </p:nvSpPr>
          <p:spPr>
            <a:xfrm>
              <a:off x="8019688" y="836514"/>
              <a:ext cx="3355678" cy="948906"/>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7F4EC822-06EF-5210-191E-78B8D3CF8266}"/>
                </a:ext>
              </a:extLst>
            </p:cNvPr>
            <p:cNvSpPr txBox="1"/>
            <p:nvPr/>
          </p:nvSpPr>
          <p:spPr>
            <a:xfrm>
              <a:off x="9154522" y="286133"/>
              <a:ext cx="1328469" cy="460400"/>
            </a:xfrm>
            <a:prstGeom prst="rect">
              <a:avLst/>
            </a:prstGeom>
            <a:noFill/>
          </p:spPr>
          <p:txBody>
            <a:bodyPr wrap="square" rtlCol="0">
              <a:spAutoFit/>
            </a:bodyPr>
            <a:lstStyle/>
            <a:p>
              <a:r>
                <a:rPr lang="en-US" altLang="zh-CN" b="1" dirty="0">
                  <a:solidFill>
                    <a:schemeClr val="bg1"/>
                  </a:solidFill>
                  <a:latin typeface="Times New Roman" panose="02020603050405020304" pitchFamily="18" charset="0"/>
                  <a:cs typeface="Times New Roman" panose="02020603050405020304" pitchFamily="18" charset="0"/>
                </a:rPr>
                <a:t>Solution</a:t>
              </a:r>
              <a:endParaRPr lang="zh-CN" altLang="en-US" b="1" dirty="0">
                <a:solidFill>
                  <a:schemeClr val="bg1"/>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5F2FB196-E679-751D-E21A-E2CB4E1A2C3E}"/>
                </a:ext>
              </a:extLst>
            </p:cNvPr>
            <p:cNvSpPr txBox="1"/>
            <p:nvPr/>
          </p:nvSpPr>
          <p:spPr>
            <a:xfrm>
              <a:off x="8320355" y="1081393"/>
              <a:ext cx="2820479" cy="491644"/>
            </a:xfrm>
            <a:prstGeom prst="rect">
              <a:avLst/>
            </a:prstGeom>
            <a:noFill/>
          </p:spPr>
          <p:txBody>
            <a:bodyPr wrap="square" rtlCol="0">
              <a:spAutoFit/>
            </a:bodyPr>
            <a:lstStyle/>
            <a:p>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Ensure data consistency and integrity through </a:t>
              </a:r>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centralized data management.</a:t>
              </a:r>
              <a:endParaRPr lang="zh-CN" altLang="zh-CN" sz="1000" b="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39" name="Rectangle: Rounded Corners 38">
              <a:extLst>
                <a:ext uri="{FF2B5EF4-FFF2-40B4-BE49-F238E27FC236}">
                  <a16:creationId xmlns:a16="http://schemas.microsoft.com/office/drawing/2014/main" id="{F9852E92-C72C-B6F3-0B59-DD6B507C241A}"/>
                </a:ext>
              </a:extLst>
            </p:cNvPr>
            <p:cNvSpPr/>
            <p:nvPr/>
          </p:nvSpPr>
          <p:spPr>
            <a:xfrm>
              <a:off x="8012503" y="1924438"/>
              <a:ext cx="3355678" cy="948906"/>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74D503FC-C9FE-662F-015C-1DC5867E73DA}"/>
                </a:ext>
              </a:extLst>
            </p:cNvPr>
            <p:cNvSpPr txBox="1"/>
            <p:nvPr/>
          </p:nvSpPr>
          <p:spPr>
            <a:xfrm>
              <a:off x="8269138" y="2191748"/>
              <a:ext cx="2950953" cy="491644"/>
            </a:xfrm>
            <a:prstGeom prst="rect">
              <a:avLst/>
            </a:prstGeom>
            <a:noFill/>
          </p:spPr>
          <p:txBody>
            <a:bodyPr wrap="square" rtlCol="0">
              <a:spAutoFit/>
            </a:bodyPr>
            <a:lstStyle/>
            <a:p>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Minimize data duplication through </a:t>
              </a:r>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standardized database design.</a:t>
              </a:r>
              <a:endParaRPr lang="zh-CN" altLang="zh-CN" sz="1000" b="1"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C45CA240-56D8-0EBC-AABD-B31A4BDAFC82}"/>
                </a:ext>
              </a:extLst>
            </p:cNvPr>
            <p:cNvSpPr/>
            <p:nvPr/>
          </p:nvSpPr>
          <p:spPr>
            <a:xfrm>
              <a:off x="8012503" y="3020681"/>
              <a:ext cx="3355678" cy="948906"/>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3781A6A-3BDE-81C2-C829-A58EFA1F213F}"/>
                </a:ext>
              </a:extLst>
            </p:cNvPr>
            <p:cNvSpPr txBox="1"/>
            <p:nvPr/>
          </p:nvSpPr>
          <p:spPr>
            <a:xfrm>
              <a:off x="8243259" y="3200644"/>
              <a:ext cx="3002711" cy="680737"/>
            </a:xfrm>
            <a:prstGeom prst="rect">
              <a:avLst/>
            </a:prstGeom>
            <a:noFill/>
          </p:spPr>
          <p:txBody>
            <a:bodyPr wrap="square" rtlCol="0">
              <a:spAutoFit/>
            </a:bodyPr>
            <a:lstStyle/>
            <a:p>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Regularly automatically </a:t>
              </a:r>
              <a:r>
                <a:rPr lang="en-US" altLang="zh-CN" sz="1000" b="1" kern="100" dirty="0">
                  <a:latin typeface="Times New Roman" panose="02020603050405020304" pitchFamily="18" charset="0"/>
                  <a:ea typeface="等线" panose="02010600030101010101" pitchFamily="2" charset="-122"/>
                  <a:cs typeface="Times New Roman" panose="02020603050405020304" pitchFamily="18" charset="0"/>
                </a:rPr>
                <a:t>b</a:t>
              </a:r>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ack up data </a:t>
              </a:r>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to ensure it can be restored to the most recent backup state in case of unexpected events.</a:t>
              </a:r>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C3E257EA-C251-DB4E-5C95-81C35E1D3E00}"/>
                </a:ext>
              </a:extLst>
            </p:cNvPr>
            <p:cNvSpPr/>
            <p:nvPr/>
          </p:nvSpPr>
          <p:spPr>
            <a:xfrm>
              <a:off x="8019688" y="4090914"/>
              <a:ext cx="3355678" cy="948906"/>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Times New Roman" panose="02020603050405020304" pitchFamily="18"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48BCCD9D-487D-734A-63C3-E4722EFB8F90}"/>
                </a:ext>
              </a:extLst>
            </p:cNvPr>
            <p:cNvSpPr/>
            <p:nvPr/>
          </p:nvSpPr>
          <p:spPr>
            <a:xfrm>
              <a:off x="8019688" y="5153368"/>
              <a:ext cx="3355678" cy="948906"/>
            </a:xfrm>
            <a:prstGeom prst="roundRect">
              <a:avLst/>
            </a:prstGeom>
            <a:solidFill>
              <a:srgbClr val="FFF7F7"/>
            </a:solidFill>
            <a:ln>
              <a:solidFill>
                <a:srgbClr val="FFF7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A2442AB3-AC10-0794-FCD3-FE20D5B988E2}"/>
                </a:ext>
              </a:extLst>
            </p:cNvPr>
            <p:cNvSpPr txBox="1"/>
            <p:nvPr/>
          </p:nvSpPr>
          <p:spPr>
            <a:xfrm>
              <a:off x="8290699" y="4315656"/>
              <a:ext cx="2941250" cy="491644"/>
            </a:xfrm>
            <a:prstGeom prst="rect">
              <a:avLst/>
            </a:prstGeom>
            <a:noFill/>
          </p:spPr>
          <p:txBody>
            <a:bodyPr wrap="square" rtlCol="0">
              <a:spAutoFit/>
            </a:bodyPr>
            <a:lstStyle/>
            <a:p>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Ensure data security through </a:t>
              </a:r>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user access control and data encryption.</a:t>
              </a:r>
              <a:endParaRPr lang="zh-CN" altLang="zh-CN" sz="1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6" name="TextBox 45">
              <a:extLst>
                <a:ext uri="{FF2B5EF4-FFF2-40B4-BE49-F238E27FC236}">
                  <a16:creationId xmlns:a16="http://schemas.microsoft.com/office/drawing/2014/main" id="{53C1EC3D-5E8E-468D-4E89-418933439304}"/>
                </a:ext>
              </a:extLst>
            </p:cNvPr>
            <p:cNvSpPr txBox="1"/>
            <p:nvPr/>
          </p:nvSpPr>
          <p:spPr>
            <a:xfrm>
              <a:off x="8290699" y="5400041"/>
              <a:ext cx="3056115" cy="491644"/>
            </a:xfrm>
            <a:prstGeom prst="rect">
              <a:avLst/>
            </a:prstGeom>
            <a:noFill/>
          </p:spPr>
          <p:txBody>
            <a:bodyPr wrap="square" rtlCol="0">
              <a:spAutoFit/>
            </a:bodyPr>
            <a:lstStyle/>
            <a:p>
              <a:r>
                <a:rPr lang="en-US" altLang="zh-CN" sz="1000" kern="100" dirty="0">
                  <a:effectLst/>
                  <a:latin typeface="Times New Roman" panose="02020603050405020304" pitchFamily="18" charset="0"/>
                  <a:ea typeface="等线" panose="02010600030101010101" pitchFamily="2" charset="-122"/>
                  <a:cs typeface="Times New Roman" panose="02020603050405020304" pitchFamily="18" charset="0"/>
                </a:rPr>
                <a:t>Quickly retrieve and organize required data through </a:t>
              </a:r>
              <a:r>
                <a:rPr lang="en-US" altLang="zh-CN" sz="1000" b="1" kern="100" dirty="0">
                  <a:effectLst/>
                  <a:latin typeface="Times New Roman" panose="02020603050405020304" pitchFamily="18" charset="0"/>
                  <a:ea typeface="等线" panose="02010600030101010101" pitchFamily="2" charset="-122"/>
                  <a:cs typeface="Times New Roman" panose="02020603050405020304" pitchFamily="18" charset="0"/>
                </a:rPr>
                <a:t>optimized query statements.</a:t>
              </a:r>
            </a:p>
          </p:txBody>
        </p:sp>
      </p:grpSp>
      <p:sp>
        <p:nvSpPr>
          <p:cNvPr id="47" name="TextBox 46">
            <a:extLst>
              <a:ext uri="{FF2B5EF4-FFF2-40B4-BE49-F238E27FC236}">
                <a16:creationId xmlns:a16="http://schemas.microsoft.com/office/drawing/2014/main" id="{994BDD2F-8D41-4E2A-7292-D7570F35C7AD}"/>
              </a:ext>
            </a:extLst>
          </p:cNvPr>
          <p:cNvSpPr txBox="1"/>
          <p:nvPr/>
        </p:nvSpPr>
        <p:spPr>
          <a:xfrm>
            <a:off x="981707" y="703605"/>
            <a:ext cx="10092162" cy="738664"/>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HR data in PwC was primarily sourced from HR system and offline manual collection, and stored in Excel format on the company's shared drive. This traditional method of data storage and processing faced numerous challenges. However, database technology could effectively address these issues, as illustrated below:</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180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AD8248F0-1236-B4D6-D7DF-85CAC6665441}"/>
              </a:ext>
            </a:extLst>
          </p:cNvPr>
          <p:cNvPicPr>
            <a:picLocks noChangeAspect="1"/>
          </p:cNvPicPr>
          <p:nvPr/>
        </p:nvPicPr>
        <p:blipFill>
          <a:blip r:embed="rId2"/>
          <a:stretch>
            <a:fillRect/>
          </a:stretch>
        </p:blipFill>
        <p:spPr>
          <a:xfrm>
            <a:off x="1619250" y="1509526"/>
            <a:ext cx="9187226" cy="5348474"/>
          </a:xfrm>
          <a:prstGeom prst="rect">
            <a:avLst/>
          </a:prstGeom>
        </p:spPr>
      </p:pic>
      <p:sp>
        <p:nvSpPr>
          <p:cNvPr id="4" name="Rectangle 2">
            <a:extLst>
              <a:ext uri="{FF2B5EF4-FFF2-40B4-BE49-F238E27FC236}">
                <a16:creationId xmlns:a16="http://schemas.microsoft.com/office/drawing/2014/main" id="{A9F8A46B-0987-25D9-181D-282E6FA99A71}"/>
              </a:ext>
            </a:extLst>
          </p:cNvPr>
          <p:cNvSpPr>
            <a:spLocks noChangeArrowheads="1"/>
          </p:cNvSpPr>
          <p:nvPr/>
        </p:nvSpPr>
        <p:spPr bwMode="auto">
          <a:xfrm>
            <a:off x="4517136" y="180467"/>
            <a:ext cx="2579243" cy="3286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 name="Rectangle 3">
            <a:extLst>
              <a:ext uri="{FF2B5EF4-FFF2-40B4-BE49-F238E27FC236}">
                <a16:creationId xmlns:a16="http://schemas.microsoft.com/office/drawing/2014/main" id="{FA380675-2CC3-0379-233B-7F96B29CE5AF}"/>
              </a:ext>
            </a:extLst>
          </p:cNvPr>
          <p:cNvSpPr>
            <a:spLocks noChangeArrowheads="1"/>
          </p:cNvSpPr>
          <p:nvPr/>
        </p:nvSpPr>
        <p:spPr bwMode="auto">
          <a:xfrm>
            <a:off x="4653661" y="245555"/>
            <a:ext cx="2579243" cy="330200"/>
          </a:xfrm>
          <a:prstGeom prst="rect">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8" name="TextBox 7">
            <a:extLst>
              <a:ext uri="{FF2B5EF4-FFF2-40B4-BE49-F238E27FC236}">
                <a16:creationId xmlns:a16="http://schemas.microsoft.com/office/drawing/2014/main" id="{8D81E119-B8DA-05C9-B68B-753ABA0F2CB6}"/>
              </a:ext>
            </a:extLst>
          </p:cNvPr>
          <p:cNvSpPr txBox="1"/>
          <p:nvPr/>
        </p:nvSpPr>
        <p:spPr>
          <a:xfrm>
            <a:off x="5091144" y="245555"/>
            <a:ext cx="1817001" cy="338554"/>
          </a:xfrm>
          <a:prstGeom prst="rect">
            <a:avLst/>
          </a:prstGeom>
          <a:noFill/>
        </p:spPr>
        <p:txBody>
          <a:bodyPr wrap="square" rtlCol="0">
            <a:spAutoFit/>
          </a:bodyPr>
          <a:lstStyle/>
          <a:p>
            <a:r>
              <a:rPr lang="en-US" altLang="zh-CN" sz="1600" b="1" dirty="0">
                <a:solidFill>
                  <a:schemeClr val="bg1"/>
                </a:solidFill>
                <a:latin typeface="Times New Roman" panose="02020603050405020304" pitchFamily="18" charset="0"/>
                <a:cs typeface="Times New Roman" panose="02020603050405020304" pitchFamily="18" charset="0"/>
              </a:rPr>
              <a:t>Project Workflow</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D9D4FDA-594A-9BC5-B4D3-6247D530B7FC}"/>
              </a:ext>
            </a:extLst>
          </p:cNvPr>
          <p:cNvSpPr txBox="1"/>
          <p:nvPr/>
        </p:nvSpPr>
        <p:spPr>
          <a:xfrm>
            <a:off x="452266" y="651320"/>
            <a:ext cx="11507156" cy="95410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Building a HR database was not just a single step but a systematic process. First, it required detailed requirements’ analysis and meticulous planning, followed by strict execution according to the plan. Second, before the database was put into official use, comprehensive testing and staff training must be conducted to ensure efficient operation and data security. Finally, long-term maintenance and updates of the database should be considered to ensure its continuous optimization and stable operation. The detailed workflow is shown in the diagram below:</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341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8446B12-7391-4711-8B31-112A0B896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FC31261-8C78-B9E5-4545-A8454CAB89E8}"/>
              </a:ext>
            </a:extLst>
          </p:cNvPr>
          <p:cNvSpPr txBox="1"/>
          <p:nvPr/>
        </p:nvSpPr>
        <p:spPr>
          <a:xfrm>
            <a:off x="755903" y="4693176"/>
            <a:ext cx="6143626" cy="1400400"/>
          </a:xfrm>
          <a:prstGeom prst="rect">
            <a:avLst/>
          </a:prstGeom>
        </p:spPr>
        <p:txBody>
          <a:bodyPr vert="horz" wrap="square" lIns="91440" tIns="45720" rIns="91440" bIns="45720" rtlCol="0" anchor="b">
            <a:normAutofit fontScale="85000" lnSpcReduction="20000"/>
          </a:bodyPr>
          <a:lstStyle/>
          <a:p>
            <a:pPr>
              <a:lnSpc>
                <a:spcPct val="90000"/>
              </a:lnSpc>
              <a:spcBef>
                <a:spcPct val="0"/>
              </a:spcBef>
              <a:spcAft>
                <a:spcPts val="600"/>
              </a:spcAft>
            </a:pPr>
            <a:r>
              <a:rPr lang="en-US" altLang="zh-CN" sz="3000" b="1" dirty="0">
                <a:solidFill>
                  <a:schemeClr val="bg1"/>
                </a:solidFill>
                <a:latin typeface="Times New Roman" panose="02020603050405020304" pitchFamily="18" charset="0"/>
                <a:ea typeface="+mj-ea"/>
                <a:cs typeface="Times New Roman" panose="02020603050405020304" pitchFamily="18" charset="0"/>
              </a:rPr>
              <a:t>Project Two</a:t>
            </a:r>
          </a:p>
          <a:p>
            <a:pPr>
              <a:lnSpc>
                <a:spcPct val="90000"/>
              </a:lnSpc>
              <a:spcBef>
                <a:spcPct val="0"/>
              </a:spcBef>
              <a:spcAft>
                <a:spcPts val="600"/>
              </a:spcAft>
            </a:pPr>
            <a:endParaRPr lang="en-US" altLang="zh-CN" sz="3000" b="1" dirty="0">
              <a:solidFill>
                <a:schemeClr val="bg1"/>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r>
              <a:rPr lang="en-US" altLang="zh-CN" sz="5600" b="1" dirty="0">
                <a:solidFill>
                  <a:schemeClr val="bg1"/>
                </a:solidFill>
                <a:latin typeface="Times New Roman" panose="02020603050405020304" pitchFamily="18" charset="0"/>
                <a:ea typeface="+mj-ea"/>
                <a:cs typeface="Times New Roman" panose="02020603050405020304" pitchFamily="18" charset="0"/>
              </a:rPr>
              <a:t>Talent Profiling</a:t>
            </a:r>
          </a:p>
        </p:txBody>
      </p:sp>
      <p:pic>
        <p:nvPicPr>
          <p:cNvPr id="5" name="Picture 4">
            <a:extLst>
              <a:ext uri="{FF2B5EF4-FFF2-40B4-BE49-F238E27FC236}">
                <a16:creationId xmlns:a16="http://schemas.microsoft.com/office/drawing/2014/main" id="{A8DA56B9-8D57-A7DA-1F8E-8759A50E56E4}"/>
              </a:ext>
            </a:extLst>
          </p:cNvPr>
          <p:cNvPicPr>
            <a:picLocks noChangeAspect="1"/>
          </p:cNvPicPr>
          <p:nvPr/>
        </p:nvPicPr>
        <p:blipFill rotWithShape="1">
          <a:blip r:embed="rId2"/>
          <a:srcRect t="7930"/>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3" name="Group 12">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4" name="Freeform: Shape 13">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187754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a:extLst>
              <a:ext uri="{FF2B5EF4-FFF2-40B4-BE49-F238E27FC236}">
                <a16:creationId xmlns:a16="http://schemas.microsoft.com/office/drawing/2014/main" id="{37C47482-48C5-4A95-4FB6-99861FAFE657}"/>
              </a:ext>
            </a:extLst>
          </p:cNvPr>
          <p:cNvSpPr>
            <a:spLocks noChangeArrowheads="1"/>
          </p:cNvSpPr>
          <p:nvPr/>
        </p:nvSpPr>
        <p:spPr bwMode="auto">
          <a:xfrm rot="16200000">
            <a:off x="9840515" y="4768130"/>
            <a:ext cx="539750" cy="539750"/>
          </a:xfrm>
          <a:prstGeom prst="rtTriangle">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AutoShape 4">
            <a:extLst>
              <a:ext uri="{FF2B5EF4-FFF2-40B4-BE49-F238E27FC236}">
                <a16:creationId xmlns:a16="http://schemas.microsoft.com/office/drawing/2014/main" id="{632E5408-89CB-7990-42F7-252138989737}"/>
              </a:ext>
            </a:extLst>
          </p:cNvPr>
          <p:cNvSpPr>
            <a:spLocks noChangeArrowheads="1"/>
          </p:cNvSpPr>
          <p:nvPr/>
        </p:nvSpPr>
        <p:spPr bwMode="auto">
          <a:xfrm rot="10800000">
            <a:off x="9840515" y="1201738"/>
            <a:ext cx="539750" cy="539750"/>
          </a:xfrm>
          <a:prstGeom prst="rtTriangle">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AutoShape 3">
            <a:extLst>
              <a:ext uri="{FF2B5EF4-FFF2-40B4-BE49-F238E27FC236}">
                <a16:creationId xmlns:a16="http://schemas.microsoft.com/office/drawing/2014/main" id="{256DECC3-081E-E728-8A5B-0FFA96784D6E}"/>
              </a:ext>
            </a:extLst>
          </p:cNvPr>
          <p:cNvSpPr>
            <a:spLocks noChangeArrowheads="1"/>
          </p:cNvSpPr>
          <p:nvPr/>
        </p:nvSpPr>
        <p:spPr bwMode="auto">
          <a:xfrm>
            <a:off x="1811734" y="4781190"/>
            <a:ext cx="539750" cy="539750"/>
          </a:xfrm>
          <a:prstGeom prst="rtTriangle">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 name="AutoShape 2">
            <a:extLst>
              <a:ext uri="{FF2B5EF4-FFF2-40B4-BE49-F238E27FC236}">
                <a16:creationId xmlns:a16="http://schemas.microsoft.com/office/drawing/2014/main" id="{9A380BCD-BFB3-8B40-02AE-ADA3ECE8DA72}"/>
              </a:ext>
            </a:extLst>
          </p:cNvPr>
          <p:cNvSpPr>
            <a:spLocks noChangeArrowheads="1"/>
          </p:cNvSpPr>
          <p:nvPr/>
        </p:nvSpPr>
        <p:spPr bwMode="auto">
          <a:xfrm rot="5400000">
            <a:off x="1811734" y="1201738"/>
            <a:ext cx="539750" cy="539750"/>
          </a:xfrm>
          <a:prstGeom prst="rtTriangle">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 name="Rectangle 2">
            <a:extLst>
              <a:ext uri="{FF2B5EF4-FFF2-40B4-BE49-F238E27FC236}">
                <a16:creationId xmlns:a16="http://schemas.microsoft.com/office/drawing/2014/main" id="{2BE7719F-2741-F924-EAC2-31E6C13903B7}"/>
              </a:ext>
            </a:extLst>
          </p:cNvPr>
          <p:cNvSpPr>
            <a:spLocks noChangeArrowheads="1"/>
          </p:cNvSpPr>
          <p:nvPr/>
        </p:nvSpPr>
        <p:spPr bwMode="auto">
          <a:xfrm>
            <a:off x="4774311" y="259068"/>
            <a:ext cx="2579243" cy="3286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Rectangle 3">
            <a:extLst>
              <a:ext uri="{FF2B5EF4-FFF2-40B4-BE49-F238E27FC236}">
                <a16:creationId xmlns:a16="http://schemas.microsoft.com/office/drawing/2014/main" id="{A674DC50-1E25-B30B-C6E2-777EC5970E77}"/>
              </a:ext>
            </a:extLst>
          </p:cNvPr>
          <p:cNvSpPr>
            <a:spLocks noChangeArrowheads="1"/>
          </p:cNvSpPr>
          <p:nvPr/>
        </p:nvSpPr>
        <p:spPr bwMode="auto">
          <a:xfrm>
            <a:off x="4910836" y="324156"/>
            <a:ext cx="2579243" cy="330200"/>
          </a:xfrm>
          <a:prstGeom prst="rect">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4" name="TextBox 3">
            <a:extLst>
              <a:ext uri="{FF2B5EF4-FFF2-40B4-BE49-F238E27FC236}">
                <a16:creationId xmlns:a16="http://schemas.microsoft.com/office/drawing/2014/main" id="{E06578AC-3C98-2621-95AB-DD17A2EF6473}"/>
              </a:ext>
            </a:extLst>
          </p:cNvPr>
          <p:cNvSpPr txBox="1"/>
          <p:nvPr/>
        </p:nvSpPr>
        <p:spPr>
          <a:xfrm>
            <a:off x="5545455" y="328411"/>
            <a:ext cx="2478024" cy="338554"/>
          </a:xfrm>
          <a:prstGeom prst="rect">
            <a:avLst/>
          </a:prstGeom>
          <a:noFill/>
        </p:spPr>
        <p:txBody>
          <a:bodyPr wrap="square" rtlCol="0">
            <a:spAutoFit/>
          </a:bodyPr>
          <a:lstStyle/>
          <a:p>
            <a:r>
              <a:rPr lang="en-US" altLang="zh-CN" sz="1600" b="1" dirty="0">
                <a:solidFill>
                  <a:schemeClr val="bg1"/>
                </a:solidFill>
                <a:latin typeface="Times New Roman" panose="02020603050405020304" pitchFamily="18" charset="0"/>
                <a:cs typeface="Times New Roman" panose="02020603050405020304" pitchFamily="18" charset="0"/>
              </a:rPr>
              <a:t>Introduction</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CF00F18-4264-1ACE-6D7D-5A6EA04226A2}"/>
              </a:ext>
            </a:extLst>
          </p:cNvPr>
          <p:cNvSpPr/>
          <p:nvPr/>
        </p:nvSpPr>
        <p:spPr>
          <a:xfrm>
            <a:off x="1888331" y="1293454"/>
            <a:ext cx="8415337" cy="393577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a:extLst>
              <a:ext uri="{FF2B5EF4-FFF2-40B4-BE49-F238E27FC236}">
                <a16:creationId xmlns:a16="http://schemas.microsoft.com/office/drawing/2014/main" id="{D7006D2D-865A-E62C-52E6-3C23BB7A0CDD}"/>
              </a:ext>
            </a:extLst>
          </p:cNvPr>
          <p:cNvSpPr txBox="1"/>
          <p:nvPr/>
        </p:nvSpPr>
        <p:spPr>
          <a:xfrm>
            <a:off x="2493567" y="1741488"/>
            <a:ext cx="7281864" cy="3600986"/>
          </a:xfrm>
          <a:prstGeom prst="rect">
            <a:avLst/>
          </a:prstGeom>
          <a:noFill/>
        </p:spPr>
        <p:txBody>
          <a:bodyPr wrap="square" rtlCol="0">
            <a:spAutoFit/>
          </a:bodyPr>
          <a:lstStyle/>
          <a:p>
            <a:pPr algn="just"/>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PwC needed to recruit thousands of employees annually, screening hundreds of thousands of resumes, which </a:t>
            </a:r>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was</a:t>
            </a: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 a process that consumed a significant amount of time and human resources. Through talent profiling, recruiters and hiring departments could accurately identify the key traits required for specific positions, quickly target qualified candidates, significantly improve hiring efficiency, and reduce subjective biases.</a:t>
            </a:r>
            <a:endPar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The basic approach to talent profiling is as follows: we categorized employees who </a:t>
            </a:r>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entered</a:t>
            </a: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 the company </a:t>
            </a:r>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in</a:t>
            </a: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 the past 10 years into two groups: those who were promoted within n years of joining and those who were not (based on having n performance evaluations). It </a:t>
            </a:r>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was</a:t>
            </a: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 important to note that the value of n would vary depending on different business lines and job levels. Our goal </a:t>
            </a:r>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was</a:t>
            </a: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 to recruit candidates who </a:t>
            </a:r>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would be</a:t>
            </a: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 likely to be high performers and get promoted quickly in the future. Therefore, we needed to analyze the educational background and work experience of these high-potential candidates. Additionally, we could input each candidate's relevant information into a supervised learning model to predict whether they would be likely to be promoted within the next n years.</a:t>
            </a:r>
            <a:endParaRPr lang="zh-CN" alt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p>
            <a:endParaRPr lang="zh-CN" altLang="en-US" dirty="0"/>
          </a:p>
        </p:txBody>
      </p:sp>
      <p:sp>
        <p:nvSpPr>
          <p:cNvPr id="11" name="AutoShape 6">
            <a:extLst>
              <a:ext uri="{FF2B5EF4-FFF2-40B4-BE49-F238E27FC236}">
                <a16:creationId xmlns:a16="http://schemas.microsoft.com/office/drawing/2014/main" id="{75FC0FFC-476D-8F58-B439-50FF68729A74}"/>
              </a:ext>
            </a:extLst>
          </p:cNvPr>
          <p:cNvSpPr>
            <a:spLocks noChangeArrowheads="1"/>
          </p:cNvSpPr>
          <p:nvPr/>
        </p:nvSpPr>
        <p:spPr bwMode="auto">
          <a:xfrm rot="5400000">
            <a:off x="6043899" y="5567435"/>
            <a:ext cx="513776" cy="73342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9875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CC94F1C-934A-D5AF-A2F9-E6567BF8F56B}"/>
              </a:ext>
            </a:extLst>
          </p:cNvPr>
          <p:cNvSpPr>
            <a:spLocks noChangeArrowheads="1"/>
          </p:cNvSpPr>
          <p:nvPr/>
        </p:nvSpPr>
        <p:spPr bwMode="auto">
          <a:xfrm>
            <a:off x="4774311" y="163859"/>
            <a:ext cx="2579243" cy="3286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Rectangle 3">
            <a:extLst>
              <a:ext uri="{FF2B5EF4-FFF2-40B4-BE49-F238E27FC236}">
                <a16:creationId xmlns:a16="http://schemas.microsoft.com/office/drawing/2014/main" id="{B38805CD-E2F2-8326-98E9-ED5D0304FBE7}"/>
              </a:ext>
            </a:extLst>
          </p:cNvPr>
          <p:cNvSpPr>
            <a:spLocks noChangeArrowheads="1"/>
          </p:cNvSpPr>
          <p:nvPr/>
        </p:nvSpPr>
        <p:spPr bwMode="auto">
          <a:xfrm>
            <a:off x="4910836" y="228947"/>
            <a:ext cx="2579243" cy="330200"/>
          </a:xfrm>
          <a:prstGeom prst="rect">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4" name="TextBox 3">
            <a:extLst>
              <a:ext uri="{FF2B5EF4-FFF2-40B4-BE49-F238E27FC236}">
                <a16:creationId xmlns:a16="http://schemas.microsoft.com/office/drawing/2014/main" id="{F539BEE6-78C7-95F7-260D-3D1EC6C2A361}"/>
              </a:ext>
            </a:extLst>
          </p:cNvPr>
          <p:cNvSpPr txBox="1"/>
          <p:nvPr/>
        </p:nvSpPr>
        <p:spPr>
          <a:xfrm>
            <a:off x="5354955" y="224770"/>
            <a:ext cx="2478024" cy="338554"/>
          </a:xfrm>
          <a:prstGeom prst="rect">
            <a:avLst/>
          </a:prstGeom>
          <a:noFill/>
        </p:spPr>
        <p:txBody>
          <a:bodyPr wrap="square" rtlCol="0">
            <a:spAutoFit/>
          </a:bodyPr>
          <a:lstStyle/>
          <a:p>
            <a:r>
              <a:rPr lang="en-US" altLang="zh-CN" sz="1600" b="1" dirty="0">
                <a:solidFill>
                  <a:schemeClr val="bg1"/>
                </a:solidFill>
                <a:latin typeface="Times New Roman" panose="02020603050405020304" pitchFamily="18" charset="0"/>
                <a:cs typeface="Times New Roman" panose="02020603050405020304" pitchFamily="18" charset="0"/>
              </a:rPr>
              <a:t>Candidate Profile</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C67BAB-C25E-362F-D8C6-21A7D7ED4FD5}"/>
              </a:ext>
            </a:extLst>
          </p:cNvPr>
          <p:cNvSpPr txBox="1"/>
          <p:nvPr/>
        </p:nvSpPr>
        <p:spPr>
          <a:xfrm>
            <a:off x="583922" y="648906"/>
            <a:ext cx="10596734"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Utilize descriptive statistical methods, such as bar charts, to visualize key metrics and create profiles of high-potential candidates (i.e., those likely to be promoted within n years). It's worth mentioning that the metrics may vary across different business lines and job levels.</a:t>
            </a:r>
            <a:endParaRPr lang="zh-CN" altLang="en-US" sz="1400" dirty="0">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836AAE8F-0100-96C8-25C4-D9D50EEEB378}"/>
              </a:ext>
            </a:extLst>
          </p:cNvPr>
          <p:cNvPicPr>
            <a:picLocks noChangeAspect="1"/>
          </p:cNvPicPr>
          <p:nvPr/>
        </p:nvPicPr>
        <p:blipFill>
          <a:blip r:embed="rId2"/>
          <a:stretch>
            <a:fillRect/>
          </a:stretch>
        </p:blipFill>
        <p:spPr>
          <a:xfrm>
            <a:off x="522435" y="1257708"/>
            <a:ext cx="5186789" cy="5517517"/>
          </a:xfrm>
          <a:prstGeom prst="rect">
            <a:avLst/>
          </a:prstGeom>
        </p:spPr>
      </p:pic>
      <p:pic>
        <p:nvPicPr>
          <p:cNvPr id="40" name="Picture 39">
            <a:extLst>
              <a:ext uri="{FF2B5EF4-FFF2-40B4-BE49-F238E27FC236}">
                <a16:creationId xmlns:a16="http://schemas.microsoft.com/office/drawing/2014/main" id="{DC38AF4D-CF6B-02E6-45B2-6C686DCCAE1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6462288" y="3741283"/>
            <a:ext cx="2984298" cy="2887770"/>
          </a:xfrm>
          <a:prstGeom prst="rect">
            <a:avLst/>
          </a:prstGeom>
        </p:spPr>
      </p:pic>
      <p:sp>
        <p:nvSpPr>
          <p:cNvPr id="41" name="Rectangle: Rounded Corners 40">
            <a:extLst>
              <a:ext uri="{FF2B5EF4-FFF2-40B4-BE49-F238E27FC236}">
                <a16:creationId xmlns:a16="http://schemas.microsoft.com/office/drawing/2014/main" id="{076004CC-98EC-A5B6-7821-EFF92C3671A7}"/>
              </a:ext>
            </a:extLst>
          </p:cNvPr>
          <p:cNvSpPr/>
          <p:nvPr/>
        </p:nvSpPr>
        <p:spPr>
          <a:xfrm>
            <a:off x="8728109" y="1497206"/>
            <a:ext cx="2704990" cy="2450543"/>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cxnSp>
        <p:nvCxnSpPr>
          <p:cNvPr id="42" name="Straight Connector 41">
            <a:extLst>
              <a:ext uri="{FF2B5EF4-FFF2-40B4-BE49-F238E27FC236}">
                <a16:creationId xmlns:a16="http://schemas.microsoft.com/office/drawing/2014/main" id="{A9F655B3-38A8-3D7B-2361-AC670BE3C61E}"/>
              </a:ext>
            </a:extLst>
          </p:cNvPr>
          <p:cNvCxnSpPr>
            <a:cxnSpLocks/>
          </p:cNvCxnSpPr>
          <p:nvPr/>
        </p:nvCxnSpPr>
        <p:spPr>
          <a:xfrm>
            <a:off x="8980550" y="2262561"/>
            <a:ext cx="2276419"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2D17D93F-3AF4-C83A-771A-63381B951337}"/>
              </a:ext>
            </a:extLst>
          </p:cNvPr>
          <p:cNvSpPr txBox="1"/>
          <p:nvPr/>
        </p:nvSpPr>
        <p:spPr>
          <a:xfrm>
            <a:off x="8970758" y="1663566"/>
            <a:ext cx="2550421" cy="461665"/>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High-Potential </a:t>
            </a:r>
          </a:p>
          <a:p>
            <a:r>
              <a:rPr lang="en-US" altLang="zh-CN" sz="1200" b="1" dirty="0">
                <a:latin typeface="Times New Roman" panose="02020603050405020304" pitchFamily="18" charset="0"/>
                <a:cs typeface="Times New Roman" panose="02020603050405020304" pitchFamily="18" charset="0"/>
              </a:rPr>
              <a:t>Candidate Profile of Associates</a:t>
            </a:r>
            <a:endParaRPr lang="zh-CN" altLang="en-US" sz="1200" b="1"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6484D2ED-74FA-1E85-06EB-1DCD5201AD49}"/>
              </a:ext>
            </a:extLst>
          </p:cNvPr>
          <p:cNvSpPr txBox="1"/>
          <p:nvPr/>
        </p:nvSpPr>
        <p:spPr>
          <a:xfrm>
            <a:off x="8970758" y="2291591"/>
            <a:ext cx="2200104" cy="1449692"/>
          </a:xfrm>
          <a:prstGeom prst="rect">
            <a:avLst/>
          </a:prstGeom>
          <a:noFill/>
        </p:spPr>
        <p:txBody>
          <a:bodyPr wrap="square" rtlCol="0">
            <a:spAutoFit/>
          </a:bodyPr>
          <a:lstStyle/>
          <a:p>
            <a:pPr>
              <a:lnSpc>
                <a:spcPct val="150000"/>
              </a:lnSpc>
            </a:pPr>
            <a:r>
              <a:rPr lang="en-US" altLang="zh-CN" sz="1000" b="1" dirty="0">
                <a:latin typeface="Times New Roman" panose="02020603050405020304" pitchFamily="18" charset="0"/>
                <a:cs typeface="Times New Roman" panose="02020603050405020304" pitchFamily="18" charset="0"/>
              </a:rPr>
              <a:t>Age Group: </a:t>
            </a:r>
            <a:r>
              <a:rPr lang="en-US" altLang="zh-CN" sz="1000" dirty="0">
                <a:latin typeface="Times New Roman" panose="02020603050405020304" pitchFamily="18" charset="0"/>
                <a:cs typeface="Times New Roman" panose="02020603050405020304" pitchFamily="18" charset="0"/>
              </a:rPr>
              <a:t>23-25</a:t>
            </a:r>
          </a:p>
          <a:p>
            <a:pPr>
              <a:lnSpc>
                <a:spcPct val="150000"/>
              </a:lnSpc>
            </a:pPr>
            <a:r>
              <a:rPr lang="en-US" altLang="zh-CN" sz="1000" b="1" dirty="0">
                <a:latin typeface="Times New Roman" panose="02020603050405020304" pitchFamily="18" charset="0"/>
                <a:cs typeface="Times New Roman" panose="02020603050405020304" pitchFamily="18" charset="0"/>
              </a:rPr>
              <a:t>Education Background: </a:t>
            </a:r>
            <a:r>
              <a:rPr lang="en-US" altLang="zh-CN" sz="1000" dirty="0">
                <a:latin typeface="Times New Roman" panose="02020603050405020304" pitchFamily="18" charset="0"/>
                <a:cs typeface="Times New Roman" panose="02020603050405020304" pitchFamily="18" charset="0"/>
              </a:rPr>
              <a:t>Master</a:t>
            </a:r>
            <a:r>
              <a:rPr lang="en-US" altLang="zh-CN" sz="1000" b="1" dirty="0">
                <a:latin typeface="Times New Roman" panose="02020603050405020304" pitchFamily="18" charset="0"/>
                <a:cs typeface="Times New Roman" panose="02020603050405020304" pitchFamily="18" charset="0"/>
              </a:rPr>
              <a:t> </a:t>
            </a:r>
          </a:p>
          <a:p>
            <a:pPr>
              <a:lnSpc>
                <a:spcPct val="150000"/>
              </a:lnSpc>
            </a:pPr>
            <a:r>
              <a:rPr lang="en-US" altLang="zh-CN" sz="1000" b="1" dirty="0">
                <a:latin typeface="Times New Roman" panose="02020603050405020304" pitchFamily="18" charset="0"/>
                <a:cs typeface="Times New Roman" panose="02020603050405020304" pitchFamily="18" charset="0"/>
              </a:rPr>
              <a:t>University Tier: </a:t>
            </a:r>
            <a:r>
              <a:rPr lang="en-US" altLang="zh-CN" sz="1000" dirty="0">
                <a:latin typeface="Times New Roman" panose="02020603050405020304" pitchFamily="18" charset="0"/>
                <a:cs typeface="Times New Roman" panose="02020603050405020304" pitchFamily="18" charset="0"/>
              </a:rPr>
              <a:t>Tier 1 University</a:t>
            </a:r>
          </a:p>
          <a:p>
            <a:pPr>
              <a:lnSpc>
                <a:spcPct val="150000"/>
              </a:lnSpc>
            </a:pPr>
            <a:r>
              <a:rPr lang="en-US" altLang="zh-CN" sz="1000" b="1" dirty="0">
                <a:latin typeface="Times New Roman" panose="02020603050405020304" pitchFamily="18" charset="0"/>
                <a:cs typeface="Times New Roman" panose="02020603050405020304" pitchFamily="18" charset="0"/>
              </a:rPr>
              <a:t>Major: </a:t>
            </a:r>
            <a:r>
              <a:rPr lang="en-US" altLang="zh-CN" sz="1000" dirty="0">
                <a:latin typeface="Times New Roman" panose="02020603050405020304" pitchFamily="18" charset="0"/>
                <a:cs typeface="Times New Roman" panose="02020603050405020304" pitchFamily="18" charset="0"/>
              </a:rPr>
              <a:t>STEM</a:t>
            </a:r>
          </a:p>
          <a:p>
            <a:pPr>
              <a:lnSpc>
                <a:spcPct val="150000"/>
              </a:lnSpc>
            </a:pPr>
            <a:r>
              <a:rPr lang="en-US" altLang="zh-CN" sz="1000" b="1" dirty="0">
                <a:latin typeface="Times New Roman" panose="02020603050405020304" pitchFamily="18" charset="0"/>
                <a:cs typeface="Times New Roman" panose="02020603050405020304" pitchFamily="18" charset="0"/>
              </a:rPr>
              <a:t>GPA: </a:t>
            </a:r>
            <a:r>
              <a:rPr lang="en-US" altLang="zh-CN" sz="1000" dirty="0">
                <a:latin typeface="Times New Roman" panose="02020603050405020304" pitchFamily="18" charset="0"/>
                <a:cs typeface="Times New Roman" panose="02020603050405020304" pitchFamily="18" charset="0"/>
              </a:rPr>
              <a:t>TOP 20%</a:t>
            </a:r>
          </a:p>
          <a:p>
            <a:pPr>
              <a:lnSpc>
                <a:spcPct val="150000"/>
              </a:lnSpc>
            </a:pPr>
            <a:r>
              <a:rPr lang="en-US" altLang="zh-CN" sz="1000" b="1" dirty="0">
                <a:latin typeface="Times New Roman" panose="02020603050405020304" pitchFamily="18" charset="0"/>
                <a:cs typeface="Times New Roman" panose="02020603050405020304" pitchFamily="18" charset="0"/>
              </a:rPr>
              <a:t>Gender Difference: </a:t>
            </a:r>
            <a:r>
              <a:rPr lang="en-US" altLang="zh-CN" sz="1000" dirty="0">
                <a:latin typeface="Times New Roman" panose="02020603050405020304" pitchFamily="18" charset="0"/>
                <a:cs typeface="Times New Roman" panose="02020603050405020304" pitchFamily="18" charset="0"/>
              </a:rPr>
              <a:t>No</a:t>
            </a:r>
            <a:endParaRPr lang="en-US" altLang="zh-CN"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003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75F7FE-157A-C575-2A63-6AE46B191EC7}"/>
              </a:ext>
            </a:extLst>
          </p:cNvPr>
          <p:cNvPicPr>
            <a:picLocks noChangeAspect="1"/>
          </p:cNvPicPr>
          <p:nvPr/>
        </p:nvPicPr>
        <p:blipFill>
          <a:blip r:embed="rId2"/>
          <a:stretch>
            <a:fillRect/>
          </a:stretch>
        </p:blipFill>
        <p:spPr>
          <a:xfrm>
            <a:off x="1362075" y="1393541"/>
            <a:ext cx="8991600" cy="5464459"/>
          </a:xfrm>
          <a:prstGeom prst="rect">
            <a:avLst/>
          </a:prstGeom>
        </p:spPr>
      </p:pic>
      <p:sp>
        <p:nvSpPr>
          <p:cNvPr id="2" name="Rectangle 2">
            <a:extLst>
              <a:ext uri="{FF2B5EF4-FFF2-40B4-BE49-F238E27FC236}">
                <a16:creationId xmlns:a16="http://schemas.microsoft.com/office/drawing/2014/main" id="{FE203329-150A-8D93-E1E8-10820D7D41F6}"/>
              </a:ext>
            </a:extLst>
          </p:cNvPr>
          <p:cNvSpPr>
            <a:spLocks noChangeArrowheads="1"/>
          </p:cNvSpPr>
          <p:nvPr/>
        </p:nvSpPr>
        <p:spPr bwMode="auto">
          <a:xfrm>
            <a:off x="4774311" y="163859"/>
            <a:ext cx="2579243" cy="3286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 name="Rectangle 3">
            <a:extLst>
              <a:ext uri="{FF2B5EF4-FFF2-40B4-BE49-F238E27FC236}">
                <a16:creationId xmlns:a16="http://schemas.microsoft.com/office/drawing/2014/main" id="{3E6BB4C3-6589-4854-9A9F-376458F1A909}"/>
              </a:ext>
            </a:extLst>
          </p:cNvPr>
          <p:cNvSpPr>
            <a:spLocks noChangeArrowheads="1"/>
          </p:cNvSpPr>
          <p:nvPr/>
        </p:nvSpPr>
        <p:spPr bwMode="auto">
          <a:xfrm>
            <a:off x="4910836" y="228947"/>
            <a:ext cx="2579243" cy="330200"/>
          </a:xfrm>
          <a:prstGeom prst="rect">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4" name="TextBox 3">
            <a:extLst>
              <a:ext uri="{FF2B5EF4-FFF2-40B4-BE49-F238E27FC236}">
                <a16:creationId xmlns:a16="http://schemas.microsoft.com/office/drawing/2014/main" id="{788B1E1C-D92B-84E5-C4A9-89EB48426F55}"/>
              </a:ext>
            </a:extLst>
          </p:cNvPr>
          <p:cNvSpPr txBox="1"/>
          <p:nvPr/>
        </p:nvSpPr>
        <p:spPr>
          <a:xfrm>
            <a:off x="5354955" y="224770"/>
            <a:ext cx="2478024" cy="338554"/>
          </a:xfrm>
          <a:prstGeom prst="rect">
            <a:avLst/>
          </a:prstGeom>
          <a:noFill/>
        </p:spPr>
        <p:txBody>
          <a:bodyPr wrap="square" rtlCol="0">
            <a:spAutoFit/>
          </a:bodyPr>
          <a:lstStyle/>
          <a:p>
            <a:r>
              <a:rPr lang="en-US" altLang="zh-CN" sz="1600" b="1" dirty="0">
                <a:solidFill>
                  <a:schemeClr val="bg1"/>
                </a:solidFill>
                <a:latin typeface="Times New Roman" panose="02020603050405020304" pitchFamily="18" charset="0"/>
                <a:cs typeface="Times New Roman" panose="02020603050405020304" pitchFamily="18" charset="0"/>
              </a:rPr>
              <a:t>Modeling Process</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D48C7DA-A59F-CEB7-FE7D-E4859DE27C83}"/>
              </a:ext>
            </a:extLst>
          </p:cNvPr>
          <p:cNvSpPr txBox="1"/>
          <p:nvPr/>
        </p:nvSpPr>
        <p:spPr>
          <a:xfrm>
            <a:off x="1362075" y="721552"/>
            <a:ext cx="9499919" cy="738664"/>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Supervised learning algorithms can predict the likelihood of a candidate's promotion within the next n years, providing valuable decision-making insights for recruiters and hiring departments. The entire modeling process can be divided into three major phases: data preparation, modeling, and model evaluation, as illustrated below:</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7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0"/>
            <a:ext cx="12192000" cy="68622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extBox 3">
            <a:extLst>
              <a:ext uri="{FF2B5EF4-FFF2-40B4-BE49-F238E27FC236}">
                <a16:creationId xmlns:a16="http://schemas.microsoft.com/office/drawing/2014/main" id="{D5E9B7BB-EB65-EE7F-8D90-86A5E92D9B9F}"/>
              </a:ext>
            </a:extLst>
          </p:cNvPr>
          <p:cNvSpPr txBox="1"/>
          <p:nvPr/>
        </p:nvSpPr>
        <p:spPr>
          <a:xfrm>
            <a:off x="257365" y="951977"/>
            <a:ext cx="5622227" cy="384589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3200" dirty="0">
                <a:solidFill>
                  <a:srgbClr val="C00000"/>
                </a:solidFill>
                <a:latin typeface="Amasis MT Pro Black" panose="02040A04050005020304" pitchFamily="18" charset="0"/>
                <a:ea typeface="+mj-ea"/>
                <a:cs typeface="Times New Roman" panose="02020603050405020304" pitchFamily="18" charset="0"/>
              </a:rPr>
              <a:t>Project Three</a:t>
            </a:r>
          </a:p>
          <a:p>
            <a:pPr>
              <a:lnSpc>
                <a:spcPct val="90000"/>
              </a:lnSpc>
              <a:spcBef>
                <a:spcPct val="0"/>
              </a:spcBef>
              <a:spcAft>
                <a:spcPts val="600"/>
              </a:spcAft>
            </a:pPr>
            <a:endParaRPr lang="en-US" altLang="zh-CN" sz="4000" b="1" dirty="0">
              <a:solidFill>
                <a:schemeClr val="bg1"/>
              </a:solidFill>
              <a:latin typeface="Times New Roman" panose="02020603050405020304" pitchFamily="18" charset="0"/>
              <a:ea typeface="+mj-ea"/>
              <a:cs typeface="Times New Roman" panose="02020603050405020304" pitchFamily="18" charset="0"/>
            </a:endParaRPr>
          </a:p>
          <a:p>
            <a:pPr>
              <a:lnSpc>
                <a:spcPct val="90000"/>
              </a:lnSpc>
              <a:spcBef>
                <a:spcPct val="0"/>
              </a:spcBef>
              <a:spcAft>
                <a:spcPts val="600"/>
              </a:spcAft>
            </a:pPr>
            <a:r>
              <a:rPr lang="en-US" altLang="zh-CN" sz="3600" b="1" dirty="0">
                <a:solidFill>
                  <a:schemeClr val="bg1"/>
                </a:solidFill>
                <a:latin typeface="Times New Roman" panose="02020603050405020304" pitchFamily="18" charset="0"/>
                <a:ea typeface="+mj-ea"/>
                <a:cs typeface="Times New Roman" panose="02020603050405020304" pitchFamily="18" charset="0"/>
              </a:rPr>
              <a:t>Customer Segmentation Strategy</a:t>
            </a:r>
          </a:p>
        </p:txBody>
      </p:sp>
      <p:pic>
        <p:nvPicPr>
          <p:cNvPr id="3" name="Picture 2">
            <a:extLst>
              <a:ext uri="{FF2B5EF4-FFF2-40B4-BE49-F238E27FC236}">
                <a16:creationId xmlns:a16="http://schemas.microsoft.com/office/drawing/2014/main" id="{9874E2B6-14B1-0AB4-F54A-1D5B4163F73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785" r="18148"/>
          <a:stretch/>
        </p:blipFill>
        <p:spPr>
          <a:xfrm>
            <a:off x="5435697" y="615025"/>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ln w="25400">
            <a:noFill/>
          </a:ln>
        </p:spPr>
      </p:pic>
      <p:sp>
        <p:nvSpPr>
          <p:cNvPr id="11"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bg1"/>
          </a:solidFill>
        </p:grpSpPr>
        <p:sp>
          <p:nvSpPr>
            <p:cNvPr id="16" name="Freeform: Shape 15">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9"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bg1"/>
          </a:solidFill>
        </p:grpSpPr>
        <p:sp>
          <p:nvSpPr>
            <p:cNvPr id="20" name="Freeform: Shape 19">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921882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large cargo ship with many containers&#10;&#10;Description automatically generated">
            <a:extLst>
              <a:ext uri="{FF2B5EF4-FFF2-40B4-BE49-F238E27FC236}">
                <a16:creationId xmlns:a16="http://schemas.microsoft.com/office/drawing/2014/main" id="{A1721B5F-FCF8-A161-39FA-E6C93DC1D9AF}"/>
              </a:ext>
            </a:extLst>
          </p:cNvPr>
          <p:cNvPicPr>
            <a:picLocks noChangeAspect="1"/>
          </p:cNvPicPr>
          <p:nvPr/>
        </p:nvPicPr>
        <p:blipFill>
          <a:blip r:embed="rId2">
            <a:grayscl/>
            <a:alphaModFix amt="14000"/>
          </a:blip>
          <a:stretch>
            <a:fillRect/>
          </a:stretch>
        </p:blipFill>
        <p:spPr>
          <a:xfrm>
            <a:off x="1112077" y="643467"/>
            <a:ext cx="9967846" cy="5571066"/>
          </a:xfrm>
          <a:prstGeom prst="rect">
            <a:avLst/>
          </a:prstGeom>
        </p:spPr>
      </p:pic>
      <p:sp>
        <p:nvSpPr>
          <p:cNvPr id="3" name="Rectangle 2">
            <a:extLst>
              <a:ext uri="{FF2B5EF4-FFF2-40B4-BE49-F238E27FC236}">
                <a16:creationId xmlns:a16="http://schemas.microsoft.com/office/drawing/2014/main" id="{01509C48-5B27-B3CD-8779-3909FCB027FA}"/>
              </a:ext>
            </a:extLst>
          </p:cNvPr>
          <p:cNvSpPr>
            <a:spLocks noChangeArrowheads="1"/>
          </p:cNvSpPr>
          <p:nvPr/>
        </p:nvSpPr>
        <p:spPr bwMode="auto">
          <a:xfrm>
            <a:off x="4866217" y="981257"/>
            <a:ext cx="2286872" cy="2913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 name="Rectangle 3">
            <a:extLst>
              <a:ext uri="{FF2B5EF4-FFF2-40B4-BE49-F238E27FC236}">
                <a16:creationId xmlns:a16="http://schemas.microsoft.com/office/drawing/2014/main" id="{C4B9191D-850A-5D81-A1E4-0A12DF93B292}"/>
              </a:ext>
            </a:extLst>
          </p:cNvPr>
          <p:cNvSpPr>
            <a:spLocks noChangeArrowheads="1"/>
          </p:cNvSpPr>
          <p:nvPr/>
        </p:nvSpPr>
        <p:spPr bwMode="auto">
          <a:xfrm>
            <a:off x="4987266" y="1038967"/>
            <a:ext cx="2286872" cy="292770"/>
          </a:xfrm>
          <a:prstGeom prst="rect">
            <a:avLst/>
          </a:prstGeom>
          <a:solidFill>
            <a:srgbClr val="C00000"/>
          </a:solidFill>
          <a:ln w="95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 name="TextBox 4">
            <a:extLst>
              <a:ext uri="{FF2B5EF4-FFF2-40B4-BE49-F238E27FC236}">
                <a16:creationId xmlns:a16="http://schemas.microsoft.com/office/drawing/2014/main" id="{ECCE20A2-2164-164B-EC5F-536434D509A2}"/>
              </a:ext>
            </a:extLst>
          </p:cNvPr>
          <p:cNvSpPr txBox="1"/>
          <p:nvPr/>
        </p:nvSpPr>
        <p:spPr>
          <a:xfrm>
            <a:off x="5549948" y="1042740"/>
            <a:ext cx="2197126" cy="308995"/>
          </a:xfrm>
          <a:prstGeom prst="rect">
            <a:avLst/>
          </a:prstGeom>
          <a:noFill/>
        </p:spPr>
        <p:txBody>
          <a:bodyPr wrap="square" rtlCol="0">
            <a:spAutoFit/>
          </a:bodyPr>
          <a:lstStyle/>
          <a:p>
            <a:pPr defTabSz="804672">
              <a:spcAft>
                <a:spcPts val="600"/>
              </a:spcAft>
            </a:pPr>
            <a:r>
              <a:rPr lang="en-US" altLang="zh-CN" sz="1408" b="1" kern="1200" dirty="0">
                <a:solidFill>
                  <a:schemeClr val="bg1"/>
                </a:solidFill>
                <a:latin typeface="Times New Roman" panose="02020603050405020304" pitchFamily="18" charset="0"/>
                <a:ea typeface="+mn-ea"/>
                <a:cs typeface="Times New Roman" panose="02020603050405020304" pitchFamily="18" charset="0"/>
              </a:rPr>
              <a:t>Introduction</a:t>
            </a:r>
            <a:endParaRPr lang="zh-CN" altLang="en-US" sz="1600" b="1"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6BB92F0-744A-E0B1-2957-746A568E99FE}"/>
              </a:ext>
            </a:extLst>
          </p:cNvPr>
          <p:cNvSpPr txBox="1"/>
          <p:nvPr/>
        </p:nvSpPr>
        <p:spPr>
          <a:xfrm>
            <a:off x="2493567" y="1741488"/>
            <a:ext cx="7281864" cy="3754874"/>
          </a:xfrm>
          <a:prstGeom prst="rect">
            <a:avLst/>
          </a:prstGeom>
          <a:noFill/>
        </p:spPr>
        <p:txBody>
          <a:bodyPr wrap="square" rtlCol="0">
            <a:spAutoFit/>
          </a:bodyPr>
          <a:lstStyle/>
          <a:p>
            <a:pPr algn="just"/>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Worldwide Logistics Group had nearly 200 salespeople and had accumulated hundreds of thousands of customers over the past three years (2019-2021). On average, each salesperson was responsible for more than 100 customers, making it difficult to manage all of them comprehensively. The significance of the customer segmentation strategy lay in identifying which customers would require focused attention, thereby helping the sales team allocate their efforts more efficiently. Additionally, this strategy provided decision support to the company's management, optimizing resource allocation and enhancing overall business efficiency.</a:t>
            </a:r>
          </a:p>
          <a:p>
            <a:pPr algn="just"/>
            <a:endParaRPr lang="en-US" altLang="zh-CN" sz="1400" kern="100" dirty="0">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The customer segmentation strategy could be implemented through two models: the weighted average score model and the K-means clustering model. The weighted average score model allowed us to identify high-score customers who would need focused attention, enabling us to allocate resources to enhance their satisfaction and loyalty. For low-score customers, we could appropriately reduce investment to optimize resource allocation and improve overall efficiency. On the other hand, the K-means clustering model analyzed the characteristics of each cluster, helping us understand the features and needs of different customer groups. This allowed us to develop more targeted marketing strategies for different customer groups, further optimizing resource allocation and enhancing customer satisfaction.</a:t>
            </a:r>
            <a:endParaRPr lang="zh-CN" altLang="en-US" sz="1400" kern="1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67073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8048</TotalTime>
  <Words>1605</Words>
  <Application>Microsoft Office PowerPoint</Application>
  <PresentationFormat>Widescreen</PresentationFormat>
  <Paragraphs>159</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等线</vt:lpstr>
      <vt:lpstr>等线 Light</vt:lpstr>
      <vt:lpstr>Amasis MT Pro Black</vt:lpstr>
      <vt:lpstr>Arial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慧 黄</dc:creator>
  <cp:lastModifiedBy>慧 黄</cp:lastModifiedBy>
  <cp:revision>110</cp:revision>
  <dcterms:created xsi:type="dcterms:W3CDTF">2024-07-02T08:28:22Z</dcterms:created>
  <dcterms:modified xsi:type="dcterms:W3CDTF">2024-09-09T08:32:46Z</dcterms:modified>
</cp:coreProperties>
</file>