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4" r:id="rId3"/>
    <p:sldId id="273" r:id="rId4"/>
    <p:sldId id="290" r:id="rId5"/>
    <p:sldId id="291" r:id="rId6"/>
    <p:sldId id="263" r:id="rId7"/>
    <p:sldId id="300" r:id="rId8"/>
    <p:sldId id="301" r:id="rId9"/>
    <p:sldId id="292" r:id="rId10"/>
    <p:sldId id="302" r:id="rId11"/>
    <p:sldId id="293" r:id="rId12"/>
    <p:sldId id="303" r:id="rId13"/>
    <p:sldId id="294" r:id="rId14"/>
    <p:sldId id="295" r:id="rId15"/>
    <p:sldId id="316" r:id="rId16"/>
    <p:sldId id="317" r:id="rId17"/>
    <p:sldId id="318" r:id="rId18"/>
    <p:sldId id="296" r:id="rId19"/>
    <p:sldId id="315" r:id="rId20"/>
    <p:sldId id="297" r:id="rId21"/>
    <p:sldId id="298" r:id="rId22"/>
    <p:sldId id="299" r:id="rId23"/>
    <p:sldId id="313" r:id="rId24"/>
    <p:sldId id="314" r:id="rId25"/>
    <p:sldId id="258" r:id="rId26"/>
  </p:sldIdLst>
  <p:sldSz cx="12192000" cy="6858000"/>
  <p:notesSz cx="7103745" cy="10234295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9" userDrawn="1">
          <p15:clr>
            <a:srgbClr val="A4A3A4"/>
          </p15:clr>
        </p15:guide>
        <p15:guide id="2" pos="37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2562"/>
    <a:srgbClr val="ED7D31"/>
    <a:srgbClr val="01255A"/>
    <a:srgbClr val="002358"/>
    <a:srgbClr val="001D52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608" y="192"/>
      </p:cViewPr>
      <p:guideLst>
        <p:guide orient="horz" pos="2209"/>
        <p:guide pos="379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48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image" Target="../media/image3.png"/><Relationship Id="rId6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tags" Target="../tags/tag23.xml"/><Relationship Id="rId2" Type="http://schemas.openxmlformats.org/officeDocument/2006/relationships/image" Target="../media/image3.png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tags" Target="../tags/tag27.xml"/><Relationship Id="rId4" Type="http://schemas.openxmlformats.org/officeDocument/2006/relationships/image" Target="../media/image5.png"/><Relationship Id="rId3" Type="http://schemas.openxmlformats.org/officeDocument/2006/relationships/tags" Target="../tags/tag26.xml"/><Relationship Id="rId2" Type="http://schemas.openxmlformats.org/officeDocument/2006/relationships/image" Target="../media/image3.png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3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2.png"/><Relationship Id="rId6" Type="http://schemas.openxmlformats.org/officeDocument/2006/relationships/tags" Target="../tags/tag38.xml"/><Relationship Id="rId5" Type="http://schemas.openxmlformats.org/officeDocument/2006/relationships/image" Target="../media/image11.png"/><Relationship Id="rId4" Type="http://schemas.openxmlformats.org/officeDocument/2006/relationships/tags" Target="../tags/tag37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39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image" Target="../media/image2.png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3.png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.xml"/><Relationship Id="rId2" Type="http://schemas.openxmlformats.org/officeDocument/2006/relationships/image" Target="../media/image3.png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-22225" y="-1270"/>
            <a:ext cx="8779726" cy="6858000"/>
            <a:chOff x="5374" y="0"/>
            <a:chExt cx="13826" cy="10800"/>
          </a:xfrm>
        </p:grpSpPr>
        <p:sp>
          <p:nvSpPr>
            <p:cNvPr id="9" name="任意多边形 8"/>
            <p:cNvSpPr/>
            <p:nvPr/>
          </p:nvSpPr>
          <p:spPr>
            <a:xfrm flipH="1">
              <a:off x="5374" y="0"/>
              <a:ext cx="12808" cy="10800"/>
            </a:xfrm>
            <a:custGeom>
              <a:avLst/>
              <a:gdLst>
                <a:gd name="connsiteX0" fmla="*/ 1274956 w 8132956"/>
                <a:gd name="connsiteY0" fmla="*/ 0 h 6858000"/>
                <a:gd name="connsiteX1" fmla="*/ 0 w 8132956"/>
                <a:gd name="connsiteY1" fmla="*/ 0 h 6858000"/>
                <a:gd name="connsiteX2" fmla="*/ 0 w 8132956"/>
                <a:gd name="connsiteY2" fmla="*/ 6858000 h 6858000"/>
                <a:gd name="connsiteX3" fmla="*/ 8132956 w 8132956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2956" h="6858000">
                  <a:moveTo>
                    <a:pt x="12749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2956" y="68580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392" y="0"/>
              <a:ext cx="12808" cy="10800"/>
            </a:xfrm>
            <a:custGeom>
              <a:avLst/>
              <a:gdLst>
                <a:gd name="connsiteX0" fmla="*/ 1274956 w 8132956"/>
                <a:gd name="connsiteY0" fmla="*/ 0 h 6858000"/>
                <a:gd name="connsiteX1" fmla="*/ 0 w 8132956"/>
                <a:gd name="connsiteY1" fmla="*/ 0 h 6858000"/>
                <a:gd name="connsiteX2" fmla="*/ 0 w 8132956"/>
                <a:gd name="connsiteY2" fmla="*/ 6858000 h 6858000"/>
                <a:gd name="connsiteX3" fmla="*/ 8132956 w 8132956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2956" h="6858000">
                  <a:moveTo>
                    <a:pt x="12749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2956" y="685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H="1">
              <a:off x="12012" y="3612"/>
              <a:ext cx="7188" cy="7188"/>
            </a:xfrm>
            <a:prstGeom prst="rtTriangle">
              <a:avLst/>
            </a:prstGeom>
            <a:solidFill>
              <a:srgbClr val="002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1501" y="2083"/>
              <a:ext cx="5665" cy="5629"/>
            </a:xfrm>
            <a:prstGeom prst="ellipse">
              <a:avLst/>
            </a:prstGeom>
            <a:solidFill>
              <a:schemeClr val="bg1"/>
            </a:solidFill>
            <a:ln w="22225" cap="flat" cmpd="sng" algn="ctr">
              <a:noFill/>
              <a:prstDash val="solid"/>
              <a:miter lim="800000"/>
            </a:ln>
            <a:effectLst>
              <a:outerShdw blurRad="939800" dist="266700" sx="99000" sy="99000" algn="ctr" rotWithShape="0">
                <a:schemeClr val="accent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1726" y="2350"/>
              <a:ext cx="5232" cy="5163"/>
            </a:xfrm>
            <a:prstGeom prst="ellipse">
              <a:avLst/>
            </a:prstGeom>
            <a:noFill/>
            <a:ln>
              <a:solidFill>
                <a:srgbClr val="2C3173">
                  <a:alpha val="32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1459B"/>
                </a:solidFill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16992" y="9260"/>
              <a:ext cx="923" cy="386"/>
              <a:chOff x="8225" y="1632"/>
              <a:chExt cx="923" cy="386"/>
            </a:xfrm>
            <a:solidFill>
              <a:srgbClr val="ED7D31"/>
            </a:solidFill>
          </p:grpSpPr>
          <p:grpSp>
            <p:nvGrpSpPr>
              <p:cNvPr id="52" name="组合 51"/>
              <p:cNvGrpSpPr/>
              <p:nvPr/>
            </p:nvGrpSpPr>
            <p:grpSpPr>
              <a:xfrm>
                <a:off x="8225" y="1632"/>
                <a:ext cx="416" cy="387"/>
                <a:chOff x="4218240" y="1782762"/>
                <a:chExt cx="525790" cy="489777"/>
              </a:xfrm>
              <a:grpFill/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421824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443792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4657599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421824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443792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4657599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421824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443792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4657599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>
                <a:off x="8732" y="1632"/>
                <a:ext cx="416" cy="387"/>
                <a:chOff x="4218240" y="1782762"/>
                <a:chExt cx="525790" cy="489777"/>
              </a:xfrm>
              <a:grpFill/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421824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443792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4657599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421824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443792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4657599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421824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443792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4657599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3810" y="5756275"/>
            <a:ext cx="7391400" cy="1781175"/>
          </a:xfrm>
          <a:prstGeom prst="rect">
            <a:avLst/>
          </a:prstGeom>
        </p:spPr>
      </p:pic>
      <p:cxnSp>
        <p:nvCxnSpPr>
          <p:cNvPr id="21" name="图形"/>
          <p:cNvCxnSpPr/>
          <p:nvPr/>
        </p:nvCxnSpPr>
        <p:spPr>
          <a:xfrm>
            <a:off x="6576002" y="2869771"/>
            <a:ext cx="102919" cy="873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图形"/>
          <p:cNvCxnSpPr/>
          <p:nvPr/>
        </p:nvCxnSpPr>
        <p:spPr>
          <a:xfrm flipH="1">
            <a:off x="6576002" y="2957132"/>
            <a:ext cx="102919" cy="873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-文本框 88"/>
          <p:cNvSpPr txBox="1"/>
          <p:nvPr>
            <p:custDataLst>
              <p:tags r:id="rId2"/>
            </p:custDataLst>
          </p:nvPr>
        </p:nvSpPr>
        <p:spPr>
          <a:xfrm>
            <a:off x="6004560" y="2630170"/>
            <a:ext cx="526224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第一章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 Java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开发环境搭建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-175895" y="-695325"/>
            <a:ext cx="7391400" cy="1781175"/>
          </a:xfrm>
          <a:prstGeom prst="rect">
            <a:avLst/>
          </a:prstGeom>
        </p:spPr>
      </p:pic>
      <p:sp>
        <p:nvSpPr>
          <p:cNvPr id="2" name="PA-文本框 88"/>
          <p:cNvSpPr txBox="1"/>
          <p:nvPr>
            <p:custDataLst>
              <p:tags r:id="rId3"/>
            </p:custDataLst>
          </p:nvPr>
        </p:nvSpPr>
        <p:spPr>
          <a:xfrm>
            <a:off x="7147252" y="5629442"/>
            <a:ext cx="4303583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动力节点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老杜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28324" y="1993202"/>
            <a:ext cx="2250665" cy="2108039"/>
          </a:xfrm>
          <a:prstGeom prst="rect">
            <a:avLst/>
          </a:prstGeom>
        </p:spPr>
      </p:pic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8628123" y="4047329"/>
            <a:ext cx="482600" cy="145415"/>
            <a:chOff x="1339" y="8078"/>
            <a:chExt cx="760" cy="229"/>
          </a:xfrm>
        </p:grpSpPr>
        <p:sp>
          <p:nvSpPr>
            <p:cNvPr id="44" name="椭圆 43"/>
            <p:cNvSpPr/>
            <p:nvPr>
              <p:custDataLst>
                <p:tags r:id="rId8"/>
              </p:custDataLst>
            </p:nvPr>
          </p:nvSpPr>
          <p:spPr>
            <a:xfrm rot="16200000">
              <a:off x="133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5" name="椭圆 44"/>
            <p:cNvSpPr/>
            <p:nvPr>
              <p:custDataLst>
                <p:tags r:id="rId9"/>
              </p:custDataLst>
            </p:nvPr>
          </p:nvSpPr>
          <p:spPr>
            <a:xfrm rot="16200000">
              <a:off x="195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10"/>
              </p:custDataLst>
            </p:nvPr>
          </p:nvSpPr>
          <p:spPr>
            <a:xfrm rot="16200000">
              <a:off x="1609" y="8078"/>
              <a:ext cx="229" cy="229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</p:grp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04570"/>
            <a:ext cx="9582785" cy="508762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计算机组成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中央处理器（CPU）：CPU 是计算机的核心部件，它决定着计算机的计算能力。CPU 的主要指标包括频率、核心数、缓存大小等。它负责执行计算机的指令和处理数据。CPU 从内存中读取指令和数据，并通过其内部的逻辑电路进行计算和处理，最终将结果再存储回内存。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内存：内存是计算机的临时存储器，越大的内存能够存储更多的程序和数据，从而提高计算机的运行速度。 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硬盘：硬盘是计算机的永久存储器，它能够存储大量的数据和程序。硬盘的读写速度和容量大小都会影响计算机的性能。 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显卡：显卡是计算机的图形处理器，它能够加速计算机的图形处理和显示速度。 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主板：主板是计算机各个硬件组件的中心部件，它能够影响计算机的稳定性和性能。 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......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系统软件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 algn="l" defTabSz="914400">
              <a:lnSpc>
                <a:spcPct val="150000"/>
              </a:lnSpc>
              <a:spcAft>
                <a:spcPts val="0"/>
              </a:spcAft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操作系统、驱动程序、系统工具等，用于管理计算机硬件和提供基本的计算机功能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 algn="l" defTabSz="914400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windows</a:t>
            </a: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操作系统、</a:t>
            </a: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macOS</a:t>
            </a: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操作系统、</a:t>
            </a: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Linux</a:t>
            </a: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操作系统、</a:t>
            </a: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Android</a:t>
            </a: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操作系统、</a:t>
            </a: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iOS</a:t>
            </a: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操作系统等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应用软件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各种办公软件、图形图像软件、音视频软件、游戏软件等，用于满足用户的各种需求和实现各种功能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微信、支付宝、银行</a:t>
            </a: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APP</a:t>
            </a: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QQ</a:t>
            </a: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Office</a:t>
            </a: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WPS</a:t>
            </a: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、浏览器、百度网盘、</a:t>
            </a: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QQ</a:t>
            </a: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影音等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9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03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计算机概述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154430"/>
            <a:ext cx="9582785" cy="8445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硬件、系统软件、应用软件之间的关系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9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03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计算机概述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18870" y="2117725"/>
            <a:ext cx="5095875" cy="3486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77595"/>
            <a:ext cx="9582785" cy="47021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计算机语言发展史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机器语言：20世纪50年代初期，计算机只能使用二进制代码进行操作，这被称为机器语言。机器语言非常难以理解和编写，因为它们是由0和1组成的。 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汇编语言：为了简化编写机器语言的过程，汇编语言被发明出来。汇编语言使用助记符号来代替二进制代码，这使得编写程序变得更加容易。 （以下有几个常见助记符）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MOV：将数据从一个地方移动到另一个地方。 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ADD：将两个数相加。 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SUB：将两个数相减。 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MUL：将两个数相乘。 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DIV：将两个数相除。 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高级语言：20世纪60年代，高级语言开始出现。高级语言使用更接近自然语言的语法和结构，使得编写程序变得更加容易。一些著名的高级语言包括Fortran、COBOL、BASIC和ALGOL。 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面向对象编程语言：20世纪80年代，面向对象编程语言开始流行。这些语言允许程序员创建对象，这些对象可以封装数据和方法，并与其他对象进行交互。一些著名的面向对象编程语言包括C++、Java和Python。 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9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04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计算机语言概述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934720"/>
            <a:ext cx="9582785" cy="136842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Java</a:t>
            </a:r>
            <a:r>
              <a:rPr lang="zh-CN" altLang="en-US" sz="18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语言概述</a:t>
            </a:r>
            <a:endParaRPr lang="zh-CN" altLang="en-US" sz="18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Java是一种面向对象的编程语言（Java底层是C++语言实现的），由Sun Microsystems公司于1995年推出。它是一种通用的、高级的、并发性强的、安全的、可移植的、解释性的、编译性的、动态的、跨平台的编程语言。Sun Microsystems公司于2010年1月被甲骨文（Oracle）公司以74亿美元的价格收购。甲骨文公司成为了Java语言的主要维护者和开发者之一。甲骨文公司官网地址：http://www.oracle.com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9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05Java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语言概述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118870" y="2303145"/>
            <a:ext cx="6888480" cy="169735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Java</a:t>
            </a:r>
            <a:r>
              <a:rPr lang="zh-CN" altLang="en-US" sz="18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之父</a:t>
            </a:r>
            <a:endParaRPr lang="zh-CN" altLang="en-US" sz="18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Java之父：Java之父指的是詹姆斯·高斯林（James Gosling），在20世纪80年代末和90年代初，与Sun Microsystems公司的一些工程师一起开发了Java语言。出生于加拿大，1983年获得了卡尔加里大学的计算机科学博士学位。之后，他加入了Sun Microsystems公司，开始从事编程语言方面的研究工作。在Sun公司，他领导了一支团队，致力于开发一种新的编程语言，这就是后来的Java语言。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085" y="2380615"/>
            <a:ext cx="2035810" cy="18224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077595" y="3804920"/>
            <a:ext cx="7169785" cy="284988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Java</a:t>
            </a:r>
            <a:r>
              <a:rPr lang="zh-CN" altLang="en-US" sz="18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名字来历与</a:t>
            </a:r>
            <a:r>
              <a:rPr lang="en-US" altLang="zh-CN" sz="18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logo</a:t>
            </a:r>
            <a:endParaRPr lang="zh-CN" altLang="en-US" sz="18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在1990年代初，SUN公司的研发团队正在开发一种新的软件平台，该平台可以在各种不同的计算机系统上运行，并且能够处理各种多媒体文件。这种平台最初被称为“Oak”，以纪念SUN公司的首席科学家James Gosling喜欢的一棵橡树。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然而，在1995年，SUN公司发现该名称已经被一家电视机制造商使用了，因此他们需要一个新的名称。SUN公司的营销团队进行了一系列的市场调研，他们最终选择了Java这个名字。Java这个名字来源于印度尼西亚的爪哇岛，因为该岛是印度尼西亚咖啡的主产区。SUN公司的营销团队认为这个名字可以带来一些独特的品牌价值，并且可以与咖啡文化相关联，因此他们决定将这个名字用于新的软件平台。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" name="图片 4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085" y="4681220"/>
            <a:ext cx="2891155" cy="1538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17220" y="840105"/>
            <a:ext cx="11392535" cy="517842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语言发展史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1995年：Java语言诞生，由Sun Microsystems的James Gosling等人开发。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1996年：发布Java 1.0版本。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1998年：发布Java 2（也称为Java SE）版本，引入了重要的新特性，如Swing图形界面工具包、JavaBeans组件技术等。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2004年：发布Java SE 5.0版本，引入了自动装箱/拆箱、泛型、枚举、注解等重要特性。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2006年：Sun Microsystems发布Java SE 6版本，引入了更多的新特性，如JDBC 4.0、JAX-WS 2.0等。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2010年：Oracle公司收购了Sun Microsystems，成为Java语言的主要维护者。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2011年：发布Java SE 7版本，引入了重要的新特性，如Switch语句的字符串支持、NIO 2.0等。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2014年：发布Java SE 8版本，引入了Lambda表达式、Stream API、新的日期/时间API等重要特性。（长期支持的版本）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2017年：发布Java SE 9版本，引入了模块化系统、REPL工具等新特性。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2018年3月：发布Java SE 10版本，引入了局部变量类型推断、G1垃圾收集器等新特性。以后每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个月发布一个新版本。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...21...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2018年9月：发布Java SE 11版本，成为长期支持版本，移除了一些过时的API，引入了新的HTTP Client API等新特性。</a:t>
            </a: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（长期支持的版本）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2021年9月：发布Java SE 17版本，增加了Sealed类、Pattern Matching for switch、Records等功能。</a:t>
            </a: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（长期支持的版本）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2023</a:t>
            </a: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年</a:t>
            </a: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</a:t>
            </a: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月：发布</a:t>
            </a: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 SE 21</a:t>
            </a: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版本，该版本也是长期支持的版本。</a:t>
            </a:r>
            <a:endParaRPr lang="zh-CN" altLang="en-US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9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05Java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语言概述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77900" y="772160"/>
            <a:ext cx="9890760" cy="269748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的三大分支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 SE（Java Standard Edition）是Java的标准版，它包含了Java语言的核心部分，包括基础类库、虚拟机和开发工具等。Java SE主要用于开发桌面应用程序、控制台程序和小型服务器端应用程序等。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 EE（Java Enterprise Edition）是Java的企业版，它是在Java SE的基础上扩展而来，主要用于开发大型企业级应用程序，如电子商务系统、ERP系统和CRM系统等。Java EE包含了许多企业级技术，如Servlet、JSP、EJB、JMS、JTA等。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 ME（Java Micro Edition）是Java的微型版，它主要用于嵌入式设备和移动设备上的应用程序开发，如手机、平板电脑、数码相机、路由器等。Java ME的特点是体积小、速度快、资源占用少，可以在较小的内存和处理能力的设备上运行。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9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05Java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语言概述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940" y="3712210"/>
            <a:ext cx="3352800" cy="2476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38225" y="1012190"/>
            <a:ext cx="9890760" cy="495427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语言特点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简单易学：Java语言的语法和C语言很相似，但是它去掉了C中的复杂的指针和多重继承等特性，使得Java语言更加简单易学。 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面向对象：Java语言是一种纯面向对象的编程语言，它支持对象的封装、继承和多态等面向对象的特性。 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平台无关性（跨平台性：一次编译到处运行）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：Java语言的程序可以在不同的操作系统和硬件平台上运行，这是因为Java程序被编译成字节码，而不是机器码，字节码可以在任何支持Java虚拟机的平台上运行。 实现原理：不同的操作系统上安装属于自己的Java虚拟机，而Java虚拟机屏蔽了各个操作系统之间的差异，从而做到跨平台。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安全性：Java语言具有很高的安全性，它提供了一系列的安全措施来保护程序不受恶意攻击和病毒侵害。 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高性能：Java语言具有很高的性能，它采用了一系列优化措施来提高程序的执行速度和内存使用效率。 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多线程支持：Java语言具有很好的多线程支持，它提供了一系列的线程控制机制，使得程序可以更好地利用计算机的多核处理能力。 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自动垃圾回收机制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：Java语言采用的是垃圾回收机制（Garbage Collection，简称GC），也就是自动内存管理机制。在传统的编程语言中，程序员需要手动分配和释放内存，容易出现内存泄漏和悬挂指针等问题。而Java语言采用的垃圾回收机制可以自动分配和释放内存，避免了这些问题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9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05Java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语言概述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9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06Java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的加载与执行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 descr="未命名文件 (1)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" y="934720"/>
            <a:ext cx="11210925" cy="5191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934720"/>
            <a:ext cx="9582785" cy="374269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需要注意的：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包含两个阶段：编译阶段和运行阶段。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编译阶段和运行阶段可以在不同的操作系统上完成。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编译后删除java源程序，不会影响程序的执行。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生成的class文件如果是A.class，则类名为A。如果是Hello.class，则类名为Hello。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javac是负责编译的命令。java是负责运行的命令。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class文件不是机器码，操作系统无法直接执行。只有JVM才能看懂。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JVM会把class字节码解释为机器码，这样操作系统才能看懂。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JDK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JRE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JVM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分别是什么？他们的关系是什么？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9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06Java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的加载与执行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 descr="未命名文件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145" y="1560195"/>
            <a:ext cx="3597275" cy="3495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934720"/>
            <a:ext cx="9582785" cy="461454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第一个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程序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JDK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的下载与安装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环境变量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PATH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的配置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JDK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的重点目录介绍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bin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：该目录主要存放命令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：该目录主要存放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JDK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的类库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lib/src.zip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JDK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源码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第一个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程序的编写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第一个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程序的编译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javac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命令的使用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第一个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程序的运行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命令的使用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理解环境变量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CLASSPATH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9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07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第一个</a:t>
            </a: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Java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程序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976125" y="2537605"/>
            <a:ext cx="10108667" cy="3155928"/>
            <a:chOff x="1037721" y="2414315"/>
            <a:chExt cx="10108667" cy="315592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9042935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/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/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ïṥliḋè"/>
            <p:cNvSpPr/>
            <p:nvPr/>
          </p:nvSpPr>
          <p:spPr bwMode="auto">
            <a:xfrm rot="5400000">
              <a:off x="7544636" y="3566357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7" name="iṩḻîḓé"/>
            <p:cNvSpPr/>
            <p:nvPr/>
          </p:nvSpPr>
          <p:spPr bwMode="auto">
            <a:xfrm rot="5400000">
              <a:off x="10495520" y="3551413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常用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DOS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命令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16362" y="4763502"/>
            <a:ext cx="2491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通用文本编辑快捷键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450330" y="4763770"/>
            <a:ext cx="2223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计算机概述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451975" y="4802505"/>
            <a:ext cx="2057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计算机语言概述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4799" y="2985340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01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87918" y="2983717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02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51938" y="3019115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03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785057" y="3017492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04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3" grpId="0"/>
      <p:bldP spid="73" grpId="1"/>
      <p:bldP spid="74" grpId="0"/>
      <p:bldP spid="74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  <p:bldP spid="50" grpId="0"/>
      <p:bldP spid="50" grpId="1" bldLvl="0" animBg="1"/>
      <p:bldP spid="51" grpId="0"/>
      <p:bldP spid="51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177290"/>
            <a:ext cx="9582785" cy="507238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程序中的注释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注释有什么用？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Java中的注释是用于解释和说明代码的文本，它不会被编译器编译，也不会被程序执行。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注释可以帮助程序员快速解读程序。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中有三种注释方式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单行注释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多行注释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javadoc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注释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注释应该怎么写才好？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注释不是越多越好，描述太啰嗦了反而不好。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注释应该是在合适的位置写注释，简单明了，起到点睛之笔。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注释能力的提升需要在开发过程中不停地训练来加以提升。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javadoc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命令的简单使用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javadoc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的标记：作者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@author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、版本号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@version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、方法参数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@param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800100" lvl="1" indent="-34290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javadoc -d docs -author -version -encoding utf-8 HelloWorld.java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（可以生成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HelloWorld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程序的帮助文档）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解释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HelloWorld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9144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9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08Java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程序的注释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80770"/>
            <a:ext cx="9582785" cy="22891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public class 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 class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的区别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一个java源文件中可以定义多个class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一个class会编译生成一个class文件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public的类可以没有，有的话，只能有一个，并且public的类名要和源文件名保持一致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任何一个class中都可以有main方法，但对于一个软件来说，一般入口只有一个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9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09public class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与</a:t>
            </a: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class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的区别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80770"/>
            <a:ext cx="9582785" cy="96139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题：打印你的个人信息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包括：姓名，年龄，性别，家庭住址，联系电话等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9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本章作业</a:t>
            </a: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-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编程题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955" y="1153795"/>
            <a:ext cx="1676400" cy="123825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118870" y="3299460"/>
            <a:ext cx="9582785" cy="96139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题：打印一个菱形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955" y="2640965"/>
            <a:ext cx="3228975" cy="212407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1077595" y="5168265"/>
            <a:ext cx="9582785" cy="96139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题：打印商品列表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6" name="图片 5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7955" y="5074285"/>
            <a:ext cx="3152775" cy="140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80770"/>
            <a:ext cx="9582785" cy="515683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计算机的核心硬件是什么？各自有什么用？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软件分为哪两类？你知道哪些系统软件？你知道哪些应用软件？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计算机语言发展的大体趋势是怎样的？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Java之父的名字是？logo是？Java中被长期支持的稳定版本是？Java语言的三大分支？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Java中非常重要的两个特性是？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简单的描述出Java的加载与执行的过程？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自己能够独立的编写第一个Java程序，从安装JDK，到配置环境变量，到编写，到编译，到最终的运行？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能够完全理解PATH环境变量吗？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能够完全理解CLASSPATH环境变量？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Java注释的三种写法？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javadoc命令是干啥的？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你认为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是解释型语言还是编译型语言？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是如何做到跨平台的？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457200" hangingPunct="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字节码是机器码吗？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9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本章作业</a:t>
            </a: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-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问答题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直角三角形 79"/>
          <p:cNvSpPr/>
          <p:nvPr/>
        </p:nvSpPr>
        <p:spPr>
          <a:xfrm flipV="1">
            <a:off x="0" y="0"/>
            <a:ext cx="1537639" cy="1537639"/>
          </a:xfrm>
          <a:prstGeom prst="rtTriangle">
            <a:avLst/>
          </a:prstGeom>
          <a:solidFill>
            <a:srgbClr val="2C3173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>
            <a:off x="3412274" y="0"/>
            <a:ext cx="8132956" cy="6858000"/>
          </a:xfrm>
          <a:custGeom>
            <a:avLst/>
            <a:gdLst>
              <a:gd name="connsiteX0" fmla="*/ 1274956 w 8132956"/>
              <a:gd name="connsiteY0" fmla="*/ 0 h 6858000"/>
              <a:gd name="connsiteX1" fmla="*/ 0 w 8132956"/>
              <a:gd name="connsiteY1" fmla="*/ 0 h 6858000"/>
              <a:gd name="connsiteX2" fmla="*/ 0 w 8132956"/>
              <a:gd name="connsiteY2" fmla="*/ 6858000 h 6858000"/>
              <a:gd name="connsiteX3" fmla="*/ 8132956 w 81329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2956" h="6858000">
                <a:moveTo>
                  <a:pt x="1274956" y="0"/>
                </a:moveTo>
                <a:lnTo>
                  <a:pt x="0" y="0"/>
                </a:lnTo>
                <a:lnTo>
                  <a:pt x="0" y="6858000"/>
                </a:lnTo>
                <a:lnTo>
                  <a:pt x="8132956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flipH="1">
            <a:off x="4059044" y="0"/>
            <a:ext cx="8132956" cy="6858000"/>
          </a:xfrm>
          <a:custGeom>
            <a:avLst/>
            <a:gdLst>
              <a:gd name="connsiteX0" fmla="*/ 1274956 w 8132956"/>
              <a:gd name="connsiteY0" fmla="*/ 0 h 6858000"/>
              <a:gd name="connsiteX1" fmla="*/ 0 w 8132956"/>
              <a:gd name="connsiteY1" fmla="*/ 0 h 6858000"/>
              <a:gd name="connsiteX2" fmla="*/ 0 w 8132956"/>
              <a:gd name="connsiteY2" fmla="*/ 6858000 h 6858000"/>
              <a:gd name="connsiteX3" fmla="*/ 8132956 w 81329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2956" h="6858000">
                <a:moveTo>
                  <a:pt x="1274956" y="0"/>
                </a:moveTo>
                <a:lnTo>
                  <a:pt x="0" y="0"/>
                </a:lnTo>
                <a:lnTo>
                  <a:pt x="0" y="6858000"/>
                </a:lnTo>
                <a:lnTo>
                  <a:pt x="8132956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flipH="1">
            <a:off x="7627434" y="2283274"/>
            <a:ext cx="4564566" cy="4564566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632575" y="1537335"/>
            <a:ext cx="4479290" cy="4239260"/>
          </a:xfrm>
          <a:prstGeom prst="ellipse">
            <a:avLst/>
          </a:prstGeom>
          <a:solidFill>
            <a:schemeClr val="bg1"/>
          </a:solidFill>
          <a:ln w="22225" cap="flat" cmpd="sng" algn="ctr">
            <a:noFill/>
            <a:prstDash val="solid"/>
            <a:miter lim="800000"/>
          </a:ln>
          <a:effectLst>
            <a:outerShdw blurRad="939800" dist="266700" sx="99000" sy="990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837680" y="1727200"/>
            <a:ext cx="4105910" cy="3859530"/>
          </a:xfrm>
          <a:prstGeom prst="ellipse">
            <a:avLst/>
          </a:prstGeom>
          <a:noFill/>
          <a:ln>
            <a:solidFill>
              <a:srgbClr val="2C3173">
                <a:alpha val="32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1459B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434330" y="2151380"/>
            <a:ext cx="586105" cy="245110"/>
            <a:chOff x="8225" y="1632"/>
            <a:chExt cx="923" cy="386"/>
          </a:xfrm>
          <a:solidFill>
            <a:srgbClr val="002562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8225" y="1632"/>
              <a:ext cx="416" cy="387"/>
              <a:chOff x="4218240" y="1782762"/>
              <a:chExt cx="525790" cy="489777"/>
            </a:xfrm>
            <a:grpFill/>
          </p:grpSpPr>
          <p:sp>
            <p:nvSpPr>
              <p:cNvPr id="77" name="椭圆 76"/>
              <p:cNvSpPr/>
              <p:nvPr/>
            </p:nvSpPr>
            <p:spPr>
              <a:xfrm>
                <a:off x="421824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443792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4657599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421824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443792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4657599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421824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443792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4657599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8732" y="1632"/>
              <a:ext cx="416" cy="387"/>
              <a:chOff x="4218240" y="1782762"/>
              <a:chExt cx="525790" cy="489777"/>
            </a:xfrm>
            <a:grpFill/>
          </p:grpSpPr>
          <p:sp>
            <p:nvSpPr>
              <p:cNvPr id="3" name="椭圆 2"/>
              <p:cNvSpPr/>
              <p:nvPr/>
            </p:nvSpPr>
            <p:spPr>
              <a:xfrm>
                <a:off x="421824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43792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4657599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21824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43792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657599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21824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443792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657599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10789920" y="5880100"/>
            <a:ext cx="586105" cy="245110"/>
            <a:chOff x="8225" y="1632"/>
            <a:chExt cx="923" cy="386"/>
          </a:xfrm>
          <a:solidFill>
            <a:srgbClr val="ED7D31"/>
          </a:solidFill>
        </p:grpSpPr>
        <p:grpSp>
          <p:nvGrpSpPr>
            <p:cNvPr id="52" name="组合 51"/>
            <p:cNvGrpSpPr/>
            <p:nvPr/>
          </p:nvGrpSpPr>
          <p:grpSpPr>
            <a:xfrm>
              <a:off x="8225" y="1632"/>
              <a:ext cx="416" cy="387"/>
              <a:chOff x="4218240" y="1782762"/>
              <a:chExt cx="525790" cy="489777"/>
            </a:xfrm>
            <a:grpFill/>
          </p:grpSpPr>
          <p:sp>
            <p:nvSpPr>
              <p:cNvPr id="53" name="椭圆 52"/>
              <p:cNvSpPr/>
              <p:nvPr/>
            </p:nvSpPr>
            <p:spPr>
              <a:xfrm>
                <a:off x="421824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443792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4657599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21824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443792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4657599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421824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443792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4657599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8732" y="1632"/>
              <a:ext cx="416" cy="387"/>
              <a:chOff x="4218240" y="1782762"/>
              <a:chExt cx="525790" cy="489777"/>
            </a:xfrm>
            <a:grpFill/>
          </p:grpSpPr>
          <p:sp>
            <p:nvSpPr>
              <p:cNvPr id="63" name="椭圆 62"/>
              <p:cNvSpPr/>
              <p:nvPr/>
            </p:nvSpPr>
            <p:spPr>
              <a:xfrm>
                <a:off x="421824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43792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4657599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421824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443792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4657599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421824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43792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4657599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3" name="PA_矩形 29"/>
          <p:cNvSpPr/>
          <p:nvPr>
            <p:custDataLst>
              <p:tags r:id="rId1"/>
            </p:custDataLst>
          </p:nvPr>
        </p:nvSpPr>
        <p:spPr>
          <a:xfrm>
            <a:off x="570123" y="2582387"/>
            <a:ext cx="5490317" cy="2062103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pPr algn="dist"/>
            <a:r>
              <a:rPr lang="zh-CN" altLang="en-US" sz="6400" b="1" dirty="0">
                <a:solidFill>
                  <a:srgbClr val="ED7D3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口口相传的</a:t>
            </a:r>
            <a:r>
              <a:rPr lang="en-US" altLang="zh-CN" sz="6400" b="1" dirty="0">
                <a:solidFill>
                  <a:srgbClr val="ED7D3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Java</a:t>
            </a:r>
            <a:r>
              <a:rPr lang="zh-CN" altLang="en-US" sz="6400" b="1" dirty="0">
                <a:solidFill>
                  <a:srgbClr val="ED7D3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黄埔军校</a:t>
            </a:r>
            <a:endParaRPr lang="zh-CN" altLang="en-US" sz="6400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84" name="PA_圆角矩形 31"/>
          <p:cNvSpPr/>
          <p:nvPr>
            <p:custDataLst>
              <p:tags r:id="rId2"/>
            </p:custDataLst>
          </p:nvPr>
        </p:nvSpPr>
        <p:spPr>
          <a:xfrm>
            <a:off x="632213" y="5080777"/>
            <a:ext cx="1351751" cy="338839"/>
          </a:xfrm>
          <a:prstGeom prst="roundRect">
            <a:avLst/>
          </a:prstGeom>
          <a:solidFill>
            <a:srgbClr val="00235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</a:t>
            </a:r>
            <a:endParaRPr lang="en-US" altLang="zh-CN" sz="12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6" name="PA_圆角矩形 31"/>
          <p:cNvSpPr/>
          <p:nvPr>
            <p:custDataLst>
              <p:tags r:id="rId3"/>
            </p:custDataLst>
          </p:nvPr>
        </p:nvSpPr>
        <p:spPr>
          <a:xfrm>
            <a:off x="2720523" y="5080777"/>
            <a:ext cx="1351751" cy="338839"/>
          </a:xfrm>
          <a:prstGeom prst="roundRect">
            <a:avLst/>
          </a:prstGeom>
          <a:solidFill>
            <a:srgbClr val="ED7D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</a:t>
            </a:r>
            <a:endParaRPr lang="en-US" altLang="zh-CN" sz="12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95960" y="416560"/>
            <a:ext cx="1627505" cy="390525"/>
            <a:chOff x="7621368" y="4710754"/>
            <a:chExt cx="2609603" cy="626238"/>
          </a:xfrm>
          <a:solidFill>
            <a:schemeClr val="accent2"/>
          </a:solidFill>
        </p:grpSpPr>
        <p:sp>
          <p:nvSpPr>
            <p:cNvPr id="90" name="check-mark_2431"/>
            <p:cNvSpPr/>
            <p:nvPr/>
          </p:nvSpPr>
          <p:spPr>
            <a:xfrm>
              <a:off x="8621327" y="4727994"/>
              <a:ext cx="609685" cy="608998"/>
            </a:xfrm>
            <a:custGeom>
              <a:avLst/>
              <a:gdLst>
                <a:gd name="T0" fmla="*/ 213 w 427"/>
                <a:gd name="T1" fmla="*/ 0 h 427"/>
                <a:gd name="T2" fmla="*/ 0 w 427"/>
                <a:gd name="T3" fmla="*/ 213 h 427"/>
                <a:gd name="T4" fmla="*/ 213 w 427"/>
                <a:gd name="T5" fmla="*/ 427 h 427"/>
                <a:gd name="T6" fmla="*/ 427 w 427"/>
                <a:gd name="T7" fmla="*/ 213 h 427"/>
                <a:gd name="T8" fmla="*/ 213 w 427"/>
                <a:gd name="T9" fmla="*/ 0 h 427"/>
                <a:gd name="T10" fmla="*/ 180 w 427"/>
                <a:gd name="T11" fmla="*/ 312 h 427"/>
                <a:gd name="T12" fmla="*/ 82 w 427"/>
                <a:gd name="T13" fmla="*/ 214 h 427"/>
                <a:gd name="T14" fmla="*/ 120 w 427"/>
                <a:gd name="T15" fmla="*/ 176 h 427"/>
                <a:gd name="T16" fmla="*/ 180 w 427"/>
                <a:gd name="T17" fmla="*/ 236 h 427"/>
                <a:gd name="T18" fmla="*/ 308 w 427"/>
                <a:gd name="T19" fmla="*/ 108 h 427"/>
                <a:gd name="T20" fmla="*/ 346 w 427"/>
                <a:gd name="T21" fmla="*/ 146 h 427"/>
                <a:gd name="T22" fmla="*/ 180 w 427"/>
                <a:gd name="T23" fmla="*/ 312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7" h="427">
                  <a:moveTo>
                    <a:pt x="213" y="0"/>
                  </a:moveTo>
                  <a:cubicBezTo>
                    <a:pt x="96" y="0"/>
                    <a:pt x="0" y="96"/>
                    <a:pt x="0" y="213"/>
                  </a:cubicBezTo>
                  <a:cubicBezTo>
                    <a:pt x="0" y="331"/>
                    <a:pt x="96" y="427"/>
                    <a:pt x="213" y="427"/>
                  </a:cubicBezTo>
                  <a:cubicBezTo>
                    <a:pt x="331" y="427"/>
                    <a:pt x="427" y="331"/>
                    <a:pt x="427" y="213"/>
                  </a:cubicBezTo>
                  <a:cubicBezTo>
                    <a:pt x="427" y="96"/>
                    <a:pt x="331" y="0"/>
                    <a:pt x="213" y="0"/>
                  </a:cubicBezTo>
                  <a:close/>
                  <a:moveTo>
                    <a:pt x="180" y="312"/>
                  </a:moveTo>
                  <a:lnTo>
                    <a:pt x="82" y="214"/>
                  </a:lnTo>
                  <a:lnTo>
                    <a:pt x="120" y="176"/>
                  </a:lnTo>
                  <a:lnTo>
                    <a:pt x="180" y="236"/>
                  </a:lnTo>
                  <a:lnTo>
                    <a:pt x="308" y="108"/>
                  </a:lnTo>
                  <a:lnTo>
                    <a:pt x="346" y="146"/>
                  </a:lnTo>
                  <a:lnTo>
                    <a:pt x="180" y="312"/>
                  </a:lnTo>
                  <a:close/>
                </a:path>
              </a:pathLst>
            </a:custGeom>
            <a:solidFill>
              <a:srgbClr val="002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confont-1191-866891"/>
            <p:cNvSpPr/>
            <p:nvPr/>
          </p:nvSpPr>
          <p:spPr>
            <a:xfrm>
              <a:off x="7621368" y="4710754"/>
              <a:ext cx="609685" cy="609522"/>
            </a:xfrm>
            <a:custGeom>
              <a:avLst/>
              <a:gdLst>
                <a:gd name="T0" fmla="*/ 3884 w 7768"/>
                <a:gd name="T1" fmla="*/ 0 h 7766"/>
                <a:gd name="T2" fmla="*/ 0 w 7768"/>
                <a:gd name="T3" fmla="*/ 3883 h 7766"/>
                <a:gd name="T4" fmla="*/ 3884 w 7768"/>
                <a:gd name="T5" fmla="*/ 7766 h 7766"/>
                <a:gd name="T6" fmla="*/ 7768 w 7768"/>
                <a:gd name="T7" fmla="*/ 3883 h 7766"/>
                <a:gd name="T8" fmla="*/ 3884 w 7768"/>
                <a:gd name="T9" fmla="*/ 0 h 7766"/>
                <a:gd name="T10" fmla="*/ 3884 w 7768"/>
                <a:gd name="T11" fmla="*/ 6041 h 7766"/>
                <a:gd name="T12" fmla="*/ 3453 w 7768"/>
                <a:gd name="T13" fmla="*/ 5609 h 7766"/>
                <a:gd name="T14" fmla="*/ 3884 w 7768"/>
                <a:gd name="T15" fmla="*/ 5178 h 7766"/>
                <a:gd name="T16" fmla="*/ 4315 w 7768"/>
                <a:gd name="T17" fmla="*/ 5609 h 7766"/>
                <a:gd name="T18" fmla="*/ 3884 w 7768"/>
                <a:gd name="T19" fmla="*/ 6041 h 7766"/>
                <a:gd name="T20" fmla="*/ 4295 w 7768"/>
                <a:gd name="T21" fmla="*/ 4313 h 7766"/>
                <a:gd name="T22" fmla="*/ 3888 w 7768"/>
                <a:gd name="T23" fmla="*/ 4737 h 7766"/>
                <a:gd name="T24" fmla="*/ 3933 w 7768"/>
                <a:gd name="T25" fmla="*/ 4746 h 7766"/>
                <a:gd name="T26" fmla="*/ 3843 w 7768"/>
                <a:gd name="T27" fmla="*/ 4746 h 7766"/>
                <a:gd name="T28" fmla="*/ 3888 w 7768"/>
                <a:gd name="T29" fmla="*/ 4737 h 7766"/>
                <a:gd name="T30" fmla="*/ 3485 w 7768"/>
                <a:gd name="T31" fmla="*/ 4313 h 7766"/>
                <a:gd name="T32" fmla="*/ 3386 w 7768"/>
                <a:gd name="T33" fmla="*/ 2158 h 7766"/>
                <a:gd name="T34" fmla="*/ 3800 w 7768"/>
                <a:gd name="T35" fmla="*/ 1725 h 7766"/>
                <a:gd name="T36" fmla="*/ 3999 w 7768"/>
                <a:gd name="T37" fmla="*/ 1725 h 7766"/>
                <a:gd name="T38" fmla="*/ 4410 w 7768"/>
                <a:gd name="T39" fmla="*/ 2158 h 7766"/>
                <a:gd name="T40" fmla="*/ 4295 w 7768"/>
                <a:gd name="T41" fmla="*/ 4313 h 7766"/>
                <a:gd name="T42" fmla="*/ 4295 w 7768"/>
                <a:gd name="T43" fmla="*/ 4313 h 7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68" h="7766">
                  <a:moveTo>
                    <a:pt x="3884" y="0"/>
                  </a:moveTo>
                  <a:cubicBezTo>
                    <a:pt x="1739" y="0"/>
                    <a:pt x="0" y="1738"/>
                    <a:pt x="0" y="3883"/>
                  </a:cubicBezTo>
                  <a:cubicBezTo>
                    <a:pt x="0" y="6028"/>
                    <a:pt x="1739" y="7766"/>
                    <a:pt x="3884" y="7766"/>
                  </a:cubicBezTo>
                  <a:cubicBezTo>
                    <a:pt x="6029" y="7766"/>
                    <a:pt x="7768" y="6028"/>
                    <a:pt x="7768" y="3883"/>
                  </a:cubicBezTo>
                  <a:cubicBezTo>
                    <a:pt x="7768" y="1738"/>
                    <a:pt x="6029" y="0"/>
                    <a:pt x="3884" y="0"/>
                  </a:cubicBezTo>
                  <a:close/>
                  <a:moveTo>
                    <a:pt x="3884" y="6041"/>
                  </a:moveTo>
                  <a:cubicBezTo>
                    <a:pt x="3646" y="6041"/>
                    <a:pt x="3453" y="5847"/>
                    <a:pt x="3453" y="5609"/>
                  </a:cubicBezTo>
                  <a:cubicBezTo>
                    <a:pt x="3453" y="5371"/>
                    <a:pt x="3646" y="5178"/>
                    <a:pt x="3884" y="5178"/>
                  </a:cubicBezTo>
                  <a:cubicBezTo>
                    <a:pt x="4122" y="5178"/>
                    <a:pt x="4315" y="5371"/>
                    <a:pt x="4315" y="5609"/>
                  </a:cubicBezTo>
                  <a:cubicBezTo>
                    <a:pt x="4315" y="5847"/>
                    <a:pt x="4122" y="6041"/>
                    <a:pt x="3884" y="6041"/>
                  </a:cubicBezTo>
                  <a:close/>
                  <a:moveTo>
                    <a:pt x="4295" y="4313"/>
                  </a:moveTo>
                  <a:cubicBezTo>
                    <a:pt x="4284" y="4537"/>
                    <a:pt x="4103" y="4714"/>
                    <a:pt x="3888" y="4737"/>
                  </a:cubicBezTo>
                  <a:cubicBezTo>
                    <a:pt x="3904" y="4739"/>
                    <a:pt x="3917" y="4746"/>
                    <a:pt x="3933" y="4746"/>
                  </a:cubicBezTo>
                  <a:lnTo>
                    <a:pt x="3843" y="4746"/>
                  </a:lnTo>
                  <a:cubicBezTo>
                    <a:pt x="3859" y="4746"/>
                    <a:pt x="3873" y="4739"/>
                    <a:pt x="3888" y="4737"/>
                  </a:cubicBezTo>
                  <a:cubicBezTo>
                    <a:pt x="3672" y="4714"/>
                    <a:pt x="3495" y="4541"/>
                    <a:pt x="3485" y="4313"/>
                  </a:cubicBezTo>
                  <a:lnTo>
                    <a:pt x="3386" y="2158"/>
                  </a:lnTo>
                  <a:cubicBezTo>
                    <a:pt x="3375" y="1919"/>
                    <a:pt x="3562" y="1725"/>
                    <a:pt x="3800" y="1725"/>
                  </a:cubicBezTo>
                  <a:lnTo>
                    <a:pt x="3999" y="1725"/>
                  </a:lnTo>
                  <a:cubicBezTo>
                    <a:pt x="4239" y="1725"/>
                    <a:pt x="4424" y="1914"/>
                    <a:pt x="4410" y="2158"/>
                  </a:cubicBezTo>
                  <a:lnTo>
                    <a:pt x="4295" y="4313"/>
                  </a:lnTo>
                  <a:close/>
                  <a:moveTo>
                    <a:pt x="4295" y="4313"/>
                  </a:move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lay-button_91268"/>
            <p:cNvSpPr/>
            <p:nvPr/>
          </p:nvSpPr>
          <p:spPr>
            <a:xfrm>
              <a:off x="9621286" y="4727994"/>
              <a:ext cx="609685" cy="608766"/>
            </a:xfrm>
            <a:custGeom>
              <a:avLst/>
              <a:gdLst>
                <a:gd name="T0" fmla="*/ 267 w 533"/>
                <a:gd name="T1" fmla="*/ 0 h 533"/>
                <a:gd name="T2" fmla="*/ 0 w 533"/>
                <a:gd name="T3" fmla="*/ 267 h 533"/>
                <a:gd name="T4" fmla="*/ 267 w 533"/>
                <a:gd name="T5" fmla="*/ 533 h 533"/>
                <a:gd name="T6" fmla="*/ 533 w 533"/>
                <a:gd name="T7" fmla="*/ 267 h 533"/>
                <a:gd name="T8" fmla="*/ 267 w 533"/>
                <a:gd name="T9" fmla="*/ 0 h 533"/>
                <a:gd name="T10" fmla="*/ 356 w 533"/>
                <a:gd name="T11" fmla="*/ 285 h 533"/>
                <a:gd name="T12" fmla="*/ 199 w 533"/>
                <a:gd name="T13" fmla="*/ 376 h 533"/>
                <a:gd name="T14" fmla="*/ 167 w 533"/>
                <a:gd name="T15" fmla="*/ 357 h 533"/>
                <a:gd name="T16" fmla="*/ 167 w 533"/>
                <a:gd name="T17" fmla="*/ 176 h 533"/>
                <a:gd name="T18" fmla="*/ 199 w 533"/>
                <a:gd name="T19" fmla="*/ 157 h 533"/>
                <a:gd name="T20" fmla="*/ 356 w 533"/>
                <a:gd name="T21" fmla="*/ 248 h 533"/>
                <a:gd name="T22" fmla="*/ 356 w 533"/>
                <a:gd name="T23" fmla="*/ 285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3" h="533">
                  <a:moveTo>
                    <a:pt x="267" y="0"/>
                  </a:moveTo>
                  <a:cubicBezTo>
                    <a:pt x="119" y="0"/>
                    <a:pt x="0" y="119"/>
                    <a:pt x="0" y="267"/>
                  </a:cubicBezTo>
                  <a:cubicBezTo>
                    <a:pt x="0" y="414"/>
                    <a:pt x="119" y="533"/>
                    <a:pt x="267" y="533"/>
                  </a:cubicBezTo>
                  <a:cubicBezTo>
                    <a:pt x="414" y="533"/>
                    <a:pt x="533" y="414"/>
                    <a:pt x="533" y="267"/>
                  </a:cubicBezTo>
                  <a:cubicBezTo>
                    <a:pt x="533" y="119"/>
                    <a:pt x="414" y="0"/>
                    <a:pt x="267" y="0"/>
                  </a:cubicBezTo>
                  <a:close/>
                  <a:moveTo>
                    <a:pt x="356" y="285"/>
                  </a:moveTo>
                  <a:lnTo>
                    <a:pt x="199" y="376"/>
                  </a:lnTo>
                  <a:cubicBezTo>
                    <a:pt x="185" y="384"/>
                    <a:pt x="167" y="374"/>
                    <a:pt x="167" y="357"/>
                  </a:cubicBezTo>
                  <a:lnTo>
                    <a:pt x="167" y="176"/>
                  </a:lnTo>
                  <a:cubicBezTo>
                    <a:pt x="167" y="160"/>
                    <a:pt x="185" y="149"/>
                    <a:pt x="199" y="157"/>
                  </a:cubicBezTo>
                  <a:lnTo>
                    <a:pt x="356" y="248"/>
                  </a:lnTo>
                  <a:cubicBezTo>
                    <a:pt x="370" y="256"/>
                    <a:pt x="370" y="277"/>
                    <a:pt x="356" y="285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95960" y="2163445"/>
            <a:ext cx="482600" cy="145415"/>
            <a:chOff x="1339" y="8078"/>
            <a:chExt cx="760" cy="229"/>
          </a:xfrm>
        </p:grpSpPr>
        <p:sp>
          <p:nvSpPr>
            <p:cNvPr id="97" name="椭圆 96"/>
            <p:cNvSpPr/>
            <p:nvPr>
              <p:custDataLst>
                <p:tags r:id="rId4"/>
              </p:custDataLst>
            </p:nvPr>
          </p:nvSpPr>
          <p:spPr>
            <a:xfrm rot="16200000">
              <a:off x="133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8" name="椭圆 97"/>
            <p:cNvSpPr/>
            <p:nvPr>
              <p:custDataLst>
                <p:tags r:id="rId5"/>
              </p:custDataLst>
            </p:nvPr>
          </p:nvSpPr>
          <p:spPr>
            <a:xfrm rot="16200000">
              <a:off x="195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9" name="椭圆 98"/>
            <p:cNvSpPr/>
            <p:nvPr>
              <p:custDataLst>
                <p:tags r:id="rId6"/>
              </p:custDataLst>
            </p:nvPr>
          </p:nvSpPr>
          <p:spPr>
            <a:xfrm rot="16200000">
              <a:off x="1609" y="8078"/>
              <a:ext cx="229" cy="229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499985" y="2397125"/>
            <a:ext cx="2743835" cy="257048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39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ldLvl="0" animBg="1"/>
      <p:bldP spid="84" grpId="0" bldLvl="0" animBg="1"/>
      <p:bldP spid="8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976125" y="2537605"/>
            <a:ext cx="10108667" cy="3155928"/>
            <a:chOff x="1037721" y="2414315"/>
            <a:chExt cx="10108667" cy="315592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9042935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/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/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ïṥliḋè"/>
            <p:cNvSpPr/>
            <p:nvPr/>
          </p:nvSpPr>
          <p:spPr bwMode="auto">
            <a:xfrm rot="5400000">
              <a:off x="7544636" y="3566357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7" name="iṩḻîḓé"/>
            <p:cNvSpPr/>
            <p:nvPr/>
          </p:nvSpPr>
          <p:spPr bwMode="auto">
            <a:xfrm rot="5400000">
              <a:off x="10495520" y="3551413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语言概述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16362" y="4763502"/>
            <a:ext cx="2491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的加载与执行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450330" y="4763770"/>
            <a:ext cx="22231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第一个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程序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451975" y="4802505"/>
            <a:ext cx="2057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程序的注释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4799" y="2985340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05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87918" y="2983717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06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51938" y="3019115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07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785057" y="3017492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08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3" grpId="0"/>
      <p:bldP spid="73" grpId="1"/>
      <p:bldP spid="74" grpId="0"/>
      <p:bldP spid="74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  <p:bldP spid="50" grpId="0"/>
      <p:bldP spid="50" grpId="1" bldLvl="0" animBg="1"/>
      <p:bldP spid="51" grpId="0"/>
      <p:bldP spid="51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í$ļíḋê"/>
          <p:cNvSpPr/>
          <p:nvPr/>
        </p:nvSpPr>
        <p:spPr bwMode="auto">
          <a:xfrm rot="5400000">
            <a:off x="1581150" y="3689350"/>
            <a:ext cx="45720" cy="1256030"/>
          </a:xfrm>
          <a:prstGeom prst="rect">
            <a:avLst/>
          </a:prstGeom>
          <a:solidFill>
            <a:srgbClr val="01255A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>
              <a:gradFill>
                <a:gsLst>
                  <a:gs pos="0">
                    <a:srgbClr val="85C04A"/>
                  </a:gs>
                  <a:gs pos="100000">
                    <a:srgbClr val="3C9A47"/>
                  </a:gs>
                </a:gsLst>
                <a:lin ang="2700000" scaled="1"/>
              </a:gra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05765" y="4769485"/>
            <a:ext cx="2323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public class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class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的区别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4799" y="2985340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09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158875"/>
            <a:ext cx="9582785" cy="201739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常用的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windows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组合键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 + D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 + E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 + R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 + L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alt + tab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2734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01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常用</a:t>
            </a: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DOS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命令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077595" y="3280410"/>
            <a:ext cx="9582785" cy="90995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打开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DOS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命令窗口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 + R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，输入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1077595" y="4294505"/>
            <a:ext cx="9582785" cy="127889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DOS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命令窗口中的复制与粘贴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选中要复制的内容，然后点击右键，这就是复制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在需要粘贴的位置，再次点击右键就是粘贴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1077595" y="5573395"/>
            <a:ext cx="9582785" cy="90995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关于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DOS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命令窗口的当前所在目录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C:\Users\Administrator&gt;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表示当前所在位置是：C:\Users\Administrator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1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168400"/>
            <a:ext cx="9582785" cy="55118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常用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DOS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命令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dir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cls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exit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切换盘符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：删除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个文件，删除多个文件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ipconfig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ipconfig /all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ping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-t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参数、上下方向键可以翻出历史命令、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 + c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终止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dos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命令的执行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mkdir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ren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cd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cd /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cd ..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cd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绝对路径、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cd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相对路径（小妙招：按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tab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键路径可自动补全）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直接进入某个位置的小妙招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新建并编辑文件：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copy con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文件名，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 + z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保存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：查看文件内容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shutdown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：关机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2734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01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常用</a:t>
            </a: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DOS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命令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88390"/>
            <a:ext cx="9582785" cy="174879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批处理文件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什么是批处理文件：可以批量执行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DOS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命令的文件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my.bat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文件，并编写大量的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DOS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双击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my.bat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文件来完成批处理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2734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01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常用</a:t>
            </a: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DOS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命令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204595"/>
            <a:ext cx="9582785" cy="18567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EditPlus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文本编辑器的安装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EditPlus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的安装与注册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EditPlus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的配置：设置字体，取消自动备份，设置缩进字符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9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02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通用文本编辑快捷键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118870" y="2929255"/>
            <a:ext cx="9582785" cy="18567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文件扩展名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windows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当中，文件扩展名代表了文件的类型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不同的文件类型，会自动采用对应的工具打开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windows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默认情况下是隐藏文件扩展名的，我们要将它展示出来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934720"/>
            <a:ext cx="9582785" cy="550100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通用的文本编辑快捷键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ctrl+c 复制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ctrl+v 粘贴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ctrl+x 剪切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ctrl+s 保存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ctrl+z 撤销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ctrl+y 重做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ctrl+a 全选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home 光标回到行首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end 光标回到行尾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 + home 光标回到文章开始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 + end 光标回到文章末尾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shift + home 或 end 选中一行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鼠标双击 （选中一个单词）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 + shift + 右箭头或左箭头 （选中一个单词）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 defTabSz="914400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ctrl + f 查找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9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02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通用文本编辑快捷键</a:t>
            </a: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p="http://schemas.openxmlformats.org/presentationml/2006/main">
  <p:tag name="PA" val="v5.2.11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PA" val="v5.2.1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PA" val="v5.2.11"/>
  <p:tag name="RESOURCELIBID_ANIM" val="439"/>
</p:tagLst>
</file>

<file path=ppt/tags/tag41.xml><?xml version="1.0" encoding="utf-8"?>
<p:tagLst xmlns:p="http://schemas.openxmlformats.org/presentationml/2006/main">
  <p:tag name="PA" val="v3.0.1"/>
</p:tagLst>
</file>

<file path=ppt/tags/tag42.xml><?xml version="1.0" encoding="utf-8"?>
<p:tagLst xmlns:p="http://schemas.openxmlformats.org/presentationml/2006/main">
  <p:tag name="PA" val="v3.0.1"/>
</p:tagLst>
</file>

<file path=ppt/tags/tag43.xml><?xml version="1.0" encoding="utf-8"?>
<p:tagLst xmlns:p="http://schemas.openxmlformats.org/presentationml/2006/main">
  <p:tag name="PA" val="v5.2.11"/>
</p:tagLst>
</file>

<file path=ppt/tags/tag44.xml><?xml version="1.0" encoding="utf-8"?>
<p:tagLst xmlns:p="http://schemas.openxmlformats.org/presentationml/2006/main">
  <p:tag name="PA" val="v5.2.11"/>
</p:tagLst>
</file>

<file path=ppt/tags/tag45.xml><?xml version="1.0" encoding="utf-8"?>
<p:tagLst xmlns:p="http://schemas.openxmlformats.org/presentationml/2006/main">
  <p:tag name="PA" val="v5.2.11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ISLIDE.ICON" val="#176715;"/>
</p:tagLst>
</file>

<file path=ppt/tags/tag48.xml><?xml version="1.0" encoding="utf-8"?>
<p:tagLst xmlns:p="http://schemas.openxmlformats.org/presentationml/2006/main">
  <p:tag name="COMMONDATA" val="eyJoZGlkIjoiYTcyYmVjMTcwOWFmNjA4YzMzMmY4MjU1YmU4YjVjNjcifQ=="/>
  <p:tag name="commondata" val="eyJoZGlkIjoiNGZiMmNiMjBhODhhNzk3MjBiMjM1MzUzMzI3ZDg5ZWYifQ=="/>
</p:tagLst>
</file>

<file path=ppt/tags/tag5.xml><?xml version="1.0" encoding="utf-8"?>
<p:tagLst xmlns:p="http://schemas.openxmlformats.org/presentationml/2006/main">
  <p:tag name="PA" val="v5.2.11"/>
</p:tagLst>
</file>

<file path=ppt/tags/tag6.xml><?xml version="1.0" encoding="utf-8"?>
<p:tagLst xmlns:p="http://schemas.openxmlformats.org/presentationml/2006/main">
  <p:tag name="PA" val="v5.2.11"/>
</p:tagLst>
</file>

<file path=ppt/tags/tag7.xml><?xml version="1.0" encoding="utf-8"?>
<p:tagLst xmlns:p="http://schemas.openxmlformats.org/presentationml/2006/main">
  <p:tag name="PA" val="v5.2.11"/>
</p:tagLst>
</file>

<file path=ppt/tags/tag8.xml><?xml version="1.0" encoding="utf-8"?>
<p:tagLst xmlns:p="http://schemas.openxmlformats.org/presentationml/2006/main">
  <p:tag name="ISLIDE.ICON" val="#176715;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5855</Words>
  <Application>WPS 演示</Application>
  <PresentationFormat>宽屏</PresentationFormat>
  <Paragraphs>304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4" baseType="lpstr">
      <vt:lpstr>Arial</vt:lpstr>
      <vt:lpstr>宋体</vt:lpstr>
      <vt:lpstr>Wingdings</vt:lpstr>
      <vt:lpstr>思源黑体 CN Normal</vt:lpstr>
      <vt:lpstr>思源黑体 CN Medium</vt:lpstr>
      <vt:lpstr>黑体</vt:lpstr>
      <vt:lpstr>思源黑体 CN Regular</vt:lpstr>
      <vt:lpstr>思源黑体 CN Bold</vt:lpstr>
      <vt:lpstr>思源黑体 CN Light</vt:lpstr>
      <vt:lpstr>Calibri Light</vt:lpstr>
      <vt:lpstr>Symbol</vt:lpstr>
      <vt:lpstr>思源宋体 CN Heavy</vt:lpstr>
      <vt:lpstr>Wingdings</vt:lpstr>
      <vt:lpstr>微软雅黑</vt:lpstr>
      <vt:lpstr>Arial Unicode MS</vt:lpstr>
      <vt:lpstr>Arial Black</vt:lpstr>
      <vt:lpstr>Open Sans</vt:lpstr>
      <vt:lpstr>Calibri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柯媛媛</dc:creator>
  <cp:lastModifiedBy>杜聚宾</cp:lastModifiedBy>
  <cp:revision>95</cp:revision>
  <dcterms:created xsi:type="dcterms:W3CDTF">2019-09-19T02:01:00Z</dcterms:created>
  <dcterms:modified xsi:type="dcterms:W3CDTF">2023-12-23T02:54:37Z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B4336ABF8D4B43BBBB25AAA0743935E4_12</vt:lpwstr>
  </property>
</Properties>
</file>