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74" r:id="rId3"/>
    <p:sldId id="273" r:id="rId4"/>
    <p:sldId id="283" r:id="rId5"/>
    <p:sldId id="284" r:id="rId6"/>
    <p:sldId id="285" r:id="rId7"/>
    <p:sldId id="286" r:id="rId8"/>
    <p:sldId id="263" r:id="rId9"/>
    <p:sldId id="278" r:id="rId10"/>
    <p:sldId id="279" r:id="rId11"/>
    <p:sldId id="280" r:id="rId12"/>
    <p:sldId id="281" r:id="rId13"/>
    <p:sldId id="282" r:id="rId14"/>
    <p:sldId id="287" r:id="rId15"/>
    <p:sldId id="304" r:id="rId16"/>
    <p:sldId id="288" r:id="rId17"/>
    <p:sldId id="315" r:id="rId18"/>
    <p:sldId id="296" r:id="rId19"/>
    <p:sldId id="297" r:id="rId20"/>
    <p:sldId id="323" r:id="rId21"/>
    <p:sldId id="324" r:id="rId22"/>
    <p:sldId id="325" r:id="rId23"/>
    <p:sldId id="326" r:id="rId24"/>
    <p:sldId id="340" r:id="rId25"/>
    <p:sldId id="341" r:id="rId26"/>
    <p:sldId id="298" r:id="rId27"/>
    <p:sldId id="355" r:id="rId28"/>
    <p:sldId id="368" r:id="rId29"/>
    <p:sldId id="381" r:id="rId30"/>
    <p:sldId id="382" r:id="rId31"/>
    <p:sldId id="383" r:id="rId32"/>
    <p:sldId id="394" r:id="rId33"/>
    <p:sldId id="384" r:id="rId34"/>
    <p:sldId id="395" r:id="rId35"/>
    <p:sldId id="302" r:id="rId36"/>
    <p:sldId id="303" r:id="rId37"/>
    <p:sldId id="316" r:id="rId38"/>
    <p:sldId id="414" r:id="rId39"/>
    <p:sldId id="317" r:id="rId40"/>
    <p:sldId id="407" r:id="rId41"/>
    <p:sldId id="406" r:id="rId42"/>
    <p:sldId id="415" r:id="rId43"/>
    <p:sldId id="318" r:id="rId44"/>
    <p:sldId id="424" r:id="rId45"/>
    <p:sldId id="429" r:id="rId46"/>
    <p:sldId id="319" r:id="rId47"/>
    <p:sldId id="321" r:id="rId48"/>
    <p:sldId id="258" r:id="rId49"/>
  </p:sldIdLst>
  <p:sldSz cx="12192000" cy="6858000"/>
  <p:notesSz cx="7103745" cy="10234295"/>
  <p:custDataLst>
    <p:tags r:id="rId5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3" userDrawn="1">
          <p15:clr>
            <a:srgbClr val="A4A3A4"/>
          </p15:clr>
        </p15:guide>
        <p15:guide id="2" pos="38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62"/>
    <a:srgbClr val="ED7D31"/>
    <a:srgbClr val="01255A"/>
    <a:srgbClr val="002358"/>
    <a:srgbClr val="001D52"/>
    <a:srgbClr val="B2B2B2"/>
    <a:srgbClr val="202020"/>
    <a:srgbClr val="323232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608" y="192"/>
      </p:cViewPr>
      <p:guideLst>
        <p:guide orient="horz" pos="2213"/>
        <p:guide pos="389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gs" Target="tags/tag69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image" Target="../media/image3.png"/><Relationship Id="rId6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2" Type="http://schemas.openxmlformats.org/officeDocument/2006/relationships/image" Target="../media/image3.png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tags" Target="../tags/tag28.xml"/><Relationship Id="rId2" Type="http://schemas.openxmlformats.org/officeDocument/2006/relationships/image" Target="../media/image3.png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3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tags" Target="../tags/tag3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tags" Target="../tags/tag3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tags" Target="../tags/tag33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tags" Target="../tags/tag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36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tags" Target="../tags/tag37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tags" Target="../tags/tag3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tags" Target="../tags/tag4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41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3.xml"/><Relationship Id="rId2" Type="http://schemas.openxmlformats.org/officeDocument/2006/relationships/image" Target="../media/image3.png"/><Relationship Id="rId1" Type="http://schemas.openxmlformats.org/officeDocument/2006/relationships/tags" Target="../tags/tag4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44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tags" Target="../tags/tag4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4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4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4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4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5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5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53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png"/><Relationship Id="rId3" Type="http://schemas.openxmlformats.org/officeDocument/2006/relationships/tags" Target="../tags/tag55.xml"/><Relationship Id="rId2" Type="http://schemas.openxmlformats.org/officeDocument/2006/relationships/image" Target="../media/image3.png"/><Relationship Id="rId1" Type="http://schemas.openxmlformats.org/officeDocument/2006/relationships/tags" Target="../tags/tag54.xml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8.xml"/><Relationship Id="rId4" Type="http://schemas.openxmlformats.org/officeDocument/2006/relationships/image" Target="../media/image24.png"/><Relationship Id="rId3" Type="http://schemas.openxmlformats.org/officeDocument/2006/relationships/tags" Target="../tags/tag57.xml"/><Relationship Id="rId2" Type="http://schemas.openxmlformats.org/officeDocument/2006/relationships/image" Target="../media/image3.png"/><Relationship Id="rId1" Type="http://schemas.openxmlformats.org/officeDocument/2006/relationships/tags" Target="../tags/tag56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tags" Target="../tags/tag5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60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image" Target="../media/image2.png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6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tags" Target="../tags/tag16.xml"/><Relationship Id="rId2" Type="http://schemas.openxmlformats.org/officeDocument/2006/relationships/image" Target="../media/image3.png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-22225" y="-1270"/>
            <a:ext cx="8779726" cy="6858000"/>
            <a:chOff x="5374" y="0"/>
            <a:chExt cx="13826" cy="10800"/>
          </a:xfrm>
        </p:grpSpPr>
        <p:sp>
          <p:nvSpPr>
            <p:cNvPr id="9" name="任意多边形 8"/>
            <p:cNvSpPr/>
            <p:nvPr/>
          </p:nvSpPr>
          <p:spPr>
            <a:xfrm flipH="1">
              <a:off x="5374" y="0"/>
              <a:ext cx="12808" cy="10800"/>
            </a:xfrm>
            <a:custGeom>
              <a:avLst/>
              <a:gdLst>
                <a:gd name="connsiteX0" fmla="*/ 1274956 w 8132956"/>
                <a:gd name="connsiteY0" fmla="*/ 0 h 6858000"/>
                <a:gd name="connsiteX1" fmla="*/ 0 w 8132956"/>
                <a:gd name="connsiteY1" fmla="*/ 0 h 6858000"/>
                <a:gd name="connsiteX2" fmla="*/ 0 w 8132956"/>
                <a:gd name="connsiteY2" fmla="*/ 6858000 h 6858000"/>
                <a:gd name="connsiteX3" fmla="*/ 8132956 w 8132956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32956" h="6858000">
                  <a:moveTo>
                    <a:pt x="127495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2956" y="68580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6392" y="0"/>
              <a:ext cx="12808" cy="10800"/>
            </a:xfrm>
            <a:custGeom>
              <a:avLst/>
              <a:gdLst>
                <a:gd name="connsiteX0" fmla="*/ 1274956 w 8132956"/>
                <a:gd name="connsiteY0" fmla="*/ 0 h 6858000"/>
                <a:gd name="connsiteX1" fmla="*/ 0 w 8132956"/>
                <a:gd name="connsiteY1" fmla="*/ 0 h 6858000"/>
                <a:gd name="connsiteX2" fmla="*/ 0 w 8132956"/>
                <a:gd name="connsiteY2" fmla="*/ 6858000 h 6858000"/>
                <a:gd name="connsiteX3" fmla="*/ 8132956 w 8132956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32956" h="6858000">
                  <a:moveTo>
                    <a:pt x="127495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2956" y="6858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H="1">
              <a:off x="12012" y="3612"/>
              <a:ext cx="7188" cy="7188"/>
            </a:xfrm>
            <a:prstGeom prst="rtTriangle">
              <a:avLst/>
            </a:prstGeom>
            <a:solidFill>
              <a:srgbClr val="002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1501" y="2083"/>
              <a:ext cx="5665" cy="5629"/>
            </a:xfrm>
            <a:prstGeom prst="ellipse">
              <a:avLst/>
            </a:prstGeom>
            <a:solidFill>
              <a:schemeClr val="bg1"/>
            </a:solidFill>
            <a:ln w="22225" cap="flat" cmpd="sng" algn="ctr">
              <a:noFill/>
              <a:prstDash val="solid"/>
              <a:miter lim="800000"/>
            </a:ln>
            <a:effectLst>
              <a:outerShdw blurRad="939800" dist="266700" sx="99000" sy="99000" algn="ctr" rotWithShape="0">
                <a:schemeClr val="accent1">
                  <a:lumMod val="50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1726" y="2350"/>
              <a:ext cx="5232" cy="5163"/>
            </a:xfrm>
            <a:prstGeom prst="ellipse">
              <a:avLst/>
            </a:prstGeom>
            <a:noFill/>
            <a:ln>
              <a:solidFill>
                <a:srgbClr val="2C3173">
                  <a:alpha val="32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1459B"/>
                </a:solidFill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16992" y="9260"/>
              <a:ext cx="923" cy="386"/>
              <a:chOff x="8225" y="1632"/>
              <a:chExt cx="923" cy="386"/>
            </a:xfrm>
            <a:solidFill>
              <a:srgbClr val="ED7D31"/>
            </a:solidFill>
          </p:grpSpPr>
          <p:grpSp>
            <p:nvGrpSpPr>
              <p:cNvPr id="52" name="组合 51"/>
              <p:cNvGrpSpPr/>
              <p:nvPr/>
            </p:nvGrpSpPr>
            <p:grpSpPr>
              <a:xfrm>
                <a:off x="8225" y="1632"/>
                <a:ext cx="416" cy="387"/>
                <a:chOff x="4218240" y="1782762"/>
                <a:chExt cx="525790" cy="489777"/>
              </a:xfrm>
              <a:grpFill/>
            </p:grpSpPr>
            <p:sp>
              <p:nvSpPr>
                <p:cNvPr id="53" name="椭圆 52"/>
                <p:cNvSpPr/>
                <p:nvPr/>
              </p:nvSpPr>
              <p:spPr>
                <a:xfrm>
                  <a:off x="421824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443792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4657599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421824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443792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4657599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421824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443792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4657599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2" name="组合 61"/>
              <p:cNvGrpSpPr/>
              <p:nvPr/>
            </p:nvGrpSpPr>
            <p:grpSpPr>
              <a:xfrm>
                <a:off x="8732" y="1632"/>
                <a:ext cx="416" cy="387"/>
                <a:chOff x="4218240" y="1782762"/>
                <a:chExt cx="525790" cy="489777"/>
              </a:xfrm>
              <a:grpFill/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421824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443792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4657599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421824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443792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椭圆 70"/>
                <p:cNvSpPr/>
                <p:nvPr/>
              </p:nvSpPr>
              <p:spPr>
                <a:xfrm>
                  <a:off x="4657599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421824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椭圆 75"/>
                <p:cNvSpPr/>
                <p:nvPr/>
              </p:nvSpPr>
              <p:spPr>
                <a:xfrm>
                  <a:off x="443792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4657599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3810" y="5756275"/>
            <a:ext cx="7391400" cy="1781175"/>
          </a:xfrm>
          <a:prstGeom prst="rect">
            <a:avLst/>
          </a:prstGeom>
        </p:spPr>
      </p:pic>
      <p:cxnSp>
        <p:nvCxnSpPr>
          <p:cNvPr id="21" name="图形"/>
          <p:cNvCxnSpPr/>
          <p:nvPr/>
        </p:nvCxnSpPr>
        <p:spPr>
          <a:xfrm>
            <a:off x="6576002" y="2869771"/>
            <a:ext cx="102919" cy="873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图形"/>
          <p:cNvCxnSpPr/>
          <p:nvPr/>
        </p:nvCxnSpPr>
        <p:spPr>
          <a:xfrm flipH="1">
            <a:off x="6576002" y="2957132"/>
            <a:ext cx="102919" cy="873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-文本框 88"/>
          <p:cNvSpPr txBox="1"/>
          <p:nvPr>
            <p:custDataLst>
              <p:tags r:id="rId2"/>
            </p:custDataLst>
          </p:nvPr>
        </p:nvSpPr>
        <p:spPr>
          <a:xfrm>
            <a:off x="6004560" y="2630170"/>
            <a:ext cx="370649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第三章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 </a:t>
            </a:r>
            <a:r>
              <a:rPr kumimoji="0" lang="zh-CN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面向对象</a:t>
            </a:r>
            <a:endParaRPr kumimoji="0" lang="zh-CN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-175895" y="-695325"/>
            <a:ext cx="7391400" cy="1781175"/>
          </a:xfrm>
          <a:prstGeom prst="rect">
            <a:avLst/>
          </a:prstGeom>
        </p:spPr>
      </p:pic>
      <p:sp>
        <p:nvSpPr>
          <p:cNvPr id="2" name="PA-文本框 88"/>
          <p:cNvSpPr txBox="1"/>
          <p:nvPr>
            <p:custDataLst>
              <p:tags r:id="rId3"/>
            </p:custDataLst>
          </p:nvPr>
        </p:nvSpPr>
        <p:spPr>
          <a:xfrm>
            <a:off x="7147252" y="5629442"/>
            <a:ext cx="4303583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动力节点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老杜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28324" y="1993202"/>
            <a:ext cx="2250665" cy="2108039"/>
          </a:xfrm>
          <a:prstGeom prst="rect">
            <a:avLst/>
          </a:prstGeom>
        </p:spPr>
      </p:pic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8628123" y="4047329"/>
            <a:ext cx="482600" cy="145415"/>
            <a:chOff x="1339" y="8078"/>
            <a:chExt cx="760" cy="229"/>
          </a:xfrm>
        </p:grpSpPr>
        <p:sp>
          <p:nvSpPr>
            <p:cNvPr id="44" name="椭圆 43"/>
            <p:cNvSpPr/>
            <p:nvPr>
              <p:custDataLst>
                <p:tags r:id="rId8"/>
              </p:custDataLst>
            </p:nvPr>
          </p:nvSpPr>
          <p:spPr>
            <a:xfrm rot="16200000">
              <a:off x="1339" y="8127"/>
              <a:ext cx="140" cy="140"/>
            </a:xfrm>
            <a:prstGeom prst="ellipse">
              <a:avLst/>
            </a:prstGeom>
            <a:solidFill>
              <a:srgbClr val="00256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45" name="椭圆 44"/>
            <p:cNvSpPr/>
            <p:nvPr>
              <p:custDataLst>
                <p:tags r:id="rId9"/>
              </p:custDataLst>
            </p:nvPr>
          </p:nvSpPr>
          <p:spPr>
            <a:xfrm rot="16200000">
              <a:off x="1959" y="8127"/>
              <a:ext cx="140" cy="140"/>
            </a:xfrm>
            <a:prstGeom prst="ellipse">
              <a:avLst/>
            </a:prstGeom>
            <a:solidFill>
              <a:srgbClr val="00256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46" name="椭圆 45"/>
            <p:cNvSpPr/>
            <p:nvPr>
              <p:custDataLst>
                <p:tags r:id="rId10"/>
              </p:custDataLst>
            </p:nvPr>
          </p:nvSpPr>
          <p:spPr>
            <a:xfrm rot="16200000">
              <a:off x="1609" y="8078"/>
              <a:ext cx="229" cy="229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</p:grp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77595" y="934720"/>
            <a:ext cx="10629900" cy="57594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之前所说的面向对象使用</a:t>
            </a: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Java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语言是完全可以实现的。类的定义：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语法格式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修饰符列表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 class 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类名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{</a:t>
            </a:r>
            <a:endParaRPr lang="en-US" altLang="zh-CN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45720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// 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属性（描述状态）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45720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// 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方法（描述行为动作）</a:t>
            </a:r>
            <a:endParaRPr lang="en-US" altLang="zh-CN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endParaRPr lang="en-US" altLang="zh-CN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 startAt="2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例如：学生类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public class Student {</a:t>
            </a:r>
            <a:endParaRPr lang="en-US" altLang="zh-CN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45720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// 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姓名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45720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String name; </a:t>
            </a:r>
            <a:r>
              <a:rPr lang="en-US" altLang="zh-CN" sz="139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// </a:t>
            </a:r>
            <a:r>
              <a:rPr lang="zh-CN" altLang="en-US" sz="139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实例变量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45720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// 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年龄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45720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 age;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45720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// 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性别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45720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boolean gender;</a:t>
            </a:r>
            <a:endParaRPr lang="en-US" altLang="zh-CN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45720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// 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学习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45720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public void study(){ System.out.println(“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正在学习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”); } </a:t>
            </a:r>
            <a:r>
              <a:rPr lang="en-US" altLang="zh-CN" sz="139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// </a:t>
            </a:r>
            <a:r>
              <a:rPr lang="zh-CN" altLang="en-US" sz="139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实例方法</a:t>
            </a:r>
            <a:endParaRPr lang="en-US" altLang="zh-CN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endParaRPr lang="en-US" altLang="zh-CN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02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对象的创建和使用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02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对象的创建和使用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077595" y="934720"/>
            <a:ext cx="10629900" cy="556958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对象的创建和使用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对象的创建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lvl="1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Student s = new Student();</a:t>
            </a:r>
            <a:endParaRPr lang="en-US" altLang="zh-CN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lvl="1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中，使用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class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定义的类，属于引用数据类型。所以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Student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属于引用数据类型。类型名为：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Student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lvl="1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Student s; 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表示定义一个变量。数据类型是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Student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。变量名是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lvl="1" indent="-34290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 startAt="2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对象的使用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lvl="2" indent="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</a:pPr>
            <a:r>
              <a:rPr lang="zh-CN" altLang="en-US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读取属性值：</a:t>
            </a:r>
            <a:r>
              <a:rPr lang="en-US" altLang="zh-CN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s.name</a:t>
            </a:r>
            <a:endParaRPr lang="en-US" altLang="zh-CN" sz="152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lvl="2" indent="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</a:pPr>
            <a:r>
              <a:rPr lang="zh-CN" altLang="en-US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修改属性值：</a:t>
            </a:r>
            <a:r>
              <a:rPr lang="en-US" altLang="zh-CN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s.name = “jackson”;</a:t>
            </a:r>
            <a:endParaRPr lang="en-US" altLang="zh-CN" sz="152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lvl="1" indent="-34290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 startAt="3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通过一个类可以实例化多个对象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lvl="1" indent="45720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</a:pP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Student s1 = new Student();</a:t>
            </a:r>
            <a:endParaRPr lang="en-US" altLang="zh-CN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lvl="1" indent="45720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</a:pP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Student s2 = new Student();</a:t>
            </a:r>
            <a:endParaRPr lang="en-US" altLang="zh-CN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lvl="1" indent="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</a:pP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lvl="1" indent="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练一练：定义一个宠物类，属性包括名字，出生日期，性别。有吃和跑的行为。再编写测试程序，创建宠物对象，访问宠物的属性，调用宠物吃和跑的方法。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77595" y="934720"/>
            <a:ext cx="10629900" cy="274129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对象的内存分析（对象与引用）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new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运算符会在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JVM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的堆内存中分配空间用来存储实例变量。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new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分配的空间就是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对象。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JVM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中对象创建后会有对应的内存地址，将内存地址赋值给一个变量，这个变量被称为引用。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Java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中的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GC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主要针对的是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JVM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的堆内存。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空指针异常是如何发生的？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方法调用时参数是如何传递的？将变量中保存的值复制一份传递过去。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初次认识</a:t>
            </a:r>
            <a:r>
              <a:rPr lang="en-US" altLang="zh-CN" sz="139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this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关键字：出现在实例方法中，代表当前对象。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“this.”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大部分情况下可以省略。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this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存储在实例方法栈帧的局部变量表的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号槽位上。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02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对象的创建和使用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 descr="JVM内存结构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3683635"/>
            <a:ext cx="4091305" cy="1831975"/>
          </a:xfrm>
          <a:prstGeom prst="rect">
            <a:avLst/>
          </a:prstGeom>
        </p:spPr>
      </p:pic>
      <p:pic>
        <p:nvPicPr>
          <p:cNvPr id="3" name="图片 2" descr="空指针异常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050" y="3630295"/>
            <a:ext cx="3728085" cy="2146300"/>
          </a:xfrm>
          <a:prstGeom prst="rect">
            <a:avLst/>
          </a:prstGeom>
        </p:spPr>
      </p:pic>
      <p:pic>
        <p:nvPicPr>
          <p:cNvPr id="4" name="图片 3" descr="方法调用时参数传递问题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9115" y="3683635"/>
            <a:ext cx="1513205" cy="2021840"/>
          </a:xfrm>
          <a:prstGeom prst="rect">
            <a:avLst/>
          </a:prstGeom>
        </p:spPr>
      </p:pic>
      <p:pic>
        <p:nvPicPr>
          <p:cNvPr id="5" name="图片 4" descr="方法调用时参数传递问题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5710" y="1677670"/>
            <a:ext cx="2817495" cy="1751330"/>
          </a:xfrm>
          <a:prstGeom prst="rect">
            <a:avLst/>
          </a:prstGeom>
        </p:spPr>
      </p:pic>
      <p:pic>
        <p:nvPicPr>
          <p:cNvPr id="6" name="图片 5" descr="this在哪里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7485" y="275590"/>
            <a:ext cx="2019300" cy="1188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77595" y="856615"/>
            <a:ext cx="10629900" cy="531304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面向对象三大特征之一：封装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现实世界中封装：</a:t>
            </a:r>
            <a:endParaRPr lang="zh-CN" altLang="en-US" sz="140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45720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液晶电视也是一种封装好的电视设备，它将电视所需的各项零部件封装在一个整体的外壳中，提供给用户一个简单而便利的使用接口，让用户可以轻松地切换频道、调节音量、等。液晶电视内部包含了很多复杂的技术，如显示屏、LED背光模块、电路板、扬声器等等，而这些内部结构对于大多数普通用户来说是不可见的，用户只需要通过遥控器就可以完成电视的各种设置和操作，这就是封装的好处。液晶电视的封装不仅提高了用户的便利程度和使用效率，而且还起到了保护设备内部部件的作用，防止灰尘、脏物等干扰。同时，液晶电视外壳材料的选择也能起到防火、防潮、防电等效果，为用户的生活带来更安全的保障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 startAt="2"/>
            </a:pP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什么是封装？</a:t>
            </a:r>
            <a:endParaRPr lang="zh-CN" altLang="en-US" sz="140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45720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封装是一种将数据和方法加以包装，使之成为一个独立的实体，并且把它与外部对象隔离开来的机制。具体来说，封装是将一个对象的所有“状态（属性）”以及“行为（方法）”统一封装到一个类中，从而隐藏了对象内部的具体实现细节，向外界提供了有限的访问接口，以实现对对象的保护和隔离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 startAt="3"/>
            </a:pP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封装的好处？</a:t>
            </a:r>
            <a:endParaRPr lang="zh-CN" altLang="en-US" sz="140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45720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封装通过限制外部对对象内部的直接访问和修改，保证了数据的安全性，并提高了代码的可维护性和可复用性。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 startAt="4"/>
            </a:pP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在代码上如何实现封装？</a:t>
            </a:r>
            <a:endParaRPr lang="zh-CN" altLang="en-US" sz="140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45720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属性私有化，对外提供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getter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setter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03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封装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77595" y="856615"/>
            <a:ext cx="10629900" cy="450278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练一练：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定义一个汽车类，包括属性：品牌、价格、颜色等。并对其中的价格属性进行封装，价格不得高于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50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万，不得低于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万。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定义一个银行账户类，包含属性：账户名、余额等。并对其中的余额进行封装，余额不得小于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。另外定义一个取款方法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withdraw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，判断取款金额是否合法，另外余额是否充足。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定义一个员工类，包含属性：姓名、年龄、工资等。并对其中的工资进行封装，工资不得低于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800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元。另外定义一个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raise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方法用来涨薪，如果涨薪后的工资超过了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10000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元，则不再涨薪。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定义一个顾客类</a:t>
            </a:r>
            <a:r>
              <a:rPr lang="en-US" altLang="zh-CN" sz="16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Customer</a:t>
            </a:r>
            <a:r>
              <a:rPr lang="zh-CN" altLang="en-US" sz="16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，包括属性：姓名，生日，性别，联系电话等属性。对所有属性进行封装。然后提供一个购物的</a:t>
            </a:r>
            <a:r>
              <a:rPr lang="en-US" altLang="zh-CN" sz="16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shopping()</a:t>
            </a:r>
            <a:r>
              <a:rPr lang="zh-CN" altLang="en-US" sz="16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方法，再提供一个付款的</a:t>
            </a:r>
            <a:r>
              <a:rPr lang="en-US" altLang="zh-CN" sz="16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pay()</a:t>
            </a:r>
            <a:r>
              <a:rPr lang="zh-CN" altLang="en-US" sz="16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方法，在</a:t>
            </a:r>
            <a:r>
              <a:rPr lang="en-US" altLang="zh-CN" sz="16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shopping()</a:t>
            </a:r>
            <a:r>
              <a:rPr lang="zh-CN" altLang="en-US" sz="16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方法中购物，购物行为在结束前需要完成支付，因此在</a:t>
            </a:r>
            <a:r>
              <a:rPr lang="en-US" altLang="zh-CN" sz="16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shopping()</a:t>
            </a:r>
            <a:r>
              <a:rPr lang="zh-CN" altLang="en-US" sz="16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方法的最后调用</a:t>
            </a:r>
            <a:r>
              <a:rPr lang="en-US" altLang="zh-CN" sz="16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pay()</a:t>
            </a:r>
            <a:r>
              <a:rPr lang="zh-CN" altLang="en-US" sz="16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方法。体会实例方法中调用实例方法。</a:t>
            </a:r>
            <a:endParaRPr lang="zh-CN" altLang="en-US" sz="160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03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封装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77595" y="855980"/>
            <a:ext cx="10629900" cy="553212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构造方法</a:t>
            </a: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Constructor(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构造器</a:t>
            </a: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)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构造方法有什么作用？</a:t>
            </a:r>
            <a:endParaRPr lang="zh-CN" altLang="en-US" sz="140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构造方法的执行分为两个阶段：对象的创建和对象的初始化。这两个阶段不能颠倒，也不可分割。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在Java中，当我们使用关键字new时，就会在内存中创建一个新的对象，虽然对象已经被创建出来了，但还没有被初始化。而初始化则是在执行构造方法体时进行的。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构造方法如何定义？</a:t>
            </a:r>
            <a:endParaRPr lang="zh-CN" altLang="en-US" sz="140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lvl="1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修饰符列表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构造方法名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形参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){}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构造方法如何调用？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new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构造方法名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实参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关于无参数构造方法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如果一个类没有显示的定义任何构造方法，系统会默认提供一个无参数构造方法，也被称为缺省构造器。一旦显示的定义了构造方法，则缺省构造器将不存在。为了方便对象的创建，建议将缺省构造器显示的定义出来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构造方法支持重载机制。</a:t>
            </a:r>
            <a:endParaRPr lang="zh-CN" altLang="en-US" sz="140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关于构造代码块。对象的创建和初始化过程梳理：</a:t>
            </a:r>
            <a:endParaRPr lang="zh-CN" altLang="en-US" sz="140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new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的时候在堆内存中开辟空间，给所有属性赋默认值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执行构造代码块进行初始化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执行构造方法体进行初始化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构造方法执行结束，对象初始化完毕。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04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构造方法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77595" y="855980"/>
            <a:ext cx="10629900" cy="39116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练一练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请定义一个交通工具Vehicle类，属性：品牌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brand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，速度speed，尺寸长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length,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宽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width,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height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等，属性封装。方法：移动move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，加速speedUp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，减速speedDown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等。最后在测试类中实例化一个交通工具对象，并通过构造方法给它初始化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brand,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speed,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length,width,height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的值，调用加速，减速的方法对速度进行改变。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编写 Java 程序，模拟简单的计算器。定义名为 Number 的类，其中有两个int类型属性n1,n2，属性封装。编写构造方法为n1和n2赋初始值，再为该类定义 加(add)、减(sub)、乘(mul)、除(div)等实例方法，分别对两个属性执行加、减、乘、除的运算。在main方法中创建Number类的对象，调用各个方法，并显示计算结果。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定义一个网络用户类，要处理的信息有用户id、用户密码、 email地址。在建立类的实例时，把以上三个信息都作为构造方法的参数输入，其中用户id和用户密码是必须的，缺省的 email 地址是用户id加上字符串"@powernode.com"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04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构造方法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77595" y="772160"/>
            <a:ext cx="10629900" cy="501332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this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关键字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this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是一个关键字。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this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出现在实例方法中，代表当前对象。语法是：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this.</a:t>
            </a:r>
            <a:endParaRPr lang="en-US" altLang="zh-CN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this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本质上是一个引用，该引用保存当前对象的内存地址。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“this.”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可以访问实例变量，可以调用实例方法。</a:t>
            </a:r>
            <a:endParaRPr lang="en-US" altLang="zh-CN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this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存储在：栈帧的局部变量表的第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个槽位上。</a:t>
            </a:r>
            <a:endParaRPr lang="en-US" altLang="zh-CN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this. 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大部分情况下可以省略，用于区分局部变量和实例变量时不能省略。</a:t>
            </a:r>
            <a:endParaRPr lang="en-US" altLang="zh-CN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this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不能出现在静态方法中。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“this(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实参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)”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语法：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只能出现在构造方法的第一行。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通过当前构造方法去调用本类中其他的构造方法。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作用是：代码复用。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05this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关键字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38225" y="1106170"/>
            <a:ext cx="10629900" cy="501332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static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关键字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static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是一个关键字，翻译为：静态的。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static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修饰的变量叫做静态变量。当所有对象的某个属性的值是相同的，建议将该属性定义为静态变量，来节省内存的开销。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静态变量在类加载时初始化，存储在堆中。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static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修饰的方法叫做静态方法。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所有静态变量和静态方法，统一使用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“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类名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.”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调用。虽然可以使用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“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引用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.”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来调用，但实际运行时和对象无关，所以不建议这样写，因为这样写会给其他人造成疑惑。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“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引用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.”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访问静态相关的，即使引用为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null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，也不会出现空指针异常。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静态方法中不能使用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this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关键字。因此无法直接访问实例变量和调用实例方法。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静态代码块在类加载时执行，一个类中可以编写多个静态代码块，遵循自上而下的顺序依次执行。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静态代码块代表了类加载时刻，如果你有代码需要在此时刻执行，可以将该代码放到静态代码块中。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06static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关键字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 descr="未命名文件 (1) (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06315" y="451485"/>
            <a:ext cx="3093720" cy="1432560"/>
          </a:xfrm>
          <a:prstGeom prst="rect">
            <a:avLst/>
          </a:prstGeom>
        </p:spPr>
      </p:pic>
      <p:pic>
        <p:nvPicPr>
          <p:cNvPr id="3" name="图片 2" descr="无标题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7060" y="772160"/>
            <a:ext cx="1824990" cy="1111885"/>
          </a:xfrm>
          <a:prstGeom prst="rect">
            <a:avLst/>
          </a:prstGeom>
        </p:spPr>
      </p:pic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1910" y="772160"/>
            <a:ext cx="1708150" cy="1111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38225" y="1089025"/>
            <a:ext cx="10629900" cy="54165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JVM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对应了一套规范（</a:t>
            </a: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Java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虚拟机规范），它可以有不同的实现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342900" indent="-342900" algn="l" defTabSz="457200" hangingPunct="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JVM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规范是一种抽象的概念，它可以有多种不同的实现。例如：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457200" hangingPunct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HotSpot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：HotSpot 由 Oracle 公司开发，是目前最常用的虚拟机实现，也是默认的 Java 虚拟机，默认包含在 Oracle JDK 和 OpenJDK 中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457200" hangingPunct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JRockit：JRockit 也是由 Oracle 公司开发。它是一款针对生产环境优化的 JVM 实现，能够提供高性能和可伸缩性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457200" hangingPunct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IBM JDK：IBM JDK 是 IBM 公司开发的 Java 环境，采用了与 HotSpot 不同的 J9 VM，能够提供更小的内存占用和更迅速的启动时间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457200" hangingPunct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Azul Zing：Azul Zing 是针对生产环境优化的虚拟机实现，能够提供高性能和实时处理能力，适合于高负载的企业应用和实时分析等场景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457200" hangingPunct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OpenJ9：OpenJ9 是由 IBM 开发的优化的 Java 虚拟机实现，支持高度轻量级、低时延的 GC、优化的 JIT 编译器和用于健康度测试的可观察性仪表板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457200" hangingPunct="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右图是从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oracle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官网上截取的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虚拟机规范中的一部分。（大家也可以找一下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oracle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官方文档）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457200" hangingPunct="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我们主要研究运行时数据区。运行时数据区包括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部分：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457200" hangingPunct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The pc Register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（程序计数器）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457200" hangingPunct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 Virtual Machine Stacks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虚拟机栈）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457200" hangingPunct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Heap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（堆）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457200" hangingPunct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Method Area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（方法区）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457200" hangingPunct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Run-Time Constant Pool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（运行时常量池）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457200" hangingPunct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Native Method Stacks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（本地方法栈）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07JVM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体系结构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280" y="3963670"/>
            <a:ext cx="4006215" cy="1607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976125" y="2537605"/>
            <a:ext cx="10108667" cy="3155928"/>
            <a:chOff x="1037721" y="2414315"/>
            <a:chExt cx="10108667" cy="315592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9042935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092053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141171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$ļíḋê"/>
            <p:cNvSpPr/>
            <p:nvPr/>
          </p:nvSpPr>
          <p:spPr bwMode="auto">
            <a:xfrm rot="5400000">
              <a:off x="1642872" y="3566356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" name="í$ļîdè"/>
            <p:cNvSpPr/>
            <p:nvPr/>
          </p:nvSpPr>
          <p:spPr bwMode="auto">
            <a:xfrm rot="5400000">
              <a:off x="4593754" y="3552984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5" name="ïṥliḋè"/>
            <p:cNvSpPr/>
            <p:nvPr/>
          </p:nvSpPr>
          <p:spPr bwMode="auto">
            <a:xfrm rot="5400000">
              <a:off x="7544636" y="3566357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7" name="iṩḻîḓé"/>
            <p:cNvSpPr/>
            <p:nvPr/>
          </p:nvSpPr>
          <p:spPr bwMode="auto">
            <a:xfrm rot="5400000">
              <a:off x="10495520" y="3551413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405765" y="4769485"/>
            <a:ext cx="2323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面向对象概述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16362" y="4763502"/>
            <a:ext cx="24911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对象的创建和使用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450330" y="4763770"/>
            <a:ext cx="2223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封装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451975" y="4802505"/>
            <a:ext cx="2057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构造方法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90567" y="933562"/>
            <a:ext cx="1888642" cy="1015663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目录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2581" y="1179783"/>
            <a:ext cx="243534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CONTENTS</a:t>
            </a:r>
            <a:endParaRPr kumimoji="0" lang="en-US" altLang="zh-CN" sz="3200" b="1" i="0" u="none" strike="noStrike" kern="1200" cap="none" spc="0" normalizeH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54799" y="2985340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01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887918" y="2983717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02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51938" y="3019115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03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785057" y="3017492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04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986155" y="5693410"/>
            <a:ext cx="2044700" cy="2044700"/>
          </a:xfrm>
          <a:prstGeom prst="ellipse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466725" y="5224145"/>
            <a:ext cx="1005840" cy="100584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67" grpId="0"/>
      <p:bldP spid="67" grpId="1"/>
      <p:bldP spid="73" grpId="0"/>
      <p:bldP spid="73" grpId="1"/>
      <p:bldP spid="74" grpId="0"/>
      <p:bldP spid="74" grpId="1"/>
      <p:bldP spid="77" grpId="0"/>
      <p:bldP spid="77" grpId="1" bldLvl="0" animBg="1"/>
      <p:bldP spid="78" grpId="0"/>
      <p:bldP spid="78" grpId="1" bldLvl="0" animBg="1"/>
      <p:bldP spid="48" grpId="0"/>
      <p:bldP spid="48" grpId="1" bldLvl="0" animBg="1"/>
      <p:bldP spid="49" grpId="0"/>
      <p:bldP spid="49" grpId="1" bldLvl="0" animBg="1"/>
      <p:bldP spid="50" grpId="0"/>
      <p:bldP spid="50" grpId="1" bldLvl="0" animBg="1"/>
      <p:bldP spid="51" grpId="0"/>
      <p:bldP spid="51" grpId="1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38225" y="934720"/>
            <a:ext cx="10629900" cy="557085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JVM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规范中的运行时数据区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342900" indent="-342900" algn="l" defTabSz="457200" hangingPunct="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The pc Register（程序计数器）：是一块较小的内存空间，此计数器记录的是正在执行的虚拟机字节码指令的地址；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457200" hangingPunct="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 Virtual Machine Stacks（Java虚拟机栈）：Java虚拟机栈用于存储栈帧。栈帧用于存储局部变量表、操作数栈、动态链接、方法出口等信息。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457200" hangingPunct="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Heap（堆）：是Java虚拟机所管理的最大的一块内存。堆内存用于存放Java对象实例以及数组。堆是垃圾收集器收集垃圾的主要区域。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457200" hangingPunct="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Method Area（方法区）：用于存储已被虚拟机加载的类信息、常量、静态变量、即时编译器编译后的代码等数据。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457200" hangingPunct="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Run-Time Constant Pool（运行时常量池）：是方法区的一部分，用于存放编译期生成的各种字面量与符号引用。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457200" hangingPunct="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Native Method Stacks（本地方法栈）：在本地方法的执行过程中，会使用到本地方法栈。和 Java 虚拟机栈十分相似。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Font typeface="+mj-ea"/>
              <a:buNone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总结：这些运行时数据区虽然在功能上有所区别，但在整个 Java 虚拟机启动时都需要被创建，并且在虚拟机运行期间始终存在，直到虚拟机停止运行时被销毁。同时，不同的 JVM 实现对运行时数据区的分配和管理方式也可能不同，会对性能和功能产生影响。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07JVM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体系结构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38225" y="934720"/>
            <a:ext cx="10629900" cy="5969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JVM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体系结构图（该图属于</a:t>
            </a: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JVM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规范，不是具体的实现）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07JVM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体系结构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 descr="未命名文件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175" y="1866265"/>
            <a:ext cx="5405755" cy="4244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38225" y="934720"/>
            <a:ext cx="10629900" cy="332422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JVM</a:t>
            </a:r>
            <a:r>
              <a:rPr lang="zh-CN" altLang="en-US" sz="20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规范的实现：</a:t>
            </a:r>
            <a:r>
              <a:rPr lang="en-US" altLang="zh-CN" sz="20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HotSpot</a:t>
            </a: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（</a:t>
            </a:r>
            <a:r>
              <a:rPr lang="en-US" altLang="zh-CN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Oracle JDK/Open JDK</a:t>
            </a: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内部使用的</a:t>
            </a:r>
            <a:r>
              <a:rPr lang="en-US" altLang="zh-CN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JVM</a:t>
            </a: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就是</a:t>
            </a:r>
            <a:r>
              <a:rPr lang="en-US" altLang="zh-CN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HotSpot</a:t>
            </a: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）</a:t>
            </a:r>
            <a:endParaRPr lang="zh-CN" altLang="en-US" sz="1400" kern="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以下是</a:t>
            </a:r>
            <a:r>
              <a:rPr lang="en-US" altLang="zh-CN" sz="1400" kern="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JDK6</a:t>
            </a: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的</a:t>
            </a:r>
            <a:r>
              <a:rPr lang="en-US" altLang="zh-CN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HotSpot</a:t>
            </a:r>
            <a:endParaRPr lang="en-US" altLang="zh-CN" sz="1400" kern="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algn="l" defTabSz="45720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年轻代：刚</a:t>
            </a:r>
            <a:r>
              <a:rPr lang="en-US" altLang="zh-CN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new</a:t>
            </a: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出来的对象放在这里。</a:t>
            </a:r>
            <a:endParaRPr lang="zh-CN" altLang="en-US" sz="1400" kern="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  <a:p>
            <a:pPr algn="l" defTabSz="45720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老年代：经过垃圾回收之后仍然存活的对象。</a:t>
            </a:r>
            <a:endParaRPr lang="zh-CN" altLang="en-US" sz="1400" kern="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  <a:p>
            <a:pPr algn="l" defTabSz="45720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符号引用：类全名，字段全名，方法全名等。</a:t>
            </a:r>
            <a:endParaRPr lang="zh-CN" altLang="en-US" sz="1400" kern="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  <a:p>
            <a:pPr algn="l" defTabSz="45720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这个时期的永久代和堆是相邻的，使用连续的物理内存，但是内存空间是隔离的。</a:t>
            </a:r>
            <a:endParaRPr lang="zh-CN" altLang="en-US" sz="1400" kern="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 defTabSz="45720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永久代的垃圾收集是和老年代捆绑在一起的，因此无论谁满了，都会触发永久代</a:t>
            </a:r>
            <a:endParaRPr lang="zh-CN" altLang="en-US" sz="1400" kern="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  <a:p>
            <a:pPr marL="0" indent="0" algn="l" defTabSz="45720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和老年代的垃圾收集。</a:t>
            </a:r>
            <a:endParaRPr lang="en-US" altLang="zh-CN" sz="1400" kern="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07JVM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体系结构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 descr="未命名文件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935" y="2183130"/>
            <a:ext cx="3853180" cy="3759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38225" y="934720"/>
            <a:ext cx="10629900" cy="22339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JVM</a:t>
            </a:r>
            <a:r>
              <a:rPr lang="zh-CN" altLang="en-US" sz="20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规范的实现：</a:t>
            </a:r>
            <a:r>
              <a:rPr lang="en-US" altLang="zh-CN" sz="20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HotSpot</a:t>
            </a: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（</a:t>
            </a:r>
            <a:r>
              <a:rPr lang="en-US" altLang="zh-CN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Oracle JDK/Open JDK</a:t>
            </a: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内部使用的</a:t>
            </a:r>
            <a:r>
              <a:rPr lang="en-US" altLang="zh-CN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JVM</a:t>
            </a: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就是</a:t>
            </a:r>
            <a:r>
              <a:rPr lang="en-US" altLang="zh-CN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HotSpot</a:t>
            </a: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）</a:t>
            </a:r>
            <a:endParaRPr lang="zh-CN" altLang="en-US" sz="1400" kern="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以下是</a:t>
            </a:r>
            <a:r>
              <a:rPr lang="en-US" altLang="zh-CN" sz="1400" kern="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JDK7</a:t>
            </a: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的</a:t>
            </a:r>
            <a:r>
              <a:rPr lang="en-US" altLang="zh-CN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HotSpot</a:t>
            </a: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，这是一个过渡的版本，该版本相对于</a:t>
            </a:r>
            <a:r>
              <a:rPr lang="en-US" altLang="zh-CN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JDK6</a:t>
            </a: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来说，变化如下：</a:t>
            </a:r>
            <a:endParaRPr lang="zh-CN" altLang="en-US" sz="1400" kern="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342900" indent="-342900" algn="l" defTabSz="457200" hangingPunct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类的静态变量转移到堆中了</a:t>
            </a:r>
            <a:endParaRPr lang="zh-CN" altLang="en-US" sz="1400" kern="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342900" indent="-342900" algn="l" defTabSz="457200" hangingPunct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字符串常量池转移到堆中了</a:t>
            </a:r>
            <a:endParaRPr lang="zh-CN" altLang="en-US" sz="1400" kern="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342900" indent="-342900" algn="l" defTabSz="457200" hangingPunct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运行时常量池中的符号引用转移到本地内存了</a:t>
            </a:r>
            <a:endParaRPr lang="zh-CN" altLang="en-US" sz="1400" kern="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07JVM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体系结构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 descr="未命名文件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25" y="2437765"/>
            <a:ext cx="5815965" cy="4041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38225" y="934720"/>
            <a:ext cx="10629900" cy="2098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JVM</a:t>
            </a:r>
            <a:r>
              <a:rPr lang="zh-CN" altLang="en-US" sz="20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规范的实现：</a:t>
            </a:r>
            <a:r>
              <a:rPr lang="en-US" altLang="zh-CN" sz="20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HotSpot</a:t>
            </a: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（</a:t>
            </a:r>
            <a:r>
              <a:rPr lang="en-US" altLang="zh-CN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Oracle JDK/Open JDK</a:t>
            </a: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内部使用的</a:t>
            </a:r>
            <a:r>
              <a:rPr lang="en-US" altLang="zh-CN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JVM</a:t>
            </a: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就是</a:t>
            </a:r>
            <a:r>
              <a:rPr lang="en-US" altLang="zh-CN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HotSpot</a:t>
            </a: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）</a:t>
            </a:r>
            <a:endParaRPr lang="zh-CN" altLang="en-US" sz="1400" kern="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以下是</a:t>
            </a:r>
            <a:r>
              <a:rPr lang="en-US" altLang="zh-CN" sz="1400" kern="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JDK8</a:t>
            </a:r>
            <a:r>
              <a:rPr lang="zh-CN" altLang="en-US" sz="1400" kern="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及更高版本</a:t>
            </a: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的</a:t>
            </a:r>
            <a:r>
              <a:rPr lang="en-US" altLang="zh-CN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HotSpot</a:t>
            </a: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，相对于</a:t>
            </a:r>
            <a:r>
              <a:rPr lang="en-US" altLang="zh-CN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JDK7</a:t>
            </a: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来说发生了如下变化：</a:t>
            </a:r>
            <a:endParaRPr lang="zh-CN" altLang="en-US" sz="1400" kern="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342900" indent="-342900" algn="l" defTabSz="457200" hangingPunct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彻底删除永久代（为了避免</a:t>
            </a:r>
            <a:r>
              <a:rPr lang="en-US" altLang="zh-CN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OOM</a:t>
            </a: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错误的发生）</a:t>
            </a:r>
            <a:endParaRPr lang="zh-CN" altLang="en-US" sz="1400" kern="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342900" indent="-342900" algn="l" defTabSz="457200" hangingPunct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将方法区的实现转移到本地内存</a:t>
            </a:r>
            <a:endParaRPr lang="zh-CN" altLang="en-US" sz="1400" kern="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342900" indent="-342900" algn="l" defTabSz="457200" hangingPunct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将符号引用重新放回运行时常量池</a:t>
            </a:r>
            <a:endParaRPr lang="zh-CN" altLang="en-US" sz="1400" kern="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07JVM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体系结构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 descr="未命名文件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180" y="2728595"/>
            <a:ext cx="5909945" cy="3883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38225" y="934720"/>
            <a:ext cx="10629900" cy="508762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设计模式概述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什么是设计模式？</a:t>
            </a:r>
            <a:endParaRPr lang="zh-CN" altLang="en-US" sz="12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2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设计模式（Design Pattern）是一套被广泛接受的、经过试验验证的、可反复使用的基于面向对象的软件设计经验总结，它是软件开发人员在软件设计中，对常见问题的解决方案的总结和抽象。设计模式是针对软件开发中常见问题和模式的通用解决方案</a:t>
            </a:r>
            <a:endParaRPr lang="zh-CN" altLang="en-US" sz="12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 startAt="2"/>
            </a:pPr>
            <a:r>
              <a:rPr lang="zh-CN" altLang="en-US" sz="12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设计模式有哪些？</a:t>
            </a:r>
            <a:endParaRPr lang="zh-CN" altLang="en-US" sz="12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b="1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GoF</a:t>
            </a:r>
            <a:r>
              <a:rPr lang="zh-CN" altLang="en-US" sz="1200" b="1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设计模式</a:t>
            </a:r>
            <a:r>
              <a:rPr lang="zh-CN" altLang="en-US" sz="12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：《Design Patterns: Elements of Reusable Object-Oriented Software》（即后述《设计模式》一书），由 Erich Gamma、Richard Helm、Ralph Johnson 和 John Vlissides 合著（Addison-Wesley，1995）。这几位作者常被称为四人组（Gang of Four）。</a:t>
            </a:r>
            <a:endParaRPr lang="zh-CN" altLang="en-US" sz="12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arabicPeriod"/>
            </a:pPr>
            <a:r>
              <a:rPr lang="zh-CN" altLang="en-US" sz="12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架构设计模式（Architectural Pattern）：主要用于软件系统的整体架构设计，包括多层架构、MVC架构、微服务架构、REST架构和大数据架构等。</a:t>
            </a:r>
            <a:endParaRPr lang="zh-CN" altLang="en-US" sz="12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arabicPeriod"/>
            </a:pPr>
            <a:r>
              <a:rPr lang="zh-CN" altLang="en-US" sz="12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企业级设计模式（Enterprise Pattern）：主要用于企业级应用程序设计，包括基于服务的架构（SOA）、企业集成模式（EIP）、业务流程建模（BPM）和企业规则引擎（BRE）等。</a:t>
            </a:r>
            <a:endParaRPr lang="zh-CN" altLang="en-US" sz="12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arabicPeriod"/>
            </a:pPr>
            <a:r>
              <a:rPr lang="zh-CN" altLang="en-US" sz="12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领域驱动设计模式（Domain Driven Design Pattern）：主要用于领域建模和开发，包括聚合、实体、值对象、领域事件和领域服务等。</a:t>
            </a:r>
            <a:endParaRPr lang="zh-CN" altLang="en-US" sz="12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arabicPeriod"/>
            </a:pPr>
            <a:r>
              <a:rPr lang="zh-CN" altLang="en-US" sz="12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并发设计模式（Concurrency Pattern）：主要用于处理并发性问题，包括互斥、线程池、管道、多线程算法和Actor模型等。</a:t>
            </a:r>
            <a:endParaRPr lang="zh-CN" altLang="en-US" sz="12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arabicPeriod"/>
            </a:pPr>
            <a:r>
              <a:rPr lang="zh-CN" altLang="en-US" sz="12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数据访问模式（Data Access Pattern）：主要用于处理数据访问层次结构，包括数据访问对象（DAO）、仓库模式和活动记录模式等。</a:t>
            </a:r>
            <a:endParaRPr lang="zh-CN" altLang="en-US" sz="12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 startAt="2"/>
            </a:pPr>
            <a:r>
              <a:rPr lang="en-US" altLang="zh-CN" sz="12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GoF</a:t>
            </a:r>
            <a:r>
              <a:rPr lang="zh-CN" altLang="en-US" sz="12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设计模式的分类？</a:t>
            </a:r>
            <a:endParaRPr lang="zh-CN" altLang="en-US" sz="12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04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创建型：主要解决对象的创建问题</a:t>
            </a:r>
            <a:endParaRPr lang="zh-CN" altLang="en-US" sz="104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04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结构型：通过设计和构建对象之间的关系，以达到更好的重用性、扩展性和灵活性</a:t>
            </a:r>
            <a:endParaRPr lang="zh-CN" altLang="en-US" sz="104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04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行为型：主要用于处理对象之间的算法和责任分配</a:t>
            </a:r>
            <a:endParaRPr lang="zh-CN" altLang="en-US" sz="104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08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单例模式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77595" y="881380"/>
            <a:ext cx="10629900" cy="567753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单例模式（</a:t>
            </a: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GoF23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种设计模式之一，最简单的设计模式：如何保证某种类型的对象只创建一个）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饿汉式</a:t>
            </a:r>
            <a:r>
              <a:rPr lang="en-US" altLang="zh-CN" sz="12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r>
              <a:rPr lang="zh-CN" altLang="en-US" sz="1200" b="1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类加载时就创建对象。</a:t>
            </a:r>
            <a:endParaRPr lang="zh-CN" altLang="en-US" sz="12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2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public class Singleton {</a:t>
            </a:r>
            <a:endParaRPr lang="zh-CN" altLang="en-US" sz="12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2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private static Singleton instance = new Singleton(); // 在类加载的时候就创建实例</a:t>
            </a:r>
            <a:endParaRPr lang="zh-CN" altLang="en-US" sz="12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2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private Singleton() {}  // 将构造方法设为私有化</a:t>
            </a:r>
            <a:endParaRPr lang="zh-CN" altLang="en-US" sz="12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2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public static Singleton getInstance() {  // 提供一个公有的静态方法，以获取实例</a:t>
            </a:r>
            <a:endParaRPr lang="zh-CN" altLang="en-US" sz="12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2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return instance;</a:t>
            </a:r>
            <a:endParaRPr lang="zh-CN" altLang="en-US" sz="12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2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}</a:t>
            </a:r>
            <a:endParaRPr lang="zh-CN" altLang="en-US" sz="12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2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endParaRPr lang="zh-CN" altLang="en-US" sz="12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 startAt="2"/>
            </a:pPr>
            <a:r>
              <a:rPr lang="zh-CN" altLang="en-US" sz="12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懒汉式：</a:t>
            </a:r>
            <a:r>
              <a:rPr lang="zh-CN" altLang="en-US" sz="1200" b="1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第一次调用</a:t>
            </a:r>
            <a:r>
              <a:rPr lang="en-US" altLang="zh-CN" sz="1200" b="1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get</a:t>
            </a:r>
            <a:r>
              <a:rPr lang="zh-CN" altLang="en-US" sz="1200" b="1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方法时才会创建对象。</a:t>
            </a:r>
            <a:endParaRPr lang="zh-CN" altLang="en-US" sz="12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2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public class Singleton {</a:t>
            </a:r>
            <a:endParaRPr lang="zh-CN" altLang="en-US" sz="12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2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private static Singleton instance; // 声明一个静态的、私有的该类类型的变量，用于存储该类的实例</a:t>
            </a:r>
            <a:endParaRPr lang="zh-CN" altLang="en-US" sz="12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2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private Singleton() {} // 将构造方法设为私有化</a:t>
            </a:r>
            <a:endParaRPr lang="zh-CN" altLang="en-US" sz="12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2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public static Singleton getInstance() { // 提供一个公有的静态方法，以获取实例</a:t>
            </a:r>
            <a:endParaRPr lang="zh-CN" altLang="en-US" sz="12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2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if (instance == null) { // 第一次调用该方法时，才真正创建实例</a:t>
            </a:r>
            <a:endParaRPr lang="zh-CN" altLang="en-US" sz="12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2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instance = new Singleton(); // 创建实例</a:t>
            </a:r>
            <a:endParaRPr lang="zh-CN" altLang="en-US" sz="12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2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}</a:t>
            </a:r>
            <a:endParaRPr lang="zh-CN" altLang="en-US" sz="12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2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return instance;</a:t>
            </a:r>
            <a:endParaRPr lang="zh-CN" altLang="en-US" sz="12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2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}</a:t>
            </a:r>
            <a:endParaRPr lang="zh-CN" altLang="en-US" sz="12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2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endParaRPr lang="zh-CN" altLang="en-US" sz="12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08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单例模式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77595" y="881380"/>
            <a:ext cx="10629900" cy="567753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 封装练习题：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计一个学生类（Student），拥有姓名、年龄、性别三个属性（属性类型你可以自定），并包含获取/设置这些属性的方法。在设置年龄时需要做出一些限制：年龄不能为负数，如果年龄超过了范围（比如超过了120岁），则输出一个错误信息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 构造方法练习题：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设计一个商品类（Product），拥有名称、价格、数量三个属性，实现构造方法，以方便创建该类的实例。另外，需要提供一个计算商品总价的方法，该方法返回该商品的总价（即价格*数量）。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 static关键字练习题：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设计一个人类（Person），拥有姓名、年龄、性别三个属性，需要统计总人口数。在每次创建Person对象时，需要将总人口数加1，实现这个功能需要使用static关键字。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 this关键字练习题：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设计一个银行卡类（Card），拥有持卡人姓名、卡号、余额三个属性，实现构造方法、取款、存款、查询余额等方法。在实现取款和存款方法时，需要使用this关键字来区分对象的属性和方法的参数。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5. 高级练习题：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计一个学生选课系统，有两个类，一个是学生类（Student），一个是课程类（Course）。学生类包含姓名、学号、已选课程三个属性，课程类包含课程名称、课程编号、所属学院、授课老师、课程学分五个属性。需要设计学生选课和退课的方法。再设计一个打印某学生具体的选课信息的方法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练一练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3" name="图片 2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450" y="106045"/>
            <a:ext cx="2028825" cy="1282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38225" y="1106170"/>
            <a:ext cx="10629900" cy="501332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继承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面向对象三大特征之一：继承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继承作用？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742950" lvl="1" indent="-28575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基本作用：代码复用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742950" lvl="1" indent="-28575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重要作用：有了继承，才有了方法覆盖和多态机制。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继承在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中如何实现？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742950" lvl="1" indent="-28575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修饰符列表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 class 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类名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extends 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父类名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{}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742950" lvl="1" indent="-28575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extends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翻译为扩展。表示子类继承父类后，子类是对父类的扩展。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继承相关的术语：当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类继承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类时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742950" lvl="1" indent="-28575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类称为：父类、超类、基类、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superclass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742950" lvl="1" indent="-28575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类称为：子类、派生类、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subclass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Java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只支持单继承，一个类只能直接继承一个类。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不支持多继承，但支持多重继承（多层继承）。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子类继承父类后，除私有的不支持继承、构造方法不支持继承。其它的全部会继承。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一个类没有显示继承任何类时，默认继承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java.lang.Object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09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继承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3" name="图片 2" descr="图片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220" y="1106170"/>
            <a:ext cx="4368165" cy="1862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38225" y="859790"/>
            <a:ext cx="10629900" cy="528510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方法覆盖</a:t>
            </a: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/</a:t>
            </a: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override/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方法重写</a:t>
            </a: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/overwrite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什么情况下考虑使用方法覆盖？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当从父类中继承过来的方法无法满足当前子类的业务需求时。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发生方法覆盖的条件？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具有继承关系的父子类之间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相同的返回值类型，相同的方法名，相同的形式参数列表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访问权限不能变低，可以变高。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抛出异常不能变多，可以变少。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返回值类型可以是父类方法返回值类型的子类。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方法覆盖的小细节：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@Override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注解标注的方法会在编译阶段检查该方法是否重写了父类的方法。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私有方法不能继承，所以不能覆盖。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构造方法不能继承，所以不能覆盖。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静态方法不存在方法覆盖，方法覆盖针对的是实例方法。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方法覆盖说的实例方法，和实例变量无关。</a:t>
            </a:r>
            <a:r>
              <a:rPr lang="zh-CN" altLang="en-US" sz="139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（可以写程序测试一下）</a:t>
            </a:r>
            <a:endParaRPr lang="zh-CN" altLang="en-US" sz="139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10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方法覆盖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976125" y="2537605"/>
            <a:ext cx="10108667" cy="3155928"/>
            <a:chOff x="1037721" y="2414315"/>
            <a:chExt cx="10108667" cy="315592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9042935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092053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141171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$ļíḋê"/>
            <p:cNvSpPr/>
            <p:nvPr/>
          </p:nvSpPr>
          <p:spPr bwMode="auto">
            <a:xfrm rot="5400000">
              <a:off x="1642872" y="3566356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" name="í$ļîdè"/>
            <p:cNvSpPr/>
            <p:nvPr/>
          </p:nvSpPr>
          <p:spPr bwMode="auto">
            <a:xfrm rot="5400000">
              <a:off x="4593754" y="3552984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5" name="ïṥliḋè"/>
            <p:cNvSpPr/>
            <p:nvPr/>
          </p:nvSpPr>
          <p:spPr bwMode="auto">
            <a:xfrm rot="5400000">
              <a:off x="7544636" y="3566357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7" name="iṩḻîḓé"/>
            <p:cNvSpPr/>
            <p:nvPr/>
          </p:nvSpPr>
          <p:spPr bwMode="auto">
            <a:xfrm rot="5400000">
              <a:off x="10495520" y="3551413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405765" y="4769485"/>
            <a:ext cx="2323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this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关键字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16362" y="4763502"/>
            <a:ext cx="2491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static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关键字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450330" y="4763770"/>
            <a:ext cx="2223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JVM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体系结构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451975" y="4802505"/>
            <a:ext cx="2057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单例模式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90567" y="933562"/>
            <a:ext cx="1888642" cy="1015663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目录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2581" y="1179783"/>
            <a:ext cx="243534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CONTENTS</a:t>
            </a:r>
            <a:endParaRPr kumimoji="0" lang="en-US" altLang="zh-CN" sz="3200" b="1" i="0" u="none" strike="noStrike" kern="1200" cap="none" spc="0" normalizeH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54799" y="2985340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05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887918" y="2983717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06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51938" y="3019115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07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785057" y="3017492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08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986155" y="5693410"/>
            <a:ext cx="2044700" cy="2044700"/>
          </a:xfrm>
          <a:prstGeom prst="ellipse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466725" y="5224145"/>
            <a:ext cx="1005840" cy="100584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67" grpId="0"/>
      <p:bldP spid="67" grpId="1"/>
      <p:bldP spid="73" grpId="0"/>
      <p:bldP spid="73" grpId="1"/>
      <p:bldP spid="74" grpId="0"/>
      <p:bldP spid="74" grpId="1"/>
      <p:bldP spid="77" grpId="0"/>
      <p:bldP spid="77" grpId="1" bldLvl="0" animBg="1"/>
      <p:bldP spid="78" grpId="0"/>
      <p:bldP spid="78" grpId="1" bldLvl="0" animBg="1"/>
      <p:bldP spid="48" grpId="0"/>
      <p:bldP spid="48" grpId="1" bldLvl="0" animBg="1"/>
      <p:bldP spid="49" grpId="0"/>
      <p:bldP spid="49" grpId="1" bldLvl="0" animBg="1"/>
      <p:bldP spid="50" grpId="0"/>
      <p:bldP spid="50" grpId="1" bldLvl="0" animBg="1"/>
      <p:bldP spid="51" grpId="0"/>
      <p:bldP spid="51" grpId="1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38225" y="934720"/>
            <a:ext cx="10233660" cy="556323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多态的基础语法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什么是向上转型和向下转型？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允许具有继承关系的父子类型之间的类型转换。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向上转型（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upcasting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）：子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--&gt;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父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257300" lvl="2" indent="-34290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3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子类型的对象可以赋值给一个父类型的引用。</a:t>
            </a:r>
            <a:endParaRPr lang="zh-CN" altLang="en-US" sz="132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向下转型（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downcasting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）：父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--&gt;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子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257300" lvl="2" indent="-34290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3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父类型的引用可以转换为子类型的引用。但是需要加强制类型转换符。</a:t>
            </a:r>
            <a:endParaRPr lang="zh-CN" altLang="en-US" sz="132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无论是向上转型还是向下转型，前提条件是：两种类型之间必须存在继承关系。这样编译器才能编译通过。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什么是多态？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父类型引用指向子类对象。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Animal a = new Cat(); a.move();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程序分为编译阶段和运行阶段：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257300" lvl="2" indent="-34290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3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编译阶段：编译器只知道</a:t>
            </a:r>
            <a:r>
              <a:rPr lang="en-US" altLang="zh-CN" sz="13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3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</a:t>
            </a:r>
            <a:r>
              <a:rPr lang="en-US" altLang="zh-CN" sz="13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Animal</a:t>
            </a:r>
            <a:r>
              <a:rPr lang="zh-CN" altLang="en-US" sz="13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类型，因此去</a:t>
            </a:r>
            <a:r>
              <a:rPr lang="en-US" altLang="zh-CN" sz="13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Animal</a:t>
            </a:r>
            <a:r>
              <a:rPr lang="zh-CN" altLang="en-US" sz="13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类中找</a:t>
            </a:r>
            <a:r>
              <a:rPr lang="en-US" altLang="zh-CN" sz="13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move()</a:t>
            </a:r>
            <a:r>
              <a:rPr lang="zh-CN" altLang="en-US" sz="13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方法，找到之后，绑定成功，编译通过。这个过程通常被称为静态绑定。</a:t>
            </a:r>
            <a:endParaRPr lang="zh-CN" altLang="en-US" sz="132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257300" lvl="2" indent="-34290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3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运行阶段：运行时和</a:t>
            </a:r>
            <a:r>
              <a:rPr lang="en-US" altLang="zh-CN" sz="13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JVM</a:t>
            </a:r>
            <a:r>
              <a:rPr lang="zh-CN" altLang="en-US" sz="13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堆内存中的真实</a:t>
            </a:r>
            <a:r>
              <a:rPr lang="en-US" altLang="zh-CN" sz="13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sz="13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对象有关，所以运行时会自动调用真实对象的</a:t>
            </a:r>
            <a:r>
              <a:rPr lang="en-US" altLang="zh-CN" sz="13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move()</a:t>
            </a:r>
            <a:r>
              <a:rPr lang="zh-CN" altLang="en-US" sz="13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方法。这个过程通常被称为动态绑定。</a:t>
            </a:r>
            <a:endParaRPr lang="zh-CN" altLang="en-US" sz="132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多态指的是：多种形态，编译阶段一种形态，运行阶段另一种形态，因此叫做多态。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11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多态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75" y="934720"/>
            <a:ext cx="2787015" cy="2061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77900" y="934720"/>
            <a:ext cx="10233660" cy="38125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多态的基础语法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 startAt="3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向下转型我们需要注意什么？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向下转型时，使用不当，容易发生类型转换异常：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ClassCastException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在向下转型时，一般建议使用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instanceof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运算符进行判断来避免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ClassCastException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的发生。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lvl="1" indent="-34290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 startAt="4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ins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tanceof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运算符的使用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2" indent="-34290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语法格式：</a:t>
            </a:r>
            <a:r>
              <a:rPr lang="en-US" altLang="zh-CN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引用</a:t>
            </a:r>
            <a:r>
              <a:rPr lang="en-US" altLang="zh-CN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instanceof </a:t>
            </a:r>
            <a:r>
              <a:rPr lang="zh-CN" altLang="en-US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类型</a:t>
            </a:r>
            <a:r>
              <a:rPr lang="en-US" altLang="zh-CN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en-US" altLang="zh-CN" sz="152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2" indent="-34290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执行结果是</a:t>
            </a:r>
            <a:r>
              <a:rPr lang="en-US" altLang="zh-CN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true</a:t>
            </a:r>
            <a:r>
              <a:rPr lang="zh-CN" altLang="en-US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或者</a:t>
            </a:r>
            <a:r>
              <a:rPr lang="en-US" altLang="zh-CN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false</a:t>
            </a:r>
            <a:endParaRPr lang="en-US" altLang="zh-CN" sz="152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2" indent="-34290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例如：</a:t>
            </a:r>
            <a:r>
              <a:rPr lang="en-US" altLang="zh-CN" sz="15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(a instanceof Cat)</a:t>
            </a:r>
            <a:endParaRPr lang="en-US" altLang="zh-CN" sz="152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257300" lvl="3" indent="-34290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lang="zh-CN" altLang="en-US" sz="128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如果结果是</a:t>
            </a:r>
            <a:r>
              <a:rPr lang="en-US" altLang="zh-CN" sz="128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true</a:t>
            </a:r>
            <a:r>
              <a:rPr lang="zh-CN" altLang="en-US" sz="128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：表示</a:t>
            </a:r>
            <a:r>
              <a:rPr lang="en-US" altLang="zh-CN" sz="128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28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引用指向的对象是</a:t>
            </a:r>
            <a:r>
              <a:rPr lang="en-US" altLang="zh-CN" sz="128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Cat</a:t>
            </a:r>
            <a:r>
              <a:rPr lang="zh-CN" altLang="en-US" sz="128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类型的。</a:t>
            </a:r>
            <a:endParaRPr lang="zh-CN" altLang="en-US" sz="128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257300" lvl="3" indent="-34290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lang="zh-CN" altLang="en-US" sz="128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如果结果是</a:t>
            </a:r>
            <a:r>
              <a:rPr lang="en-US" altLang="zh-CN" sz="128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false</a:t>
            </a:r>
            <a:r>
              <a:rPr lang="zh-CN" altLang="en-US" sz="128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：表示</a:t>
            </a:r>
            <a:r>
              <a:rPr lang="en-US" altLang="zh-CN" sz="128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28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引用指向的对象不是</a:t>
            </a:r>
            <a:r>
              <a:rPr lang="en-US" altLang="zh-CN" sz="128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Cat</a:t>
            </a:r>
            <a:r>
              <a:rPr lang="zh-CN" altLang="en-US" sz="128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类型的。</a:t>
            </a:r>
            <a:endParaRPr lang="zh-CN" altLang="en-US" sz="128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11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多态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38225" y="934720"/>
            <a:ext cx="10629900" cy="391541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软件开发七大原则</a:t>
            </a:r>
            <a:endParaRPr lang="zh-CN" altLang="en-US" sz="20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软件开发原则旨在引导软件行业的从业者在代码设计和开发过程中，遵循一些基本原则，以达到高质量、易维护、易扩展、安全性强等目标。软件开发原则与具体的编程语言无关的，属于软件设计方面的知识。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软件开发七大原则？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1215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开闭原则 (Open-Closed Principle，OCP)：一个软件实体应该对扩展开放，对修改关闭。即在不修改原有代码的基础上，通过添加新的代码来扩展功能。</a:t>
            </a:r>
            <a:r>
              <a:rPr lang="zh-CN" altLang="en-US" sz="1215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（最基本的原则，其它原则都是为这个原则服务的。）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单一职责原则：一个类只负责单一的职责，也就是一个类只有一个引起它变化的原因。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里氏替换原则：子类对象可以替换其基类对象出现的任何地方，并且保证原有程序的正确性。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接口隔离原则：客户端不应该依赖它不需要的接口。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依赖倒置原则：高层模块不应该依赖底层模块，它们都应该依赖于抽象接口。换言之，面向接口编程。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迪米特法则：一个对象应该对其它对象保持最少的了解。即一个类应该对自己需要耦合或调用的类知道得最少。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合成复用原则：尽量使用对象组合和聚合，而不是继承来达到复用的目的。组合和聚合可以在获取外部对象的方法中被调用，是一种运行时关联，而继承则是一种编译时关联。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11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多态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077595" y="4850130"/>
            <a:ext cx="10629900" cy="115951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多态在开发中的作用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降低程序的耦合度，提高程序的扩展力。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尽量使用多态，面向抽象编程，不要面向具体编程。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17220" y="934720"/>
            <a:ext cx="11122660" cy="515683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练一练</a:t>
            </a:r>
            <a:endParaRPr lang="zh-CN" altLang="en-US" sz="20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创建一个名为`Shape`的类，在其中定义两个属性`length`和`width`，并提供相应的getter和setter方法来进行属性的访问和修改。在此基础上，创建一个名为`Rectangle`的子类和一个名为`Square`的子类，并分别复写`getArea()`方法来计算矩形和正方形的面积，使用多态实现打印出各自的面积。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创建一个名为`Person`的类，在其中定义方法`greet()`，用于问候对方。在此基础上，创建一个名为`EnglishPerson`的子类和一个名为`ChinesePerson`的子类分别复写`greet()`方法，分别使用英文和中文问候对方。在`main`方法中，创建一个`EnglishPerson`对象和一个`ChinesePerson`对象，使用`greet()`方法向对方问候。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创建一个名为`Animal`的类，在其中定义方法`move()`，用于输出动物的移动方式。在此基础上，创建一个名为`Cat`的子类和一个名为`Fish`的子类分别复写`move()`方法，分别输出猫和鱼的移动方式。在`main`方法中，创建一个名为`animal`的变量，再在运行时分别将它指定为`Cat`和`Fish`的实例，然后调用它们的`move()`方法。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设计一个简单的员工管理系统，包含以下类：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en-US" altLang="zh-CN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`Employee`类：定义员工的基本属性，包括姓名、部门、工资等，并实现方法`getSalary()`用于返回工资。</a:t>
            </a:r>
            <a:endParaRPr lang="en-US" altLang="zh-CN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en-US" altLang="zh-CN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`HourlyEmployee`类：通过继承`Employee`类，实现新的属性和方法，包括时薪和工作小时数，并重写父类的`getSalary()`方法，计算出按照时薪计算的工资。</a:t>
            </a:r>
            <a:endParaRPr lang="en-US" altLang="zh-CN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en-US" altLang="zh-CN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`SalariedEmployee`类：通过继承`Employee`类，实现新的属性和方法，包括月薪和工作天数，并重写父类的`getSalary()`方法，计算出按照月薪计算的工资。</a:t>
            </a:r>
            <a:endParaRPr lang="en-US" altLang="zh-CN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en-US" altLang="zh-CN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`CommissionedEmployee`类：通过继承`Employee`类，实现新的属性和方法，包括佣金比例和销售额，并重写父类的`getSalary()`方法，计算出按照销售额和佣金比例计算的工资。</a:t>
            </a:r>
            <a:endParaRPr lang="en-US" altLang="zh-CN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en-US" altLang="zh-CN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在主方法中，实例化多个`Employee`、`HourlyEmployee`、`SalariedEmployee`和`CommissionedEmployee`对象，分别计算他们的工资并输出。</a:t>
            </a:r>
            <a:endParaRPr lang="en-US" altLang="zh-CN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endParaRPr lang="en-US" altLang="zh-CN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11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多态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38225" y="1106170"/>
            <a:ext cx="10629900" cy="49555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super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关键字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super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关键字和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this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关键字对比来学习。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this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代表的是当前对象。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super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代表的是当前对象中的父类型特征。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super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不能使用在静态上下文中。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“super.”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大部分情况下是可以省略的。什么时候不能省略？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当父类和子类中定义了相同的属性（实例变量）或者相同方法（实例方法）时，如果需要在子类中访问父类的属性或方法时，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super.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不能省略。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this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可以单独输出，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super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不能单独输出。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super(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实参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 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通过子类的构造方法调用父类的构造方法，目的是为了完成父类型特征的初始化。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当一个构造方法第一行没有显示的调用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“super(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实参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);”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，也没有显示的调用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“this(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实参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)”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，系统会自动调用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super()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。因此一个类中的无参数构造方法建议显示的定义出来。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super(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实参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 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这个语法只能出现在构造方法第一行。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语言中只要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new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对象，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Object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的无参数构造方法一定会执行。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12super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关键字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3" name="图片 2" descr="super是什么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085" y="275590"/>
            <a:ext cx="2806065" cy="112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77595" y="1000760"/>
            <a:ext cx="10629900" cy="290258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final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关键字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final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修饰的类不能被继承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final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修饰的方法不能被覆盖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final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修饰的变量，一旦赋值不能重新赋值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final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修饰的实例变量必须在对象初始化时手动赋值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final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修饰的实例变量一般和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static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联合使用：称为常量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final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修饰的引用，一旦指向某个对象后，不能再指向其它对象。但指向的对象内部的数据是可以修改的。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13final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关键字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77595" y="995045"/>
            <a:ext cx="9655175" cy="41884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抽象类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什么时候考虑将类定义为抽象类？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742950" lvl="1" indent="-28575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如果类中有些方法无法实现或者没有意义，可以将方法定义为抽象方法。类定义为抽象类。这样在抽象类中只提供</a:t>
            </a:r>
            <a:r>
              <a:rPr lang="zh-CN" altLang="en-US" sz="1215" b="1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公共代码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，具体的实现</a:t>
            </a:r>
            <a:r>
              <a:rPr lang="zh-CN" altLang="en-US" sz="1215" b="1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强行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交给子类去做。比如一个</a:t>
            </a:r>
            <a:r>
              <a:rPr 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Person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类有一个</a:t>
            </a:r>
            <a:r>
              <a:rPr 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问候的方法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greet()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，但是不同国家的人问候的方式不同，</a:t>
            </a:r>
            <a:r>
              <a:rPr 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因此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greet()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方法具体实现应该交给子类。再比如主人喂养宠物的例子中的宠物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Pet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Pet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中的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eat()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方法的方法体就是没有意义的。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 startAt="2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抽象类如何定义？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abstract class 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类名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{}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 startAt="2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抽象类有构造方法，但无法实例化。抽象类的构造方法是给子类使用的。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 startAt="2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抽象方法如何定义？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abstract 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方法返回值类型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方法名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形参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 startAt="2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抽象类中不一定有抽象方法，但如果有抽象方法那么类要求必须是抽象类。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 startAt="2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一个非抽象的类继承抽象类，要求必须将抽象方法进行实现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重写。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 startAt="2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abstract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关键字不能和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private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final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static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关键字共存。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14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抽象类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77595" y="934720"/>
            <a:ext cx="9655175" cy="495681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练一练（</a:t>
            </a: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super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final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，抽象类</a:t>
            </a: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综合练习）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请根据题目要求编写程序，实现一个包含抽象类和抽象方法的Java程序，要求：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 定义一个抽象类Shape，包含属性：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name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、color、抽象方法area()，非抽象方法display()。思考为什么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area()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方法定义为抽象方法？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 定义一个Circle类，继承Shape类，包含一个双精度类型实例变量radius，以及一个构造方法，该构造方法使用super关键字调用父类Shape的构造方法，来初始化color和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name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。Circle类还实现了抽象方法area()，用于计算圆形的面积。定义一个常量类，常量类中定义一个常量用来专门存储圆周率。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 定义一个Rectangle类，继承Shape类，包含两个双精度类型实例变量width和height，以及一个构造方法，该构造方法使用super关键字调用父类Shape的构造方法，来初始化color和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name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。Rectangle类还实现了抽象方法area()，用于计算矩形的面积。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5. 在程序的main()方法中，创建一个Circle对象、一个Rectangle对象，并分别调用它们的display()方法，输出结果。调用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area()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方法输出面积。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14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抽象类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77595" y="869315"/>
            <a:ext cx="10207625" cy="56292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接口的基础语法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接口（interface）在Java中表示一种规范或契约，它定义了一组抽象方法和常量，用来描述一些实现这个接口的类应该具有哪些行为和属性。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接口和类一样，也是一种引用数据类型。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接口怎么定义？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修饰符列表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 interface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接口名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{}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抽象类是半抽象的，接口是完全抽象的。</a:t>
            </a:r>
            <a:r>
              <a:rPr 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接口没有构造方法，也无法实例化。</a:t>
            </a:r>
            <a:endParaRPr 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接口中只能定义：常量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+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抽象方法。接口中的常量的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static final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可以省略。接口中的抽象方法的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abstract</a:t>
            </a:r>
            <a:r>
              <a:rPr 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可以省略。接口中所有的方法和变量都是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public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修饰的。</a:t>
            </a:r>
            <a:endParaRPr 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接口和接口之间可以多继承。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类和接口的关系我们叫做实现（这里的实现也可以等同看做继承）。使用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implements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关键字进行接口的实现。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一个非抽象的类实现接口必须将接口中所有的抽象方法全部实现。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一个类可以实现多个接口。语法是：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class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implements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A,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B{}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Java8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之后，接口中允许出现默认方法和静态方法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(JDK8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新特性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入默认方式是为了解决接口演变问题：接口可以定义抽象方法，但是不能实现这些方法。所有实现接口的类都必须实现这些抽象方法。这会导致接口升级的问题：当我们向接口添加或删除一个抽象方法时，这会破坏该接口的所有实现，并且所有该接口的用户都必须修改其代码才能适应更改。这就是所谓的"接口演变"问题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引入的静态方法只能使用本接口名来访问，无法使用实现类的类名访问。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lvl="1" indent="-34290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 startAt="10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JDK9之后允许接口中定义私有的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实例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（为默认方法服务的）和私有的静态方法（为静态方法服务的）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lvl="1" indent="-34290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 startAt="10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所有的接口隐式的继承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Object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。因此接口也可以调用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Object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类的相关方法。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15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接口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77595" y="824230"/>
            <a:ext cx="9819640" cy="52095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接口的作用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面向接口调用的称为：接口调用者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面向接口实现的称为：接口实现者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调用者和实现者通过接口达到了解耦合。也就是说调用者不需要关心具体的实现者，实现者也不需要关心具体的调用者，双方都遵循规范，面向接口进行开发。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b="1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面向抽象编程，面向接口编程，可以降低程序的耦合度，提高程序的扩展力。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例如定义一个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Usb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接口，提供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read()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write()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方法，通过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read()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方法读，通过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write()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方法写：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定义一个电脑类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Computer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，它是调用者，面向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Usb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接口来调用。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Usb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接口的实现可以有很多，例如：打印机（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Printer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），硬盘（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ard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rive）。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lvl="1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public class Computer{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lvl="1" indent="45720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public void conn(Usb usb){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914400" lvl="2" indent="45720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usb.read();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914400" lvl="2" indent="45720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usb.write();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lvl="1" indent="45720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lvl="1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lvl="1" indent="-34290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 startAt="7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再想想，我们平时去饭店吃饭，这个场景中有没有接口呢？食谱菜单就是接口。顾客是调用者。厨师是实现者。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15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接口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976125" y="2537605"/>
            <a:ext cx="10108667" cy="3155928"/>
            <a:chOff x="1037721" y="2414315"/>
            <a:chExt cx="10108667" cy="315592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9042935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092053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141171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$ļíḋê"/>
            <p:cNvSpPr/>
            <p:nvPr/>
          </p:nvSpPr>
          <p:spPr bwMode="auto">
            <a:xfrm rot="5400000">
              <a:off x="1642872" y="3566356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" name="í$ļîdè"/>
            <p:cNvSpPr/>
            <p:nvPr/>
          </p:nvSpPr>
          <p:spPr bwMode="auto">
            <a:xfrm rot="5400000">
              <a:off x="4593754" y="3552984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5" name="ïṥliḋè"/>
            <p:cNvSpPr/>
            <p:nvPr/>
          </p:nvSpPr>
          <p:spPr bwMode="auto">
            <a:xfrm rot="5400000">
              <a:off x="7544636" y="3566357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7" name="iṩḻîḓé"/>
            <p:cNvSpPr/>
            <p:nvPr/>
          </p:nvSpPr>
          <p:spPr bwMode="auto">
            <a:xfrm rot="5400000">
              <a:off x="10495520" y="3551413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405765" y="4769485"/>
            <a:ext cx="2323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继承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16362" y="4763502"/>
            <a:ext cx="2491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方法覆盖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450330" y="4763770"/>
            <a:ext cx="2223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多态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451975" y="4802505"/>
            <a:ext cx="2057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super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关键字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90567" y="933562"/>
            <a:ext cx="1888642" cy="1015663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目录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2581" y="1179783"/>
            <a:ext cx="243534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CONTENTS</a:t>
            </a:r>
            <a:endParaRPr kumimoji="0" lang="en-US" altLang="zh-CN" sz="3200" b="1" i="0" u="none" strike="noStrike" kern="1200" cap="none" spc="0" normalizeH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54799" y="2985340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09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887918" y="2983717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10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51938" y="3019115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11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785057" y="3017492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12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986155" y="5693410"/>
            <a:ext cx="2044700" cy="2044700"/>
          </a:xfrm>
          <a:prstGeom prst="ellipse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466725" y="5224145"/>
            <a:ext cx="1005840" cy="100584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67" grpId="0"/>
      <p:bldP spid="67" grpId="1"/>
      <p:bldP spid="73" grpId="0"/>
      <p:bldP spid="73" grpId="1"/>
      <p:bldP spid="74" grpId="0"/>
      <p:bldP spid="74" grpId="1"/>
      <p:bldP spid="77" grpId="0"/>
      <p:bldP spid="77" grpId="1" bldLvl="0" animBg="1"/>
      <p:bldP spid="78" grpId="0"/>
      <p:bldP spid="78" grpId="1" bldLvl="0" animBg="1"/>
      <p:bldP spid="48" grpId="0"/>
      <p:bldP spid="48" grpId="1" bldLvl="0" animBg="1"/>
      <p:bldP spid="49" grpId="0"/>
      <p:bldP spid="49" grpId="1" bldLvl="0" animBg="1"/>
      <p:bldP spid="50" grpId="0"/>
      <p:bldP spid="50" grpId="1" bldLvl="0" animBg="1"/>
      <p:bldP spid="51" grpId="0"/>
      <p:bldP spid="51" grpId="1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38225" y="934720"/>
            <a:ext cx="10126345" cy="500316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接口与抽象类如何选择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抽象类和接口虽然在代码角度都能达到同样的效果，但适用场景不同：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抽象类主要适用于公共代码的提取。当多个类中有共同的属性和方法时，为了达到代码的复用，建议为这几个类提取出来一个父类，在该父类中编写公共的代码。如果有一些方法无法在该类中实现，可以延迟到子类中实现。这样的类就应该使用抽象类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主要用于功能的扩展。例如有很多类，一些类需要这个方法，另外一些类不需要这个方法时，可以将该方法定义到接口中。需要这个方法的类就去实现这个接口，不需要这个方法的就可以不实现这个接口。接口主要规定的是行为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练一练：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定义一个动物类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Animal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，属性包括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name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age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。方法包括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display()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eat()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display()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方法可以有具体的实现，显示动物的基本信息。但因为不同的动物会有不同的吃的方式，因此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eat()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方法应该定义为抽象方法，延迟给子类来实现。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定义多个子类，例如：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XiaoYanZi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Dog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YingWu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。分别继承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Animal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，实现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eat()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不是所有的动物都会飞，其中只有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XiaoYanZi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YingWu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会飞，请定义一个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Flyable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接口，接口中定义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fly()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方法。让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XiaoYanZi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YingWu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都能飞。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不是所有的动物都会说话，其中只有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YingWu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会说话，请定义一个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Speakable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接口，接口中定义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speak()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方法。让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YingWu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会说话。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编写测试程序，创建各个动物对象，调用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display()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方法，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eat()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方法，能飞的动物让它飞，能说话的动物让它说话。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lvl="1" indent="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注意：一个类继承某个类的同时可以实现多个接口：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class 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类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 extends 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父类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 implements 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接口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A,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接口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B{}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  <a:p>
            <a:pPr marL="457200" lvl="1" indent="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注意：当某种类型向下转型为某个接口类型时，接口类型和该类之间可以没有继承关系，编译器不会报错的。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</a:pP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15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接口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77595" y="1042035"/>
            <a:ext cx="10126345" cy="53492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练一练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假设你正在编写一个游戏，其中有一些怪物和英雄，并且它们都可以进行战斗。具体来说，每个角色都有自己的名字、生命值、攻击力和防御力，并且可以进行攻击和防御等操作。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请按照以下步骤设计一个程序：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 创建一个 `Character` 接口，它具有 `getName()`、`getHealth()`、`getAttack()`、`getDefense()`、`attack()` 和 `defense()` 六个方法，分别用于获取角色的名字、生命值、攻击力、防御力，以及进行攻击和防御操作。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 创建一个 `Monster` 接口，它继承自 `Character` 接口，具有一个 `getReward()` 方法，返回这个怪物打败后可以获得的奖励。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 创建一个英雄类 `Hero`，它实现了 `Character` 接口，具有名字、生命值、攻击力和防御力属性。它的 `attack()` 和 `defense()` 方法用于进行攻击和防御操作，根据对手的攻击力和自己的防御力计算生命值，并输出攻击和防御的结果。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 创建一个怪物类 `MonsterImpl`，它实现了 `Monster` 接口，具有名字、生命值、攻击力、防御力和奖励属性。它的 `attack()` 和 `defense()` 方法同样根据对手的攻击力和自己的防御力计算生命值，并输出攻击和防御的结果。同时，如果自己的生命值降到一定程度以下，就会发动愤怒效果，攻击力翻倍。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5. 创建一些具体的英雄和怪物对象，例如一位攻击力为 3，防御力为 2，生命值为 30，叫做“剑士”的英雄，以及一个攻击力为 4，防御力为 1，生命值为 20，奖励为 100 金币，叫做“骷髅王”的怪物。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6. 最后，编写一个 `Main` 类，创建一些角色对象，模拟一些战斗场景，并演示攻击和防御的效果。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15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接口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38225" y="934720"/>
            <a:ext cx="10167620" cy="57124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UML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UML（Unified Modeling Language，统一建模语言）是一种用于面向对象软件开发的图形化的建模语言。它由Grady Booch、James Rumbaugh和Ivar Jacobson等三位著名的软件工程师所开发，并于1997年正式发布。UML提供了一套通用的图形化符号和规范，帮助开发人员以图形化的形式表达软件设计和编写的所有关键方面，从而更好地展示软件系统的设计和实现过程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UML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是一种图形化的语言，类似于现实生活中建筑工程师画的建筑图纸，图纸上有特定的符号代表特殊的含义。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UML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不是专门为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语言准备的。只要是面向对象的编程语言，开发前的设计，都需要画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UML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图进行系统设计。（设计模式、软件开发七大原则等同样也不是只为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语言准备的。）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UML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图包括：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45720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类图（Class Diagram）：描述软件系统中的类、接口、关系和其属性等；</a:t>
            </a:r>
            <a:endParaRPr lang="zh-CN" altLang="en-US" sz="140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45720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用例图（Use Case Diagram）：描述系统的功能需求和用户与系统之间的关系；</a:t>
            </a:r>
            <a:endParaRPr lang="zh-CN" altLang="en-US" sz="140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45720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序列图（Sequence Diagram）：描述对象之间的交互、消息传递和时序约束等；</a:t>
            </a:r>
            <a:endParaRPr lang="zh-CN" altLang="en-US" sz="140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  <a:p>
            <a:pPr marL="0" indent="45720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状态图（Statechart Diagram）：描述类或对象的生命周期以及状态之间的转换；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45720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对象图（Object Diagram）：表示特定时间的系统状态，并显示其包含的对象及其属性；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45720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协作图（Collaboration Diagram）：描述对象之间的协作，表示对象之间相互合作来完成任务的关系；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45720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活动图（Activity Diagram）：描述系统的动态行为和流程，包括控制流和对象流；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45720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部署图（Deployment Diagram）：描述软件或系统在不同物理设备上部署的情况，包括计算机、网络、中间件、应用程序等。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 startAt="5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常见的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UML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建模工具有：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StarUML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Rational Rose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16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类之间关系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38225" y="934720"/>
            <a:ext cx="10167620" cy="485203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类之间的关系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 泛化关系（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is a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 实现关系（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is like a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 关联关系（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has a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 聚合关系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聚合关系指的是一个类包含、合成或者拥有另一个类的实例，而这个实例是可以独立存在的。聚合关系是一种弱关联关系，表示整体与部分之间的关系。例如一个教室有多个学生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5. 组合关系（Composition）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组合关系是聚合关系的一种特殊情况，表示整体与部分之间的关系更加强烈。组合关系指的是一个类包含、合成或者拥有另一个类的实例，而这个实例只能同时存在于一个整体对象中。如果整体对象被销毁，那么部分对象也会被销毁。例如一个人对应四个肢体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6. 依赖关系（Dependency）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依赖关系是一种临时性的关系，当一个类使用另一个类的功能时，就会产生依赖关系。如果一个类的改变会影响到另一个类的功能，那么这两个类之间就存在依赖关系。依赖关系是一种较弱的关系，可以存在多个依赖于同一个类的对象。例如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类中使用了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类，但是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类作为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类的方法参数或者局部变量等。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16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类之间关系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3300" y="586105"/>
            <a:ext cx="2188210" cy="1947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17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访问控制权限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38225" y="1111250"/>
            <a:ext cx="10271125" cy="218757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1120140" y="3298825"/>
            <a:ext cx="9951720" cy="28562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457200" hangingPunct="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private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：私有的，只能在本类中访问。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缺省：默认的，同一个包下可以访问。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protected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：受保护的，子类中可以访问。（受保护的通常就是给子孙用的。）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public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：公共的，在任何位置都可以访问。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类中的属性和方法访问权限共有四种：private、缺省、protected和public。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类的访问权限只有两种：public和 缺省。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访问权限控制符不能修饰局部变量。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77595" y="872490"/>
            <a:ext cx="10629900" cy="511365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类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java.lang.Object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是所有类的超类。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中所有类都实现了这个类中的方法。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Object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类是我们学习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JDK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类库的第一个类。通过这个类的学习要求掌握会查阅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API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帮助文档。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现阶段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Object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类中需要掌握的方法：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742950" lvl="1" indent="-28575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toString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：将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对象转换成字符串。</a:t>
            </a:r>
            <a:endParaRPr lang="en-US" altLang="zh-CN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742950" lvl="1" indent="-28575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equals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：判断两个对象是否相等。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lvl="1" indent="-342900" algn="l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 startAt="4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现阶段Object类中需要了解的方法：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742950" lvl="1" indent="-28575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hashCode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返回一个对象的哈希值，通常作为在哈希表中查找该对象的键值。Object类的默认实现是根据对象的内存地址生成一个哈希码（即将对象的内存地址转换为整数作为哈希值）。hashCode()方法是为了HashMap、Hashtable、HashSet等集合类进行优化而设置的，以便更快地查找和存储对象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742950" lvl="1" indent="-28575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finalize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：当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对象被回收时，由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GC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自动调用被回收对象的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finalize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方法，通常在该方法中完成销毁前的准备。</a:t>
            </a:r>
            <a:endParaRPr lang="en-US" altLang="zh-CN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742950" lvl="1" indent="-28575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clone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：对象的拷贝。（浅拷贝，深拷贝）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200150" lvl="2" indent="-28575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13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protected</a:t>
            </a:r>
            <a:r>
              <a:rPr lang="zh-CN" altLang="en-US" sz="13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修饰的只能在同一个包下或者子类中访问。</a:t>
            </a:r>
            <a:endParaRPr lang="zh-CN" altLang="en-US" sz="132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200150" lvl="2" indent="-28575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3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只有实现了</a:t>
            </a:r>
            <a:r>
              <a:rPr lang="en-US" altLang="zh-CN" sz="13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Cloneable</a:t>
            </a:r>
            <a:r>
              <a:rPr lang="zh-CN" altLang="en-US" sz="13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接口的对象才能被克隆。</a:t>
            </a:r>
            <a:endParaRPr lang="en-US" altLang="zh-CN" sz="132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18Object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类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 descr="克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870" y="5060950"/>
            <a:ext cx="1737995" cy="1057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38225" y="850900"/>
            <a:ext cx="9969500" cy="561530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内部类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什么是内部类？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定义在一个类中的类。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什么时候使用内部类？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一个类用到了另外一个类，而这两个类的联系比较密切，但是如果把这两个类定义为独立的类，不但增加了类的数量，也不利于代码的阅读和维护。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内部类可以访问外部类的私有成员，这样可以将相关的类和接口隐藏在外部类的内部，从而提高封装性。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匿名内部类是指没有名字的内部类，通常用于定义一个只使用一次的类，比如在事件处理中。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内部类包括哪几种？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静态内部类：和静态变量一个级别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43000" lvl="2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静态内部类如何实例化：OuterClass.StaticInnerClass staticInnerClass = new OuterClass.StaticInnerClass();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43000" lvl="2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无法直接访问外部类中实例变量和实例方法。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实例内部类：和实例变量一个级别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43000" lvl="2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14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实例内部类如何实例化：OuterClass.InnerClass innerClass = new OuterClass().new InnerClass();</a:t>
            </a:r>
            <a:endParaRPr lang="zh-CN" altLang="en-US" sz="114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43000" lvl="2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14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可以直接访问外部类中所有的实例变量，实例方法，静态变量，静态方法。</a:t>
            </a:r>
            <a:endParaRPr lang="zh-CN" altLang="en-US" sz="114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局部内部类：和局部变量一个级别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43000" lvl="2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14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局部内部类方外类外部的局部变量时，局部变量需要被</a:t>
            </a:r>
            <a:r>
              <a:rPr lang="en-US" altLang="zh-CN" sz="114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final</a:t>
            </a:r>
            <a:r>
              <a:rPr lang="zh-CN" altLang="en-US" sz="114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修饰。</a:t>
            </a:r>
            <a:endParaRPr lang="zh-CN" altLang="en-US" sz="114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43000" lvl="2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14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</a:t>
            </a:r>
            <a:r>
              <a:rPr lang="en-US" altLang="zh-CN" sz="114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JDK8</a:t>
            </a:r>
            <a:r>
              <a:rPr lang="zh-CN" altLang="en-US" sz="114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开始，不需要手动添加</a:t>
            </a:r>
            <a:r>
              <a:rPr lang="en-US" altLang="zh-CN" sz="114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final</a:t>
            </a:r>
            <a:r>
              <a:rPr lang="zh-CN" altLang="en-US" sz="114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了，但</a:t>
            </a:r>
            <a:r>
              <a:rPr lang="en-US" altLang="zh-CN" sz="114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JVM</a:t>
            </a:r>
            <a:r>
              <a:rPr lang="zh-CN" altLang="en-US" sz="114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会自动添加。</a:t>
            </a:r>
            <a:endParaRPr lang="zh-CN" altLang="en-US" sz="114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匿名内部类：特殊的局部内部类，没有名字，只能用一次。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475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19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内部类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直角三角形 79"/>
          <p:cNvSpPr/>
          <p:nvPr/>
        </p:nvSpPr>
        <p:spPr>
          <a:xfrm flipV="1">
            <a:off x="0" y="0"/>
            <a:ext cx="1537639" cy="1537639"/>
          </a:xfrm>
          <a:prstGeom prst="rtTriangle">
            <a:avLst/>
          </a:prstGeom>
          <a:solidFill>
            <a:srgbClr val="2C3173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flipH="1">
            <a:off x="3412274" y="0"/>
            <a:ext cx="8132956" cy="6858000"/>
          </a:xfrm>
          <a:custGeom>
            <a:avLst/>
            <a:gdLst>
              <a:gd name="connsiteX0" fmla="*/ 1274956 w 8132956"/>
              <a:gd name="connsiteY0" fmla="*/ 0 h 6858000"/>
              <a:gd name="connsiteX1" fmla="*/ 0 w 8132956"/>
              <a:gd name="connsiteY1" fmla="*/ 0 h 6858000"/>
              <a:gd name="connsiteX2" fmla="*/ 0 w 8132956"/>
              <a:gd name="connsiteY2" fmla="*/ 6858000 h 6858000"/>
              <a:gd name="connsiteX3" fmla="*/ 8132956 w 813295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2956" h="6858000">
                <a:moveTo>
                  <a:pt x="1274956" y="0"/>
                </a:moveTo>
                <a:lnTo>
                  <a:pt x="0" y="0"/>
                </a:lnTo>
                <a:lnTo>
                  <a:pt x="0" y="6858000"/>
                </a:lnTo>
                <a:lnTo>
                  <a:pt x="8132956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flipH="1">
            <a:off x="4059044" y="0"/>
            <a:ext cx="8132956" cy="6858000"/>
          </a:xfrm>
          <a:custGeom>
            <a:avLst/>
            <a:gdLst>
              <a:gd name="connsiteX0" fmla="*/ 1274956 w 8132956"/>
              <a:gd name="connsiteY0" fmla="*/ 0 h 6858000"/>
              <a:gd name="connsiteX1" fmla="*/ 0 w 8132956"/>
              <a:gd name="connsiteY1" fmla="*/ 0 h 6858000"/>
              <a:gd name="connsiteX2" fmla="*/ 0 w 8132956"/>
              <a:gd name="connsiteY2" fmla="*/ 6858000 h 6858000"/>
              <a:gd name="connsiteX3" fmla="*/ 8132956 w 813295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2956" h="6858000">
                <a:moveTo>
                  <a:pt x="1274956" y="0"/>
                </a:moveTo>
                <a:lnTo>
                  <a:pt x="0" y="0"/>
                </a:lnTo>
                <a:lnTo>
                  <a:pt x="0" y="6858000"/>
                </a:lnTo>
                <a:lnTo>
                  <a:pt x="8132956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flipH="1">
            <a:off x="7627434" y="2283274"/>
            <a:ext cx="4564566" cy="4564566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632575" y="1537335"/>
            <a:ext cx="4479290" cy="4239260"/>
          </a:xfrm>
          <a:prstGeom prst="ellipse">
            <a:avLst/>
          </a:prstGeom>
          <a:solidFill>
            <a:schemeClr val="bg1"/>
          </a:solidFill>
          <a:ln w="22225" cap="flat" cmpd="sng" algn="ctr">
            <a:noFill/>
            <a:prstDash val="solid"/>
            <a:miter lim="800000"/>
          </a:ln>
          <a:effectLst>
            <a:outerShdw blurRad="939800" dist="266700" sx="99000" sy="99000" algn="ctr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837680" y="1727200"/>
            <a:ext cx="4105910" cy="3859530"/>
          </a:xfrm>
          <a:prstGeom prst="ellipse">
            <a:avLst/>
          </a:prstGeom>
          <a:noFill/>
          <a:ln>
            <a:solidFill>
              <a:srgbClr val="2C3173">
                <a:alpha val="32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1459B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434330" y="2151380"/>
            <a:ext cx="586105" cy="245110"/>
            <a:chOff x="8225" y="1632"/>
            <a:chExt cx="923" cy="386"/>
          </a:xfrm>
          <a:solidFill>
            <a:srgbClr val="002562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8225" y="1632"/>
              <a:ext cx="416" cy="387"/>
              <a:chOff x="4218240" y="1782762"/>
              <a:chExt cx="525790" cy="489777"/>
            </a:xfrm>
            <a:grpFill/>
          </p:grpSpPr>
          <p:sp>
            <p:nvSpPr>
              <p:cNvPr id="77" name="椭圆 76"/>
              <p:cNvSpPr/>
              <p:nvPr/>
            </p:nvSpPr>
            <p:spPr>
              <a:xfrm>
                <a:off x="421824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443792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4657599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421824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443792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4657599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421824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443792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4657599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8732" y="1632"/>
              <a:ext cx="416" cy="387"/>
              <a:chOff x="4218240" y="1782762"/>
              <a:chExt cx="525790" cy="489777"/>
            </a:xfrm>
            <a:grpFill/>
          </p:grpSpPr>
          <p:sp>
            <p:nvSpPr>
              <p:cNvPr id="3" name="椭圆 2"/>
              <p:cNvSpPr/>
              <p:nvPr/>
            </p:nvSpPr>
            <p:spPr>
              <a:xfrm>
                <a:off x="421824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43792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4657599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21824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443792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657599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21824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443792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657599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10789920" y="5880100"/>
            <a:ext cx="586105" cy="245110"/>
            <a:chOff x="8225" y="1632"/>
            <a:chExt cx="923" cy="386"/>
          </a:xfrm>
          <a:solidFill>
            <a:srgbClr val="ED7D31"/>
          </a:solidFill>
        </p:grpSpPr>
        <p:grpSp>
          <p:nvGrpSpPr>
            <p:cNvPr id="52" name="组合 51"/>
            <p:cNvGrpSpPr/>
            <p:nvPr/>
          </p:nvGrpSpPr>
          <p:grpSpPr>
            <a:xfrm>
              <a:off x="8225" y="1632"/>
              <a:ext cx="416" cy="387"/>
              <a:chOff x="4218240" y="1782762"/>
              <a:chExt cx="525790" cy="489777"/>
            </a:xfrm>
            <a:grpFill/>
          </p:grpSpPr>
          <p:sp>
            <p:nvSpPr>
              <p:cNvPr id="53" name="椭圆 52"/>
              <p:cNvSpPr/>
              <p:nvPr/>
            </p:nvSpPr>
            <p:spPr>
              <a:xfrm>
                <a:off x="421824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443792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4657599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21824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443792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4657599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421824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443792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4657599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8732" y="1632"/>
              <a:ext cx="416" cy="387"/>
              <a:chOff x="4218240" y="1782762"/>
              <a:chExt cx="525790" cy="489777"/>
            </a:xfrm>
            <a:grpFill/>
          </p:grpSpPr>
          <p:sp>
            <p:nvSpPr>
              <p:cNvPr id="63" name="椭圆 62"/>
              <p:cNvSpPr/>
              <p:nvPr/>
            </p:nvSpPr>
            <p:spPr>
              <a:xfrm>
                <a:off x="421824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43792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4657599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421824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443792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4657599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421824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43792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4657599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3" name="PA_矩形 29"/>
          <p:cNvSpPr/>
          <p:nvPr>
            <p:custDataLst>
              <p:tags r:id="rId1"/>
            </p:custDataLst>
          </p:nvPr>
        </p:nvSpPr>
        <p:spPr>
          <a:xfrm>
            <a:off x="570123" y="2582387"/>
            <a:ext cx="5490317" cy="2062103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lstStyle/>
          <a:p>
            <a:pPr algn="dist"/>
            <a:r>
              <a:rPr lang="zh-CN" altLang="en-US" sz="6400" b="1" dirty="0">
                <a:solidFill>
                  <a:srgbClr val="ED7D3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口口相传的</a:t>
            </a:r>
            <a:r>
              <a:rPr lang="en-US" altLang="zh-CN" sz="6400" b="1" dirty="0">
                <a:solidFill>
                  <a:srgbClr val="ED7D3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Java</a:t>
            </a:r>
            <a:r>
              <a:rPr lang="zh-CN" altLang="en-US" sz="6400" b="1" dirty="0">
                <a:solidFill>
                  <a:srgbClr val="ED7D3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黄埔军校</a:t>
            </a:r>
            <a:endParaRPr lang="zh-CN" altLang="en-US" sz="6400" b="1" dirty="0"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84" name="PA_圆角矩形 31"/>
          <p:cNvSpPr/>
          <p:nvPr>
            <p:custDataLst>
              <p:tags r:id="rId2"/>
            </p:custDataLst>
          </p:nvPr>
        </p:nvSpPr>
        <p:spPr>
          <a:xfrm>
            <a:off x="632213" y="5080777"/>
            <a:ext cx="1351751" cy="338839"/>
          </a:xfrm>
          <a:prstGeom prst="roundRect">
            <a:avLst/>
          </a:prstGeom>
          <a:solidFill>
            <a:srgbClr val="00235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</a:t>
            </a:r>
            <a:endParaRPr lang="en-US" altLang="zh-CN" sz="12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6" name="PA_圆角矩形 31"/>
          <p:cNvSpPr/>
          <p:nvPr>
            <p:custDataLst>
              <p:tags r:id="rId3"/>
            </p:custDataLst>
          </p:nvPr>
        </p:nvSpPr>
        <p:spPr>
          <a:xfrm>
            <a:off x="2720523" y="5080777"/>
            <a:ext cx="1351751" cy="338839"/>
          </a:xfrm>
          <a:prstGeom prst="roundRect">
            <a:avLst/>
          </a:prstGeom>
          <a:solidFill>
            <a:srgbClr val="ED7D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</a:t>
            </a:r>
            <a:endParaRPr lang="en-US" altLang="zh-CN" sz="12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695960" y="416560"/>
            <a:ext cx="1627505" cy="390525"/>
            <a:chOff x="7621368" y="4710754"/>
            <a:chExt cx="2609603" cy="626238"/>
          </a:xfrm>
          <a:solidFill>
            <a:schemeClr val="accent2"/>
          </a:solidFill>
        </p:grpSpPr>
        <p:sp>
          <p:nvSpPr>
            <p:cNvPr id="90" name="check-mark_2431"/>
            <p:cNvSpPr/>
            <p:nvPr/>
          </p:nvSpPr>
          <p:spPr>
            <a:xfrm>
              <a:off x="8621327" y="4727994"/>
              <a:ext cx="609685" cy="608998"/>
            </a:xfrm>
            <a:custGeom>
              <a:avLst/>
              <a:gdLst>
                <a:gd name="T0" fmla="*/ 213 w 427"/>
                <a:gd name="T1" fmla="*/ 0 h 427"/>
                <a:gd name="T2" fmla="*/ 0 w 427"/>
                <a:gd name="T3" fmla="*/ 213 h 427"/>
                <a:gd name="T4" fmla="*/ 213 w 427"/>
                <a:gd name="T5" fmla="*/ 427 h 427"/>
                <a:gd name="T6" fmla="*/ 427 w 427"/>
                <a:gd name="T7" fmla="*/ 213 h 427"/>
                <a:gd name="T8" fmla="*/ 213 w 427"/>
                <a:gd name="T9" fmla="*/ 0 h 427"/>
                <a:gd name="T10" fmla="*/ 180 w 427"/>
                <a:gd name="T11" fmla="*/ 312 h 427"/>
                <a:gd name="T12" fmla="*/ 82 w 427"/>
                <a:gd name="T13" fmla="*/ 214 h 427"/>
                <a:gd name="T14" fmla="*/ 120 w 427"/>
                <a:gd name="T15" fmla="*/ 176 h 427"/>
                <a:gd name="T16" fmla="*/ 180 w 427"/>
                <a:gd name="T17" fmla="*/ 236 h 427"/>
                <a:gd name="T18" fmla="*/ 308 w 427"/>
                <a:gd name="T19" fmla="*/ 108 h 427"/>
                <a:gd name="T20" fmla="*/ 346 w 427"/>
                <a:gd name="T21" fmla="*/ 146 h 427"/>
                <a:gd name="T22" fmla="*/ 180 w 427"/>
                <a:gd name="T23" fmla="*/ 312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7" h="427">
                  <a:moveTo>
                    <a:pt x="213" y="0"/>
                  </a:moveTo>
                  <a:cubicBezTo>
                    <a:pt x="96" y="0"/>
                    <a:pt x="0" y="96"/>
                    <a:pt x="0" y="213"/>
                  </a:cubicBezTo>
                  <a:cubicBezTo>
                    <a:pt x="0" y="331"/>
                    <a:pt x="96" y="427"/>
                    <a:pt x="213" y="427"/>
                  </a:cubicBezTo>
                  <a:cubicBezTo>
                    <a:pt x="331" y="427"/>
                    <a:pt x="427" y="331"/>
                    <a:pt x="427" y="213"/>
                  </a:cubicBezTo>
                  <a:cubicBezTo>
                    <a:pt x="427" y="96"/>
                    <a:pt x="331" y="0"/>
                    <a:pt x="213" y="0"/>
                  </a:cubicBezTo>
                  <a:close/>
                  <a:moveTo>
                    <a:pt x="180" y="312"/>
                  </a:moveTo>
                  <a:lnTo>
                    <a:pt x="82" y="214"/>
                  </a:lnTo>
                  <a:lnTo>
                    <a:pt x="120" y="176"/>
                  </a:lnTo>
                  <a:lnTo>
                    <a:pt x="180" y="236"/>
                  </a:lnTo>
                  <a:lnTo>
                    <a:pt x="308" y="108"/>
                  </a:lnTo>
                  <a:lnTo>
                    <a:pt x="346" y="146"/>
                  </a:lnTo>
                  <a:lnTo>
                    <a:pt x="180" y="312"/>
                  </a:lnTo>
                  <a:close/>
                </a:path>
              </a:pathLst>
            </a:custGeom>
            <a:solidFill>
              <a:srgbClr val="002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confont-1191-866891"/>
            <p:cNvSpPr/>
            <p:nvPr/>
          </p:nvSpPr>
          <p:spPr>
            <a:xfrm>
              <a:off x="7621368" y="4710754"/>
              <a:ext cx="609685" cy="609522"/>
            </a:xfrm>
            <a:custGeom>
              <a:avLst/>
              <a:gdLst>
                <a:gd name="T0" fmla="*/ 3884 w 7768"/>
                <a:gd name="T1" fmla="*/ 0 h 7766"/>
                <a:gd name="T2" fmla="*/ 0 w 7768"/>
                <a:gd name="T3" fmla="*/ 3883 h 7766"/>
                <a:gd name="T4" fmla="*/ 3884 w 7768"/>
                <a:gd name="T5" fmla="*/ 7766 h 7766"/>
                <a:gd name="T6" fmla="*/ 7768 w 7768"/>
                <a:gd name="T7" fmla="*/ 3883 h 7766"/>
                <a:gd name="T8" fmla="*/ 3884 w 7768"/>
                <a:gd name="T9" fmla="*/ 0 h 7766"/>
                <a:gd name="T10" fmla="*/ 3884 w 7768"/>
                <a:gd name="T11" fmla="*/ 6041 h 7766"/>
                <a:gd name="T12" fmla="*/ 3453 w 7768"/>
                <a:gd name="T13" fmla="*/ 5609 h 7766"/>
                <a:gd name="T14" fmla="*/ 3884 w 7768"/>
                <a:gd name="T15" fmla="*/ 5178 h 7766"/>
                <a:gd name="T16" fmla="*/ 4315 w 7768"/>
                <a:gd name="T17" fmla="*/ 5609 h 7766"/>
                <a:gd name="T18" fmla="*/ 3884 w 7768"/>
                <a:gd name="T19" fmla="*/ 6041 h 7766"/>
                <a:gd name="T20" fmla="*/ 4295 w 7768"/>
                <a:gd name="T21" fmla="*/ 4313 h 7766"/>
                <a:gd name="T22" fmla="*/ 3888 w 7768"/>
                <a:gd name="T23" fmla="*/ 4737 h 7766"/>
                <a:gd name="T24" fmla="*/ 3933 w 7768"/>
                <a:gd name="T25" fmla="*/ 4746 h 7766"/>
                <a:gd name="T26" fmla="*/ 3843 w 7768"/>
                <a:gd name="T27" fmla="*/ 4746 h 7766"/>
                <a:gd name="T28" fmla="*/ 3888 w 7768"/>
                <a:gd name="T29" fmla="*/ 4737 h 7766"/>
                <a:gd name="T30" fmla="*/ 3485 w 7768"/>
                <a:gd name="T31" fmla="*/ 4313 h 7766"/>
                <a:gd name="T32" fmla="*/ 3386 w 7768"/>
                <a:gd name="T33" fmla="*/ 2158 h 7766"/>
                <a:gd name="T34" fmla="*/ 3800 w 7768"/>
                <a:gd name="T35" fmla="*/ 1725 h 7766"/>
                <a:gd name="T36" fmla="*/ 3999 w 7768"/>
                <a:gd name="T37" fmla="*/ 1725 h 7766"/>
                <a:gd name="T38" fmla="*/ 4410 w 7768"/>
                <a:gd name="T39" fmla="*/ 2158 h 7766"/>
                <a:gd name="T40" fmla="*/ 4295 w 7768"/>
                <a:gd name="T41" fmla="*/ 4313 h 7766"/>
                <a:gd name="T42" fmla="*/ 4295 w 7768"/>
                <a:gd name="T43" fmla="*/ 4313 h 7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68" h="7766">
                  <a:moveTo>
                    <a:pt x="3884" y="0"/>
                  </a:moveTo>
                  <a:cubicBezTo>
                    <a:pt x="1739" y="0"/>
                    <a:pt x="0" y="1738"/>
                    <a:pt x="0" y="3883"/>
                  </a:cubicBezTo>
                  <a:cubicBezTo>
                    <a:pt x="0" y="6028"/>
                    <a:pt x="1739" y="7766"/>
                    <a:pt x="3884" y="7766"/>
                  </a:cubicBezTo>
                  <a:cubicBezTo>
                    <a:pt x="6029" y="7766"/>
                    <a:pt x="7768" y="6028"/>
                    <a:pt x="7768" y="3883"/>
                  </a:cubicBezTo>
                  <a:cubicBezTo>
                    <a:pt x="7768" y="1738"/>
                    <a:pt x="6029" y="0"/>
                    <a:pt x="3884" y="0"/>
                  </a:cubicBezTo>
                  <a:close/>
                  <a:moveTo>
                    <a:pt x="3884" y="6041"/>
                  </a:moveTo>
                  <a:cubicBezTo>
                    <a:pt x="3646" y="6041"/>
                    <a:pt x="3453" y="5847"/>
                    <a:pt x="3453" y="5609"/>
                  </a:cubicBezTo>
                  <a:cubicBezTo>
                    <a:pt x="3453" y="5371"/>
                    <a:pt x="3646" y="5178"/>
                    <a:pt x="3884" y="5178"/>
                  </a:cubicBezTo>
                  <a:cubicBezTo>
                    <a:pt x="4122" y="5178"/>
                    <a:pt x="4315" y="5371"/>
                    <a:pt x="4315" y="5609"/>
                  </a:cubicBezTo>
                  <a:cubicBezTo>
                    <a:pt x="4315" y="5847"/>
                    <a:pt x="4122" y="6041"/>
                    <a:pt x="3884" y="6041"/>
                  </a:cubicBezTo>
                  <a:close/>
                  <a:moveTo>
                    <a:pt x="4295" y="4313"/>
                  </a:moveTo>
                  <a:cubicBezTo>
                    <a:pt x="4284" y="4537"/>
                    <a:pt x="4103" y="4714"/>
                    <a:pt x="3888" y="4737"/>
                  </a:cubicBezTo>
                  <a:cubicBezTo>
                    <a:pt x="3904" y="4739"/>
                    <a:pt x="3917" y="4746"/>
                    <a:pt x="3933" y="4746"/>
                  </a:cubicBezTo>
                  <a:lnTo>
                    <a:pt x="3843" y="4746"/>
                  </a:lnTo>
                  <a:cubicBezTo>
                    <a:pt x="3859" y="4746"/>
                    <a:pt x="3873" y="4739"/>
                    <a:pt x="3888" y="4737"/>
                  </a:cubicBezTo>
                  <a:cubicBezTo>
                    <a:pt x="3672" y="4714"/>
                    <a:pt x="3495" y="4541"/>
                    <a:pt x="3485" y="4313"/>
                  </a:cubicBezTo>
                  <a:lnTo>
                    <a:pt x="3386" y="2158"/>
                  </a:lnTo>
                  <a:cubicBezTo>
                    <a:pt x="3375" y="1919"/>
                    <a:pt x="3562" y="1725"/>
                    <a:pt x="3800" y="1725"/>
                  </a:cubicBezTo>
                  <a:lnTo>
                    <a:pt x="3999" y="1725"/>
                  </a:lnTo>
                  <a:cubicBezTo>
                    <a:pt x="4239" y="1725"/>
                    <a:pt x="4424" y="1914"/>
                    <a:pt x="4410" y="2158"/>
                  </a:cubicBezTo>
                  <a:lnTo>
                    <a:pt x="4295" y="4313"/>
                  </a:lnTo>
                  <a:close/>
                  <a:moveTo>
                    <a:pt x="4295" y="4313"/>
                  </a:move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play-button_91268"/>
            <p:cNvSpPr/>
            <p:nvPr/>
          </p:nvSpPr>
          <p:spPr>
            <a:xfrm>
              <a:off x="9621286" y="4727994"/>
              <a:ext cx="609685" cy="608766"/>
            </a:xfrm>
            <a:custGeom>
              <a:avLst/>
              <a:gdLst>
                <a:gd name="T0" fmla="*/ 267 w 533"/>
                <a:gd name="T1" fmla="*/ 0 h 533"/>
                <a:gd name="T2" fmla="*/ 0 w 533"/>
                <a:gd name="T3" fmla="*/ 267 h 533"/>
                <a:gd name="T4" fmla="*/ 267 w 533"/>
                <a:gd name="T5" fmla="*/ 533 h 533"/>
                <a:gd name="T6" fmla="*/ 533 w 533"/>
                <a:gd name="T7" fmla="*/ 267 h 533"/>
                <a:gd name="T8" fmla="*/ 267 w 533"/>
                <a:gd name="T9" fmla="*/ 0 h 533"/>
                <a:gd name="T10" fmla="*/ 356 w 533"/>
                <a:gd name="T11" fmla="*/ 285 h 533"/>
                <a:gd name="T12" fmla="*/ 199 w 533"/>
                <a:gd name="T13" fmla="*/ 376 h 533"/>
                <a:gd name="T14" fmla="*/ 167 w 533"/>
                <a:gd name="T15" fmla="*/ 357 h 533"/>
                <a:gd name="T16" fmla="*/ 167 w 533"/>
                <a:gd name="T17" fmla="*/ 176 h 533"/>
                <a:gd name="T18" fmla="*/ 199 w 533"/>
                <a:gd name="T19" fmla="*/ 157 h 533"/>
                <a:gd name="T20" fmla="*/ 356 w 533"/>
                <a:gd name="T21" fmla="*/ 248 h 533"/>
                <a:gd name="T22" fmla="*/ 356 w 533"/>
                <a:gd name="T23" fmla="*/ 285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3" h="533">
                  <a:moveTo>
                    <a:pt x="267" y="0"/>
                  </a:moveTo>
                  <a:cubicBezTo>
                    <a:pt x="119" y="0"/>
                    <a:pt x="0" y="119"/>
                    <a:pt x="0" y="267"/>
                  </a:cubicBezTo>
                  <a:cubicBezTo>
                    <a:pt x="0" y="414"/>
                    <a:pt x="119" y="533"/>
                    <a:pt x="267" y="533"/>
                  </a:cubicBezTo>
                  <a:cubicBezTo>
                    <a:pt x="414" y="533"/>
                    <a:pt x="533" y="414"/>
                    <a:pt x="533" y="267"/>
                  </a:cubicBezTo>
                  <a:cubicBezTo>
                    <a:pt x="533" y="119"/>
                    <a:pt x="414" y="0"/>
                    <a:pt x="267" y="0"/>
                  </a:cubicBezTo>
                  <a:close/>
                  <a:moveTo>
                    <a:pt x="356" y="285"/>
                  </a:moveTo>
                  <a:lnTo>
                    <a:pt x="199" y="376"/>
                  </a:lnTo>
                  <a:cubicBezTo>
                    <a:pt x="185" y="384"/>
                    <a:pt x="167" y="374"/>
                    <a:pt x="167" y="357"/>
                  </a:cubicBezTo>
                  <a:lnTo>
                    <a:pt x="167" y="176"/>
                  </a:lnTo>
                  <a:cubicBezTo>
                    <a:pt x="167" y="160"/>
                    <a:pt x="185" y="149"/>
                    <a:pt x="199" y="157"/>
                  </a:cubicBezTo>
                  <a:lnTo>
                    <a:pt x="356" y="248"/>
                  </a:lnTo>
                  <a:cubicBezTo>
                    <a:pt x="370" y="256"/>
                    <a:pt x="370" y="277"/>
                    <a:pt x="356" y="285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695960" y="2163445"/>
            <a:ext cx="482600" cy="145415"/>
            <a:chOff x="1339" y="8078"/>
            <a:chExt cx="760" cy="229"/>
          </a:xfrm>
        </p:grpSpPr>
        <p:sp>
          <p:nvSpPr>
            <p:cNvPr id="97" name="椭圆 96"/>
            <p:cNvSpPr/>
            <p:nvPr>
              <p:custDataLst>
                <p:tags r:id="rId4"/>
              </p:custDataLst>
            </p:nvPr>
          </p:nvSpPr>
          <p:spPr>
            <a:xfrm rot="16200000">
              <a:off x="1339" y="8127"/>
              <a:ext cx="140" cy="140"/>
            </a:xfrm>
            <a:prstGeom prst="ellipse">
              <a:avLst/>
            </a:prstGeom>
            <a:solidFill>
              <a:srgbClr val="00256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8" name="椭圆 97"/>
            <p:cNvSpPr/>
            <p:nvPr>
              <p:custDataLst>
                <p:tags r:id="rId5"/>
              </p:custDataLst>
            </p:nvPr>
          </p:nvSpPr>
          <p:spPr>
            <a:xfrm rot="16200000">
              <a:off x="1959" y="8127"/>
              <a:ext cx="140" cy="140"/>
            </a:xfrm>
            <a:prstGeom prst="ellipse">
              <a:avLst/>
            </a:prstGeom>
            <a:solidFill>
              <a:srgbClr val="00256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9" name="椭圆 98"/>
            <p:cNvSpPr/>
            <p:nvPr>
              <p:custDataLst>
                <p:tags r:id="rId6"/>
              </p:custDataLst>
            </p:nvPr>
          </p:nvSpPr>
          <p:spPr>
            <a:xfrm rot="16200000">
              <a:off x="1609" y="8078"/>
              <a:ext cx="229" cy="229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499985" y="2397125"/>
            <a:ext cx="2743835" cy="257048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39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ldLvl="0" animBg="1"/>
      <p:bldP spid="84" grpId="0" bldLvl="0" animBg="1"/>
      <p:bldP spid="8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976125" y="2537605"/>
            <a:ext cx="10108667" cy="3155928"/>
            <a:chOff x="1037721" y="2414315"/>
            <a:chExt cx="10108667" cy="315592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9042935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092053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141171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$ļíḋê"/>
            <p:cNvSpPr/>
            <p:nvPr/>
          </p:nvSpPr>
          <p:spPr bwMode="auto">
            <a:xfrm rot="5400000">
              <a:off x="1642872" y="3566356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" name="í$ļîdè"/>
            <p:cNvSpPr/>
            <p:nvPr/>
          </p:nvSpPr>
          <p:spPr bwMode="auto">
            <a:xfrm rot="5400000">
              <a:off x="4593754" y="3552984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5" name="ïṥliḋè"/>
            <p:cNvSpPr/>
            <p:nvPr/>
          </p:nvSpPr>
          <p:spPr bwMode="auto">
            <a:xfrm rot="5400000">
              <a:off x="7544636" y="3566357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7" name="iṩḻîḓé"/>
            <p:cNvSpPr/>
            <p:nvPr/>
          </p:nvSpPr>
          <p:spPr bwMode="auto">
            <a:xfrm rot="5400000">
              <a:off x="10495520" y="3551413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405765" y="4769485"/>
            <a:ext cx="2323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final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关键字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16362" y="4763502"/>
            <a:ext cx="2491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抽象类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450330" y="4763770"/>
            <a:ext cx="2223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接口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451975" y="4802505"/>
            <a:ext cx="2057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类之间的关系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90567" y="933562"/>
            <a:ext cx="1888642" cy="1015663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目录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2581" y="1179783"/>
            <a:ext cx="243534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CONTENTS</a:t>
            </a:r>
            <a:endParaRPr kumimoji="0" lang="en-US" altLang="zh-CN" sz="3200" b="1" i="0" u="none" strike="noStrike" kern="1200" cap="none" spc="0" normalizeH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54799" y="2985340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13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887918" y="2983717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14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51938" y="3019115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15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785057" y="3017492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16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986155" y="5693410"/>
            <a:ext cx="2044700" cy="2044700"/>
          </a:xfrm>
          <a:prstGeom prst="ellipse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466725" y="5224145"/>
            <a:ext cx="1005840" cy="100584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67" grpId="0"/>
      <p:bldP spid="67" grpId="1"/>
      <p:bldP spid="73" grpId="0"/>
      <p:bldP spid="73" grpId="1"/>
      <p:bldP spid="74" grpId="0"/>
      <p:bldP spid="74" grpId="1"/>
      <p:bldP spid="77" grpId="0"/>
      <p:bldP spid="77" grpId="1" bldLvl="0" animBg="1"/>
      <p:bldP spid="78" grpId="0"/>
      <p:bldP spid="78" grpId="1" bldLvl="0" animBg="1"/>
      <p:bldP spid="48" grpId="0"/>
      <p:bldP spid="48" grpId="1" bldLvl="0" animBg="1"/>
      <p:bldP spid="49" grpId="0"/>
      <p:bldP spid="49" grpId="1" bldLvl="0" animBg="1"/>
      <p:bldP spid="50" grpId="0"/>
      <p:bldP spid="50" grpId="1" bldLvl="0" animBg="1"/>
      <p:bldP spid="51" grpId="0"/>
      <p:bldP spid="51" grpId="1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976126" y="2537605"/>
            <a:ext cx="8005213" cy="3155928"/>
            <a:chOff x="1037722" y="2414315"/>
            <a:chExt cx="8005213" cy="315592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9042935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092053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141171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$ļíḋê"/>
            <p:cNvSpPr/>
            <p:nvPr/>
          </p:nvSpPr>
          <p:spPr bwMode="auto">
            <a:xfrm rot="5400000">
              <a:off x="1642872" y="3566356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" name="í$ļîdè"/>
            <p:cNvSpPr/>
            <p:nvPr/>
          </p:nvSpPr>
          <p:spPr bwMode="auto">
            <a:xfrm rot="5400000">
              <a:off x="4593754" y="3552984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5" name="ïṥliḋè"/>
            <p:cNvSpPr/>
            <p:nvPr/>
          </p:nvSpPr>
          <p:spPr bwMode="auto">
            <a:xfrm rot="5400000">
              <a:off x="7544636" y="3566357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405765" y="4769485"/>
            <a:ext cx="2323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访问控制权限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16362" y="4763502"/>
            <a:ext cx="2491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Object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类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450330" y="4763770"/>
            <a:ext cx="2223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内部类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90567" y="933562"/>
            <a:ext cx="1888642" cy="1015663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目录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2581" y="1179783"/>
            <a:ext cx="243534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CONTENTS</a:t>
            </a:r>
            <a:endParaRPr kumimoji="0" lang="en-US" altLang="zh-CN" sz="3200" b="1" i="0" u="none" strike="noStrike" kern="1200" cap="none" spc="0" normalizeH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54799" y="2985340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17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887918" y="2983717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18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51938" y="3019115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19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986155" y="5693410"/>
            <a:ext cx="2044700" cy="2044700"/>
          </a:xfrm>
          <a:prstGeom prst="ellipse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466725" y="5224145"/>
            <a:ext cx="1005840" cy="100584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67" grpId="0"/>
      <p:bldP spid="67" grpId="1"/>
      <p:bldP spid="73" grpId="0"/>
      <p:bldP spid="73" grpId="1"/>
      <p:bldP spid="77" grpId="0"/>
      <p:bldP spid="77" grpId="1" bldLvl="0" animBg="1"/>
      <p:bldP spid="78" grpId="0"/>
      <p:bldP spid="78" grpId="1" bldLvl="0" animBg="1"/>
      <p:bldP spid="48" grpId="0"/>
      <p:bldP spid="48" grpId="1" bldLvl="0" animBg="1"/>
      <p:bldP spid="49" grpId="0"/>
      <p:bldP spid="49" grpId="1" bldLvl="0" animBg="1"/>
      <p:bldP spid="50" grpId="0"/>
      <p:bldP spid="50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934720"/>
            <a:ext cx="9582785" cy="55181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软件开发方法：面向过程和面向对象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面向过程：关注点在实现功能的步骤上。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：Procedure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Oriented。代表语言：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语言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面向过程就是分析出解决问题所需要的步骤，然后用函数把这些步骤一步一步实现，使用的时候一个一个依次调用就可以了。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例如开汽车：启动、踩离合、挂挡、松离合、踩油门、车走了。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再例如装修房子：做水电、刷墙、贴地砖、做柜子和家具、入住。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对于简单的流程是适合使用面向过程的方式进行的。复杂的流程不适合使用面向过程的开发方式。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面向对象：关注点在实现功能需要哪些对象的参与。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OO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Object Oriented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 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面向对象。包括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OOA,OOD,OOP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。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OOA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：Object Oriented Analysis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面向对象分析。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OOD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：Object Oriented Design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面向对象设计。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OOP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：Object Oriented Programming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面向对象编程。代表语言：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C#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Python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人类是以面向对象的方式去认知世界的。所以采用面向对象的思想更加容易处理复杂的问题。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面向对象就是分析出解决这个问题都需要哪些对象的参加，然后让对象与对象之间协作起来形成一个系统。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例如开汽车：汽车对象、司机对象。司机对象有一个驾驶的行为。司机对象驾驶汽车对象。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再例如装修房子：水电工对象，油漆工对象，瓦工对象，木工对象。每个对象都有自己的行为动作。最终完成装修。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面向对象开发方式耦合度低，扩展能力强。例如采用面向过程生产一台电脑，不会分CPU、内存和硬盘，它会按照电脑的工作流程一次成型。采用面向对象生产一台电脑，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是一个对象，内存条是一个对象，硬盘是一个对象，如果觉得硬盘容量小，后期是很容易更换的，这就是扩展性。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2734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01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面向对象概述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77595" y="3927475"/>
            <a:ext cx="9582785" cy="206819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面向对象三大特征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封装（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Encapsulation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继承（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nheritance）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多态（</a:t>
            </a:r>
            <a:r>
              <a:rPr lang="en-US" altLang="zh-CN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</a:t>
            </a: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olymorphism）</a:t>
            </a:r>
            <a:endParaRPr lang="en-US" altLang="zh-CN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2734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01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面向对象概述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77900" y="1223010"/>
            <a:ext cx="6728460" cy="2704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77595" y="772160"/>
            <a:ext cx="10629900" cy="577977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类与对象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现实世界中，事物与事物之间具有共同特征，例如：刘德华和梁朝伟都有姓名、身份证号、身高等状态，都有吃、跑、跳等行为。将这些共同的状态和行为提取出来，形成了一个模板，称为类。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类实际上是人类大脑思考总结的一个模板，类是一个抽象的概念。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状态在程序中对应属性。属性通常用变量来表示。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行为在程序中对应方法。用方法来描述行为动作。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属性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+ 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对象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实际存在的个体。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对象又称为实例（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instance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通过类这个模板可以实例化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个对象。（通过类可以创造多个对象）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例如通过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“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明星类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可以创造出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“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刘德华对象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“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梁朝伟对象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明星类中有一个属性姓名：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String name;</a:t>
            </a:r>
            <a:endParaRPr lang="en-US" altLang="zh-CN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“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刘德华对象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“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梁朝伟对象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由于是通过明星类造出来的，所以这两个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lvl="1" indent="0" algn="l" defTabSz="914400">
              <a:lnSpc>
                <a:spcPct val="150000"/>
              </a:lnSpc>
              <a:spcAft>
                <a:spcPts val="0"/>
              </a:spcAft>
              <a:buFont typeface="+mj-ea"/>
              <a:buNone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都有</a:t>
            </a:r>
            <a:r>
              <a:rPr lang="en-US" altLang="zh-CN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name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属性，但是值是不同的。因此这种属性被称为</a:t>
            </a:r>
            <a:r>
              <a:rPr lang="zh-CN" altLang="en-US" sz="139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实例变量</a:t>
            </a: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2734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01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面向对象概述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3" name="图片 2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815" y="3176270"/>
            <a:ext cx="4471035" cy="3613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p="http://schemas.openxmlformats.org/presentationml/2006/main">
  <p:tag name="PA" val="v5.2.11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PA" val="v5.2.11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PA" val="v5.2.11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PA" val="v5.2.11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PA" val="v5.2.11"/>
  <p:tag name="RESOURCELIBID_ANIM" val="439"/>
</p:tagLst>
</file>

<file path=ppt/tags/tag62.xml><?xml version="1.0" encoding="utf-8"?>
<p:tagLst xmlns:p="http://schemas.openxmlformats.org/presentationml/2006/main">
  <p:tag name="PA" val="v3.0.1"/>
</p:tagLst>
</file>

<file path=ppt/tags/tag63.xml><?xml version="1.0" encoding="utf-8"?>
<p:tagLst xmlns:p="http://schemas.openxmlformats.org/presentationml/2006/main">
  <p:tag name="PA" val="v3.0.1"/>
</p:tagLst>
</file>

<file path=ppt/tags/tag64.xml><?xml version="1.0" encoding="utf-8"?>
<p:tagLst xmlns:p="http://schemas.openxmlformats.org/presentationml/2006/main">
  <p:tag name="PA" val="v5.2.11"/>
</p:tagLst>
</file>

<file path=ppt/tags/tag65.xml><?xml version="1.0" encoding="utf-8"?>
<p:tagLst xmlns:p="http://schemas.openxmlformats.org/presentationml/2006/main">
  <p:tag name="PA" val="v5.2.11"/>
</p:tagLst>
</file>

<file path=ppt/tags/tag66.xml><?xml version="1.0" encoding="utf-8"?>
<p:tagLst xmlns:p="http://schemas.openxmlformats.org/presentationml/2006/main">
  <p:tag name="PA" val="v5.2.1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ISLIDE.ICON" val="#176715;"/>
</p:tagLst>
</file>

<file path=ppt/tags/tag69.xml><?xml version="1.0" encoding="utf-8"?>
<p:tagLst xmlns:p="http://schemas.openxmlformats.org/presentationml/2006/main">
  <p:tag name="COMMONDATA" val="eyJoZGlkIjoiYTcyYmVjMTcwOWFmNjA4YzMzMmY4MjU1YmU4YjVjNjcifQ=="/>
  <p:tag name="commondata" val="eyJoZGlkIjoiNGZiMmNiMjBhODhhNzk3MjBiMjM1MzUzMzI3ZDg5ZWYifQ=="/>
</p:tagLst>
</file>

<file path=ppt/tags/tag7.xml><?xml version="1.0" encoding="utf-8"?>
<p:tagLst xmlns:p="http://schemas.openxmlformats.org/presentationml/2006/main">
  <p:tag name="PA" val="v5.2.11"/>
</p:tagLst>
</file>

<file path=ppt/tags/tag8.xml><?xml version="1.0" encoding="utf-8"?>
<p:tagLst xmlns:p="http://schemas.openxmlformats.org/presentationml/2006/main">
  <p:tag name="ISLIDE.ICON" val="#176715;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17809</Words>
  <Application>WPS 演示</Application>
  <PresentationFormat>宽屏</PresentationFormat>
  <Paragraphs>670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7" baseType="lpstr">
      <vt:lpstr>Arial</vt:lpstr>
      <vt:lpstr>宋体</vt:lpstr>
      <vt:lpstr>Wingdings</vt:lpstr>
      <vt:lpstr>思源黑体 CN Normal</vt:lpstr>
      <vt:lpstr>思源黑体 CN Medium</vt:lpstr>
      <vt:lpstr>黑体</vt:lpstr>
      <vt:lpstr>思源黑体 CN Regular</vt:lpstr>
      <vt:lpstr>思源黑体 CN Bold</vt:lpstr>
      <vt:lpstr>思源黑体 CN Light</vt:lpstr>
      <vt:lpstr>Calibri Light</vt:lpstr>
      <vt:lpstr>Symbol</vt:lpstr>
      <vt:lpstr>思源宋体 CN Heavy</vt:lpstr>
      <vt:lpstr>微软雅黑</vt:lpstr>
      <vt:lpstr>Arial Unicode MS</vt:lpstr>
      <vt:lpstr>Arial Black</vt:lpstr>
      <vt:lpstr>Wingdings</vt:lpstr>
      <vt:lpstr>Open Sans</vt:lpstr>
      <vt:lpstr>Calibri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柯媛媛</dc:creator>
  <cp:lastModifiedBy>杜聚宾</cp:lastModifiedBy>
  <cp:revision>347</cp:revision>
  <dcterms:created xsi:type="dcterms:W3CDTF">2019-09-19T02:01:00Z</dcterms:created>
  <dcterms:modified xsi:type="dcterms:W3CDTF">2024-01-09T06:31:20Z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B4336ABF8D4B43BBBB25AAA0743935E4_12</vt:lpwstr>
  </property>
</Properties>
</file>