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handoutMasterIdLst>
    <p:handoutMasterId r:id="rId34"/>
  </p:handoutMasterIdLst>
  <p:sldIdLst>
    <p:sldId id="274" r:id="rId3"/>
    <p:sldId id="273" r:id="rId4"/>
    <p:sldId id="290" r:id="rId5"/>
    <p:sldId id="332" r:id="rId6"/>
    <p:sldId id="263" r:id="rId7"/>
    <p:sldId id="327" r:id="rId8"/>
    <p:sldId id="329" r:id="rId9"/>
    <p:sldId id="330" r:id="rId10"/>
    <p:sldId id="341" r:id="rId11"/>
    <p:sldId id="333" r:id="rId12"/>
    <p:sldId id="340" r:id="rId13"/>
    <p:sldId id="358" r:id="rId14"/>
    <p:sldId id="351" r:id="rId15"/>
    <p:sldId id="352" r:id="rId16"/>
    <p:sldId id="334" r:id="rId17"/>
    <p:sldId id="366" r:id="rId18"/>
    <p:sldId id="367" r:id="rId19"/>
    <p:sldId id="372" r:id="rId20"/>
    <p:sldId id="373" r:id="rId21"/>
    <p:sldId id="375" r:id="rId22"/>
    <p:sldId id="376" r:id="rId23"/>
    <p:sldId id="377" r:id="rId24"/>
    <p:sldId id="378" r:id="rId25"/>
    <p:sldId id="379" r:id="rId26"/>
    <p:sldId id="380" r:id="rId27"/>
    <p:sldId id="335" r:id="rId28"/>
    <p:sldId id="381" r:id="rId29"/>
    <p:sldId id="336" r:id="rId30"/>
    <p:sldId id="337" r:id="rId31"/>
    <p:sldId id="258" r:id="rId32"/>
  </p:sldIdLst>
  <p:sldSz cx="12192000" cy="6858000"/>
  <p:notesSz cx="7103745" cy="10234295"/>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9" userDrawn="1">
          <p15:clr>
            <a:srgbClr val="A4A3A4"/>
          </p15:clr>
        </p15:guide>
        <p15:guide id="2" pos="37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002562"/>
    <a:srgbClr val="ED7D31"/>
    <a:srgbClr val="01255A"/>
    <a:srgbClr val="002358"/>
    <a:srgbClr val="001D52"/>
    <a:srgbClr val="B2B2B2"/>
    <a:srgbClr val="202020"/>
    <a:srgbClr val="323232"/>
    <a:srgbClr val="CC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65" autoAdjust="0"/>
    <p:restoredTop sz="94660"/>
  </p:normalViewPr>
  <p:slideViewPr>
    <p:cSldViewPr snapToGrid="0" showGuides="1">
      <p:cViewPr varScale="1">
        <p:scale>
          <a:sx n="116" d="100"/>
          <a:sy n="116" d="100"/>
        </p:scale>
        <p:origin x="608" y="192"/>
      </p:cViewPr>
      <p:guideLst>
        <p:guide orient="horz" pos="2209"/>
        <p:guide pos="3794"/>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gs" Target="tags/tag56.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image" Target="../media/image3.png"/><Relationship Id="rId6" Type="http://schemas.openxmlformats.org/officeDocument/2006/relationships/tags" Target="../tags/tag4.xml"/><Relationship Id="rId5" Type="http://schemas.openxmlformats.org/officeDocument/2006/relationships/image" Target="../media/image2.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2" Type="http://schemas.openxmlformats.org/officeDocument/2006/relationships/slideLayout" Target="../slideLayouts/slideLayout1.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18.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tags" Target="../tags/tag20.xml"/><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tags" Target="../tags/tag24.xml"/><Relationship Id="rId4" Type="http://schemas.openxmlformats.org/officeDocument/2006/relationships/image" Target="../media/image8.png"/><Relationship Id="rId3" Type="http://schemas.openxmlformats.org/officeDocument/2006/relationships/tags" Target="../tags/tag23.xml"/><Relationship Id="rId2" Type="http://schemas.openxmlformats.org/officeDocument/2006/relationships/image" Target="../media/image3.png"/><Relationship Id="rId13" Type="http://schemas.openxmlformats.org/officeDocument/2006/relationships/slideLayout" Target="../slideLayouts/slideLayout7.xml"/><Relationship Id="rId12" Type="http://schemas.openxmlformats.org/officeDocument/2006/relationships/image" Target="../media/image13.png"/><Relationship Id="rId11" Type="http://schemas.openxmlformats.org/officeDocument/2006/relationships/tags" Target="../tags/tag26.xml"/><Relationship Id="rId10" Type="http://schemas.openxmlformats.org/officeDocument/2006/relationships/image" Target="../media/image12.png"/><Relationship Id="rId1" Type="http://schemas.openxmlformats.org/officeDocument/2006/relationships/tags" Target="../tags/tag22.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4.png"/><Relationship Id="rId3" Type="http://schemas.openxmlformats.org/officeDocument/2006/relationships/tags" Target="../tags/tag28.xml"/><Relationship Id="rId2" Type="http://schemas.openxmlformats.org/officeDocument/2006/relationships/image" Target="../media/image3.png"/><Relationship Id="rId1" Type="http://schemas.openxmlformats.org/officeDocument/2006/relationships/tags" Target="../tags/tag27.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tags" Target="../tags/tag29.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30.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tags" Target="../tags/tag3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3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3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9.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34.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35.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36.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37.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38.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tags" Target="../tags/tag39.xml"/></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tags" Target="../tags/tag42.xml"/><Relationship Id="rId4" Type="http://schemas.openxmlformats.org/officeDocument/2006/relationships/image" Target="../media/image21.png"/><Relationship Id="rId3" Type="http://schemas.openxmlformats.org/officeDocument/2006/relationships/tags" Target="../tags/tag41.xml"/><Relationship Id="rId2" Type="http://schemas.openxmlformats.org/officeDocument/2006/relationships/image" Target="../media/image3.png"/><Relationship Id="rId1" Type="http://schemas.openxmlformats.org/officeDocument/2006/relationships/tags" Target="../tags/tag40.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3.png"/><Relationship Id="rId3" Type="http://schemas.openxmlformats.org/officeDocument/2006/relationships/tags" Target="../tags/tag44.xml"/><Relationship Id="rId2" Type="http://schemas.openxmlformats.org/officeDocument/2006/relationships/image" Target="../media/image3.png"/><Relationship Id="rId1" Type="http://schemas.openxmlformats.org/officeDocument/2006/relationships/tags" Target="../tags/tag43.xml"/></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4.png"/><Relationship Id="rId3" Type="http://schemas.openxmlformats.org/officeDocument/2006/relationships/tags" Target="../tags/tag46.xml"/><Relationship Id="rId2" Type="http://schemas.openxmlformats.org/officeDocument/2006/relationships/image" Target="../media/image3.png"/><Relationship Id="rId1" Type="http://schemas.openxmlformats.org/officeDocument/2006/relationships/tags" Target="../tags/tag45.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4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0.xml"/></Relationships>
</file>

<file path=ppt/slides/_rels/slide30.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image" Target="../media/image2.png"/><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0" Type="http://schemas.openxmlformats.org/officeDocument/2006/relationships/slideLayout" Target="../slideLayouts/slideLayout1.xml"/><Relationship Id="rId1" Type="http://schemas.openxmlformats.org/officeDocument/2006/relationships/tags" Target="../tags/tag48.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png"/><Relationship Id="rId3" Type="http://schemas.openxmlformats.org/officeDocument/2006/relationships/tags" Target="../tags/tag13.xml"/><Relationship Id="rId2" Type="http://schemas.openxmlformats.org/officeDocument/2006/relationships/image" Target="../media/image3.png"/><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1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15.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tags" Target="../tags/tag1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22225" y="-1270"/>
            <a:ext cx="8779726" cy="6858000"/>
            <a:chOff x="5374" y="0"/>
            <a:chExt cx="13826" cy="10800"/>
          </a:xfrm>
        </p:grpSpPr>
        <p:sp>
          <p:nvSpPr>
            <p:cNvPr id="9" name="任意多边形 8"/>
            <p:cNvSpPr/>
            <p:nvPr/>
          </p:nvSpPr>
          <p:spPr>
            <a:xfrm flipH="1">
              <a:off x="5374" y="0"/>
              <a:ext cx="12808" cy="10800"/>
            </a:xfrm>
            <a:custGeom>
              <a:avLst/>
              <a:gdLst>
                <a:gd name="connsiteX0" fmla="*/ 1274956 w 8132956"/>
                <a:gd name="connsiteY0" fmla="*/ 0 h 6858000"/>
                <a:gd name="connsiteX1" fmla="*/ 0 w 8132956"/>
                <a:gd name="connsiteY1" fmla="*/ 0 h 6858000"/>
                <a:gd name="connsiteX2" fmla="*/ 0 w 8132956"/>
                <a:gd name="connsiteY2" fmla="*/ 6858000 h 6858000"/>
                <a:gd name="connsiteX3" fmla="*/ 8132956 w 813295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132956" h="6858000">
                  <a:moveTo>
                    <a:pt x="1274956" y="0"/>
                  </a:moveTo>
                  <a:lnTo>
                    <a:pt x="0" y="0"/>
                  </a:lnTo>
                  <a:lnTo>
                    <a:pt x="0" y="6858000"/>
                  </a:lnTo>
                  <a:lnTo>
                    <a:pt x="8132956" y="6858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flipH="1">
              <a:off x="6392" y="0"/>
              <a:ext cx="12808" cy="10800"/>
            </a:xfrm>
            <a:custGeom>
              <a:avLst/>
              <a:gdLst>
                <a:gd name="connsiteX0" fmla="*/ 1274956 w 8132956"/>
                <a:gd name="connsiteY0" fmla="*/ 0 h 6858000"/>
                <a:gd name="connsiteX1" fmla="*/ 0 w 8132956"/>
                <a:gd name="connsiteY1" fmla="*/ 0 h 6858000"/>
                <a:gd name="connsiteX2" fmla="*/ 0 w 8132956"/>
                <a:gd name="connsiteY2" fmla="*/ 6858000 h 6858000"/>
                <a:gd name="connsiteX3" fmla="*/ 8132956 w 813295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132956" h="6858000">
                  <a:moveTo>
                    <a:pt x="1274956" y="0"/>
                  </a:moveTo>
                  <a:lnTo>
                    <a:pt x="0" y="0"/>
                  </a:lnTo>
                  <a:lnTo>
                    <a:pt x="0" y="6858000"/>
                  </a:lnTo>
                  <a:lnTo>
                    <a:pt x="8132956"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flipH="1">
              <a:off x="12012" y="3612"/>
              <a:ext cx="7188" cy="7188"/>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1501" y="2083"/>
              <a:ext cx="5665" cy="5629"/>
            </a:xfrm>
            <a:prstGeom prst="ellipse">
              <a:avLst/>
            </a:prstGeom>
            <a:solidFill>
              <a:schemeClr val="bg1"/>
            </a:solidFill>
            <a:ln w="22225" cap="flat" cmpd="sng" algn="ctr">
              <a:noFill/>
              <a:prstDash val="solid"/>
              <a:miter lim="800000"/>
            </a:ln>
            <a:effectLst>
              <a:outerShdw blurRad="939800" dist="266700" sx="99000" sy="99000" algn="ctr" rotWithShape="0">
                <a:schemeClr val="accent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黑体 CN Normal" panose="020B0400000000000000" pitchFamily="34" charset="-122"/>
                <a:ea typeface="思源黑体 CN Medium" panose="020B0600000000000000" pitchFamily="34" charset="-122"/>
                <a:sym typeface="思源黑体 CN Medium" panose="020B0600000000000000" pitchFamily="34" charset="-122"/>
              </a:endParaRPr>
            </a:p>
          </p:txBody>
        </p:sp>
        <p:sp>
          <p:nvSpPr>
            <p:cNvPr id="14" name="椭圆 13"/>
            <p:cNvSpPr/>
            <p:nvPr/>
          </p:nvSpPr>
          <p:spPr>
            <a:xfrm>
              <a:off x="11726" y="2350"/>
              <a:ext cx="5232" cy="5163"/>
            </a:xfrm>
            <a:prstGeom prst="ellipse">
              <a:avLst/>
            </a:prstGeom>
            <a:noFill/>
            <a:ln>
              <a:solidFill>
                <a:srgbClr val="2C3173">
                  <a:alpha val="32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1459B"/>
                </a:solidFill>
              </a:endParaRPr>
            </a:p>
          </p:txBody>
        </p:sp>
        <p:grpSp>
          <p:nvGrpSpPr>
            <p:cNvPr id="51" name="组合 50"/>
            <p:cNvGrpSpPr/>
            <p:nvPr/>
          </p:nvGrpSpPr>
          <p:grpSpPr>
            <a:xfrm>
              <a:off x="16992" y="9260"/>
              <a:ext cx="923" cy="386"/>
              <a:chOff x="8225" y="1632"/>
              <a:chExt cx="923" cy="386"/>
            </a:xfrm>
            <a:solidFill>
              <a:srgbClr val="ED7D31"/>
            </a:solidFill>
          </p:grpSpPr>
          <p:grpSp>
            <p:nvGrpSpPr>
              <p:cNvPr id="52" name="组合 51"/>
              <p:cNvGrpSpPr/>
              <p:nvPr/>
            </p:nvGrpSpPr>
            <p:grpSpPr>
              <a:xfrm>
                <a:off x="8225" y="1632"/>
                <a:ext cx="416" cy="387"/>
                <a:chOff x="4218240" y="1782762"/>
                <a:chExt cx="525790" cy="489777"/>
              </a:xfrm>
              <a:grpFill/>
            </p:grpSpPr>
            <p:sp>
              <p:nvSpPr>
                <p:cNvPr id="53" name="椭圆 52"/>
                <p:cNvSpPr/>
                <p:nvPr/>
              </p:nvSpPr>
              <p:spPr>
                <a:xfrm>
                  <a:off x="421824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443792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657599"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21824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443792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4657599"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421824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43792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4657599"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2" name="组合 61"/>
              <p:cNvGrpSpPr/>
              <p:nvPr/>
            </p:nvGrpSpPr>
            <p:grpSpPr>
              <a:xfrm>
                <a:off x="8732" y="1632"/>
                <a:ext cx="416" cy="387"/>
                <a:chOff x="4218240" y="1782762"/>
                <a:chExt cx="525790" cy="489777"/>
              </a:xfrm>
              <a:grpFill/>
            </p:grpSpPr>
            <p:sp>
              <p:nvSpPr>
                <p:cNvPr id="63" name="椭圆 62"/>
                <p:cNvSpPr/>
                <p:nvPr/>
              </p:nvSpPr>
              <p:spPr>
                <a:xfrm>
                  <a:off x="421824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443792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657599"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421824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443792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4657599"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421824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443792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4657599"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pic>
        <p:nvPicPr>
          <p:cNvPr id="17" name="图片 16"/>
          <p:cNvPicPr>
            <a:picLocks noChangeAspect="1"/>
          </p:cNvPicPr>
          <p:nvPr/>
        </p:nvPicPr>
        <p:blipFill>
          <a:blip r:embed="rId1"/>
          <a:stretch>
            <a:fillRect/>
          </a:stretch>
        </p:blipFill>
        <p:spPr>
          <a:xfrm>
            <a:off x="5083810" y="5756275"/>
            <a:ext cx="7391400" cy="1781175"/>
          </a:xfrm>
          <a:prstGeom prst="rect">
            <a:avLst/>
          </a:prstGeom>
        </p:spPr>
      </p:pic>
      <p:cxnSp>
        <p:nvCxnSpPr>
          <p:cNvPr id="21" name="图形"/>
          <p:cNvCxnSpPr/>
          <p:nvPr/>
        </p:nvCxnSpPr>
        <p:spPr>
          <a:xfrm>
            <a:off x="6576002" y="2869771"/>
            <a:ext cx="102919" cy="873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图形"/>
          <p:cNvCxnSpPr/>
          <p:nvPr/>
        </p:nvCxnSpPr>
        <p:spPr>
          <a:xfrm flipH="1">
            <a:off x="6576002" y="2957132"/>
            <a:ext cx="102919" cy="873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PA-文本框 88"/>
          <p:cNvSpPr txBox="1"/>
          <p:nvPr>
            <p:custDataLst>
              <p:tags r:id="rId2"/>
            </p:custDataLst>
          </p:nvPr>
        </p:nvSpPr>
        <p:spPr>
          <a:xfrm>
            <a:off x="6004560" y="2630170"/>
            <a:ext cx="3609975" cy="830580"/>
          </a:xfrm>
          <a:prstGeom prst="rect">
            <a:avLst/>
          </a:prstGeom>
          <a:noFill/>
        </p:spPr>
        <p:txBody>
          <a:bodyPr wrap="square" lIns="0" tIns="0" rIns="0" bIns="0" rtlCol="0">
            <a:spAutoFit/>
          </a:bodyPr>
          <a:lstStyle/>
          <a:p>
            <a:pPr marL="0" marR="0" lvl="0" indent="0" algn="r" defTabSz="914400" rtl="0" eaLnBrk="1" fontAlgn="auto" latinLnBrk="0" hangingPunct="0">
              <a:lnSpc>
                <a:spcPct val="150000"/>
              </a:lnSpc>
              <a:spcBef>
                <a:spcPts val="0"/>
              </a:spcBef>
              <a:spcAft>
                <a:spcPts val="0"/>
              </a:spcAft>
              <a:buClrTx/>
              <a:buSzTx/>
              <a:buFontTx/>
              <a:buNone/>
              <a:defRPr/>
            </a:pPr>
            <a:r>
              <a:rPr kumimoji="0" lang="zh-CN" altLang="en-US" sz="3600" b="0" i="0" u="none" strike="noStrike" kern="1200" cap="none" spc="0" normalizeH="0" baseline="0" noProof="0" dirty="0">
                <a:ln>
                  <a:noFill/>
                </a:ln>
                <a:effectLst/>
                <a:uLnTx/>
                <a:uFillTx/>
                <a:latin typeface="黑体" panose="02010609060101010101" charset="-122"/>
                <a:ea typeface="黑体" panose="02010609060101010101" charset="-122"/>
                <a:cs typeface="+mn-ea"/>
                <a:sym typeface="+mn-lt"/>
              </a:rPr>
              <a:t>第四章</a:t>
            </a:r>
            <a:r>
              <a:rPr kumimoji="0" lang="en-US" altLang="zh-CN" sz="3600" b="0" i="0" u="none" strike="noStrike" kern="1200" cap="none" spc="0" normalizeH="0" baseline="0" noProof="0" dirty="0">
                <a:ln>
                  <a:noFill/>
                </a:ln>
                <a:effectLst/>
                <a:uLnTx/>
                <a:uFillTx/>
                <a:latin typeface="黑体" panose="02010609060101010101" charset="-122"/>
                <a:ea typeface="黑体" panose="02010609060101010101" charset="-122"/>
                <a:cs typeface="+mn-ea"/>
                <a:sym typeface="+mn-lt"/>
              </a:rPr>
              <a:t> </a:t>
            </a:r>
            <a:r>
              <a:rPr kumimoji="0" lang="zh-CN" sz="3600" b="0" i="0" u="none" strike="noStrike" kern="1200" cap="none" spc="0" normalizeH="0" baseline="0" noProof="0" dirty="0">
                <a:ln>
                  <a:noFill/>
                </a:ln>
                <a:effectLst/>
                <a:uLnTx/>
                <a:uFillTx/>
                <a:latin typeface="黑体" panose="02010609060101010101" charset="-122"/>
                <a:ea typeface="黑体" panose="02010609060101010101" charset="-122"/>
                <a:cs typeface="+mn-ea"/>
                <a:sym typeface="+mn-lt"/>
              </a:rPr>
              <a:t>数组</a:t>
            </a:r>
            <a:endParaRPr kumimoji="0" lang="zh-CN" sz="3600" b="0" i="0" u="none" strike="noStrike" kern="1200" cap="none" spc="0" normalizeH="0" baseline="0" noProof="0" dirty="0">
              <a:ln>
                <a:noFill/>
              </a:ln>
              <a:effectLst/>
              <a:uLnTx/>
              <a:uFillTx/>
              <a:latin typeface="黑体" panose="02010609060101010101" charset="-122"/>
              <a:ea typeface="黑体" panose="02010609060101010101" charset="-122"/>
              <a:cs typeface="+mn-ea"/>
              <a:sym typeface="+mn-lt"/>
            </a:endParaRPr>
          </a:p>
        </p:txBody>
      </p:sp>
      <p:pic>
        <p:nvPicPr>
          <p:cNvPr id="26" name="图片 25"/>
          <p:cNvPicPr>
            <a:picLocks noChangeAspect="1"/>
          </p:cNvPicPr>
          <p:nvPr/>
        </p:nvPicPr>
        <p:blipFill>
          <a:blip r:embed="rId1"/>
          <a:stretch>
            <a:fillRect/>
          </a:stretch>
        </p:blipFill>
        <p:spPr>
          <a:xfrm rot="10800000">
            <a:off x="-175895" y="-695325"/>
            <a:ext cx="7391400" cy="1781175"/>
          </a:xfrm>
          <a:prstGeom prst="rect">
            <a:avLst/>
          </a:prstGeom>
        </p:spPr>
      </p:pic>
      <p:sp>
        <p:nvSpPr>
          <p:cNvPr id="2" name="PA-文本框 88"/>
          <p:cNvSpPr txBox="1"/>
          <p:nvPr>
            <p:custDataLst>
              <p:tags r:id="rId3"/>
            </p:custDataLst>
          </p:nvPr>
        </p:nvSpPr>
        <p:spPr>
          <a:xfrm>
            <a:off x="7147252" y="5629442"/>
            <a:ext cx="4303583" cy="553720"/>
          </a:xfrm>
          <a:prstGeom prst="rect">
            <a:avLst/>
          </a:prstGeom>
          <a:noFill/>
        </p:spPr>
        <p:txBody>
          <a:bodyPr wrap="square" lIns="0" tIns="0" rIns="0" bIns="0" rtlCol="0">
            <a:spAutoFit/>
          </a:bodyPr>
          <a:lstStyle/>
          <a:p>
            <a:pPr marL="0" marR="0" lvl="0" indent="0" algn="r" defTabSz="914400" rtl="0" eaLnBrk="1" fontAlgn="auto" latinLnBrk="0" hangingPunct="0">
              <a:lnSpc>
                <a:spcPct val="150000"/>
              </a:lnSpc>
              <a:spcBef>
                <a:spcPts val="0"/>
              </a:spcBef>
              <a:spcAft>
                <a:spcPts val="0"/>
              </a:spcAft>
              <a:buClrTx/>
              <a:buSzTx/>
              <a:buFontTx/>
              <a:buNone/>
              <a:defRPr/>
            </a:pPr>
            <a:r>
              <a:rPr lang="zh-CN" altLang="en-US" sz="2400" dirty="0">
                <a:solidFill>
                  <a:schemeClr val="bg1">
                    <a:lumMod val="65000"/>
                  </a:schemeClr>
                </a:solidFill>
                <a:latin typeface="黑体" panose="02010609060101010101" charset="-122"/>
                <a:ea typeface="黑体" panose="02010609060101010101" charset="-122"/>
                <a:cs typeface="+mn-ea"/>
                <a:sym typeface="+mn-lt"/>
              </a:rPr>
              <a:t>动力节点</a:t>
            </a:r>
            <a:r>
              <a:rPr lang="en-US" altLang="zh-CN" sz="2400" dirty="0">
                <a:solidFill>
                  <a:schemeClr val="bg1">
                    <a:lumMod val="65000"/>
                  </a:schemeClr>
                </a:solidFill>
                <a:latin typeface="黑体" panose="02010609060101010101" charset="-122"/>
                <a:ea typeface="黑体" panose="02010609060101010101" charset="-122"/>
                <a:cs typeface="+mn-ea"/>
                <a:sym typeface="+mn-lt"/>
              </a:rPr>
              <a:t>-</a:t>
            </a:r>
            <a:r>
              <a:rPr lang="zh-CN" altLang="en-US" sz="2400" dirty="0">
                <a:solidFill>
                  <a:schemeClr val="bg1">
                    <a:lumMod val="65000"/>
                  </a:schemeClr>
                </a:solidFill>
                <a:latin typeface="黑体" panose="02010609060101010101" charset="-122"/>
                <a:ea typeface="黑体" panose="02010609060101010101" charset="-122"/>
                <a:cs typeface="+mn-ea"/>
                <a:sym typeface="+mn-lt"/>
              </a:rPr>
              <a:t>老杜</a:t>
            </a:r>
            <a:endParaRPr kumimoji="0" lang="zh-CN" altLang="en-US" sz="2400" b="0" i="0" u="none" strike="noStrike" kern="1200" cap="none" spc="0" normalizeH="0" baseline="0" noProof="0" dirty="0">
              <a:ln>
                <a:noFill/>
              </a:ln>
              <a:solidFill>
                <a:schemeClr val="bg1">
                  <a:lumMod val="65000"/>
                </a:schemeClr>
              </a:solidFill>
              <a:effectLst/>
              <a:uLnTx/>
              <a:uFillTx/>
              <a:latin typeface="黑体" panose="02010609060101010101" charset="-122"/>
              <a:ea typeface="黑体" panose="02010609060101010101" charset="-122"/>
              <a:cs typeface="+mn-ea"/>
              <a:sym typeface="+mn-lt"/>
            </a:endParaRPr>
          </a:p>
        </p:txBody>
      </p:sp>
      <p:pic>
        <p:nvPicPr>
          <p:cNvPr id="16" name="图片 15"/>
          <p:cNvPicPr>
            <a:picLocks noChangeAspect="1"/>
          </p:cNvPicPr>
          <p:nvPr>
            <p:custDataLst>
              <p:tags r:id="rId4"/>
            </p:custDataLst>
          </p:nvPr>
        </p:nvPicPr>
        <p:blipFill>
          <a:blip r:embed="rId5"/>
          <a:stretch>
            <a:fillRect/>
          </a:stretch>
        </p:blipFill>
        <p:spPr>
          <a:xfrm>
            <a:off x="1828324" y="1993202"/>
            <a:ext cx="2250665" cy="2108039"/>
          </a:xfrm>
          <a:prstGeom prst="rect">
            <a:avLst/>
          </a:prstGeom>
        </p:spPr>
      </p:pic>
      <p:pic>
        <p:nvPicPr>
          <p:cNvPr id="3" name="图片 2" descr="5d0495981e06a4beefc1a7ac3c41024d"/>
          <p:cNvPicPr>
            <a:picLocks noChangeAspect="1"/>
          </p:cNvPicPr>
          <p:nvPr>
            <p:custDataLst>
              <p:tags r:id="rId6"/>
            </p:custDataLst>
          </p:nvPr>
        </p:nvPicPr>
        <p:blipFill>
          <a:blip r:embed="rId7"/>
          <a:stretch>
            <a:fillRect/>
          </a:stretch>
        </p:blipFill>
        <p:spPr>
          <a:xfrm>
            <a:off x="8842375" y="0"/>
            <a:ext cx="4695190" cy="934720"/>
          </a:xfrm>
          <a:prstGeom prst="rect">
            <a:avLst/>
          </a:prstGeom>
        </p:spPr>
      </p:pic>
      <p:grpSp>
        <p:nvGrpSpPr>
          <p:cNvPr id="43" name="组合 42"/>
          <p:cNvGrpSpPr/>
          <p:nvPr/>
        </p:nvGrpSpPr>
        <p:grpSpPr>
          <a:xfrm>
            <a:off x="8628123" y="4047329"/>
            <a:ext cx="482600" cy="145415"/>
            <a:chOff x="1339" y="8078"/>
            <a:chExt cx="760" cy="229"/>
          </a:xfrm>
        </p:grpSpPr>
        <p:sp>
          <p:nvSpPr>
            <p:cNvPr id="44" name="椭圆 43"/>
            <p:cNvSpPr/>
            <p:nvPr>
              <p:custDataLst>
                <p:tags r:id="rId8"/>
              </p:custDataLst>
            </p:nvPr>
          </p:nvSpPr>
          <p:spPr>
            <a:xfrm rot="16200000">
              <a:off x="1339" y="8127"/>
              <a:ext cx="140" cy="140"/>
            </a:xfrm>
            <a:prstGeom prst="ellipse">
              <a:avLst/>
            </a:prstGeom>
            <a:solidFill>
              <a:srgbClr val="00256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noAutofit/>
            </a:bodyPr>
            <a:lstStyle/>
            <a:p>
              <a:pPr algn="ctr"/>
              <a:endParaRPr lang="zh-CN" altLang="en-US" kern="0">
                <a:solidFill>
                  <a:srgbClr val="3D485D"/>
                </a:solidFill>
                <a:latin typeface="思源黑体 CN Normal" panose="020B0400000000000000" pitchFamily="34" charset="-122"/>
                <a:ea typeface="思源黑体 CN Medium" panose="020B0600000000000000" pitchFamily="34" charset="-122"/>
                <a:sym typeface="思源黑体 CN Normal" panose="020B0400000000000000" pitchFamily="34" charset="-122"/>
              </a:endParaRPr>
            </a:p>
          </p:txBody>
        </p:sp>
        <p:sp>
          <p:nvSpPr>
            <p:cNvPr id="45" name="椭圆 44"/>
            <p:cNvSpPr/>
            <p:nvPr>
              <p:custDataLst>
                <p:tags r:id="rId9"/>
              </p:custDataLst>
            </p:nvPr>
          </p:nvSpPr>
          <p:spPr>
            <a:xfrm rot="16200000">
              <a:off x="1959" y="8127"/>
              <a:ext cx="140" cy="140"/>
            </a:xfrm>
            <a:prstGeom prst="ellipse">
              <a:avLst/>
            </a:prstGeom>
            <a:solidFill>
              <a:srgbClr val="00256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noAutofit/>
            </a:bodyPr>
            <a:lstStyle/>
            <a:p>
              <a:pPr algn="ctr"/>
              <a:endParaRPr lang="zh-CN" altLang="en-US" kern="0">
                <a:solidFill>
                  <a:srgbClr val="3D485D"/>
                </a:solidFill>
                <a:latin typeface="思源黑体 CN Normal" panose="020B0400000000000000" pitchFamily="34" charset="-122"/>
                <a:ea typeface="思源黑体 CN Medium" panose="020B0600000000000000" pitchFamily="34" charset="-122"/>
                <a:sym typeface="思源黑体 CN Normal" panose="020B0400000000000000" pitchFamily="34" charset="-122"/>
              </a:endParaRPr>
            </a:p>
          </p:txBody>
        </p:sp>
        <p:sp>
          <p:nvSpPr>
            <p:cNvPr id="46" name="椭圆 45"/>
            <p:cNvSpPr/>
            <p:nvPr>
              <p:custDataLst>
                <p:tags r:id="rId10"/>
              </p:custDataLst>
            </p:nvPr>
          </p:nvSpPr>
          <p:spPr>
            <a:xfrm rot="16200000">
              <a:off x="1609" y="8078"/>
              <a:ext cx="229" cy="229"/>
            </a:xfrm>
            <a:prstGeom prst="ellipse">
              <a:avLst/>
            </a:prstGeom>
            <a:solidFill>
              <a:srgbClr val="ED7D3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noAutofit/>
            </a:bodyPr>
            <a:lstStyle/>
            <a:p>
              <a:pPr algn="ctr"/>
              <a:endParaRPr lang="zh-CN" altLang="en-US" kern="0">
                <a:solidFill>
                  <a:srgbClr val="3D485D"/>
                </a:solidFill>
                <a:latin typeface="思源黑体 CN Normal" panose="020B0400000000000000" pitchFamily="34" charset="-122"/>
                <a:ea typeface="思源黑体 CN Medium" panose="020B0600000000000000" pitchFamily="34" charset="-122"/>
                <a:sym typeface="思源黑体 CN Normal" panose="020B0400000000000000" pitchFamily="34" charset="-122"/>
              </a:endParaRPr>
            </a:p>
          </p:txBody>
        </p:sp>
      </p:grpSp>
    </p:spTree>
    <p:custDataLst>
      <p:tags r:id="rId11"/>
    </p:custData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34720"/>
            <a:ext cx="9582785" cy="426466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二维数组</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二维数组是一个特殊的一维数组，特殊在：这个一维数组中每个元素是一个一维数组。</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二维数组的静态初始化</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685800" lvl="1" indent="-228600" algn="l" defTabSz="914400">
              <a:lnSpc>
                <a:spcPct val="150000"/>
              </a:lnSpc>
              <a:spcAft>
                <a:spcPts val="0"/>
              </a:spcAft>
              <a:buFont typeface="+mj-ea"/>
              <a:buAutoNum type="circleNumDbPlain"/>
            </a:pPr>
            <a:r>
              <a:rPr lang="en-US" altLang="zh-CN" sz="1215" kern="0" dirty="0">
                <a:solidFill>
                  <a:schemeClr val="tx1"/>
                </a:solidFill>
                <a:latin typeface="思源黑体 CN Normal" panose="020B0400000000000000" pitchFamily="34" charset="-122"/>
                <a:ea typeface="思源黑体 CN Normal" panose="020B0400000000000000" pitchFamily="34" charset="-122"/>
              </a:rPr>
              <a:t>int[][] arr = new int[][]{{},{},{}};</a:t>
            </a:r>
            <a:endParaRPr lang="en-US" altLang="zh-CN" sz="1215" kern="0" dirty="0">
              <a:solidFill>
                <a:schemeClr val="tx1"/>
              </a:solidFill>
              <a:latin typeface="思源黑体 CN Normal" panose="020B0400000000000000" pitchFamily="34" charset="-122"/>
              <a:ea typeface="思源黑体 CN Normal" panose="020B0400000000000000" pitchFamily="34" charset="-122"/>
            </a:endParaRPr>
          </a:p>
          <a:p>
            <a:pPr marL="685800" lvl="1" indent="-228600" algn="l" defTabSz="914400">
              <a:lnSpc>
                <a:spcPct val="150000"/>
              </a:lnSpc>
              <a:spcAft>
                <a:spcPts val="0"/>
              </a:spcAft>
              <a:buFont typeface="+mj-ea"/>
              <a:buAutoNum type="circleNumDbPlain"/>
            </a:pPr>
            <a:r>
              <a:rPr lang="en-US" altLang="zh-CN" sz="1215" kern="0" dirty="0">
                <a:solidFill>
                  <a:schemeClr val="tx1"/>
                </a:solidFill>
                <a:latin typeface="思源黑体 CN Normal" panose="020B0400000000000000" pitchFamily="34" charset="-122"/>
                <a:ea typeface="思源黑体 CN Normal" panose="020B0400000000000000" pitchFamily="34" charset="-122"/>
              </a:rPr>
              <a:t>int[][] arr = {{},{},{}};</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二维数组的动态初始化</a:t>
            </a:r>
            <a:r>
              <a:rPr lang="en-US" altLang="zh-CN" sz="1400" kern="0" dirty="0">
                <a:solidFill>
                  <a:schemeClr val="tx1"/>
                </a:solidFill>
                <a:latin typeface="思源黑体 CN Normal" panose="020B0400000000000000" pitchFamily="34" charset="-122"/>
                <a:ea typeface="思源黑体 CN Normal" panose="020B0400000000000000" pitchFamily="34" charset="-122"/>
              </a:rPr>
              <a:t>(</a:t>
            </a:r>
            <a:r>
              <a:rPr lang="zh-CN" altLang="en-US" sz="1400" kern="0" dirty="0">
                <a:solidFill>
                  <a:schemeClr val="tx1"/>
                </a:solidFill>
                <a:latin typeface="思源黑体 CN Normal" panose="020B0400000000000000" pitchFamily="34" charset="-122"/>
                <a:ea typeface="思源黑体 CN Normal" panose="020B0400000000000000" pitchFamily="34" charset="-122"/>
              </a:rPr>
              <a:t>等长</a:t>
            </a:r>
            <a:r>
              <a:rPr lang="en-US" altLang="zh-CN" sz="1400" kern="0" dirty="0">
                <a:solidFill>
                  <a:schemeClr val="tx1"/>
                </a:solidFill>
                <a:latin typeface="思源黑体 CN Normal" panose="020B0400000000000000" pitchFamily="34" charset="-122"/>
                <a:ea typeface="思源黑体 CN Normal" panose="020B0400000000000000" pitchFamily="34" charset="-122"/>
              </a:rPr>
              <a:t>)</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685800" lvl="1" indent="-228600" algn="l" defTabSz="914400">
              <a:lnSpc>
                <a:spcPct val="150000"/>
              </a:lnSpc>
              <a:spcAft>
                <a:spcPts val="0"/>
              </a:spcAft>
              <a:buFont typeface="+mj-ea"/>
              <a:buAutoNum type="circleNumDbPlain"/>
            </a:pPr>
            <a:r>
              <a:rPr lang="en-US" altLang="zh-CN" sz="1215" kern="0" dirty="0">
                <a:solidFill>
                  <a:schemeClr val="tx1"/>
                </a:solidFill>
                <a:latin typeface="思源黑体 CN Normal" panose="020B0400000000000000" pitchFamily="34" charset="-122"/>
                <a:ea typeface="思源黑体 CN Normal" panose="020B0400000000000000" pitchFamily="34" charset="-122"/>
              </a:rPr>
              <a:t>int[][] arr = new int[3][4];</a:t>
            </a:r>
            <a:endParaRPr lang="en-US" altLang="zh-CN" sz="1215"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二维数组的动态初始化（不等长）</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685800" lvl="1" indent="-228600" algn="l" defTabSz="914400">
              <a:lnSpc>
                <a:spcPct val="150000"/>
              </a:lnSpc>
              <a:spcAft>
                <a:spcPts val="0"/>
              </a:spcAft>
              <a:buFont typeface="+mj-ea"/>
              <a:buAutoNum type="circleNumDbPlain"/>
            </a:pPr>
            <a:r>
              <a:rPr lang="en-US" altLang="zh-CN" sz="1215" kern="0" dirty="0">
                <a:solidFill>
                  <a:schemeClr val="tx1"/>
                </a:solidFill>
                <a:latin typeface="思源黑体 CN Normal" panose="020B0400000000000000" pitchFamily="34" charset="-122"/>
                <a:ea typeface="思源黑体 CN Normal" panose="020B0400000000000000" pitchFamily="34" charset="-122"/>
              </a:rPr>
              <a:t>int[][] arr = new int[3][];</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二维数组中元素的访问</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685800" lvl="1" indent="-228600" algn="l" defTabSz="914400">
              <a:lnSpc>
                <a:spcPct val="150000"/>
              </a:lnSpc>
              <a:spcAft>
                <a:spcPts val="0"/>
              </a:spcAft>
              <a:buFont typeface="+mj-ea"/>
              <a:buAutoNum type="circleNumDbPlain"/>
            </a:pPr>
            <a:r>
              <a:rPr lang="zh-CN" altLang="en-US" sz="1215" kern="0" dirty="0">
                <a:solidFill>
                  <a:schemeClr val="tx1"/>
                </a:solidFill>
                <a:latin typeface="思源黑体 CN Normal" panose="020B0400000000000000" pitchFamily="34" charset="-122"/>
                <a:ea typeface="思源黑体 CN Normal" panose="020B0400000000000000" pitchFamily="34" charset="-122"/>
              </a:rPr>
              <a:t>第一个元素：</a:t>
            </a:r>
            <a:r>
              <a:rPr lang="en-US" altLang="zh-CN" sz="1215" kern="0" dirty="0">
                <a:solidFill>
                  <a:schemeClr val="tx1"/>
                </a:solidFill>
                <a:latin typeface="思源黑体 CN Normal" panose="020B0400000000000000" pitchFamily="34" charset="-122"/>
                <a:ea typeface="思源黑体 CN Normal" panose="020B0400000000000000" pitchFamily="34" charset="-122"/>
              </a:rPr>
              <a:t>arr[0][0]</a:t>
            </a:r>
            <a:endParaRPr lang="en-US" altLang="zh-CN" sz="1215" kern="0" dirty="0">
              <a:solidFill>
                <a:schemeClr val="tx1"/>
              </a:solidFill>
              <a:latin typeface="思源黑体 CN Normal" panose="020B0400000000000000" pitchFamily="34" charset="-122"/>
              <a:ea typeface="思源黑体 CN Normal" panose="020B0400000000000000" pitchFamily="34" charset="-122"/>
            </a:endParaRPr>
          </a:p>
          <a:p>
            <a:pPr marL="685800" lvl="1" indent="-228600" algn="l" defTabSz="914400">
              <a:lnSpc>
                <a:spcPct val="150000"/>
              </a:lnSpc>
              <a:spcAft>
                <a:spcPts val="0"/>
              </a:spcAft>
              <a:buFont typeface="+mj-ea"/>
              <a:buAutoNum type="circleNumDbPlain"/>
            </a:pPr>
            <a:r>
              <a:rPr lang="zh-CN" altLang="en-US" sz="1215" kern="0" dirty="0">
                <a:solidFill>
                  <a:schemeClr val="tx1"/>
                </a:solidFill>
                <a:latin typeface="思源黑体 CN Normal" panose="020B0400000000000000" pitchFamily="34" charset="-122"/>
                <a:ea typeface="思源黑体 CN Normal" panose="020B0400000000000000" pitchFamily="34" charset="-122"/>
              </a:rPr>
              <a:t>最后一个元素：</a:t>
            </a:r>
            <a:r>
              <a:rPr lang="en-US" altLang="zh-CN" sz="1215" kern="0" dirty="0">
                <a:solidFill>
                  <a:schemeClr val="tx1"/>
                </a:solidFill>
                <a:latin typeface="思源黑体 CN Normal" panose="020B0400000000000000" pitchFamily="34" charset="-122"/>
                <a:ea typeface="思源黑体 CN Normal" panose="020B0400000000000000" pitchFamily="34" charset="-122"/>
              </a:rPr>
              <a:t>arr[arr.length-1][</a:t>
            </a:r>
            <a:r>
              <a:rPr lang="en-US" altLang="zh-CN" sz="1215" kern="0" dirty="0">
                <a:solidFill>
                  <a:schemeClr val="tx1"/>
                </a:solidFill>
                <a:latin typeface="思源黑体 CN Normal" panose="020B0400000000000000" pitchFamily="34" charset="-122"/>
                <a:ea typeface="思源黑体 CN Normal" panose="020B0400000000000000" pitchFamily="34" charset="-122"/>
                <a:sym typeface="+mn-ea"/>
              </a:rPr>
              <a:t>arr[arr.length-1].length-1</a:t>
            </a:r>
            <a:r>
              <a:rPr lang="en-US" altLang="zh-CN" sz="1215" kern="0" dirty="0">
                <a:solidFill>
                  <a:schemeClr val="tx1"/>
                </a:solidFill>
                <a:latin typeface="思源黑体 CN Normal" panose="020B0400000000000000" pitchFamily="34" charset="-122"/>
                <a:ea typeface="思源黑体 CN Normal" panose="020B0400000000000000" pitchFamily="34" charset="-122"/>
              </a:rPr>
              <a:t>]</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二维数组中元素的遍历</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273431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03</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二维数组</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34720"/>
            <a:ext cx="9582785" cy="282702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小项目</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600" kern="0" dirty="0">
                <a:solidFill>
                  <a:schemeClr val="tx1"/>
                </a:solidFill>
                <a:latin typeface="思源黑体 CN Normal" panose="020B0400000000000000" pitchFamily="34" charset="-122"/>
                <a:ea typeface="思源黑体 CN Normal" panose="020B0400000000000000" pitchFamily="34" charset="-122"/>
              </a:rPr>
              <a:t>请使用二维数组实现酒店管理系统。功能如下：</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600" kern="0" dirty="0">
                <a:solidFill>
                  <a:schemeClr val="tx1"/>
                </a:solidFill>
                <a:latin typeface="思源黑体 CN Normal" panose="020B0400000000000000" pitchFamily="34" charset="-122"/>
                <a:ea typeface="思源黑体 CN Normal" panose="020B0400000000000000" pitchFamily="34" charset="-122"/>
              </a:rPr>
              <a:t>查看酒店所有房间的状态。</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600" kern="0" dirty="0">
                <a:solidFill>
                  <a:schemeClr val="tx1"/>
                </a:solidFill>
                <a:latin typeface="思源黑体 CN Normal" panose="020B0400000000000000" pitchFamily="34" charset="-122"/>
                <a:ea typeface="思源黑体 CN Normal" panose="020B0400000000000000" pitchFamily="34" charset="-122"/>
              </a:rPr>
              <a:t>预订房间。</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600" kern="0" dirty="0">
                <a:solidFill>
                  <a:schemeClr val="tx1"/>
                </a:solidFill>
                <a:latin typeface="思源黑体 CN Normal" panose="020B0400000000000000" pitchFamily="34" charset="-122"/>
                <a:ea typeface="思源黑体 CN Normal" panose="020B0400000000000000" pitchFamily="34" charset="-122"/>
              </a:rPr>
              <a:t>退房。</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600" kern="0" dirty="0">
                <a:solidFill>
                  <a:schemeClr val="tx1"/>
                </a:solidFill>
                <a:latin typeface="思源黑体 CN Normal" panose="020B0400000000000000" pitchFamily="34" charset="-122"/>
                <a:ea typeface="思源黑体 CN Normal" panose="020B0400000000000000" pitchFamily="34" charset="-122"/>
              </a:rPr>
              <a:t>退出系统。</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273431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03</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二维数组</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2" name="图片 1" descr="无标题"/>
          <p:cNvPicPr>
            <a:picLocks noChangeAspect="1"/>
          </p:cNvPicPr>
          <p:nvPr/>
        </p:nvPicPr>
        <p:blipFill>
          <a:blip r:embed="rId3"/>
          <a:stretch>
            <a:fillRect/>
          </a:stretch>
        </p:blipFill>
        <p:spPr>
          <a:xfrm>
            <a:off x="5685790" y="2924810"/>
            <a:ext cx="5473065" cy="3477260"/>
          </a:xfrm>
          <a:prstGeom prst="rect">
            <a:avLst/>
          </a:prstGeom>
        </p:spPr>
      </p:pic>
      <p:pic>
        <p:nvPicPr>
          <p:cNvPr id="3" name="图片 2"/>
          <p:cNvPicPr>
            <a:picLocks noChangeAspect="1"/>
          </p:cNvPicPr>
          <p:nvPr>
            <p:custDataLst>
              <p:tags r:id="rId4"/>
            </p:custDataLst>
          </p:nvPr>
        </p:nvPicPr>
        <p:blipFill>
          <a:blip r:embed="rId5"/>
          <a:stretch>
            <a:fillRect/>
          </a:stretch>
        </p:blipFill>
        <p:spPr>
          <a:xfrm>
            <a:off x="5685790" y="1162685"/>
            <a:ext cx="5307330" cy="15341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34720"/>
            <a:ext cx="9582785" cy="532320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练一练（实现一个学生管理系统）</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rPr>
              <a:t>1. 程序启动时，读取一个预设的学生数组，其中已经保存了学生信息（包括学生姓名、学号、出生日期、性别、联系方式等）。</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rPr>
              <a:t>2. 程序提供以下操作选项：</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rPr>
              <a:t>  - 显示所有学生的信息</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rPr>
              <a:t>  - 通过学号查找学生的信息</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rPr>
              <a:t>  - 添加新的学生信息</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rPr>
              <a:t>  - 修改学生信息</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rPr>
              <a:t>  - 删除学生信息</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rPr>
              <a:t>  - 退出程序</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rPr>
              <a:t>3. 添加新的学生信息时，要求输入学生所有信息，并自动添加到学生数组中，学号自动生成，不能与已有学生的学号重复。</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rPr>
              <a:t>4. 修改学生信息时，提示用户输入要修改的学生的学号，然后允许用户修改该学生的信息（包括姓名、出生日期、性别、联系方式等）。</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rPr>
              <a:t>5. 删除学生信息时，提示用户输入要删除的学生的学号，并将该学生从学生数组中删除。</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rPr>
              <a:t>6. 修改、添加和删除学生信息后，重新显示所有学生的信息。</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273431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03</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二维数组</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34720"/>
            <a:ext cx="9582785" cy="220662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如何使用</a:t>
            </a:r>
            <a:r>
              <a:rPr lang="en-US" altLang="zh-CN"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IDEA</a:t>
            </a: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找</a:t>
            </a:r>
            <a:r>
              <a:rPr lang="en-US" altLang="zh-CN"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bug</a:t>
            </a: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，解决问题</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在可能出现问题的代码附近添加断点。一般是将断点添加在方法体的某一行代码上。</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断点可以添加多个。点一次添加一个断点。再点一次断点则消失。</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添加断点后，如果想让程序运行到断点处停下来，需要使用</a:t>
            </a:r>
            <a:r>
              <a:rPr lang="en-US" altLang="zh-CN" sz="1400" kern="0" dirty="0">
                <a:solidFill>
                  <a:schemeClr val="tx1"/>
                </a:solidFill>
                <a:latin typeface="思源黑体 CN Normal" panose="020B0400000000000000" pitchFamily="34" charset="-122"/>
                <a:ea typeface="思源黑体 CN Normal" panose="020B0400000000000000" pitchFamily="34" charset="-122"/>
              </a:rPr>
              <a:t>Debug</a:t>
            </a:r>
            <a:r>
              <a:rPr lang="zh-CN" altLang="en-US" sz="1400" kern="0" dirty="0">
                <a:solidFill>
                  <a:schemeClr val="tx1"/>
                </a:solidFill>
                <a:latin typeface="思源黑体 CN Normal" panose="020B0400000000000000" pitchFamily="34" charset="-122"/>
                <a:ea typeface="思源黑体 CN Normal" panose="020B0400000000000000" pitchFamily="34" charset="-122"/>
              </a:rPr>
              <a:t>模式运行程序。</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Debug</a:t>
            </a:r>
            <a:r>
              <a:rPr lang="zh-CN" altLang="en-US" sz="1400" kern="0" dirty="0">
                <a:solidFill>
                  <a:schemeClr val="tx1"/>
                </a:solidFill>
                <a:latin typeface="思源黑体 CN Normal" panose="020B0400000000000000" pitchFamily="34" charset="-122"/>
                <a:ea typeface="思源黑体 CN Normal" panose="020B0400000000000000" pitchFamily="34" charset="-122"/>
              </a:rPr>
              <a:t>窗口中的按钮</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给断点添加条件</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Debug</a:t>
            </a:r>
            <a:r>
              <a:rPr lang="zh-CN" altLang="en-US" sz="1400" kern="0" dirty="0">
                <a:solidFill>
                  <a:schemeClr val="tx1"/>
                </a:solidFill>
                <a:latin typeface="思源黑体 CN Normal" panose="020B0400000000000000" pitchFamily="34" charset="-122"/>
                <a:ea typeface="思源黑体 CN Normal" panose="020B0400000000000000" pitchFamily="34" charset="-122"/>
              </a:rPr>
              <a:t>窗口中的隐藏按钮</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378333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04IDEA</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中的</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Debug</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调试</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1118870" y="3307080"/>
            <a:ext cx="2908935" cy="1111885"/>
          </a:xfrm>
          <a:prstGeom prst="rect">
            <a:avLst/>
          </a:prstGeom>
        </p:spPr>
      </p:pic>
      <p:pic>
        <p:nvPicPr>
          <p:cNvPr id="3" name="图片 2"/>
          <p:cNvPicPr>
            <a:picLocks noChangeAspect="1"/>
          </p:cNvPicPr>
          <p:nvPr>
            <p:custDataLst>
              <p:tags r:id="rId5"/>
            </p:custDataLst>
          </p:nvPr>
        </p:nvPicPr>
        <p:blipFill>
          <a:blip r:embed="rId6"/>
          <a:stretch>
            <a:fillRect/>
          </a:stretch>
        </p:blipFill>
        <p:spPr>
          <a:xfrm>
            <a:off x="1118870" y="4585335"/>
            <a:ext cx="1806575" cy="1680210"/>
          </a:xfrm>
          <a:prstGeom prst="rect">
            <a:avLst/>
          </a:prstGeom>
        </p:spPr>
      </p:pic>
      <p:pic>
        <p:nvPicPr>
          <p:cNvPr id="5" name="图片 4" descr="图片1"/>
          <p:cNvPicPr>
            <a:picLocks noChangeAspect="1"/>
          </p:cNvPicPr>
          <p:nvPr/>
        </p:nvPicPr>
        <p:blipFill>
          <a:blip r:embed="rId7"/>
          <a:stretch>
            <a:fillRect/>
          </a:stretch>
        </p:blipFill>
        <p:spPr>
          <a:xfrm>
            <a:off x="4341495" y="3307080"/>
            <a:ext cx="3623945" cy="1620520"/>
          </a:xfrm>
          <a:prstGeom prst="rect">
            <a:avLst/>
          </a:prstGeom>
        </p:spPr>
      </p:pic>
      <p:pic>
        <p:nvPicPr>
          <p:cNvPr id="4" name="图片 3"/>
          <p:cNvPicPr>
            <a:picLocks noChangeAspect="1"/>
          </p:cNvPicPr>
          <p:nvPr/>
        </p:nvPicPr>
        <p:blipFill>
          <a:blip r:embed="rId8"/>
          <a:stretch>
            <a:fillRect/>
          </a:stretch>
        </p:blipFill>
        <p:spPr>
          <a:xfrm>
            <a:off x="4341495" y="5031105"/>
            <a:ext cx="2635885" cy="1234440"/>
          </a:xfrm>
          <a:prstGeom prst="rect">
            <a:avLst/>
          </a:prstGeom>
        </p:spPr>
      </p:pic>
      <p:pic>
        <p:nvPicPr>
          <p:cNvPr id="6" name="图片 5"/>
          <p:cNvPicPr>
            <a:picLocks noChangeAspect="1"/>
          </p:cNvPicPr>
          <p:nvPr>
            <p:custDataLst>
              <p:tags r:id="rId9"/>
            </p:custDataLst>
          </p:nvPr>
        </p:nvPicPr>
        <p:blipFill>
          <a:blip r:embed="rId10"/>
          <a:stretch>
            <a:fillRect/>
          </a:stretch>
        </p:blipFill>
        <p:spPr>
          <a:xfrm>
            <a:off x="8166735" y="3340100"/>
            <a:ext cx="1986915" cy="1547495"/>
          </a:xfrm>
          <a:prstGeom prst="rect">
            <a:avLst/>
          </a:prstGeom>
        </p:spPr>
      </p:pic>
      <p:pic>
        <p:nvPicPr>
          <p:cNvPr id="7" name="图片 6"/>
          <p:cNvPicPr>
            <a:picLocks noChangeAspect="1"/>
          </p:cNvPicPr>
          <p:nvPr>
            <p:custDataLst>
              <p:tags r:id="rId11"/>
            </p:custDataLst>
          </p:nvPr>
        </p:nvPicPr>
        <p:blipFill>
          <a:blip r:embed="rId12"/>
          <a:stretch>
            <a:fillRect/>
          </a:stretch>
        </p:blipFill>
        <p:spPr>
          <a:xfrm>
            <a:off x="8166735" y="5186045"/>
            <a:ext cx="2837815" cy="1079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772160"/>
            <a:ext cx="9582785" cy="572706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单元测试（</a:t>
            </a:r>
            <a:r>
              <a:rPr lang="en-US" altLang="zh-CN"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JUnit5</a:t>
            </a: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200" kern="0" dirty="0">
                <a:solidFill>
                  <a:schemeClr val="tx1"/>
                </a:solidFill>
                <a:latin typeface="思源黑体 CN Normal" panose="020B0400000000000000" pitchFamily="34" charset="-122"/>
                <a:ea typeface="思源黑体 CN Normal" panose="020B0400000000000000" pitchFamily="34" charset="-122"/>
              </a:rPr>
              <a:t>什么是单元测试，为什么要进行单元测试？</a:t>
            </a:r>
            <a:endParaRPr lang="zh-CN" altLang="en-US" sz="12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00" kern="0" dirty="0">
                <a:solidFill>
                  <a:schemeClr val="tx1"/>
                </a:solidFill>
                <a:latin typeface="思源黑体 CN Normal" panose="020B0400000000000000" pitchFamily="34" charset="-122"/>
                <a:ea typeface="思源黑体 CN Normal" panose="020B0400000000000000" pitchFamily="34" charset="-122"/>
              </a:rPr>
              <a:t>一个项目是巨大的，只有保证你写的每一块都是正确的，最后整个项目才能正常运行。这里所谓的每一块就是一个单元。</a:t>
            </a:r>
            <a:endParaRPr lang="zh-CN" altLang="en-US" sz="12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200" kern="0" dirty="0">
                <a:solidFill>
                  <a:schemeClr val="tx1"/>
                </a:solidFill>
                <a:latin typeface="思源黑体 CN Normal" panose="020B0400000000000000" pitchFamily="34" charset="-122"/>
                <a:ea typeface="思源黑体 CN Normal" panose="020B0400000000000000" pitchFamily="34" charset="-122"/>
              </a:rPr>
              <a:t>做单元测试需要引入</a:t>
            </a:r>
            <a:r>
              <a:rPr lang="en-US" altLang="zh-CN" sz="1200" kern="0" dirty="0">
                <a:solidFill>
                  <a:schemeClr val="tx1"/>
                </a:solidFill>
                <a:latin typeface="思源黑体 CN Normal" panose="020B0400000000000000" pitchFamily="34" charset="-122"/>
                <a:ea typeface="思源黑体 CN Normal" panose="020B0400000000000000" pitchFamily="34" charset="-122"/>
              </a:rPr>
              <a:t>JUnit</a:t>
            </a:r>
            <a:r>
              <a:rPr lang="zh-CN" altLang="en-US" sz="1200" kern="0" dirty="0">
                <a:solidFill>
                  <a:schemeClr val="tx1"/>
                </a:solidFill>
                <a:latin typeface="思源黑体 CN Normal" panose="020B0400000000000000" pitchFamily="34" charset="-122"/>
                <a:ea typeface="思源黑体 CN Normal" panose="020B0400000000000000" pitchFamily="34" charset="-122"/>
              </a:rPr>
              <a:t>框架，</a:t>
            </a:r>
            <a:r>
              <a:rPr lang="en-US" altLang="zh-CN" sz="1200" kern="0" dirty="0">
                <a:solidFill>
                  <a:schemeClr val="tx1"/>
                </a:solidFill>
                <a:latin typeface="思源黑体 CN Normal" panose="020B0400000000000000" pitchFamily="34" charset="-122"/>
                <a:ea typeface="思源黑体 CN Normal" panose="020B0400000000000000" pitchFamily="34" charset="-122"/>
              </a:rPr>
              <a:t>JUnit</a:t>
            </a:r>
            <a:r>
              <a:rPr lang="zh-CN" altLang="en-US" sz="1200" kern="0" dirty="0">
                <a:solidFill>
                  <a:schemeClr val="tx1"/>
                </a:solidFill>
                <a:latin typeface="思源黑体 CN Normal" panose="020B0400000000000000" pitchFamily="34" charset="-122"/>
                <a:ea typeface="思源黑体 CN Normal" panose="020B0400000000000000" pitchFamily="34" charset="-122"/>
              </a:rPr>
              <a:t>框架在</a:t>
            </a:r>
            <a:r>
              <a:rPr lang="en-US" altLang="zh-CN" sz="1200" kern="0" dirty="0">
                <a:solidFill>
                  <a:schemeClr val="tx1"/>
                </a:solidFill>
                <a:latin typeface="思源黑体 CN Normal" panose="020B0400000000000000" pitchFamily="34" charset="-122"/>
                <a:ea typeface="思源黑体 CN Normal" panose="020B0400000000000000" pitchFamily="34" charset="-122"/>
              </a:rPr>
              <a:t>JDK</a:t>
            </a:r>
            <a:r>
              <a:rPr lang="zh-CN" altLang="en-US" sz="1200" kern="0" dirty="0">
                <a:solidFill>
                  <a:schemeClr val="tx1"/>
                </a:solidFill>
                <a:latin typeface="思源黑体 CN Normal" panose="020B0400000000000000" pitchFamily="34" charset="-122"/>
                <a:ea typeface="思源黑体 CN Normal" panose="020B0400000000000000" pitchFamily="34" charset="-122"/>
              </a:rPr>
              <a:t>中没有，需要额外引入，也就是引入</a:t>
            </a:r>
            <a:r>
              <a:rPr lang="en-US" altLang="zh-CN" sz="1200" kern="0" dirty="0">
                <a:solidFill>
                  <a:schemeClr val="tx1"/>
                </a:solidFill>
                <a:latin typeface="思源黑体 CN Normal" panose="020B0400000000000000" pitchFamily="34" charset="-122"/>
                <a:ea typeface="思源黑体 CN Normal" panose="020B0400000000000000" pitchFamily="34" charset="-122"/>
              </a:rPr>
              <a:t>JUnit</a:t>
            </a:r>
            <a:r>
              <a:rPr lang="zh-CN" altLang="en-US" sz="1200" kern="0" dirty="0">
                <a:solidFill>
                  <a:schemeClr val="tx1"/>
                </a:solidFill>
                <a:latin typeface="思源黑体 CN Normal" panose="020B0400000000000000" pitchFamily="34" charset="-122"/>
                <a:ea typeface="思源黑体 CN Normal" panose="020B0400000000000000" pitchFamily="34" charset="-122"/>
              </a:rPr>
              <a:t>框架的</a:t>
            </a:r>
            <a:r>
              <a:rPr lang="en-US" altLang="zh-CN" sz="1200" kern="0" dirty="0">
                <a:solidFill>
                  <a:schemeClr val="tx1"/>
                </a:solidFill>
                <a:latin typeface="思源黑体 CN Normal" panose="020B0400000000000000" pitchFamily="34" charset="-122"/>
                <a:ea typeface="思源黑体 CN Normal" panose="020B0400000000000000" pitchFamily="34" charset="-122"/>
              </a:rPr>
              <a:t>class</a:t>
            </a:r>
            <a:r>
              <a:rPr lang="zh-CN" altLang="en-US" sz="1200" kern="0" dirty="0">
                <a:solidFill>
                  <a:schemeClr val="tx1"/>
                </a:solidFill>
                <a:latin typeface="思源黑体 CN Normal" panose="020B0400000000000000" pitchFamily="34" charset="-122"/>
                <a:ea typeface="思源黑体 CN Normal" panose="020B0400000000000000" pitchFamily="34" charset="-122"/>
              </a:rPr>
              <a:t>文件（</a:t>
            </a:r>
            <a:r>
              <a:rPr lang="en-US" altLang="zh-CN" sz="1200" kern="0" dirty="0">
                <a:solidFill>
                  <a:schemeClr val="tx1"/>
                </a:solidFill>
                <a:latin typeface="思源黑体 CN Normal" panose="020B0400000000000000" pitchFamily="34" charset="-122"/>
                <a:ea typeface="思源黑体 CN Normal" panose="020B0400000000000000" pitchFamily="34" charset="-122"/>
              </a:rPr>
              <a:t>jar</a:t>
            </a:r>
            <a:r>
              <a:rPr lang="zh-CN" altLang="en-US" sz="1200" kern="0" dirty="0">
                <a:solidFill>
                  <a:schemeClr val="tx1"/>
                </a:solidFill>
                <a:latin typeface="思源黑体 CN Normal" panose="020B0400000000000000" pitchFamily="34" charset="-122"/>
                <a:ea typeface="思源黑体 CN Normal" panose="020B0400000000000000" pitchFamily="34" charset="-122"/>
              </a:rPr>
              <a:t>包）</a:t>
            </a:r>
            <a:endParaRPr lang="zh-CN" altLang="en-US" sz="12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200" kern="0" dirty="0">
                <a:solidFill>
                  <a:schemeClr val="tx1"/>
                </a:solidFill>
                <a:latin typeface="思源黑体 CN Normal" panose="020B0400000000000000" pitchFamily="34" charset="-122"/>
                <a:ea typeface="思源黑体 CN Normal" panose="020B0400000000000000" pitchFamily="34" charset="-122"/>
              </a:rPr>
              <a:t>单元测试类（测试用例）怎么写？</a:t>
            </a:r>
            <a:endParaRPr lang="zh-CN" altLang="en-US" sz="12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00" kern="0" dirty="0">
                <a:solidFill>
                  <a:schemeClr val="tx1"/>
                </a:solidFill>
                <a:latin typeface="思源黑体 CN Normal" panose="020B0400000000000000" pitchFamily="34" charset="-122"/>
                <a:ea typeface="思源黑体 CN Normal" panose="020B0400000000000000" pitchFamily="34" charset="-122"/>
              </a:rPr>
              <a:t>单元测试类名：</a:t>
            </a:r>
            <a:r>
              <a:rPr lang="en-US" altLang="zh-CN" sz="1200" kern="0" dirty="0">
                <a:solidFill>
                  <a:schemeClr val="tx1"/>
                </a:solidFill>
                <a:latin typeface="思源黑体 CN Normal" panose="020B0400000000000000" pitchFamily="34" charset="-122"/>
                <a:ea typeface="思源黑体 CN Normal" panose="020B0400000000000000" pitchFamily="34" charset="-122"/>
              </a:rPr>
              <a:t>XxxTest</a:t>
            </a:r>
            <a:endParaRPr lang="zh-CN" altLang="en-US" sz="12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200" kern="0" dirty="0">
                <a:solidFill>
                  <a:schemeClr val="tx1"/>
                </a:solidFill>
                <a:latin typeface="思源黑体 CN Normal" panose="020B0400000000000000" pitchFamily="34" charset="-122"/>
                <a:ea typeface="思源黑体 CN Normal" panose="020B0400000000000000" pitchFamily="34" charset="-122"/>
              </a:rPr>
              <a:t>单元测试方法怎么写？</a:t>
            </a:r>
            <a:endParaRPr lang="zh-CN" altLang="en-US" sz="12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00" kern="0" dirty="0">
                <a:solidFill>
                  <a:schemeClr val="tx1"/>
                </a:solidFill>
                <a:latin typeface="思源黑体 CN Normal" panose="020B0400000000000000" pitchFamily="34" charset="-122"/>
                <a:ea typeface="思源黑体 CN Normal" panose="020B0400000000000000" pitchFamily="34" charset="-122"/>
              </a:rPr>
              <a:t>单元测试方法需要使用</a:t>
            </a:r>
            <a:r>
              <a:rPr lang="en-US" altLang="zh-CN" sz="1200" kern="0" dirty="0">
                <a:solidFill>
                  <a:schemeClr val="tx1"/>
                </a:solidFill>
                <a:latin typeface="思源黑体 CN Normal" panose="020B0400000000000000" pitchFamily="34" charset="-122"/>
                <a:ea typeface="思源黑体 CN Normal" panose="020B0400000000000000" pitchFamily="34" charset="-122"/>
              </a:rPr>
              <a:t>@Test</a:t>
            </a:r>
            <a:r>
              <a:rPr lang="zh-CN" altLang="en-US" sz="1200" kern="0" dirty="0">
                <a:solidFill>
                  <a:schemeClr val="tx1"/>
                </a:solidFill>
                <a:latin typeface="思源黑体 CN Normal" panose="020B0400000000000000" pitchFamily="34" charset="-122"/>
                <a:ea typeface="思源黑体 CN Normal" panose="020B0400000000000000" pitchFamily="34" charset="-122"/>
              </a:rPr>
              <a:t>注解标注。</a:t>
            </a:r>
            <a:endParaRPr lang="zh-CN" altLang="en-US" sz="12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00" kern="0" dirty="0">
                <a:solidFill>
                  <a:schemeClr val="tx1"/>
                </a:solidFill>
                <a:latin typeface="思源黑体 CN Normal" panose="020B0400000000000000" pitchFamily="34" charset="-122"/>
                <a:ea typeface="思源黑体 CN Normal" panose="020B0400000000000000" pitchFamily="34" charset="-122"/>
              </a:rPr>
              <a:t>单元测试方法返回值类型必须是</a:t>
            </a:r>
            <a:r>
              <a:rPr lang="en-US" altLang="zh-CN" sz="1200" kern="0" dirty="0">
                <a:solidFill>
                  <a:schemeClr val="tx1"/>
                </a:solidFill>
                <a:latin typeface="思源黑体 CN Normal" panose="020B0400000000000000" pitchFamily="34" charset="-122"/>
                <a:ea typeface="思源黑体 CN Normal" panose="020B0400000000000000" pitchFamily="34" charset="-122"/>
              </a:rPr>
              <a:t>void</a:t>
            </a:r>
            <a:endParaRPr lang="zh-CN" altLang="en-US" sz="12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00" kern="0" dirty="0">
                <a:solidFill>
                  <a:schemeClr val="tx1"/>
                </a:solidFill>
                <a:latin typeface="思源黑体 CN Normal" panose="020B0400000000000000" pitchFamily="34" charset="-122"/>
                <a:ea typeface="思源黑体 CN Normal" panose="020B0400000000000000" pitchFamily="34" charset="-122"/>
              </a:rPr>
              <a:t>单元测试方法形参个数为</a:t>
            </a:r>
            <a:r>
              <a:rPr lang="en-US" altLang="zh-CN" sz="1200" kern="0" dirty="0">
                <a:solidFill>
                  <a:schemeClr val="tx1"/>
                </a:solidFill>
                <a:latin typeface="思源黑体 CN Normal" panose="020B0400000000000000" pitchFamily="34" charset="-122"/>
                <a:ea typeface="思源黑体 CN Normal" panose="020B0400000000000000" pitchFamily="34" charset="-122"/>
              </a:rPr>
              <a:t>0</a:t>
            </a:r>
            <a:endParaRPr lang="en-US" altLang="zh-CN" sz="12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00" kern="0" dirty="0">
                <a:solidFill>
                  <a:schemeClr val="tx1"/>
                </a:solidFill>
                <a:latin typeface="思源黑体 CN Normal" panose="020B0400000000000000" pitchFamily="34" charset="-122"/>
                <a:ea typeface="思源黑体 CN Normal" panose="020B0400000000000000" pitchFamily="34" charset="-122"/>
              </a:rPr>
              <a:t>建议单元测试方法名：</a:t>
            </a:r>
            <a:r>
              <a:rPr lang="en-US" altLang="zh-CN" sz="1200" kern="0" dirty="0">
                <a:solidFill>
                  <a:schemeClr val="tx1"/>
                </a:solidFill>
                <a:latin typeface="思源黑体 CN Normal" panose="020B0400000000000000" pitchFamily="34" charset="-122"/>
                <a:ea typeface="思源黑体 CN Normal" panose="020B0400000000000000" pitchFamily="34" charset="-122"/>
              </a:rPr>
              <a:t>testXxx</a:t>
            </a:r>
            <a:endParaRPr lang="zh-CN" altLang="en-US" sz="12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200" kern="0" dirty="0">
                <a:solidFill>
                  <a:schemeClr val="tx1"/>
                </a:solidFill>
                <a:latin typeface="思源黑体 CN Normal" panose="020B0400000000000000" pitchFamily="34" charset="-122"/>
                <a:ea typeface="思源黑体 CN Normal" panose="020B0400000000000000" pitchFamily="34" charset="-122"/>
              </a:rPr>
              <a:t>什么是期望值，什么是实际值？</a:t>
            </a:r>
            <a:endParaRPr lang="zh-CN" altLang="en-US" sz="12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00" kern="0" dirty="0">
                <a:solidFill>
                  <a:schemeClr val="tx1"/>
                </a:solidFill>
                <a:latin typeface="思源黑体 CN Normal" panose="020B0400000000000000" pitchFamily="34" charset="-122"/>
                <a:ea typeface="思源黑体 CN Normal" panose="020B0400000000000000" pitchFamily="34" charset="-122"/>
              </a:rPr>
              <a:t>期望值就是在程序执行之前，你觉得正确的输出结果应该是多少</a:t>
            </a:r>
            <a:endParaRPr lang="zh-CN" altLang="en-US" sz="12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00" kern="0" dirty="0">
                <a:solidFill>
                  <a:schemeClr val="tx1"/>
                </a:solidFill>
                <a:latin typeface="思源黑体 CN Normal" panose="020B0400000000000000" pitchFamily="34" charset="-122"/>
                <a:ea typeface="思源黑体 CN Normal" panose="020B0400000000000000" pitchFamily="34" charset="-122"/>
              </a:rPr>
              <a:t>实际值就是程序在实际运行之后得到的结果</a:t>
            </a:r>
            <a:endParaRPr lang="zh-CN" altLang="en-US" sz="1200" kern="0" dirty="0">
              <a:solidFill>
                <a:schemeClr val="tx1"/>
              </a:solidFill>
              <a:latin typeface="思源黑体 CN Normal" panose="020B0400000000000000" pitchFamily="34" charset="-122"/>
              <a:ea typeface="思源黑体 CN Normal" panose="020B0400000000000000" pitchFamily="34" charset="-122"/>
            </a:endParaRPr>
          </a:p>
          <a:p>
            <a:pPr marL="342900" lvl="1" indent="-342900" algn="l" defTabSz="914400">
              <a:lnSpc>
                <a:spcPct val="150000"/>
              </a:lnSpc>
              <a:spcAft>
                <a:spcPts val="0"/>
              </a:spcAft>
              <a:buClrTx/>
              <a:buSzTx/>
              <a:buFont typeface="+mj-ea"/>
              <a:buAutoNum type="circleNumDbPlain" startAt="6"/>
            </a:pPr>
            <a:r>
              <a:rPr lang="zh-CN" altLang="en-US" sz="1200" kern="0" dirty="0">
                <a:solidFill>
                  <a:schemeClr val="tx1"/>
                </a:solidFill>
                <a:latin typeface="思源黑体 CN Normal" panose="020B0400000000000000" pitchFamily="34" charset="-122"/>
                <a:ea typeface="思源黑体 CN Normal" panose="020B0400000000000000" pitchFamily="34" charset="-122"/>
              </a:rPr>
              <a:t>常见注解：</a:t>
            </a:r>
            <a:endParaRPr lang="zh-CN" altLang="en-US" sz="12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en-US" altLang="zh-CN" sz="1200" kern="0" dirty="0">
                <a:solidFill>
                  <a:schemeClr val="tx1"/>
                </a:solidFill>
                <a:latin typeface="思源黑体 CN Normal" panose="020B0400000000000000" pitchFamily="34" charset="-122"/>
                <a:ea typeface="思源黑体 CN Normal" panose="020B0400000000000000" pitchFamily="34" charset="-122"/>
              </a:rPr>
              <a:t>@BeforeAll @AfterAll </a:t>
            </a:r>
            <a:r>
              <a:rPr lang="zh-CN" altLang="en-US" sz="1200" kern="0" dirty="0">
                <a:solidFill>
                  <a:schemeClr val="tx1"/>
                </a:solidFill>
                <a:latin typeface="思源黑体 CN Normal" panose="020B0400000000000000" pitchFamily="34" charset="-122"/>
                <a:ea typeface="思源黑体 CN Normal" panose="020B0400000000000000" pitchFamily="34" charset="-122"/>
              </a:rPr>
              <a:t>主要用于在测试开始之前</a:t>
            </a:r>
            <a:r>
              <a:rPr lang="en-US" altLang="zh-CN" sz="1200" kern="0" dirty="0">
                <a:solidFill>
                  <a:schemeClr val="tx1"/>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solidFill>
                <a:latin typeface="思源黑体 CN Normal" panose="020B0400000000000000" pitchFamily="34" charset="-122"/>
                <a:ea typeface="思源黑体 CN Normal" panose="020B0400000000000000" pitchFamily="34" charset="-122"/>
              </a:rPr>
              <a:t>之后执行必要的代码。被标注的方法需要是静态的。</a:t>
            </a:r>
            <a:endParaRPr lang="zh-CN" altLang="en-US" sz="12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en-US" altLang="zh-CN" sz="1200" kern="0" dirty="0">
                <a:solidFill>
                  <a:schemeClr val="tx1"/>
                </a:solidFill>
                <a:latin typeface="思源黑体 CN Normal" panose="020B0400000000000000" pitchFamily="34" charset="-122"/>
                <a:ea typeface="思源黑体 CN Normal" panose="020B0400000000000000" pitchFamily="34" charset="-122"/>
              </a:rPr>
              <a:t>@BeforeEach @AfterEach </a:t>
            </a:r>
            <a:r>
              <a:rPr lang="zh-CN" altLang="en-US" sz="1200" kern="0" dirty="0">
                <a:solidFill>
                  <a:schemeClr val="tx1"/>
                </a:solidFill>
                <a:latin typeface="思源黑体 CN Normal" panose="020B0400000000000000" pitchFamily="34" charset="-122"/>
                <a:ea typeface="思源黑体 CN Normal" panose="020B0400000000000000" pitchFamily="34" charset="-122"/>
              </a:rPr>
              <a:t>主要用于在每个测试方法执行前</a:t>
            </a:r>
            <a:r>
              <a:rPr lang="en-US" altLang="zh-CN" sz="1200" kern="0" dirty="0">
                <a:solidFill>
                  <a:schemeClr val="tx1"/>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solidFill>
                <a:latin typeface="思源黑体 CN Normal" panose="020B0400000000000000" pitchFamily="34" charset="-122"/>
                <a:ea typeface="思源黑体 CN Normal" panose="020B0400000000000000" pitchFamily="34" charset="-122"/>
              </a:rPr>
              <a:t>后执行必要的代码。</a:t>
            </a:r>
            <a:endParaRPr lang="zh-CN" altLang="en-US" sz="12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startAt="7"/>
            </a:pPr>
            <a:r>
              <a:rPr lang="zh-CN" altLang="en-US" sz="1200" kern="0" dirty="0">
                <a:solidFill>
                  <a:schemeClr val="tx1"/>
                </a:solidFill>
                <a:latin typeface="思源黑体 CN Normal" panose="020B0400000000000000" pitchFamily="34" charset="-122"/>
                <a:ea typeface="思源黑体 CN Normal" panose="020B0400000000000000" pitchFamily="34" charset="-122"/>
              </a:rPr>
              <a:t>单元测试中使用</a:t>
            </a:r>
            <a:r>
              <a:rPr lang="en-US" altLang="zh-CN" sz="1200" kern="0" dirty="0">
                <a:solidFill>
                  <a:schemeClr val="tx1"/>
                </a:solidFill>
                <a:latin typeface="思源黑体 CN Normal" panose="020B0400000000000000" pitchFamily="34" charset="-122"/>
                <a:ea typeface="思源黑体 CN Normal" panose="020B0400000000000000" pitchFamily="34" charset="-122"/>
              </a:rPr>
              <a:t>Scanner</a:t>
            </a:r>
            <a:r>
              <a:rPr lang="zh-CN" altLang="en-US" sz="1200" kern="0" dirty="0">
                <a:solidFill>
                  <a:schemeClr val="tx1"/>
                </a:solidFill>
                <a:latin typeface="思源黑体 CN Normal" panose="020B0400000000000000" pitchFamily="34" charset="-122"/>
                <a:ea typeface="思源黑体 CN Normal" panose="020B0400000000000000" pitchFamily="34" charset="-122"/>
              </a:rPr>
              <a:t>失效怎么办？</a:t>
            </a:r>
            <a:endParaRPr lang="zh-CN" altLang="en-US" sz="12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00" kern="0" dirty="0">
                <a:solidFill>
                  <a:schemeClr val="tx1"/>
                </a:solidFill>
                <a:latin typeface="思源黑体 CN Normal" panose="020B0400000000000000" pitchFamily="34" charset="-122"/>
                <a:ea typeface="思源黑体 CN Normal" panose="020B0400000000000000" pitchFamily="34" charset="-122"/>
              </a:rPr>
              <a:t>选中导航栏的“Help”，然后选中“Edit Custom VM Options...”，接着在“IDEA64.exe.vmoptions”文件中添加内容“-Deditable.java.test.console=true”，最后在重启IDEA即可解决</a:t>
            </a:r>
            <a:endParaRPr lang="zh-CN" altLang="en-US" sz="12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371729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05JUnit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单元测试</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7324725" y="2060575"/>
            <a:ext cx="2438400" cy="8191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854710"/>
            <a:ext cx="9582785" cy="576008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数据结构概述</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数据结构是指用来存储和组织数据的一种方式，就像在生活中我们用文件柜、书架、衣柜等来整理我们的物品一样，数据结构也可以帮助我们整理和管理程序中的数据。</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数据结构分为：数据的逻辑结构、数据的物理结构</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15" kern="0" dirty="0">
                <a:solidFill>
                  <a:schemeClr val="tx1"/>
                </a:solidFill>
                <a:latin typeface="思源黑体 CN Normal" panose="020B0400000000000000" pitchFamily="34" charset="-122"/>
                <a:ea typeface="思源黑体 CN Normal" panose="020B0400000000000000" pitchFamily="34" charset="-122"/>
              </a:rPr>
              <a:t>逻辑结构是指数据元素之间的逻辑关系，它是从抽象的角度描述数据元素之间的关系，不涉及具体的存储方式或实现细节。逻辑结构主要关注问题的本质、特点和抽象模型，是数据结构的逻辑表示。</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15" kern="0" dirty="0">
                <a:solidFill>
                  <a:schemeClr val="tx1"/>
                </a:solidFill>
                <a:latin typeface="思源黑体 CN Normal" panose="020B0400000000000000" pitchFamily="34" charset="-122"/>
                <a:ea typeface="思源黑体 CN Normal" panose="020B0400000000000000" pitchFamily="34" charset="-122"/>
              </a:rPr>
              <a:t>物理结构是指数据结构在计算机内存中实际存储和组织的方式。它是从具体的角度描述数据结构的实现方式和存储结构，包括数据元素在内存中的存储分布和访问方式等。物理结构主要关注问题的具体实现和操作。</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15" kern="0" dirty="0">
                <a:solidFill>
                  <a:schemeClr val="tx1"/>
                </a:solidFill>
                <a:latin typeface="思源黑体 CN Normal" panose="020B0400000000000000" pitchFamily="34" charset="-122"/>
                <a:ea typeface="思源黑体 CN Normal" panose="020B0400000000000000" pitchFamily="34" charset="-122"/>
              </a:rPr>
              <a:t>因此，逻辑结构与物理结构的区别在于：逻辑结构是从抽象的角度描述数据元素之间的关系，物理结构是从具体的角度描述内存中数据元素的存储方式和组织形式。逻辑结构主要关注问题的本质和特点，物理结构主要关注问题的具体实现和操作。</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342900" lvl="1" indent="-342900" algn="l" defTabSz="914400">
              <a:lnSpc>
                <a:spcPct val="150000"/>
              </a:lnSpc>
              <a:spcAft>
                <a:spcPts val="0"/>
              </a:spcAft>
              <a:buClrTx/>
              <a:buSzTx/>
              <a:buFont typeface="+mj-ea"/>
              <a:buAutoNum type="circleNumDbPlain" startAt="3"/>
            </a:pPr>
            <a:r>
              <a:rPr lang="zh-CN" altLang="en-US" sz="1400" kern="0" dirty="0">
                <a:solidFill>
                  <a:schemeClr val="tx1"/>
                </a:solidFill>
                <a:latin typeface="思源黑体 CN Normal" panose="020B0400000000000000" pitchFamily="34" charset="-122"/>
                <a:ea typeface="思源黑体 CN Normal" panose="020B0400000000000000" pitchFamily="34" charset="-122"/>
              </a:rPr>
              <a:t>逻辑结构的划分？</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685800" lvl="2" indent="-228600" algn="l" defTabSz="914400">
              <a:lnSpc>
                <a:spcPct val="150000"/>
              </a:lnSpc>
              <a:spcAft>
                <a:spcPts val="0"/>
              </a:spcAft>
              <a:buClrTx/>
              <a:buSzTx/>
              <a:buFont typeface="+mj-lt"/>
              <a:buAutoNum type="arabicPeriod"/>
            </a:pPr>
            <a:r>
              <a:rPr lang="zh-CN" altLang="en-US" sz="1140" kern="0" dirty="0">
                <a:solidFill>
                  <a:schemeClr val="tx1"/>
                </a:solidFill>
                <a:latin typeface="思源黑体 CN Normal" panose="020B0400000000000000" pitchFamily="34" charset="-122"/>
                <a:ea typeface="思源黑体 CN Normal" panose="020B0400000000000000" pitchFamily="34" charset="-122"/>
              </a:rPr>
              <a:t>集合结构：数据结构中的元素之间除了在“同属一个集合”的关系外，别无其它关系；</a:t>
            </a:r>
            <a:endParaRPr lang="zh-CN" altLang="en-US" sz="1140" kern="0" dirty="0">
              <a:solidFill>
                <a:schemeClr val="tx1"/>
              </a:solidFill>
              <a:latin typeface="思源黑体 CN Normal" panose="020B0400000000000000" pitchFamily="34" charset="-122"/>
              <a:ea typeface="思源黑体 CN Normal" panose="020B0400000000000000" pitchFamily="34" charset="-122"/>
            </a:endParaRPr>
          </a:p>
          <a:p>
            <a:pPr marL="685800" lvl="2" indent="-228600" algn="l" defTabSz="914400">
              <a:lnSpc>
                <a:spcPct val="150000"/>
              </a:lnSpc>
              <a:spcAft>
                <a:spcPts val="0"/>
              </a:spcAft>
              <a:buClrTx/>
              <a:buSzTx/>
              <a:buFont typeface="+mj-lt"/>
              <a:buAutoNum type="arabicPeriod"/>
            </a:pPr>
            <a:r>
              <a:rPr lang="zh-CN" altLang="en-US" sz="1140" kern="0" dirty="0">
                <a:solidFill>
                  <a:schemeClr val="tx1"/>
                </a:solidFill>
                <a:latin typeface="思源黑体 CN Normal" panose="020B0400000000000000" pitchFamily="34" charset="-122"/>
                <a:ea typeface="思源黑体 CN Normal" panose="020B0400000000000000" pitchFamily="34" charset="-122"/>
              </a:rPr>
              <a:t>线性结构：数据结构中的元素存在“一对一”的线性关系，例如冰糖葫芦； </a:t>
            </a:r>
            <a:endParaRPr lang="zh-CN" altLang="en-US" sz="1140" kern="0" dirty="0">
              <a:solidFill>
                <a:schemeClr val="tx1"/>
              </a:solidFill>
              <a:latin typeface="思源黑体 CN Normal" panose="020B0400000000000000" pitchFamily="34" charset="-122"/>
              <a:ea typeface="思源黑体 CN Normal" panose="020B0400000000000000" pitchFamily="34" charset="-122"/>
            </a:endParaRPr>
          </a:p>
          <a:p>
            <a:pPr marL="685800" lvl="2" indent="-228600" algn="l" defTabSz="914400">
              <a:lnSpc>
                <a:spcPct val="150000"/>
              </a:lnSpc>
              <a:spcAft>
                <a:spcPts val="0"/>
              </a:spcAft>
              <a:buClrTx/>
              <a:buSzTx/>
              <a:buFont typeface="+mj-lt"/>
              <a:buAutoNum type="arabicPeriod"/>
            </a:pPr>
            <a:r>
              <a:rPr lang="zh-CN" altLang="en-US" sz="1140" kern="0" dirty="0">
                <a:solidFill>
                  <a:schemeClr val="tx1"/>
                </a:solidFill>
                <a:latin typeface="思源黑体 CN Normal" panose="020B0400000000000000" pitchFamily="34" charset="-122"/>
                <a:ea typeface="思源黑体 CN Normal" panose="020B0400000000000000" pitchFamily="34" charset="-122"/>
              </a:rPr>
              <a:t>树形结构：数据结构中的元素存在“一对多”的层次关系，例如公司组织架构；  </a:t>
            </a:r>
            <a:endParaRPr lang="zh-CN" altLang="en-US" sz="1140" kern="0" dirty="0">
              <a:solidFill>
                <a:schemeClr val="tx1"/>
              </a:solidFill>
              <a:latin typeface="思源黑体 CN Normal" panose="020B0400000000000000" pitchFamily="34" charset="-122"/>
              <a:ea typeface="思源黑体 CN Normal" panose="020B0400000000000000" pitchFamily="34" charset="-122"/>
            </a:endParaRPr>
          </a:p>
          <a:p>
            <a:pPr marL="685800" lvl="2" indent="-228600" algn="l" defTabSz="914400">
              <a:lnSpc>
                <a:spcPct val="150000"/>
              </a:lnSpc>
              <a:spcAft>
                <a:spcPts val="0"/>
              </a:spcAft>
              <a:buClrTx/>
              <a:buSzTx/>
              <a:buFont typeface="+mj-lt"/>
              <a:buAutoNum type="arabicPeriod"/>
            </a:pPr>
            <a:r>
              <a:rPr lang="zh-CN" altLang="en-US" sz="1140" kern="0" dirty="0">
                <a:solidFill>
                  <a:schemeClr val="tx1"/>
                </a:solidFill>
                <a:latin typeface="思源黑体 CN Normal" panose="020B0400000000000000" pitchFamily="34" charset="-122"/>
                <a:ea typeface="思源黑体 CN Normal" panose="020B0400000000000000" pitchFamily="34" charset="-122"/>
              </a:rPr>
              <a:t>图形结构或网状结构：数据结构中的元素存在“多对多”的任意关系，例如地图。 </a:t>
            </a:r>
            <a:endParaRPr lang="zh-CN" altLang="en-US" sz="1140" kern="0" dirty="0">
              <a:solidFill>
                <a:schemeClr val="tx1"/>
              </a:solidFill>
              <a:latin typeface="思源黑体 CN Normal" panose="020B0400000000000000" pitchFamily="34" charset="-122"/>
              <a:ea typeface="思源黑体 CN Normal" panose="020B0400000000000000" pitchFamily="34" charset="-122"/>
            </a:endParaRPr>
          </a:p>
          <a:p>
            <a:pPr marL="342900" lvl="1" indent="-342900" algn="l" defTabSz="914400">
              <a:lnSpc>
                <a:spcPct val="150000"/>
              </a:lnSpc>
              <a:spcAft>
                <a:spcPts val="0"/>
              </a:spcAft>
              <a:buClrTx/>
              <a:buSzTx/>
              <a:buFont typeface="+mj-ea"/>
              <a:buAutoNum type="circleNumDbPlain" startAt="4"/>
            </a:pPr>
            <a:r>
              <a:rPr lang="zh-CN" altLang="en-US" sz="1400" kern="0" dirty="0">
                <a:solidFill>
                  <a:schemeClr val="tx1"/>
                </a:solidFill>
                <a:latin typeface="思源黑体 CN Normal" panose="020B0400000000000000" pitchFamily="34" charset="-122"/>
                <a:ea typeface="思源黑体 CN Normal" panose="020B0400000000000000" pitchFamily="34" charset="-122"/>
              </a:rPr>
              <a:t>物理结构的划分？</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685800" lvl="2" indent="-228600" algn="l" defTabSz="914400">
              <a:lnSpc>
                <a:spcPct val="150000"/>
              </a:lnSpc>
              <a:spcAft>
                <a:spcPts val="0"/>
              </a:spcAft>
              <a:buClrTx/>
              <a:buSzTx/>
              <a:buFont typeface="+mj-lt"/>
              <a:buAutoNum type="arabicPeriod"/>
            </a:pPr>
            <a:r>
              <a:rPr lang="zh-CN" altLang="en-US" sz="1140" kern="0" dirty="0">
                <a:solidFill>
                  <a:schemeClr val="tx1"/>
                </a:solidFill>
                <a:latin typeface="思源黑体 CN Normal" panose="020B0400000000000000" pitchFamily="34" charset="-122"/>
                <a:ea typeface="思源黑体 CN Normal" panose="020B0400000000000000" pitchFamily="34" charset="-122"/>
              </a:rPr>
              <a:t>顺序存储结构：用一组连续的存储空间单元来依次的存储数据元素，例如数组。</a:t>
            </a:r>
            <a:endParaRPr lang="zh-CN" altLang="en-US" sz="1140" kern="0" dirty="0">
              <a:solidFill>
                <a:schemeClr val="tx1"/>
              </a:solidFill>
              <a:latin typeface="思源黑体 CN Normal" panose="020B0400000000000000" pitchFamily="34" charset="-122"/>
              <a:ea typeface="思源黑体 CN Normal" panose="020B0400000000000000" pitchFamily="34" charset="-122"/>
            </a:endParaRPr>
          </a:p>
          <a:p>
            <a:pPr marL="685800" lvl="2" indent="-228600" algn="l" defTabSz="914400">
              <a:lnSpc>
                <a:spcPct val="150000"/>
              </a:lnSpc>
              <a:spcAft>
                <a:spcPts val="0"/>
              </a:spcAft>
              <a:buClrTx/>
              <a:buSzTx/>
              <a:buFont typeface="+mj-lt"/>
              <a:buAutoNum type="arabicPeriod"/>
            </a:pPr>
            <a:r>
              <a:rPr lang="zh-CN" altLang="en-US" sz="1140" kern="0" dirty="0">
                <a:solidFill>
                  <a:schemeClr val="tx1"/>
                </a:solidFill>
                <a:latin typeface="思源黑体 CN Normal" panose="020B0400000000000000" pitchFamily="34" charset="-122"/>
                <a:ea typeface="思源黑体 CN Normal" panose="020B0400000000000000" pitchFamily="34" charset="-122"/>
              </a:rPr>
              <a:t>链式存储结构：用一组任意的存储单元来存储元素，通过保存地址找到相关联的元素，元素之间的逻辑关系用引用来表示，例如链表。</a:t>
            </a:r>
            <a:endParaRPr lang="zh-CN" altLang="en-US" sz="1140" kern="0" dirty="0">
              <a:solidFill>
                <a:schemeClr val="tx1"/>
              </a:solidFill>
              <a:latin typeface="思源黑体 CN Normal" panose="020B0400000000000000" pitchFamily="34" charset="-122"/>
              <a:ea typeface="思源黑体 CN Normal" panose="020B0400000000000000" pitchFamily="34" charset="-122"/>
            </a:endParaRPr>
          </a:p>
          <a:p>
            <a:pPr marL="685800" lvl="2" indent="-228600" algn="l" defTabSz="914400">
              <a:lnSpc>
                <a:spcPct val="150000"/>
              </a:lnSpc>
              <a:spcAft>
                <a:spcPts val="0"/>
              </a:spcAft>
              <a:buClrTx/>
              <a:buSzTx/>
              <a:buFont typeface="+mj-lt"/>
              <a:buAutoNum type="arabicPeriod"/>
            </a:pPr>
            <a:r>
              <a:rPr lang="zh-CN" altLang="en-US" sz="1140" kern="0" dirty="0">
                <a:solidFill>
                  <a:schemeClr val="tx1"/>
                </a:solidFill>
                <a:latin typeface="思源黑体 CN Normal" panose="020B0400000000000000" pitchFamily="34" charset="-122"/>
                <a:ea typeface="思源黑体 CN Normal" panose="020B0400000000000000" pitchFamily="34" charset="-122"/>
              </a:rPr>
              <a:t>散列存储结构：根据节点</a:t>
            </a:r>
            <a:r>
              <a:rPr lang="en-US" altLang="zh-CN" sz="1140" kern="0" dirty="0">
                <a:solidFill>
                  <a:schemeClr val="tx1"/>
                </a:solidFill>
                <a:latin typeface="思源黑体 CN Normal" panose="020B0400000000000000" pitchFamily="34" charset="-122"/>
                <a:ea typeface="思源黑体 CN Normal" panose="020B0400000000000000" pitchFamily="34" charset="-122"/>
              </a:rPr>
              <a:t>key</a:t>
            </a:r>
            <a:r>
              <a:rPr lang="zh-CN" altLang="en-US" sz="1140" kern="0" dirty="0">
                <a:solidFill>
                  <a:schemeClr val="tx1"/>
                </a:solidFill>
                <a:latin typeface="思源黑体 CN Normal" panose="020B0400000000000000" pitchFamily="34" charset="-122"/>
                <a:ea typeface="思源黑体 CN Normal" panose="020B0400000000000000" pitchFamily="34" charset="-122"/>
              </a:rPr>
              <a:t>计算出该节点的存储地址。例如：java集合中的HashMap采用了散列存储结构，添加、查询速度都很快。</a:t>
            </a:r>
            <a:endParaRPr lang="zh-CN" altLang="en-US" sz="114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384111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06</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数据结构与算法</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2" name="图片 1" descr="图片2"/>
          <p:cNvPicPr>
            <a:picLocks noChangeAspect="1"/>
          </p:cNvPicPr>
          <p:nvPr/>
        </p:nvPicPr>
        <p:blipFill>
          <a:blip r:embed="rId3"/>
          <a:stretch>
            <a:fillRect/>
          </a:stretch>
        </p:blipFill>
        <p:spPr>
          <a:xfrm>
            <a:off x="7445375" y="4153535"/>
            <a:ext cx="2914650" cy="692785"/>
          </a:xfrm>
          <a:prstGeom prst="rect">
            <a:avLst/>
          </a:prstGeom>
        </p:spPr>
      </p:pic>
      <p:pic>
        <p:nvPicPr>
          <p:cNvPr id="3" name="图片 2" descr="图片3"/>
          <p:cNvPicPr>
            <a:picLocks noChangeAspect="1"/>
          </p:cNvPicPr>
          <p:nvPr/>
        </p:nvPicPr>
        <p:blipFill>
          <a:blip r:embed="rId4"/>
          <a:stretch>
            <a:fillRect/>
          </a:stretch>
        </p:blipFill>
        <p:spPr>
          <a:xfrm>
            <a:off x="7082155" y="5259070"/>
            <a:ext cx="871220" cy="746760"/>
          </a:xfrm>
          <a:prstGeom prst="rect">
            <a:avLst/>
          </a:prstGeom>
        </p:spPr>
      </p:pic>
      <p:pic>
        <p:nvPicPr>
          <p:cNvPr id="4" name="图片 3" descr="图片4"/>
          <p:cNvPicPr>
            <a:picLocks noChangeAspect="1"/>
          </p:cNvPicPr>
          <p:nvPr/>
        </p:nvPicPr>
        <p:blipFill>
          <a:blip r:embed="rId5"/>
          <a:stretch>
            <a:fillRect/>
          </a:stretch>
        </p:blipFill>
        <p:spPr>
          <a:xfrm>
            <a:off x="8202930" y="5434965"/>
            <a:ext cx="1294130" cy="394970"/>
          </a:xfrm>
          <a:prstGeom prst="rect">
            <a:avLst/>
          </a:prstGeom>
        </p:spPr>
      </p:pic>
      <p:pic>
        <p:nvPicPr>
          <p:cNvPr id="5" name="图片 4" descr="图片6"/>
          <p:cNvPicPr>
            <a:picLocks noChangeAspect="1"/>
          </p:cNvPicPr>
          <p:nvPr/>
        </p:nvPicPr>
        <p:blipFill>
          <a:blip r:embed="rId6"/>
          <a:stretch>
            <a:fillRect/>
          </a:stretch>
        </p:blipFill>
        <p:spPr>
          <a:xfrm>
            <a:off x="9889490" y="5370830"/>
            <a:ext cx="1419225" cy="5232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854710"/>
            <a:ext cx="9582785" cy="446214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算法概述</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什么是算法？</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457200" lvl="1" indent="0" algn="l" defTabSz="914400">
              <a:lnSpc>
                <a:spcPct val="150000"/>
              </a:lnSpc>
              <a:spcAft>
                <a:spcPts val="0"/>
              </a:spcAft>
              <a:buFont typeface="+mj-lt"/>
              <a:buNone/>
            </a:pPr>
            <a:r>
              <a:rPr lang="zh-CN" altLang="en-US" sz="1215" kern="0" dirty="0">
                <a:solidFill>
                  <a:schemeClr val="tx1"/>
                </a:solidFill>
                <a:latin typeface="思源黑体 CN Normal" panose="020B0400000000000000" pitchFamily="34" charset="-122"/>
                <a:ea typeface="思源黑体 CN Normal" panose="020B0400000000000000" pitchFamily="34" charset="-122"/>
              </a:rPr>
              <a:t>算法就是解决问题的方法和步骤，</a:t>
            </a:r>
            <a:r>
              <a:rPr lang="zh-CN" altLang="en-US" sz="1215" kern="0" dirty="0">
                <a:solidFill>
                  <a:schemeClr val="tx1"/>
                </a:solidFill>
                <a:latin typeface="思源黑体 CN Normal" panose="020B0400000000000000" pitchFamily="34" charset="-122"/>
                <a:ea typeface="思源黑体 CN Normal" panose="020B0400000000000000" pitchFamily="34" charset="-122"/>
                <a:sym typeface="+mn-ea"/>
              </a:rPr>
              <a:t>可以让计算机完成特定任务，并提高计算机系统的效率和性能。</a:t>
            </a:r>
            <a:r>
              <a:rPr lang="zh-CN" altLang="en-US" sz="1215" kern="0" dirty="0">
                <a:solidFill>
                  <a:schemeClr val="tx1"/>
                </a:solidFill>
                <a:latin typeface="思源黑体 CN Normal" panose="020B0400000000000000" pitchFamily="34" charset="-122"/>
                <a:ea typeface="思源黑体 CN Normal" panose="020B0400000000000000" pitchFamily="34" charset="-122"/>
              </a:rPr>
              <a:t>就像烹饪食品需要遵循一定的步骤和配方一样，例如，做牛排需要选择牛排肉、煎炸的方式、烹饪的时间等，按照一定的步骤最终会有一个好的成品。一个良好的算法可以提高程序的执行效率。</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startAt="2"/>
            </a:pPr>
            <a:r>
              <a:rPr lang="zh-CN" altLang="en-US" sz="1400" kern="0" dirty="0">
                <a:solidFill>
                  <a:schemeClr val="tx1"/>
                </a:solidFill>
                <a:latin typeface="思源黑体 CN Normal" panose="020B0400000000000000" pitchFamily="34" charset="-122"/>
                <a:ea typeface="思源黑体 CN Normal" panose="020B0400000000000000" pitchFamily="34" charset="-122"/>
              </a:rPr>
              <a:t>怎么评价一个算法好不好？</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457200" lvl="1" indent="0" algn="l" defTabSz="914400">
              <a:lnSpc>
                <a:spcPct val="150000"/>
              </a:lnSpc>
              <a:spcAft>
                <a:spcPts val="0"/>
              </a:spcAft>
              <a:buFont typeface="+mj-lt"/>
              <a:buNone/>
            </a:pPr>
            <a:r>
              <a:rPr lang="zh-CN" altLang="en-US" sz="1215" kern="0" dirty="0">
                <a:solidFill>
                  <a:schemeClr val="tx1"/>
                </a:solidFill>
                <a:latin typeface="思源黑体 CN Normal" panose="020B0400000000000000" pitchFamily="34" charset="-122"/>
                <a:ea typeface="思源黑体 CN Normal" panose="020B0400000000000000" pitchFamily="34" charset="-122"/>
              </a:rPr>
              <a:t>如何计算1+2+3+...+100的结果？</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15" kern="0" dirty="0">
                <a:solidFill>
                  <a:schemeClr val="tx1"/>
                </a:solidFill>
                <a:latin typeface="思源黑体 CN Normal" panose="020B0400000000000000" pitchFamily="34" charset="-122"/>
                <a:ea typeface="思源黑体 CN Normal" panose="020B0400000000000000" pitchFamily="34" charset="-122"/>
              </a:rPr>
              <a:t>算法1：通过循环，依次累加来实现。耗费时间</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15" kern="0" dirty="0">
                <a:solidFill>
                  <a:schemeClr val="tx1"/>
                </a:solidFill>
                <a:latin typeface="思源黑体 CN Normal" panose="020B0400000000000000" pitchFamily="34" charset="-122"/>
                <a:ea typeface="思源黑体 CN Normal" panose="020B0400000000000000" pitchFamily="34" charset="-122"/>
              </a:rPr>
              <a:t>算法2：使用递归来实现。耗费内存</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15" kern="0" dirty="0">
                <a:solidFill>
                  <a:schemeClr val="tx1"/>
                </a:solidFill>
                <a:latin typeface="思源黑体 CN Normal" panose="020B0400000000000000" pitchFamily="34" charset="-122"/>
                <a:ea typeface="思源黑体 CN Normal" panose="020B0400000000000000" pitchFamily="34" charset="-122"/>
              </a:rPr>
              <a:t>算法3：高斯算法。</a:t>
            </a:r>
            <a:r>
              <a:rPr lang="en-US" altLang="zh-CN" sz="1215" kern="0" dirty="0">
                <a:solidFill>
                  <a:schemeClr val="tx1"/>
                </a:solidFill>
                <a:latin typeface="思源黑体 CN Normal" panose="020B0400000000000000" pitchFamily="34" charset="-122"/>
                <a:ea typeface="思源黑体 CN Normal" panose="020B0400000000000000" pitchFamily="34" charset="-122"/>
              </a:rPr>
              <a:t>(1 + 100)*50</a:t>
            </a:r>
            <a:r>
              <a:rPr lang="zh-CN" altLang="en-US" sz="1215" kern="0" dirty="0">
                <a:solidFill>
                  <a:schemeClr val="tx1"/>
                </a:solidFill>
                <a:latin typeface="思源黑体 CN Normal" panose="020B0400000000000000" pitchFamily="34" charset="-122"/>
                <a:ea typeface="思源黑体 CN Normal" panose="020B0400000000000000" pitchFamily="34" charset="-122"/>
              </a:rPr>
              <a:t>。既节省时间，又节省空间。</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457200" lvl="1" indent="0" algn="l" defTabSz="914400">
              <a:lnSpc>
                <a:spcPct val="150000"/>
              </a:lnSpc>
              <a:spcAft>
                <a:spcPts val="0"/>
              </a:spcAft>
              <a:buFont typeface="+mj-lt"/>
              <a:buNone/>
            </a:pPr>
            <a:r>
              <a:rPr lang="zh-CN" altLang="en-US" sz="1215" kern="0" dirty="0">
                <a:solidFill>
                  <a:schemeClr val="tx1"/>
                </a:solidFill>
                <a:latin typeface="思源黑体 CN Normal" panose="020B0400000000000000" pitchFamily="34" charset="-122"/>
                <a:ea typeface="思源黑体 CN Normal" panose="020B0400000000000000" pitchFamily="34" charset="-122"/>
              </a:rPr>
              <a:t>同一问题可用不同的算法来解决，而一个算法的质量优劣将影响到算法乃至程序的效率。因此，我们学习算法目的在于选择合适算法和改进算法，一个算法的评价主要从时间复杂度和空间复杂度来考虑。</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15" kern="0" dirty="0">
                <a:solidFill>
                  <a:schemeClr val="tx1"/>
                </a:solidFill>
                <a:latin typeface="思源黑体 CN Normal" panose="020B0400000000000000" pitchFamily="34" charset="-122"/>
                <a:ea typeface="思源黑体 CN Normal" panose="020B0400000000000000" pitchFamily="34" charset="-122"/>
              </a:rPr>
              <a:t>时间复杂度：评估执行程序所需的时间，可以估算出程序对处理器的使用程度。</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15" kern="0" dirty="0">
                <a:solidFill>
                  <a:schemeClr val="tx1"/>
                </a:solidFill>
                <a:latin typeface="思源黑体 CN Normal" panose="020B0400000000000000" pitchFamily="34" charset="-122"/>
                <a:ea typeface="思源黑体 CN Normal" panose="020B0400000000000000" pitchFamily="34" charset="-122"/>
              </a:rPr>
              <a:t>空间复杂度：评估执行程序所需的存储空间，可以估算出程序对计算机内存的使用程度。</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384111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06</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数据结构与算法</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011555"/>
            <a:ext cx="9582785" cy="171894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数据结构与算法的关系</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rPr>
              <a:t>程序的灵魂</a:t>
            </a:r>
            <a:r>
              <a:rPr lang="en-US" altLang="zh-CN" sz="1400" kern="0" dirty="0">
                <a:solidFill>
                  <a:schemeClr val="tx1"/>
                </a:solidFill>
                <a:latin typeface="思源黑体 CN Normal" panose="020B0400000000000000" pitchFamily="34" charset="-122"/>
                <a:ea typeface="思源黑体 CN Normal" panose="020B0400000000000000" pitchFamily="34" charset="-122"/>
              </a:rPr>
              <a:t> = </a:t>
            </a:r>
            <a:r>
              <a:rPr lang="zh-CN" altLang="en-US" sz="1400" kern="0" dirty="0">
                <a:solidFill>
                  <a:schemeClr val="tx1"/>
                </a:solidFill>
                <a:latin typeface="思源黑体 CN Normal" panose="020B0400000000000000" pitchFamily="34" charset="-122"/>
                <a:ea typeface="思源黑体 CN Normal" panose="020B0400000000000000" pitchFamily="34" charset="-122"/>
              </a:rPr>
              <a:t>数据结构</a:t>
            </a:r>
            <a:r>
              <a:rPr lang="en-US" altLang="zh-CN" sz="1400" kern="0" dirty="0">
                <a:solidFill>
                  <a:schemeClr val="tx1"/>
                </a:solidFill>
                <a:latin typeface="思源黑体 CN Normal" panose="020B0400000000000000" pitchFamily="34" charset="-122"/>
                <a:ea typeface="思源黑体 CN Normal" panose="020B0400000000000000" pitchFamily="34" charset="-122"/>
              </a:rPr>
              <a:t> + </a:t>
            </a:r>
            <a:r>
              <a:rPr lang="zh-CN" altLang="en-US" sz="1400" kern="0" dirty="0">
                <a:solidFill>
                  <a:schemeClr val="tx1"/>
                </a:solidFill>
                <a:latin typeface="思源黑体 CN Normal" panose="020B0400000000000000" pitchFamily="34" charset="-122"/>
                <a:ea typeface="思源黑体 CN Normal" panose="020B0400000000000000" pitchFamily="34" charset="-122"/>
              </a:rPr>
              <a:t>算法</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457200" hangingPunct="0">
              <a:lnSpc>
                <a:spcPct val="150000"/>
              </a:lnSpc>
              <a:spcAft>
                <a:spcPts val="0"/>
              </a:spcAft>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rPr>
              <a:t>数据结构可以提供算法的运行环境和基础，而算法又可以通过对数据结构的设计和操作，实现对数据的高效管理和处理。数据结构和算法是互相依存的，应该统一考虑，合理利用不同的数据结构和算法来解决实际问题，从而提高程序的执行效率。</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384111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06</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数据结构与算法</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2" name="图片 1" descr="图片8"/>
          <p:cNvPicPr>
            <a:picLocks noChangeAspect="1"/>
          </p:cNvPicPr>
          <p:nvPr/>
        </p:nvPicPr>
        <p:blipFill>
          <a:blip r:embed="rId3"/>
          <a:stretch>
            <a:fillRect/>
          </a:stretch>
        </p:blipFill>
        <p:spPr>
          <a:xfrm>
            <a:off x="2739390" y="3429000"/>
            <a:ext cx="4010025" cy="1543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866775"/>
            <a:ext cx="9582785" cy="512445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时间复杂度</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rPr>
              <a:t>什么叫做时间复杂度？</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Font typeface="+mj-ea"/>
              <a:buNone/>
              <a:defRPr/>
            </a:pPr>
            <a:r>
              <a:rPr lang="zh-CN" altLang="en-US" sz="1200" kern="0" dirty="0">
                <a:solidFill>
                  <a:schemeClr val="tx1"/>
                </a:solidFill>
                <a:latin typeface="微软雅黑" panose="020B0503020204020204" charset="-122"/>
                <a:ea typeface="微软雅黑" panose="020B0503020204020204" charset="-122"/>
                <a:cs typeface="微软雅黑" panose="020B0503020204020204" charset="-122"/>
              </a:rPr>
              <a:t>我们用</a:t>
            </a:r>
            <a:r>
              <a:rPr lang="en-US" altLang="zh-CN" sz="1200" kern="0" dirty="0">
                <a:solidFill>
                  <a:schemeClr val="tx1"/>
                </a:solidFill>
                <a:latin typeface="微软雅黑" panose="020B0503020204020204" charset="-122"/>
                <a:ea typeface="微软雅黑" panose="020B0503020204020204" charset="-122"/>
                <a:cs typeface="微软雅黑" panose="020B0503020204020204" charset="-122"/>
              </a:rPr>
              <a:t>T(n)</a:t>
            </a:r>
            <a:r>
              <a:rPr lang="zh-CN" altLang="en-US" sz="1200" kern="0" dirty="0">
                <a:solidFill>
                  <a:schemeClr val="tx1"/>
                </a:solidFill>
                <a:latin typeface="微软雅黑" panose="020B0503020204020204" charset="-122"/>
                <a:ea typeface="微软雅黑" panose="020B0503020204020204" charset="-122"/>
                <a:cs typeface="微软雅黑" panose="020B0503020204020204" charset="-122"/>
              </a:rPr>
              <a:t>来表示算法中基本操作（</a:t>
            </a:r>
            <a:r>
              <a:rPr lang="zh-CN" altLang="en-US" sz="1200" kern="0" dirty="0">
                <a:solidFill>
                  <a:srgbClr val="FF0000"/>
                </a:solidFill>
                <a:latin typeface="微软雅黑" panose="020B0503020204020204" charset="-122"/>
                <a:ea typeface="微软雅黑" panose="020B0503020204020204" charset="-122"/>
                <a:cs typeface="微软雅黑" panose="020B0503020204020204" charset="-122"/>
                <a:sym typeface="+mn-ea"/>
              </a:rPr>
              <a:t>例如比较、赋值、运算等</a:t>
            </a:r>
            <a:r>
              <a:rPr lang="zh-CN" altLang="en-US" sz="1200" kern="0" dirty="0">
                <a:solidFill>
                  <a:schemeClr val="tx1"/>
                </a:solidFill>
                <a:latin typeface="微软雅黑" panose="020B0503020204020204" charset="-122"/>
                <a:ea typeface="微软雅黑" panose="020B0503020204020204" charset="-122"/>
                <a:cs typeface="微软雅黑" panose="020B0503020204020204" charset="-122"/>
              </a:rPr>
              <a:t>）的重复执行次数。</a:t>
            </a:r>
            <a:r>
              <a:rPr lang="en-US" altLang="zh-CN" sz="1200" kern="0" dirty="0">
                <a:solidFill>
                  <a:schemeClr val="tx1"/>
                </a:solidFill>
                <a:latin typeface="微软雅黑" panose="020B0503020204020204" charset="-122"/>
                <a:ea typeface="微软雅黑" panose="020B0503020204020204" charset="-122"/>
                <a:cs typeface="微软雅黑" panose="020B0503020204020204" charset="-122"/>
              </a:rPr>
              <a:t>n</a:t>
            </a:r>
            <a:r>
              <a:rPr lang="zh-CN" altLang="en-US" sz="1200" kern="0" dirty="0">
                <a:solidFill>
                  <a:schemeClr val="tx1"/>
                </a:solidFill>
                <a:latin typeface="微软雅黑" panose="020B0503020204020204" charset="-122"/>
                <a:ea typeface="微软雅黑" panose="020B0503020204020204" charset="-122"/>
                <a:cs typeface="微软雅黑" panose="020B0503020204020204" charset="-122"/>
              </a:rPr>
              <a:t>是程序需要处理的数据量（专业术语叫做问题规模</a:t>
            </a:r>
            <a:r>
              <a:rPr lang="en-US" altLang="zh-CN" sz="1200" kern="0" dirty="0">
                <a:solidFill>
                  <a:schemeClr val="tx1"/>
                </a:solidFill>
                <a:latin typeface="微软雅黑" panose="020B0503020204020204" charset="-122"/>
                <a:ea typeface="微软雅黑" panose="020B0503020204020204" charset="-122"/>
                <a:cs typeface="微软雅黑" panose="020B0503020204020204" charset="-122"/>
              </a:rPr>
              <a:t>n</a:t>
            </a:r>
            <a:r>
              <a:rPr lang="zh-CN" altLang="en-US" sz="1200" kern="0"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1200" kern="0" dirty="0">
              <a:solidFill>
                <a:schemeClr val="tx1"/>
              </a:solidFill>
              <a:latin typeface="微软雅黑" panose="020B0503020204020204" charset="-122"/>
              <a:ea typeface="微软雅黑" panose="020B0503020204020204" charset="-122"/>
              <a:cs typeface="微软雅黑" panose="020B0503020204020204" charset="-122"/>
            </a:endParaRPr>
          </a:p>
          <a:p>
            <a:pPr marL="0" indent="0" algn="l" defTabSz="457200" hangingPunct="0">
              <a:lnSpc>
                <a:spcPct val="150000"/>
              </a:lnSpc>
              <a:spcAft>
                <a:spcPts val="0"/>
              </a:spcAft>
              <a:buFont typeface="+mj-ea"/>
              <a:buNone/>
              <a:defRPr/>
            </a:pPr>
            <a:r>
              <a:rPr lang="zh-CN" altLang="en-US" sz="1200" kern="0" dirty="0">
                <a:solidFill>
                  <a:schemeClr val="tx1"/>
                </a:solidFill>
                <a:latin typeface="微软雅黑" panose="020B0503020204020204" charset="-122"/>
                <a:ea typeface="微软雅黑" panose="020B0503020204020204" charset="-122"/>
                <a:cs typeface="微软雅黑" panose="020B0503020204020204" charset="-122"/>
              </a:rPr>
              <a:t>若有某个趋势函数f(n)【</a:t>
            </a:r>
            <a:r>
              <a:rPr lang="en-US" altLang="zh-CN" sz="1200" kern="0" dirty="0">
                <a:solidFill>
                  <a:schemeClr val="tx1"/>
                </a:solidFill>
                <a:latin typeface="微软雅黑" panose="020B0503020204020204" charset="-122"/>
                <a:ea typeface="微软雅黑" panose="020B0503020204020204" charset="-122"/>
                <a:cs typeface="微软雅黑" panose="020B0503020204020204" charset="-122"/>
              </a:rPr>
              <a:t>f(n)</a:t>
            </a:r>
            <a:r>
              <a:rPr lang="zh-CN" altLang="en-US" sz="1200" kern="0" dirty="0">
                <a:solidFill>
                  <a:schemeClr val="tx1"/>
                </a:solidFill>
                <a:latin typeface="微软雅黑" panose="020B0503020204020204" charset="-122"/>
                <a:ea typeface="微软雅黑" panose="020B0503020204020204" charset="-122"/>
                <a:cs typeface="微软雅黑" panose="020B0503020204020204" charset="-122"/>
              </a:rPr>
              <a:t>代表了时间复杂度的趋势】，使得当n趋近于无穷大时，T(n)/f(n)的极限值为不等于零的常数，则称f(n)是T(n)的同数量级函数。记作T(n)=O(f(n))，我们称O(f(n))为时间复杂度。我们也把它叫做大</a:t>
            </a:r>
            <a:r>
              <a:rPr lang="en-US" altLang="zh-CN" sz="1200" kern="0" dirty="0">
                <a:solidFill>
                  <a:schemeClr val="tx1"/>
                </a:solidFill>
                <a:latin typeface="微软雅黑" panose="020B0503020204020204" charset="-122"/>
                <a:ea typeface="微软雅黑" panose="020B0503020204020204" charset="-122"/>
                <a:cs typeface="微软雅黑" panose="020B0503020204020204" charset="-122"/>
              </a:rPr>
              <a:t>O</a:t>
            </a:r>
            <a:r>
              <a:rPr lang="zh-CN" altLang="en-US" sz="1200" kern="0" dirty="0">
                <a:solidFill>
                  <a:schemeClr val="tx1"/>
                </a:solidFill>
                <a:latin typeface="微软雅黑" panose="020B0503020204020204" charset="-122"/>
                <a:ea typeface="微软雅黑" panose="020B0503020204020204" charset="-122"/>
                <a:cs typeface="微软雅黑" panose="020B0503020204020204" charset="-122"/>
              </a:rPr>
              <a:t>表示法。</a:t>
            </a:r>
            <a:endParaRPr lang="zh-CN" altLang="en-US" sz="1200" kern="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l" defTabSz="457200" hangingPunct="0">
              <a:lnSpc>
                <a:spcPct val="150000"/>
              </a:lnSpc>
              <a:spcAft>
                <a:spcPts val="0"/>
              </a:spcAft>
              <a:buClrTx/>
              <a:buSzTx/>
              <a:buFont typeface="+mj-ea"/>
              <a:buAutoNum type="circleNumDbPlain" startAt="2"/>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rPr>
              <a:t>时间复杂度计算步骤：</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457200" hangingPunct="0">
              <a:lnSpc>
                <a:spcPct val="150000"/>
              </a:lnSpc>
              <a:spcAft>
                <a:spcPts val="0"/>
              </a:spcAft>
              <a:buFont typeface="+mj-ea"/>
              <a:buNone/>
              <a:defRPr/>
            </a:pPr>
            <a:r>
              <a:rPr lang="zh-CN" altLang="en-US" sz="1200" kern="0" dirty="0">
                <a:solidFill>
                  <a:schemeClr val="tx1"/>
                </a:solidFill>
                <a:latin typeface="微软雅黑" panose="020B0503020204020204" charset="-122"/>
                <a:ea typeface="微软雅黑" panose="020B0503020204020204" charset="-122"/>
                <a:cs typeface="微软雅黑" panose="020B0503020204020204" charset="-122"/>
              </a:rPr>
              <a:t>1. 计算基本操作的执行次数T(n)</a:t>
            </a:r>
            <a:endParaRPr lang="zh-CN" altLang="en-US" sz="1200" kern="0" dirty="0">
              <a:solidFill>
                <a:schemeClr val="tx1"/>
              </a:solidFill>
              <a:latin typeface="微软雅黑" panose="020B0503020204020204" charset="-122"/>
              <a:ea typeface="微软雅黑" panose="020B0503020204020204" charset="-122"/>
              <a:cs typeface="微软雅黑" panose="020B0503020204020204" charset="-122"/>
            </a:endParaRPr>
          </a:p>
          <a:p>
            <a:pPr marL="0" indent="0" algn="l" defTabSz="457200" hangingPunct="0">
              <a:lnSpc>
                <a:spcPct val="150000"/>
              </a:lnSpc>
              <a:spcAft>
                <a:spcPts val="0"/>
              </a:spcAft>
              <a:buFont typeface="+mj-ea"/>
              <a:buNone/>
              <a:defRPr/>
            </a:pPr>
            <a:r>
              <a:rPr lang="zh-CN" altLang="en-US" sz="1200" kern="0" dirty="0">
                <a:solidFill>
                  <a:schemeClr val="tx1"/>
                </a:solidFill>
                <a:latin typeface="微软雅黑" panose="020B0503020204020204" charset="-122"/>
                <a:ea typeface="微软雅黑" panose="020B0503020204020204" charset="-122"/>
                <a:cs typeface="微软雅黑" panose="020B0503020204020204" charset="-122"/>
              </a:rPr>
              <a:t>在做算法分析时，一般默认考虑最坏的情况。因为最坏的情况下，基本操作执行的次数是最多的。对算法效率的评估会更加准确。</a:t>
            </a:r>
            <a:endParaRPr lang="zh-CN" altLang="en-US" sz="1200" kern="0" dirty="0">
              <a:solidFill>
                <a:schemeClr val="tx1"/>
              </a:solidFill>
              <a:latin typeface="微软雅黑" panose="020B0503020204020204" charset="-122"/>
              <a:ea typeface="微软雅黑" panose="020B0503020204020204" charset="-122"/>
              <a:cs typeface="微软雅黑" panose="020B0503020204020204" charset="-122"/>
            </a:endParaRPr>
          </a:p>
          <a:p>
            <a:pPr marL="0" indent="0" algn="l" defTabSz="457200" hangingPunct="0">
              <a:lnSpc>
                <a:spcPct val="150000"/>
              </a:lnSpc>
              <a:spcAft>
                <a:spcPts val="0"/>
              </a:spcAft>
              <a:buFont typeface="+mj-ea"/>
              <a:buNone/>
              <a:defRPr/>
            </a:pPr>
            <a:r>
              <a:rPr lang="zh-CN" altLang="en-US" sz="1200" kern="0" dirty="0">
                <a:solidFill>
                  <a:schemeClr val="tx1"/>
                </a:solidFill>
                <a:latin typeface="微软雅黑" panose="020B0503020204020204" charset="-122"/>
                <a:ea typeface="微软雅黑" panose="020B0503020204020204" charset="-122"/>
                <a:cs typeface="微软雅黑" panose="020B0503020204020204" charset="-122"/>
              </a:rPr>
              <a:t>2. 通过T(n)得到f(n)</a:t>
            </a:r>
            <a:endParaRPr lang="zh-CN" altLang="en-US" sz="1200" kern="0" dirty="0">
              <a:solidFill>
                <a:schemeClr val="tx1"/>
              </a:solidFill>
              <a:latin typeface="微软雅黑" panose="020B0503020204020204" charset="-122"/>
              <a:ea typeface="微软雅黑" panose="020B0503020204020204" charset="-122"/>
              <a:cs typeface="微软雅黑" panose="020B0503020204020204" charset="-122"/>
            </a:endParaRPr>
          </a:p>
          <a:p>
            <a:pPr marL="0" indent="0" algn="l" defTabSz="457200" hangingPunct="0">
              <a:lnSpc>
                <a:spcPct val="150000"/>
              </a:lnSpc>
              <a:spcAft>
                <a:spcPts val="0"/>
              </a:spcAft>
              <a:buFont typeface="+mj-ea"/>
              <a:buNone/>
              <a:defRPr/>
            </a:pPr>
            <a:r>
              <a:rPr lang="zh-CN" altLang="en-US" sz="1200" kern="0" dirty="0">
                <a:solidFill>
                  <a:schemeClr val="tx1"/>
                </a:solidFill>
                <a:latin typeface="微软雅黑" panose="020B0503020204020204" charset="-122"/>
                <a:ea typeface="微软雅黑" panose="020B0503020204020204" charset="-122"/>
                <a:cs typeface="微软雅黑" panose="020B0503020204020204" charset="-122"/>
              </a:rPr>
              <a:t>求T(n)的数量级f(n)，只需要将T(n)做两个操作：</a:t>
            </a:r>
            <a:endParaRPr lang="zh-CN" altLang="en-US" sz="1200" kern="0" dirty="0">
              <a:solidFill>
                <a:schemeClr val="tx1"/>
              </a:solidFill>
              <a:latin typeface="微软雅黑" panose="020B0503020204020204" charset="-122"/>
              <a:ea typeface="微软雅黑" panose="020B0503020204020204" charset="-122"/>
              <a:cs typeface="微软雅黑" panose="020B0503020204020204" charset="-122"/>
            </a:endParaRPr>
          </a:p>
          <a:p>
            <a:pPr marL="0" indent="0" algn="l" defTabSz="457200" hangingPunct="0">
              <a:lnSpc>
                <a:spcPct val="150000"/>
              </a:lnSpc>
              <a:spcAft>
                <a:spcPts val="0"/>
              </a:spcAft>
              <a:buFont typeface="+mj-ea"/>
              <a:buNone/>
              <a:defRPr/>
            </a:pPr>
            <a:r>
              <a:rPr lang="zh-CN" altLang="en-US" sz="1200" kern="0" dirty="0">
                <a:solidFill>
                  <a:schemeClr val="tx1"/>
                </a:solidFill>
                <a:latin typeface="微软雅黑" panose="020B0503020204020204" charset="-122"/>
                <a:ea typeface="微软雅黑" panose="020B0503020204020204" charset="-122"/>
                <a:cs typeface="微软雅黑" panose="020B0503020204020204" charset="-122"/>
              </a:rPr>
              <a:t>（一）忽略常数项、低次幂项和最高次幂项的系数。</a:t>
            </a:r>
            <a:endParaRPr lang="zh-CN" altLang="en-US" sz="1200" kern="0" dirty="0">
              <a:solidFill>
                <a:schemeClr val="tx1"/>
              </a:solidFill>
              <a:latin typeface="微软雅黑" panose="020B0503020204020204" charset="-122"/>
              <a:ea typeface="微软雅黑" panose="020B0503020204020204" charset="-122"/>
              <a:cs typeface="微软雅黑" panose="020B0503020204020204" charset="-122"/>
            </a:endParaRPr>
          </a:p>
          <a:p>
            <a:pPr marL="0" indent="0" algn="l" defTabSz="457200" hangingPunct="0">
              <a:lnSpc>
                <a:spcPct val="150000"/>
              </a:lnSpc>
              <a:spcAft>
                <a:spcPts val="0"/>
              </a:spcAft>
              <a:buFont typeface="+mj-ea"/>
              <a:buNone/>
              <a:defRPr/>
            </a:pPr>
            <a:r>
              <a:rPr lang="zh-CN" altLang="en-US" sz="1200" kern="0" dirty="0">
                <a:solidFill>
                  <a:schemeClr val="tx1"/>
                </a:solidFill>
                <a:latin typeface="微软雅黑" panose="020B0503020204020204" charset="-122"/>
                <a:ea typeface="微软雅黑" panose="020B0503020204020204" charset="-122"/>
                <a:cs typeface="微软雅黑" panose="020B0503020204020204" charset="-122"/>
              </a:rPr>
              <a:t>（二）例如，在T(n)=4n</a:t>
            </a:r>
            <a:r>
              <a:rPr lang="zh-CN" altLang="en-US" sz="1200" kern="0" baseline="30000" dirty="0">
                <a:solidFill>
                  <a:schemeClr val="tx1"/>
                </a:solidFill>
                <a:uFillTx/>
                <a:latin typeface="微软雅黑" panose="020B0503020204020204" charset="-122"/>
                <a:ea typeface="微软雅黑" panose="020B0503020204020204" charset="-122"/>
                <a:cs typeface="微软雅黑" panose="020B0503020204020204" charset="-122"/>
              </a:rPr>
              <a:t>2</a:t>
            </a:r>
            <a:r>
              <a:rPr lang="zh-CN" altLang="en-US" sz="1200" kern="0" dirty="0">
                <a:solidFill>
                  <a:schemeClr val="tx1"/>
                </a:solidFill>
                <a:latin typeface="微软雅黑" panose="020B0503020204020204" charset="-122"/>
                <a:ea typeface="微软雅黑" panose="020B0503020204020204" charset="-122"/>
                <a:cs typeface="微软雅黑" panose="020B0503020204020204" charset="-122"/>
              </a:rPr>
              <a:t>+2n+2中，T(n)的数量级函数f(n)=n</a:t>
            </a:r>
            <a:r>
              <a:rPr lang="zh-CN" altLang="en-US" sz="1200" kern="0" baseline="30000" dirty="0">
                <a:solidFill>
                  <a:schemeClr val="tx1"/>
                </a:solidFill>
                <a:uFillTx/>
                <a:latin typeface="微软雅黑" panose="020B0503020204020204" charset="-122"/>
                <a:ea typeface="微软雅黑" panose="020B0503020204020204" charset="-122"/>
                <a:cs typeface="微软雅黑" panose="020B0503020204020204" charset="-122"/>
              </a:rPr>
              <a:t>2</a:t>
            </a:r>
            <a:r>
              <a:rPr lang="zh-CN" altLang="en-US" sz="1200" kern="0"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1200" kern="0" dirty="0">
              <a:solidFill>
                <a:schemeClr val="tx1"/>
              </a:solidFill>
              <a:latin typeface="微软雅黑" panose="020B0503020204020204" charset="-122"/>
              <a:ea typeface="微软雅黑" panose="020B0503020204020204" charset="-122"/>
              <a:cs typeface="微软雅黑" panose="020B0503020204020204" charset="-122"/>
            </a:endParaRPr>
          </a:p>
          <a:p>
            <a:pPr marL="0" indent="0" algn="l" defTabSz="457200" hangingPunct="0">
              <a:lnSpc>
                <a:spcPct val="150000"/>
              </a:lnSpc>
              <a:spcAft>
                <a:spcPts val="0"/>
              </a:spcAft>
              <a:buFont typeface="+mj-ea"/>
              <a:buNone/>
              <a:defRPr/>
            </a:pPr>
            <a:r>
              <a:rPr lang="zh-CN" altLang="en-US" sz="1200" kern="0" dirty="0">
                <a:solidFill>
                  <a:schemeClr val="tx1"/>
                </a:solidFill>
                <a:latin typeface="微软雅黑" panose="020B0503020204020204" charset="-122"/>
                <a:ea typeface="微软雅黑" panose="020B0503020204020204" charset="-122"/>
                <a:cs typeface="微软雅黑" panose="020B0503020204020204" charset="-122"/>
              </a:rPr>
              <a:t>计算T(n)的数量级f(n)，我们只要保证T(n)中的最高次幂正确即可，可以忽略所有常数项、低次幂项和最高次幂的系数。这样能够简化算法分析，将注意力集中在最重要的一点上：增长率。</a:t>
            </a:r>
            <a:endParaRPr lang="zh-CN" altLang="en-US" sz="1200" kern="0" dirty="0">
              <a:solidFill>
                <a:schemeClr val="tx1"/>
              </a:solidFill>
              <a:latin typeface="微软雅黑" panose="020B0503020204020204" charset="-122"/>
              <a:ea typeface="微软雅黑" panose="020B0503020204020204" charset="-122"/>
              <a:cs typeface="微软雅黑" panose="020B0503020204020204" charset="-122"/>
            </a:endParaRPr>
          </a:p>
          <a:p>
            <a:pPr marL="0" indent="0" algn="l" defTabSz="457200" hangingPunct="0">
              <a:lnSpc>
                <a:spcPct val="150000"/>
              </a:lnSpc>
              <a:spcAft>
                <a:spcPts val="0"/>
              </a:spcAft>
              <a:buFont typeface="+mj-ea"/>
              <a:buNone/>
              <a:defRPr/>
            </a:pPr>
            <a:r>
              <a:rPr lang="zh-CN" altLang="en-US" sz="1200" kern="0" dirty="0">
                <a:solidFill>
                  <a:schemeClr val="tx1"/>
                </a:solidFill>
                <a:latin typeface="微软雅黑" panose="020B0503020204020204" charset="-122"/>
                <a:ea typeface="微软雅黑" panose="020B0503020204020204" charset="-122"/>
                <a:cs typeface="微软雅黑" panose="020B0503020204020204" charset="-122"/>
              </a:rPr>
              <a:t>3. 用大O表示时间复杂度</a:t>
            </a:r>
            <a:endParaRPr lang="zh-CN" altLang="en-US" sz="1200" kern="0" dirty="0">
              <a:solidFill>
                <a:schemeClr val="tx1"/>
              </a:solidFill>
              <a:latin typeface="微软雅黑" panose="020B0503020204020204" charset="-122"/>
              <a:ea typeface="微软雅黑" panose="020B0503020204020204" charset="-122"/>
              <a:cs typeface="微软雅黑" panose="020B0503020204020204" charset="-122"/>
            </a:endParaRPr>
          </a:p>
          <a:p>
            <a:pPr marL="0" indent="0" algn="l" defTabSz="457200" hangingPunct="0">
              <a:lnSpc>
                <a:spcPct val="150000"/>
              </a:lnSpc>
              <a:spcAft>
                <a:spcPts val="0"/>
              </a:spcAft>
              <a:buFont typeface="+mj-ea"/>
              <a:buNone/>
              <a:defRPr/>
            </a:pPr>
            <a:r>
              <a:rPr lang="zh-CN" altLang="en-US" sz="1200" kern="0" dirty="0">
                <a:solidFill>
                  <a:schemeClr val="tx1"/>
                </a:solidFill>
                <a:latin typeface="微软雅黑" panose="020B0503020204020204" charset="-122"/>
                <a:ea typeface="微软雅黑" panose="020B0503020204020204" charset="-122"/>
                <a:cs typeface="微软雅黑" panose="020B0503020204020204" charset="-122"/>
              </a:rPr>
              <a:t>得到</a:t>
            </a:r>
            <a:r>
              <a:rPr lang="en-US" altLang="zh-CN" sz="1200" kern="0" dirty="0">
                <a:solidFill>
                  <a:schemeClr val="tx1"/>
                </a:solidFill>
                <a:latin typeface="微软雅黑" panose="020B0503020204020204" charset="-122"/>
                <a:ea typeface="微软雅黑" panose="020B0503020204020204" charset="-122"/>
                <a:cs typeface="微软雅黑" panose="020B0503020204020204" charset="-122"/>
              </a:rPr>
              <a:t>f(n)</a:t>
            </a:r>
            <a:r>
              <a:rPr lang="zh-CN" altLang="en-US" sz="1200" kern="0" dirty="0">
                <a:solidFill>
                  <a:schemeClr val="tx1"/>
                </a:solidFill>
                <a:latin typeface="微软雅黑" panose="020B0503020204020204" charset="-122"/>
                <a:ea typeface="微软雅黑" panose="020B0503020204020204" charset="-122"/>
                <a:cs typeface="微软雅黑" panose="020B0503020204020204" charset="-122"/>
              </a:rPr>
              <a:t>的结果是</a:t>
            </a:r>
            <a:r>
              <a:rPr lang="en-US" altLang="zh-CN" sz="1200" kern="0" dirty="0">
                <a:solidFill>
                  <a:schemeClr val="tx1"/>
                </a:solidFill>
                <a:latin typeface="微软雅黑" panose="020B0503020204020204" charset="-122"/>
                <a:ea typeface="微软雅黑" panose="020B0503020204020204" charset="-122"/>
                <a:cs typeface="微软雅黑" panose="020B0503020204020204" charset="-122"/>
              </a:rPr>
              <a:t>n</a:t>
            </a:r>
            <a:r>
              <a:rPr lang="en-US" altLang="zh-CN" sz="1200" kern="0" baseline="30000" dirty="0">
                <a:solidFill>
                  <a:schemeClr val="tx1"/>
                </a:solidFill>
                <a:uFillTx/>
                <a:latin typeface="微软雅黑" panose="020B0503020204020204" charset="-122"/>
                <a:ea typeface="微软雅黑" panose="020B0503020204020204" charset="-122"/>
                <a:cs typeface="微软雅黑" panose="020B0503020204020204" charset="-122"/>
              </a:rPr>
              <a:t>2</a:t>
            </a:r>
            <a:r>
              <a:rPr lang="zh-CN" altLang="en-US" sz="1200" kern="0" dirty="0">
                <a:solidFill>
                  <a:schemeClr val="tx1"/>
                </a:solidFill>
                <a:uFillTx/>
                <a:latin typeface="微软雅黑" panose="020B0503020204020204" charset="-122"/>
                <a:ea typeface="微软雅黑" panose="020B0503020204020204" charset="-122"/>
                <a:cs typeface="微软雅黑" panose="020B0503020204020204" charset="-122"/>
              </a:rPr>
              <a:t>，所以时间复杂度是：</a:t>
            </a:r>
            <a:r>
              <a:rPr lang="zh-CN" altLang="en-US" sz="1200" kern="0" dirty="0">
                <a:solidFill>
                  <a:schemeClr val="tx1"/>
                </a:solidFill>
                <a:latin typeface="微软雅黑" panose="020B0503020204020204" charset="-122"/>
                <a:ea typeface="微软雅黑" panose="020B0503020204020204" charset="-122"/>
                <a:cs typeface="微软雅黑" panose="020B0503020204020204" charset="-122"/>
              </a:rPr>
              <a:t>O(n</a:t>
            </a:r>
            <a:r>
              <a:rPr lang="zh-CN" altLang="en-US" sz="1200" kern="0" baseline="30000" dirty="0">
                <a:solidFill>
                  <a:schemeClr val="tx1"/>
                </a:solidFill>
                <a:uFillTx/>
                <a:latin typeface="微软雅黑" panose="020B0503020204020204" charset="-122"/>
                <a:ea typeface="微软雅黑" panose="020B0503020204020204" charset="-122"/>
                <a:cs typeface="微软雅黑" panose="020B0503020204020204" charset="-122"/>
              </a:rPr>
              <a:t>2</a:t>
            </a:r>
            <a:r>
              <a:rPr lang="zh-CN" altLang="en-US" sz="1200" kern="0"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1200" kern="0" dirty="0">
              <a:solidFill>
                <a:schemeClr val="tx1"/>
              </a:solidFill>
              <a:latin typeface="微软雅黑" panose="020B0503020204020204" charset="-122"/>
              <a:ea typeface="微软雅黑" panose="020B0503020204020204" charset="-122"/>
              <a:cs typeface="微软雅黑" panose="020B0503020204020204" charset="-122"/>
            </a:endParaRPr>
          </a:p>
          <a:p>
            <a:pPr marL="0" indent="0" algn="l" defTabSz="457200" hangingPunct="0">
              <a:lnSpc>
                <a:spcPct val="150000"/>
              </a:lnSpc>
              <a:spcAft>
                <a:spcPts val="0"/>
              </a:spcAft>
              <a:buFont typeface="+mj-ea"/>
              <a:buNone/>
              <a:defRPr/>
            </a:pPr>
            <a:r>
              <a:rPr lang="zh-CN" altLang="en-US" sz="1200" kern="0" dirty="0">
                <a:solidFill>
                  <a:schemeClr val="tx1"/>
                </a:solidFill>
                <a:latin typeface="微软雅黑" panose="020B0503020204020204" charset="-122"/>
                <a:ea typeface="微软雅黑" panose="020B0503020204020204" charset="-122"/>
                <a:cs typeface="微软雅黑" panose="020B0503020204020204" charset="-122"/>
              </a:rPr>
              <a:t>切记，时间频度不相同，时间复杂度有可能相同，如T(n)=n</a:t>
            </a:r>
            <a:r>
              <a:rPr lang="zh-CN" altLang="en-US" sz="1200" kern="0" baseline="30000" dirty="0">
                <a:solidFill>
                  <a:schemeClr val="tx1"/>
                </a:solidFill>
                <a:uFillTx/>
                <a:latin typeface="微软雅黑" panose="020B0503020204020204" charset="-122"/>
                <a:ea typeface="微软雅黑" panose="020B0503020204020204" charset="-122"/>
                <a:cs typeface="微软雅黑" panose="020B0503020204020204" charset="-122"/>
              </a:rPr>
              <a:t>2</a:t>
            </a:r>
            <a:r>
              <a:rPr lang="zh-CN" altLang="en-US" sz="1200" kern="0" dirty="0">
                <a:solidFill>
                  <a:schemeClr val="tx1"/>
                </a:solidFill>
                <a:latin typeface="微软雅黑" panose="020B0503020204020204" charset="-122"/>
                <a:ea typeface="微软雅黑" panose="020B0503020204020204" charset="-122"/>
                <a:cs typeface="微软雅黑" panose="020B0503020204020204" charset="-122"/>
              </a:rPr>
              <a:t>+3n+4与T(n)=4n</a:t>
            </a:r>
            <a:r>
              <a:rPr lang="zh-CN" altLang="en-US" sz="1200" kern="0" baseline="30000" dirty="0">
                <a:solidFill>
                  <a:schemeClr val="tx1"/>
                </a:solidFill>
                <a:uFillTx/>
                <a:latin typeface="微软雅黑" panose="020B0503020204020204" charset="-122"/>
                <a:ea typeface="微软雅黑" panose="020B0503020204020204" charset="-122"/>
                <a:cs typeface="微软雅黑" panose="020B0503020204020204" charset="-122"/>
              </a:rPr>
              <a:t>2</a:t>
            </a:r>
            <a:r>
              <a:rPr lang="zh-CN" altLang="en-US" sz="1200" kern="0" dirty="0">
                <a:solidFill>
                  <a:schemeClr val="tx1"/>
                </a:solidFill>
                <a:latin typeface="微软雅黑" panose="020B0503020204020204" charset="-122"/>
                <a:ea typeface="微软雅黑" panose="020B0503020204020204" charset="-122"/>
                <a:cs typeface="微软雅黑" panose="020B0503020204020204" charset="-122"/>
              </a:rPr>
              <a:t>+2n+1它们的时间频度不同，但时间复杂度相同，都为O(n</a:t>
            </a:r>
            <a:r>
              <a:rPr lang="zh-CN" altLang="en-US" sz="1200" kern="0" baseline="30000" dirty="0">
                <a:solidFill>
                  <a:schemeClr val="tx1"/>
                </a:solidFill>
                <a:uFillTx/>
                <a:latin typeface="微软雅黑" panose="020B0503020204020204" charset="-122"/>
                <a:ea typeface="微软雅黑" panose="020B0503020204020204" charset="-122"/>
                <a:cs typeface="微软雅黑" panose="020B0503020204020204" charset="-122"/>
              </a:rPr>
              <a:t>2</a:t>
            </a:r>
            <a:r>
              <a:rPr lang="zh-CN" altLang="en-US" sz="1200" kern="0"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1200" kern="0" dirty="0">
              <a:solidFill>
                <a:schemeClr val="tx1"/>
              </a:solidFill>
              <a:latin typeface="微软雅黑" panose="020B0503020204020204" charset="-122"/>
              <a:ea typeface="微软雅黑" panose="020B0503020204020204" charset="-122"/>
              <a:cs typeface="微软雅黑" panose="020B050302020402020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384111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06</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数据结构与算法</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011555"/>
            <a:ext cx="9582785" cy="351218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常见的时间复杂度</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zh-CN" altLang="en-US" sz="1400" kern="0" dirty="0">
                <a:solidFill>
                  <a:schemeClr val="tx1"/>
                </a:solidFill>
                <a:latin typeface="+mj-ea"/>
                <a:ea typeface="+mj-ea"/>
                <a:cs typeface="+mj-ea"/>
              </a:rPr>
              <a:t>常数阶</a:t>
            </a:r>
            <a:r>
              <a:rPr lang="en-US" altLang="zh-CN" sz="1400" kern="0" dirty="0">
                <a:solidFill>
                  <a:schemeClr val="tx1"/>
                </a:solidFill>
                <a:latin typeface="+mj-ea"/>
                <a:ea typeface="+mj-ea"/>
                <a:cs typeface="+mj-ea"/>
              </a:rPr>
              <a:t>O(1)</a:t>
            </a:r>
            <a:endParaRPr lang="en-US" altLang="zh-CN" sz="1400" kern="0" dirty="0">
              <a:solidFill>
                <a:schemeClr val="tx1"/>
              </a:solidFill>
              <a:latin typeface="+mj-ea"/>
              <a:ea typeface="+mj-ea"/>
              <a:cs typeface="+mj-ea"/>
            </a:endParaRPr>
          </a:p>
          <a:p>
            <a:pPr marL="0" indent="0" algn="l" defTabSz="457200" hangingPunct="0">
              <a:lnSpc>
                <a:spcPct val="150000"/>
              </a:lnSpc>
              <a:spcAft>
                <a:spcPts val="0"/>
              </a:spcAft>
              <a:buFont typeface="+mj-ea"/>
              <a:buNone/>
              <a:defRPr/>
            </a:pPr>
            <a:r>
              <a:rPr lang="en-US" altLang="zh-CN" sz="1400" kern="0" dirty="0">
                <a:solidFill>
                  <a:schemeClr val="tx1"/>
                </a:solidFill>
                <a:latin typeface="+mj-ea"/>
                <a:ea typeface="+mj-ea"/>
                <a:cs typeface="+mj-ea"/>
              </a:rPr>
              <a:t>无论代码执行了多少行，只要没有循环等复杂结构，那这个代码的时间复杂度就都是O(1)</a:t>
            </a:r>
            <a:endParaRPr lang="en-US" altLang="zh-CN" sz="1400" kern="0" dirty="0">
              <a:solidFill>
                <a:schemeClr val="tx1"/>
              </a:solidFill>
              <a:latin typeface="+mj-ea"/>
              <a:ea typeface="+mj-ea"/>
              <a:cs typeface="+mj-ea"/>
            </a:endParaRPr>
          </a:p>
          <a:p>
            <a:pPr marL="0" indent="0" algn="l" defTabSz="457200" hangingPunct="0">
              <a:lnSpc>
                <a:spcPct val="150000"/>
              </a:lnSpc>
              <a:spcAft>
                <a:spcPts val="0"/>
              </a:spcAft>
              <a:buFont typeface="+mj-ea"/>
              <a:buNone/>
              <a:defRPr/>
            </a:pPr>
            <a:r>
              <a:rPr lang="en-US" altLang="zh-CN" sz="1400" kern="0" dirty="0">
                <a:solidFill>
                  <a:schemeClr val="tx1"/>
                </a:solidFill>
                <a:latin typeface="+mj-ea"/>
                <a:ea typeface="+mj-ea"/>
                <a:cs typeface="+mj-ea"/>
              </a:rPr>
              <a:t>int num1 = 3, num2 = 5;</a:t>
            </a:r>
            <a:endParaRPr lang="en-US" altLang="zh-CN" sz="1400" kern="0" dirty="0">
              <a:solidFill>
                <a:schemeClr val="tx1"/>
              </a:solidFill>
              <a:latin typeface="+mj-ea"/>
              <a:ea typeface="+mj-ea"/>
              <a:cs typeface="+mj-ea"/>
            </a:endParaRPr>
          </a:p>
          <a:p>
            <a:pPr marL="0" indent="0" algn="l" defTabSz="457200" hangingPunct="0">
              <a:lnSpc>
                <a:spcPct val="150000"/>
              </a:lnSpc>
              <a:spcAft>
                <a:spcPts val="0"/>
              </a:spcAft>
              <a:buFont typeface="+mj-ea"/>
              <a:buNone/>
              <a:defRPr/>
            </a:pPr>
            <a:r>
              <a:rPr lang="en-US" altLang="zh-CN" sz="1400" kern="0" dirty="0">
                <a:solidFill>
                  <a:schemeClr val="tx1"/>
                </a:solidFill>
                <a:latin typeface="+mj-ea"/>
                <a:ea typeface="+mj-ea"/>
                <a:cs typeface="+mj-ea"/>
              </a:rPr>
              <a:t>int temp = num1;</a:t>
            </a:r>
            <a:endParaRPr lang="en-US" altLang="zh-CN" sz="1400" kern="0" dirty="0">
              <a:solidFill>
                <a:schemeClr val="tx1"/>
              </a:solidFill>
              <a:latin typeface="+mj-ea"/>
              <a:ea typeface="+mj-ea"/>
              <a:cs typeface="+mj-ea"/>
            </a:endParaRPr>
          </a:p>
          <a:p>
            <a:pPr marL="0" indent="0" algn="l" defTabSz="457200" hangingPunct="0">
              <a:lnSpc>
                <a:spcPct val="150000"/>
              </a:lnSpc>
              <a:spcAft>
                <a:spcPts val="0"/>
              </a:spcAft>
              <a:buFont typeface="+mj-ea"/>
              <a:buNone/>
              <a:defRPr/>
            </a:pPr>
            <a:r>
              <a:rPr lang="en-US" altLang="zh-CN" sz="1400" kern="0" dirty="0">
                <a:solidFill>
                  <a:schemeClr val="tx1"/>
                </a:solidFill>
                <a:latin typeface="+mj-ea"/>
                <a:ea typeface="+mj-ea"/>
                <a:cs typeface="+mj-ea"/>
              </a:rPr>
              <a:t>num1 = num2;</a:t>
            </a:r>
            <a:endParaRPr lang="en-US" altLang="zh-CN" sz="1400" kern="0" dirty="0">
              <a:solidFill>
                <a:schemeClr val="tx1"/>
              </a:solidFill>
              <a:latin typeface="+mj-ea"/>
              <a:ea typeface="+mj-ea"/>
              <a:cs typeface="+mj-ea"/>
            </a:endParaRPr>
          </a:p>
          <a:p>
            <a:pPr marL="0" indent="0" algn="l" defTabSz="457200" hangingPunct="0">
              <a:lnSpc>
                <a:spcPct val="150000"/>
              </a:lnSpc>
              <a:spcAft>
                <a:spcPts val="0"/>
              </a:spcAft>
              <a:buFont typeface="+mj-ea"/>
              <a:buNone/>
              <a:defRPr/>
            </a:pPr>
            <a:r>
              <a:rPr lang="en-US" altLang="zh-CN" sz="1400" kern="0" dirty="0">
                <a:solidFill>
                  <a:schemeClr val="tx1"/>
                </a:solidFill>
                <a:latin typeface="+mj-ea"/>
                <a:ea typeface="+mj-ea"/>
                <a:cs typeface="+mj-ea"/>
              </a:rPr>
              <a:t>num2 = temp;</a:t>
            </a:r>
            <a:endParaRPr lang="en-US" altLang="zh-CN" sz="1400" kern="0" dirty="0">
              <a:solidFill>
                <a:schemeClr val="tx1"/>
              </a:solidFill>
              <a:latin typeface="+mj-ea"/>
              <a:ea typeface="+mj-ea"/>
              <a:cs typeface="+mj-ea"/>
            </a:endParaRPr>
          </a:p>
          <a:p>
            <a:pPr marL="0" indent="0" algn="l" defTabSz="457200" hangingPunct="0">
              <a:lnSpc>
                <a:spcPct val="150000"/>
              </a:lnSpc>
              <a:spcAft>
                <a:spcPts val="0"/>
              </a:spcAft>
              <a:buFont typeface="+mj-ea"/>
              <a:buNone/>
              <a:defRPr/>
            </a:pPr>
            <a:r>
              <a:rPr lang="en-US" altLang="zh-CN" sz="1400" kern="0" dirty="0">
                <a:solidFill>
                  <a:schemeClr val="tx1"/>
                </a:solidFill>
                <a:latin typeface="+mj-ea"/>
                <a:ea typeface="+mj-ea"/>
                <a:cs typeface="+mj-ea"/>
              </a:rPr>
              <a:t>System.out.println("num1:" + num1 + " num2:" + num2);</a:t>
            </a:r>
            <a:endParaRPr lang="en-US" altLang="zh-CN" sz="1400" kern="0" dirty="0">
              <a:solidFill>
                <a:schemeClr val="tx1"/>
              </a:solidFill>
              <a:latin typeface="+mj-ea"/>
              <a:ea typeface="+mj-ea"/>
              <a:cs typeface="+mj-ea"/>
            </a:endParaRPr>
          </a:p>
          <a:p>
            <a:pPr marL="0" indent="0" algn="l" defTabSz="457200" hangingPunct="0">
              <a:lnSpc>
                <a:spcPct val="150000"/>
              </a:lnSpc>
              <a:spcAft>
                <a:spcPts val="0"/>
              </a:spcAft>
              <a:buFont typeface="+mj-ea"/>
              <a:buNone/>
              <a:defRPr/>
            </a:pPr>
            <a:r>
              <a:rPr lang="en-US" altLang="zh-CN" sz="1400" kern="0" dirty="0">
                <a:solidFill>
                  <a:schemeClr val="tx1"/>
                </a:solidFill>
                <a:latin typeface="+mj-ea"/>
                <a:ea typeface="+mj-ea"/>
                <a:cs typeface="+mj-ea"/>
              </a:rPr>
              <a:t>在上述代码中，没有循环等复杂结构，它消耗的时间并不随着某个变量的增长而增长，那么无论这类代码有多长，即使有几万几十万行，都可以用O(1)来表示它的时间复杂度</a:t>
            </a:r>
            <a:endParaRPr lang="en-US" altLang="zh-CN" sz="1400" kern="0" dirty="0">
              <a:solidFill>
                <a:schemeClr val="tx1"/>
              </a:solidFill>
              <a:latin typeface="+mj-ea"/>
              <a:ea typeface="+mj-ea"/>
              <a:cs typeface="+mj-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384111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06</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数据结构与算法</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p:cNvGrpSpPr/>
          <p:nvPr/>
        </p:nvGrpSpPr>
        <p:grpSpPr>
          <a:xfrm>
            <a:off x="976125" y="2537605"/>
            <a:ext cx="10108667" cy="3155928"/>
            <a:chOff x="1037721" y="2414315"/>
            <a:chExt cx="10108667" cy="3155928"/>
          </a:xfrm>
        </p:grpSpPr>
        <p:cxnSp>
          <p:nvCxnSpPr>
            <p:cNvPr id="4" name="直接连接符 3"/>
            <p:cNvCxnSpPr/>
            <p:nvPr/>
          </p:nvCxnSpPr>
          <p:spPr>
            <a:xfrm>
              <a:off x="9042935"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092053"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41171"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í$ļíḋê"/>
            <p:cNvSpPr/>
            <p:nvPr/>
          </p:nvSpPr>
          <p:spPr bwMode="auto">
            <a:xfrm rot="5400000">
              <a:off x="1642872" y="3566356"/>
              <a:ext cx="45718" cy="1256019"/>
            </a:xfrm>
            <a:prstGeom prst="rect">
              <a:avLst/>
            </a:prstGeom>
            <a:solidFill>
              <a:srgbClr val="01255A"/>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3" name="í$ļîdè"/>
            <p:cNvSpPr/>
            <p:nvPr/>
          </p:nvSpPr>
          <p:spPr bwMode="auto">
            <a:xfrm rot="5400000">
              <a:off x="4593754" y="3552984"/>
              <a:ext cx="45718" cy="1256019"/>
            </a:xfrm>
            <a:prstGeom prst="rect">
              <a:avLst/>
            </a:prstGeom>
            <a:solidFill>
              <a:srgbClr val="ED7D31"/>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5" name="ïṥliḋè"/>
            <p:cNvSpPr/>
            <p:nvPr/>
          </p:nvSpPr>
          <p:spPr bwMode="auto">
            <a:xfrm rot="5400000">
              <a:off x="7544636" y="3566357"/>
              <a:ext cx="45718" cy="1256019"/>
            </a:xfrm>
            <a:prstGeom prst="rect">
              <a:avLst/>
            </a:prstGeom>
            <a:solidFill>
              <a:srgbClr val="01255A"/>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7" name="iṩḻîḓé"/>
            <p:cNvSpPr/>
            <p:nvPr/>
          </p:nvSpPr>
          <p:spPr bwMode="auto">
            <a:xfrm rot="5400000">
              <a:off x="10495520" y="3551413"/>
              <a:ext cx="45718" cy="1256019"/>
            </a:xfrm>
            <a:prstGeom prst="rect">
              <a:avLst/>
            </a:prstGeom>
            <a:solidFill>
              <a:srgbClr val="ED7D31"/>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grpSp>
      <p:sp>
        <p:nvSpPr>
          <p:cNvPr id="38" name="矩形 37"/>
          <p:cNvSpPr/>
          <p:nvPr/>
        </p:nvSpPr>
        <p:spPr>
          <a:xfrm>
            <a:off x="405765" y="4769485"/>
            <a:ext cx="2323465"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数组概述</a:t>
            </a:r>
            <a:endPar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67" name="矩形 66"/>
          <p:cNvSpPr/>
          <p:nvPr/>
        </p:nvSpPr>
        <p:spPr>
          <a:xfrm>
            <a:off x="3316362" y="4763502"/>
            <a:ext cx="2491105"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一维数组</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3" name="矩形 72"/>
          <p:cNvSpPr/>
          <p:nvPr/>
        </p:nvSpPr>
        <p:spPr>
          <a:xfrm>
            <a:off x="6450330" y="4763770"/>
            <a:ext cx="2223135"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二维数组</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4" name="矩形 73"/>
          <p:cNvSpPr/>
          <p:nvPr/>
        </p:nvSpPr>
        <p:spPr>
          <a:xfrm>
            <a:off x="9451975" y="4802505"/>
            <a:ext cx="2057400" cy="829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IDEA</a:t>
            </a: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的</a:t>
            </a:r>
            <a:r>
              <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Debug</a:t>
            </a: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调试</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7" name="矩形 76"/>
          <p:cNvSpPr/>
          <p:nvPr/>
        </p:nvSpPr>
        <p:spPr>
          <a:xfrm>
            <a:off x="1090567" y="933562"/>
            <a:ext cx="1888642" cy="1015663"/>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60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目录</a:t>
            </a:r>
            <a:endParaRPr kumimoji="0" lang="zh-CN" altLang="en-US" sz="60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8" name="文本框 77"/>
          <p:cNvSpPr txBox="1"/>
          <p:nvPr/>
        </p:nvSpPr>
        <p:spPr>
          <a:xfrm>
            <a:off x="3062581" y="1179783"/>
            <a:ext cx="2435347" cy="584775"/>
          </a:xfrm>
          <a:prstGeom prst="rect">
            <a:avLst/>
          </a:prstGeom>
          <a:noFill/>
          <a:ln>
            <a:noFill/>
          </a:ln>
          <a:effectLst/>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noProof="0">
                <a:ln>
                  <a:noFill/>
                </a:ln>
                <a:solidFill>
                  <a:schemeClr val="bg1">
                    <a:lumMod val="75000"/>
                  </a:schemeClr>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CONTENTS</a:t>
            </a:r>
            <a:endParaRPr kumimoji="0" lang="en-US" altLang="zh-CN" sz="3200" b="1" i="0" u="none" strike="noStrike" kern="1200" cap="none" spc="0" normalizeH="0" noProof="0" dirty="0">
              <a:ln>
                <a:noFill/>
              </a:ln>
              <a:solidFill>
                <a:schemeClr val="bg1">
                  <a:lumMod val="75000"/>
                </a:schemeClr>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48" name="矩形 47"/>
          <p:cNvSpPr/>
          <p:nvPr/>
        </p:nvSpPr>
        <p:spPr>
          <a:xfrm>
            <a:off x="954799" y="2985340"/>
            <a:ext cx="1299736" cy="104644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01</a:t>
            </a:r>
            <a:endParaRPr kumimoji="0" lang="en-US" altLang="zh-CN" sz="62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49" name="矩形 48"/>
          <p:cNvSpPr/>
          <p:nvPr/>
        </p:nvSpPr>
        <p:spPr>
          <a:xfrm>
            <a:off x="3887918" y="2983717"/>
            <a:ext cx="1299736" cy="104644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02</a:t>
            </a:r>
            <a:endParaRPr kumimoji="0" lang="en-US" altLang="zh-CN" sz="6200" b="0" i="0" u="none" strike="noStrike" kern="1200" cap="none" spc="300" normalizeH="0" baseline="0" noProof="0" dirty="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50" name="矩形 49"/>
          <p:cNvSpPr/>
          <p:nvPr/>
        </p:nvSpPr>
        <p:spPr>
          <a:xfrm>
            <a:off x="6851938" y="3019115"/>
            <a:ext cx="1299736" cy="104644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03</a:t>
            </a:r>
            <a:endParaRPr kumimoji="0" lang="en-US" altLang="zh-CN" sz="62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51" name="矩形 50"/>
          <p:cNvSpPr/>
          <p:nvPr/>
        </p:nvSpPr>
        <p:spPr>
          <a:xfrm>
            <a:off x="9785057" y="3017492"/>
            <a:ext cx="1299736" cy="104644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04</a:t>
            </a:r>
            <a:endParaRPr kumimoji="0" lang="en-US" altLang="zh-CN" sz="6200" b="0" i="0" u="none" strike="noStrike" kern="1200" cap="none" spc="300" normalizeH="0" baseline="0" noProof="0" dirty="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3" name="椭圆 2"/>
          <p:cNvSpPr/>
          <p:nvPr/>
        </p:nvSpPr>
        <p:spPr>
          <a:xfrm>
            <a:off x="-986155" y="5693410"/>
            <a:ext cx="2044700" cy="2044700"/>
          </a:xfrm>
          <a:prstGeom prst="ellipse">
            <a:avLst/>
          </a:prstGeom>
          <a:solidFill>
            <a:srgbClr val="012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66725" y="5224145"/>
            <a:ext cx="1005840" cy="1005840"/>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ppt_x"/>
                                          </p:val>
                                        </p:tav>
                                        <p:tav tm="100000">
                                          <p:val>
                                            <p:strVal val="#ppt_x"/>
                                          </p:val>
                                        </p:tav>
                                      </p:tavLst>
                                    </p:anim>
                                    <p:anim calcmode="lin" valueType="num">
                                      <p:cBhvr additive="base">
                                        <p:cTn id="8" dur="500" fill="hold"/>
                                        <p:tgtEl>
                                          <p:spTgt spid="77"/>
                                        </p:tgtEl>
                                        <p:attrNameLst>
                                          <p:attrName>ppt_y</p:attrName>
                                        </p:attrNameLst>
                                      </p:cBhvr>
                                      <p:tavLst>
                                        <p:tav tm="0">
                                          <p:val>
                                            <p:strVal val="1+#ppt_h/2"/>
                                          </p:val>
                                        </p:tav>
                                        <p:tav tm="100000">
                                          <p:val>
                                            <p:strVal val="#ppt_y"/>
                                          </p:val>
                                        </p:tav>
                                      </p:tavLst>
                                    </p:anim>
                                  </p:childTnLst>
                                </p:cTn>
                              </p:par>
                              <p:par>
                                <p:cTn id="9" presetID="2" presetClass="entr" presetSubtype="4" fill="hold" grpId="1"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ppt_x"/>
                                          </p:val>
                                        </p:tav>
                                        <p:tav tm="100000">
                                          <p:val>
                                            <p:strVal val="#ppt_x"/>
                                          </p:val>
                                        </p:tav>
                                      </p:tavLst>
                                    </p:anim>
                                    <p:anim calcmode="lin" valueType="num">
                                      <p:cBhvr additive="base">
                                        <p:cTn id="12"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 calcmode="lin" valueType="num">
                                      <p:cBhvr additive="base">
                                        <p:cTn id="17" dur="500" fill="hold"/>
                                        <p:tgtEl>
                                          <p:spTgt spid="63"/>
                                        </p:tgtEl>
                                        <p:attrNameLst>
                                          <p:attrName>ppt_x</p:attrName>
                                        </p:attrNameLst>
                                      </p:cBhvr>
                                      <p:tavLst>
                                        <p:tav tm="0">
                                          <p:val>
                                            <p:strVal val="#ppt_x"/>
                                          </p:val>
                                        </p:tav>
                                        <p:tav tm="100000">
                                          <p:val>
                                            <p:strVal val="#ppt_x"/>
                                          </p:val>
                                        </p:tav>
                                      </p:tavLst>
                                    </p:anim>
                                    <p:anim calcmode="lin" valueType="num">
                                      <p:cBhvr additive="base">
                                        <p:cTn id="18" dur="500" fill="hold"/>
                                        <p:tgtEl>
                                          <p:spTgt spid="6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additive="base">
                                        <p:cTn id="21" dur="500" fill="hold"/>
                                        <p:tgtEl>
                                          <p:spTgt spid="38"/>
                                        </p:tgtEl>
                                        <p:attrNameLst>
                                          <p:attrName>ppt_x</p:attrName>
                                        </p:attrNameLst>
                                      </p:cBhvr>
                                      <p:tavLst>
                                        <p:tav tm="0">
                                          <p:val>
                                            <p:strVal val="#ppt_x"/>
                                          </p:val>
                                        </p:tav>
                                        <p:tav tm="100000">
                                          <p:val>
                                            <p:strVal val="#ppt_x"/>
                                          </p:val>
                                        </p:tav>
                                      </p:tavLst>
                                    </p:anim>
                                    <p:anim calcmode="lin" valueType="num">
                                      <p:cBhvr additive="base">
                                        <p:cTn id="22" dur="500" fill="hold"/>
                                        <p:tgtEl>
                                          <p:spTgt spid="38"/>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additive="base">
                                        <p:cTn id="25" dur="500" fill="hold"/>
                                        <p:tgtEl>
                                          <p:spTgt spid="67"/>
                                        </p:tgtEl>
                                        <p:attrNameLst>
                                          <p:attrName>ppt_x</p:attrName>
                                        </p:attrNameLst>
                                      </p:cBhvr>
                                      <p:tavLst>
                                        <p:tav tm="0">
                                          <p:val>
                                            <p:strVal val="#ppt_x"/>
                                          </p:val>
                                        </p:tav>
                                        <p:tav tm="100000">
                                          <p:val>
                                            <p:strVal val="#ppt_x"/>
                                          </p:val>
                                        </p:tav>
                                      </p:tavLst>
                                    </p:anim>
                                    <p:anim calcmode="lin" valueType="num">
                                      <p:cBhvr additive="base">
                                        <p:cTn id="26" dur="500" fill="hold"/>
                                        <p:tgtEl>
                                          <p:spTgt spid="67"/>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73"/>
                                        </p:tgtEl>
                                        <p:attrNameLst>
                                          <p:attrName>style.visibility</p:attrName>
                                        </p:attrNameLst>
                                      </p:cBhvr>
                                      <p:to>
                                        <p:strVal val="visible"/>
                                      </p:to>
                                    </p:set>
                                    <p:anim calcmode="lin" valueType="num">
                                      <p:cBhvr additive="base">
                                        <p:cTn id="29" dur="500" fill="hold"/>
                                        <p:tgtEl>
                                          <p:spTgt spid="73"/>
                                        </p:tgtEl>
                                        <p:attrNameLst>
                                          <p:attrName>ppt_x</p:attrName>
                                        </p:attrNameLst>
                                      </p:cBhvr>
                                      <p:tavLst>
                                        <p:tav tm="0">
                                          <p:val>
                                            <p:strVal val="#ppt_x"/>
                                          </p:val>
                                        </p:tav>
                                        <p:tav tm="100000">
                                          <p:val>
                                            <p:strVal val="#ppt_x"/>
                                          </p:val>
                                        </p:tav>
                                      </p:tavLst>
                                    </p:anim>
                                    <p:anim calcmode="lin" valueType="num">
                                      <p:cBhvr additive="base">
                                        <p:cTn id="30" dur="500" fill="hold"/>
                                        <p:tgtEl>
                                          <p:spTgt spid="73"/>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74"/>
                                        </p:tgtEl>
                                        <p:attrNameLst>
                                          <p:attrName>style.visibility</p:attrName>
                                        </p:attrNameLst>
                                      </p:cBhvr>
                                      <p:to>
                                        <p:strVal val="visible"/>
                                      </p:to>
                                    </p:set>
                                    <p:anim calcmode="lin" valueType="num">
                                      <p:cBhvr additive="base">
                                        <p:cTn id="33" dur="500" fill="hold"/>
                                        <p:tgtEl>
                                          <p:spTgt spid="74"/>
                                        </p:tgtEl>
                                        <p:attrNameLst>
                                          <p:attrName>ppt_x</p:attrName>
                                        </p:attrNameLst>
                                      </p:cBhvr>
                                      <p:tavLst>
                                        <p:tav tm="0">
                                          <p:val>
                                            <p:strVal val="#ppt_x"/>
                                          </p:val>
                                        </p:tav>
                                        <p:tav tm="100000">
                                          <p:val>
                                            <p:strVal val="#ppt_x"/>
                                          </p:val>
                                        </p:tav>
                                      </p:tavLst>
                                    </p:anim>
                                    <p:anim calcmode="lin" valueType="num">
                                      <p:cBhvr additive="base">
                                        <p:cTn id="3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1" nodeType="click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additive="base">
                                        <p:cTn id="39" dur="500" fill="hold"/>
                                        <p:tgtEl>
                                          <p:spTgt spid="48"/>
                                        </p:tgtEl>
                                        <p:attrNameLst>
                                          <p:attrName>ppt_x</p:attrName>
                                        </p:attrNameLst>
                                      </p:cBhvr>
                                      <p:tavLst>
                                        <p:tav tm="0">
                                          <p:val>
                                            <p:strVal val="#ppt_x"/>
                                          </p:val>
                                        </p:tav>
                                        <p:tav tm="100000">
                                          <p:val>
                                            <p:strVal val="#ppt_x"/>
                                          </p:val>
                                        </p:tav>
                                      </p:tavLst>
                                    </p:anim>
                                    <p:anim calcmode="lin" valueType="num">
                                      <p:cBhvr additive="base">
                                        <p:cTn id="4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1" nodeType="clickEffect">
                                  <p:stCondLst>
                                    <p:cond delay="0"/>
                                  </p:stCondLst>
                                  <p:childTnLst>
                                    <p:set>
                                      <p:cBhvr>
                                        <p:cTn id="44" dur="1" fill="hold">
                                          <p:stCondLst>
                                            <p:cond delay="0"/>
                                          </p:stCondLst>
                                        </p:cTn>
                                        <p:tgtEl>
                                          <p:spTgt spid="49"/>
                                        </p:tgtEl>
                                        <p:attrNameLst>
                                          <p:attrName>style.visibility</p:attrName>
                                        </p:attrNameLst>
                                      </p:cBhvr>
                                      <p:to>
                                        <p:strVal val="visible"/>
                                      </p:to>
                                    </p:set>
                                    <p:anim calcmode="lin" valueType="num">
                                      <p:cBhvr additive="base">
                                        <p:cTn id="45" dur="500" fill="hold"/>
                                        <p:tgtEl>
                                          <p:spTgt spid="49"/>
                                        </p:tgtEl>
                                        <p:attrNameLst>
                                          <p:attrName>ppt_x</p:attrName>
                                        </p:attrNameLst>
                                      </p:cBhvr>
                                      <p:tavLst>
                                        <p:tav tm="0">
                                          <p:val>
                                            <p:strVal val="#ppt_x"/>
                                          </p:val>
                                        </p:tav>
                                        <p:tav tm="100000">
                                          <p:val>
                                            <p:strVal val="#ppt_x"/>
                                          </p:val>
                                        </p:tav>
                                      </p:tavLst>
                                    </p:anim>
                                    <p:anim calcmode="lin" valueType="num">
                                      <p:cBhvr additive="base">
                                        <p:cTn id="46"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1" nodeType="clickEffect">
                                  <p:stCondLst>
                                    <p:cond delay="0"/>
                                  </p:stCondLst>
                                  <p:childTnLst>
                                    <p:set>
                                      <p:cBhvr>
                                        <p:cTn id="50" dur="1" fill="hold">
                                          <p:stCondLst>
                                            <p:cond delay="0"/>
                                          </p:stCondLst>
                                        </p:cTn>
                                        <p:tgtEl>
                                          <p:spTgt spid="50"/>
                                        </p:tgtEl>
                                        <p:attrNameLst>
                                          <p:attrName>style.visibility</p:attrName>
                                        </p:attrNameLst>
                                      </p:cBhvr>
                                      <p:to>
                                        <p:strVal val="visible"/>
                                      </p:to>
                                    </p:set>
                                    <p:anim calcmode="lin" valueType="num">
                                      <p:cBhvr additive="base">
                                        <p:cTn id="51" dur="500" fill="hold"/>
                                        <p:tgtEl>
                                          <p:spTgt spid="50"/>
                                        </p:tgtEl>
                                        <p:attrNameLst>
                                          <p:attrName>ppt_x</p:attrName>
                                        </p:attrNameLst>
                                      </p:cBhvr>
                                      <p:tavLst>
                                        <p:tav tm="0">
                                          <p:val>
                                            <p:strVal val="#ppt_x"/>
                                          </p:val>
                                        </p:tav>
                                        <p:tav tm="100000">
                                          <p:val>
                                            <p:strVal val="#ppt_x"/>
                                          </p:val>
                                        </p:tav>
                                      </p:tavLst>
                                    </p:anim>
                                    <p:anim calcmode="lin" valueType="num">
                                      <p:cBhvr additive="base">
                                        <p:cTn id="52"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1" nodeType="clickEffect">
                                  <p:stCondLst>
                                    <p:cond delay="0"/>
                                  </p:stCondLst>
                                  <p:childTnLst>
                                    <p:set>
                                      <p:cBhvr>
                                        <p:cTn id="56" dur="1" fill="hold">
                                          <p:stCondLst>
                                            <p:cond delay="0"/>
                                          </p:stCondLst>
                                        </p:cTn>
                                        <p:tgtEl>
                                          <p:spTgt spid="51"/>
                                        </p:tgtEl>
                                        <p:attrNameLst>
                                          <p:attrName>style.visibility</p:attrName>
                                        </p:attrNameLst>
                                      </p:cBhvr>
                                      <p:to>
                                        <p:strVal val="visible"/>
                                      </p:to>
                                    </p:set>
                                    <p:anim calcmode="lin" valueType="num">
                                      <p:cBhvr additive="base">
                                        <p:cTn id="57" dur="500" fill="hold"/>
                                        <p:tgtEl>
                                          <p:spTgt spid="51"/>
                                        </p:tgtEl>
                                        <p:attrNameLst>
                                          <p:attrName>ppt_x</p:attrName>
                                        </p:attrNameLst>
                                      </p:cBhvr>
                                      <p:tavLst>
                                        <p:tav tm="0">
                                          <p:val>
                                            <p:strVal val="#ppt_x"/>
                                          </p:val>
                                        </p:tav>
                                        <p:tav tm="100000">
                                          <p:val>
                                            <p:strVal val="#ppt_x"/>
                                          </p:val>
                                        </p:tav>
                                      </p:tavLst>
                                    </p:anim>
                                    <p:anim calcmode="lin" valueType="num">
                                      <p:cBhvr additive="base">
                                        <p:cTn id="5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67" grpId="0"/>
      <p:bldP spid="67" grpId="1"/>
      <p:bldP spid="73" grpId="0"/>
      <p:bldP spid="73" grpId="1"/>
      <p:bldP spid="74" grpId="0"/>
      <p:bldP spid="74" grpId="1"/>
      <p:bldP spid="77" grpId="0"/>
      <p:bldP spid="77" grpId="1" bldLvl="0" animBg="1"/>
      <p:bldP spid="78" grpId="0"/>
      <p:bldP spid="78" grpId="1" bldLvl="0" animBg="1"/>
      <p:bldP spid="48" grpId="0"/>
      <p:bldP spid="48" grpId="1" bldLvl="0" animBg="1"/>
      <p:bldP spid="49" grpId="0"/>
      <p:bldP spid="49" grpId="1" bldLvl="0" animBg="1"/>
      <p:bldP spid="50" grpId="0"/>
      <p:bldP spid="50" grpId="1" bldLvl="0" animBg="1"/>
      <p:bldP spid="51" grpId="0"/>
      <p:bldP spid="51" grpId="1"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011555"/>
            <a:ext cx="9582785" cy="406654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常见的时间复杂度</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startAt="2"/>
              <a:defRPr/>
            </a:pPr>
            <a:r>
              <a:rPr lang="zh-CN" altLang="en-US" sz="1400" kern="0" dirty="0">
                <a:solidFill>
                  <a:schemeClr val="tx1"/>
                </a:solidFill>
                <a:latin typeface="+mj-ea"/>
                <a:ea typeface="+mj-ea"/>
                <a:cs typeface="+mj-ea"/>
              </a:rPr>
              <a:t>对数阶</a:t>
            </a:r>
            <a:r>
              <a:rPr lang="en-US" altLang="zh-CN" sz="1400" kern="0" dirty="0">
                <a:solidFill>
                  <a:schemeClr val="tx1"/>
                </a:solidFill>
                <a:latin typeface="+mj-ea"/>
                <a:ea typeface="+mj-ea"/>
                <a:cs typeface="+mj-ea"/>
              </a:rPr>
              <a:t>O(log</a:t>
            </a:r>
            <a:r>
              <a:rPr lang="en-US" altLang="zh-CN" sz="1400" kern="0" baseline="-25000" dirty="0">
                <a:solidFill>
                  <a:schemeClr val="tx1"/>
                </a:solidFill>
                <a:uFillTx/>
                <a:latin typeface="+中文标题" charset="0"/>
                <a:ea typeface="+mj-ea"/>
                <a:cs typeface="+mj-ea"/>
              </a:rPr>
              <a:t>2</a:t>
            </a:r>
            <a:r>
              <a:rPr lang="en-US" altLang="zh-CN" sz="1400" kern="0" dirty="0">
                <a:solidFill>
                  <a:schemeClr val="tx1"/>
                </a:solidFill>
                <a:latin typeface="+mj-ea"/>
                <a:ea typeface="+mj-ea"/>
                <a:cs typeface="+mj-ea"/>
              </a:rPr>
              <a:t>n)</a:t>
            </a:r>
            <a:endParaRPr lang="en-US" altLang="zh-CN" sz="1400" kern="0" dirty="0">
              <a:solidFill>
                <a:schemeClr val="tx1"/>
              </a:solidFill>
              <a:latin typeface="+mj-ea"/>
              <a:ea typeface="+mj-ea"/>
              <a:cs typeface="+mj-ea"/>
            </a:endParaRPr>
          </a:p>
          <a:p>
            <a:pPr marL="0" indent="0" algn="l" defTabSz="457200" hangingPunct="0">
              <a:lnSpc>
                <a:spcPct val="150000"/>
              </a:lnSpc>
              <a:spcAft>
                <a:spcPts val="0"/>
              </a:spcAft>
              <a:buFont typeface="+mj-ea"/>
              <a:buNone/>
              <a:defRPr/>
            </a:pPr>
            <a:r>
              <a:rPr lang="en-US" altLang="zh-CN" sz="1400" kern="0" dirty="0">
                <a:solidFill>
                  <a:schemeClr val="tx1"/>
                </a:solidFill>
                <a:latin typeface="+mj-ea"/>
                <a:ea typeface="+mj-ea"/>
                <a:cs typeface="+mj-ea"/>
              </a:rPr>
              <a:t>O(log</a:t>
            </a:r>
            <a:r>
              <a:rPr lang="en-US" altLang="zh-CN" sz="1400" kern="0" baseline="-25000" dirty="0">
                <a:solidFill>
                  <a:schemeClr val="tx1"/>
                </a:solidFill>
                <a:uFillTx/>
                <a:latin typeface="+中文标题" charset="0"/>
                <a:ea typeface="+mj-ea"/>
                <a:cs typeface="+mj-ea"/>
              </a:rPr>
              <a:t>2</a:t>
            </a:r>
            <a:r>
              <a:rPr lang="en-US" altLang="zh-CN" sz="1400" kern="0" dirty="0">
                <a:solidFill>
                  <a:schemeClr val="tx1"/>
                </a:solidFill>
                <a:latin typeface="+mj-ea"/>
                <a:ea typeface="+mj-ea"/>
                <a:cs typeface="+mj-ea"/>
              </a:rPr>
              <a:t>n)指的就是：在循环中，每趟循环执行完毕后，循环变量都放大两倍。</a:t>
            </a:r>
            <a:endParaRPr lang="en-US" altLang="zh-CN" sz="1400" kern="0" dirty="0">
              <a:solidFill>
                <a:schemeClr val="tx1"/>
              </a:solidFill>
              <a:latin typeface="+mj-ea"/>
              <a:ea typeface="+mj-ea"/>
              <a:cs typeface="+mj-ea"/>
            </a:endParaRPr>
          </a:p>
          <a:p>
            <a:pPr marL="0" indent="0" algn="l" defTabSz="457200" hangingPunct="0">
              <a:lnSpc>
                <a:spcPct val="150000"/>
              </a:lnSpc>
              <a:spcAft>
                <a:spcPts val="0"/>
              </a:spcAft>
              <a:buFont typeface="+mj-ea"/>
              <a:buNone/>
              <a:defRPr/>
            </a:pPr>
            <a:r>
              <a:rPr lang="en-US" altLang="zh-CN" sz="1400" kern="0" dirty="0">
                <a:solidFill>
                  <a:schemeClr val="tx1"/>
                </a:solidFill>
                <a:latin typeface="+mj-ea"/>
                <a:ea typeface="+mj-ea"/>
                <a:cs typeface="+mj-ea"/>
              </a:rPr>
              <a:t>int n = 1024;</a:t>
            </a:r>
            <a:endParaRPr lang="en-US" altLang="zh-CN" sz="1400" kern="0" dirty="0">
              <a:solidFill>
                <a:schemeClr val="tx1"/>
              </a:solidFill>
              <a:latin typeface="+mj-ea"/>
              <a:ea typeface="+mj-ea"/>
              <a:cs typeface="+mj-ea"/>
            </a:endParaRPr>
          </a:p>
          <a:p>
            <a:pPr marL="0" indent="0" algn="l" defTabSz="457200" hangingPunct="0">
              <a:lnSpc>
                <a:spcPct val="150000"/>
              </a:lnSpc>
              <a:spcAft>
                <a:spcPts val="0"/>
              </a:spcAft>
              <a:buFont typeface="+mj-ea"/>
              <a:buNone/>
              <a:defRPr/>
            </a:pPr>
            <a:r>
              <a:rPr lang="en-US" altLang="zh-CN" sz="1400" kern="0" dirty="0">
                <a:solidFill>
                  <a:schemeClr val="tx1"/>
                </a:solidFill>
                <a:latin typeface="+mj-ea"/>
                <a:ea typeface="+mj-ea"/>
                <a:cs typeface="+mj-ea"/>
              </a:rPr>
              <a:t>for(int i = 1; i &lt; n; i *= 2) {</a:t>
            </a:r>
            <a:endParaRPr lang="en-US" altLang="zh-CN" sz="1400" kern="0" dirty="0">
              <a:solidFill>
                <a:schemeClr val="tx1"/>
              </a:solidFill>
              <a:latin typeface="+mj-ea"/>
              <a:ea typeface="+mj-ea"/>
              <a:cs typeface="+mj-ea"/>
            </a:endParaRPr>
          </a:p>
          <a:p>
            <a:pPr marL="0" indent="0" algn="l" defTabSz="457200" hangingPunct="0">
              <a:lnSpc>
                <a:spcPct val="150000"/>
              </a:lnSpc>
              <a:spcAft>
                <a:spcPts val="0"/>
              </a:spcAft>
              <a:buFont typeface="+mj-ea"/>
              <a:buNone/>
              <a:defRPr/>
            </a:pPr>
            <a:r>
              <a:rPr lang="en-US" altLang="zh-CN" sz="1400" kern="0" dirty="0">
                <a:solidFill>
                  <a:schemeClr val="tx1"/>
                </a:solidFill>
                <a:latin typeface="+mj-ea"/>
                <a:ea typeface="+mj-ea"/>
                <a:cs typeface="+mj-ea"/>
              </a:rPr>
              <a:t>	System.out.println("hello powernode");</a:t>
            </a:r>
            <a:endParaRPr lang="en-US" altLang="zh-CN" sz="1400" kern="0" dirty="0">
              <a:solidFill>
                <a:schemeClr val="tx1"/>
              </a:solidFill>
              <a:latin typeface="+mj-ea"/>
              <a:ea typeface="+mj-ea"/>
              <a:cs typeface="+mj-ea"/>
            </a:endParaRPr>
          </a:p>
          <a:p>
            <a:pPr marL="0" indent="0" algn="l" defTabSz="457200" hangingPunct="0">
              <a:lnSpc>
                <a:spcPct val="150000"/>
              </a:lnSpc>
              <a:spcAft>
                <a:spcPts val="0"/>
              </a:spcAft>
              <a:buFont typeface="+mj-ea"/>
              <a:buNone/>
              <a:defRPr/>
            </a:pPr>
            <a:r>
              <a:rPr lang="en-US" altLang="zh-CN" sz="1400" kern="0" dirty="0">
                <a:solidFill>
                  <a:schemeClr val="tx1"/>
                </a:solidFill>
                <a:latin typeface="+mj-ea"/>
                <a:ea typeface="+mj-ea"/>
                <a:cs typeface="+mj-ea"/>
              </a:rPr>
              <a:t>}</a:t>
            </a:r>
            <a:endParaRPr lang="en-US" altLang="zh-CN" sz="1400" kern="0" dirty="0">
              <a:solidFill>
                <a:schemeClr val="tx1"/>
              </a:solidFill>
              <a:latin typeface="+mj-ea"/>
              <a:ea typeface="+mj-ea"/>
              <a:cs typeface="+mj-ea"/>
            </a:endParaRPr>
          </a:p>
          <a:p>
            <a:pPr marL="0" indent="0" algn="l" defTabSz="457200" hangingPunct="0">
              <a:lnSpc>
                <a:spcPct val="150000"/>
              </a:lnSpc>
              <a:spcAft>
                <a:spcPts val="0"/>
              </a:spcAft>
              <a:buFont typeface="+mj-ea"/>
              <a:buNone/>
              <a:defRPr/>
            </a:pPr>
            <a:r>
              <a:rPr lang="en-US" altLang="zh-CN" sz="1400" kern="0" dirty="0">
                <a:solidFill>
                  <a:schemeClr val="tx1"/>
                </a:solidFill>
                <a:latin typeface="+mj-ea"/>
                <a:ea typeface="+mj-ea"/>
                <a:cs typeface="+mj-ea"/>
              </a:rPr>
              <a:t>推算过程：假设该循环的执行次数为x次（也就是i的取值为2</a:t>
            </a:r>
            <a:r>
              <a:rPr lang="en-US" altLang="zh-CN" sz="2000" kern="0" baseline="30000" dirty="0">
                <a:solidFill>
                  <a:schemeClr val="tx1"/>
                </a:solidFill>
                <a:uFillTx/>
                <a:latin typeface="+中文标题" charset="0"/>
                <a:ea typeface="+mj-ea"/>
                <a:cs typeface="+mj-ea"/>
              </a:rPr>
              <a:t>x</a:t>
            </a:r>
            <a:r>
              <a:rPr lang="en-US" altLang="zh-CN" sz="1400" kern="0" dirty="0">
                <a:solidFill>
                  <a:schemeClr val="tx1"/>
                </a:solidFill>
                <a:latin typeface="+mj-ea"/>
                <a:ea typeface="+mj-ea"/>
                <a:cs typeface="+mj-ea"/>
              </a:rPr>
              <a:t>），就满足了循环的结束条件，即满足了2</a:t>
            </a:r>
            <a:r>
              <a:rPr lang="en-US" altLang="zh-CN" sz="2000" kern="0" baseline="30000" dirty="0">
                <a:solidFill>
                  <a:schemeClr val="tx1"/>
                </a:solidFill>
                <a:uFillTx/>
                <a:latin typeface="+中文标题" charset="0"/>
                <a:ea typeface="+mj-ea"/>
                <a:cs typeface="+mj-ea"/>
              </a:rPr>
              <a:t>x</a:t>
            </a:r>
            <a:r>
              <a:rPr lang="en-US" altLang="zh-CN" sz="1400" kern="0" dirty="0">
                <a:solidFill>
                  <a:schemeClr val="tx1"/>
                </a:solidFill>
                <a:latin typeface="+mj-ea"/>
                <a:ea typeface="+mj-ea"/>
                <a:cs typeface="+mj-ea"/>
              </a:rPr>
              <a:t>等于n，通过数学公式转换后，即得到了x = log</a:t>
            </a:r>
            <a:r>
              <a:rPr lang="en-US" altLang="zh-CN" sz="1400" kern="0" baseline="-25000" dirty="0">
                <a:solidFill>
                  <a:schemeClr val="tx1"/>
                </a:solidFill>
                <a:uFillTx/>
                <a:latin typeface="+中文标题" charset="0"/>
                <a:ea typeface="+mj-ea"/>
                <a:cs typeface="+mj-ea"/>
              </a:rPr>
              <a:t>2</a:t>
            </a:r>
            <a:r>
              <a:rPr lang="en-US" altLang="zh-CN" sz="1400" kern="0" dirty="0">
                <a:solidFill>
                  <a:schemeClr val="tx1"/>
                </a:solidFill>
                <a:latin typeface="+mj-ea"/>
                <a:ea typeface="+mj-ea"/>
                <a:cs typeface="+mj-ea"/>
              </a:rPr>
              <a:t>n，也就是说最多循环log</a:t>
            </a:r>
            <a:r>
              <a:rPr lang="en-US" altLang="zh-CN" sz="1400" kern="0" baseline="-25000" dirty="0">
                <a:solidFill>
                  <a:schemeClr val="tx1"/>
                </a:solidFill>
                <a:uFillTx/>
                <a:latin typeface="+中文标题" charset="0"/>
                <a:ea typeface="+mj-ea"/>
                <a:cs typeface="+mj-ea"/>
              </a:rPr>
              <a:t>2</a:t>
            </a:r>
            <a:r>
              <a:rPr lang="en-US" altLang="zh-CN" sz="1400" kern="0" dirty="0">
                <a:solidFill>
                  <a:schemeClr val="tx1"/>
                </a:solidFill>
                <a:latin typeface="+mj-ea"/>
                <a:ea typeface="+mj-ea"/>
                <a:cs typeface="+mj-ea"/>
              </a:rPr>
              <a:t>n次以后，这个代码就结束了，因此这个代码的时间复杂度为：O(log</a:t>
            </a:r>
            <a:r>
              <a:rPr lang="en-US" altLang="zh-CN" sz="1400" kern="0" baseline="-25000" dirty="0">
                <a:solidFill>
                  <a:schemeClr val="tx1"/>
                </a:solidFill>
                <a:uFillTx/>
                <a:latin typeface="+中文标题" charset="0"/>
                <a:ea typeface="+mj-ea"/>
                <a:cs typeface="+mj-ea"/>
              </a:rPr>
              <a:t>2</a:t>
            </a:r>
            <a:r>
              <a:rPr lang="en-US" altLang="zh-CN" sz="1400" kern="0" dirty="0">
                <a:solidFill>
                  <a:schemeClr val="tx1"/>
                </a:solidFill>
                <a:latin typeface="+mj-ea"/>
                <a:ea typeface="+mj-ea"/>
                <a:cs typeface="+mj-ea"/>
              </a:rPr>
              <a:t>n) 。 </a:t>
            </a:r>
            <a:endParaRPr lang="en-US" altLang="zh-CN" sz="1400" kern="0" dirty="0">
              <a:solidFill>
                <a:schemeClr val="tx1"/>
              </a:solidFill>
              <a:latin typeface="+mj-ea"/>
              <a:ea typeface="+mj-ea"/>
              <a:cs typeface="+mj-ea"/>
            </a:endParaRPr>
          </a:p>
          <a:p>
            <a:pPr marL="0" indent="0" algn="l" defTabSz="457200" hangingPunct="0">
              <a:lnSpc>
                <a:spcPct val="150000"/>
              </a:lnSpc>
              <a:spcAft>
                <a:spcPts val="0"/>
              </a:spcAft>
              <a:buFont typeface="+mj-ea"/>
              <a:buNone/>
              <a:defRPr/>
            </a:pPr>
            <a:r>
              <a:rPr lang="en-US" altLang="zh-CN" sz="1400" kern="0" dirty="0">
                <a:solidFill>
                  <a:schemeClr val="tx1"/>
                </a:solidFill>
                <a:latin typeface="+mj-ea"/>
                <a:ea typeface="+mj-ea"/>
                <a:cs typeface="+mj-ea"/>
              </a:rPr>
              <a:t>同理，如果每趟循环执行完毕后，循环变量都放大3倍，那么时间复杂度就为：O(log</a:t>
            </a:r>
            <a:r>
              <a:rPr lang="en-US" altLang="zh-CN" sz="1400" kern="0" baseline="-25000" dirty="0">
                <a:solidFill>
                  <a:schemeClr val="tx1"/>
                </a:solidFill>
                <a:uFillTx/>
                <a:latin typeface="+中文标题" charset="0"/>
                <a:ea typeface="+mj-ea"/>
                <a:cs typeface="+mj-ea"/>
              </a:rPr>
              <a:t>3</a:t>
            </a:r>
            <a:r>
              <a:rPr lang="en-US" altLang="zh-CN" sz="1400" kern="0" dirty="0">
                <a:solidFill>
                  <a:schemeClr val="tx1"/>
                </a:solidFill>
                <a:latin typeface="+mj-ea"/>
                <a:ea typeface="+mj-ea"/>
                <a:cs typeface="+mj-ea"/>
              </a:rPr>
              <a:t>n) 。</a:t>
            </a:r>
            <a:endParaRPr lang="en-US" altLang="zh-CN" sz="1400" kern="0" dirty="0">
              <a:solidFill>
                <a:schemeClr val="tx1"/>
              </a:solidFill>
              <a:latin typeface="+mj-ea"/>
              <a:ea typeface="+mj-ea"/>
              <a:cs typeface="+mj-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384111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06</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数据结构与算法</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011555"/>
            <a:ext cx="9582785" cy="319849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常见的时间复杂度</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startAt="3"/>
              <a:defRPr/>
            </a:pPr>
            <a:r>
              <a:rPr lang="zh-CN" altLang="en-US" sz="1400" kern="0" dirty="0">
                <a:solidFill>
                  <a:schemeClr val="tx1"/>
                </a:solidFill>
                <a:latin typeface="+mj-ea"/>
                <a:ea typeface="+mj-ea"/>
                <a:cs typeface="+mj-ea"/>
              </a:rPr>
              <a:t>线性阶</a:t>
            </a:r>
            <a:r>
              <a:rPr lang="en-US" altLang="zh-CN" sz="1400" kern="0" dirty="0">
                <a:solidFill>
                  <a:schemeClr val="tx1"/>
                </a:solidFill>
                <a:latin typeface="+mj-ea"/>
                <a:ea typeface="+mj-ea"/>
                <a:cs typeface="+mj-ea"/>
              </a:rPr>
              <a:t>O(n)</a:t>
            </a:r>
            <a:endParaRPr lang="en-US" altLang="zh-CN" sz="1400" kern="0" dirty="0">
              <a:solidFill>
                <a:schemeClr val="tx1"/>
              </a:solidFill>
              <a:latin typeface="+mj-ea"/>
              <a:ea typeface="+mj-ea"/>
              <a:cs typeface="+mj-ea"/>
            </a:endParaRPr>
          </a:p>
          <a:p>
            <a:pPr marL="0" indent="0" algn="l" defTabSz="457200" hangingPunct="0">
              <a:lnSpc>
                <a:spcPct val="150000"/>
              </a:lnSpc>
              <a:spcAft>
                <a:spcPts val="0"/>
              </a:spcAft>
              <a:buFont typeface="+mj-ea"/>
              <a:buNone/>
              <a:defRPr/>
            </a:pPr>
            <a:r>
              <a:rPr lang="en-US" altLang="zh-CN" sz="1400" kern="0" dirty="0">
                <a:solidFill>
                  <a:schemeClr val="tx1"/>
                </a:solidFill>
                <a:latin typeface="+mj-ea"/>
                <a:ea typeface="+mj-ea"/>
                <a:cs typeface="+mj-ea"/>
              </a:rPr>
              <a:t>int n = 100;</a:t>
            </a:r>
            <a:endParaRPr lang="en-US" altLang="zh-CN" sz="1400" kern="0" dirty="0">
              <a:solidFill>
                <a:schemeClr val="tx1"/>
              </a:solidFill>
              <a:latin typeface="+mj-ea"/>
              <a:ea typeface="+mj-ea"/>
              <a:cs typeface="+mj-ea"/>
            </a:endParaRPr>
          </a:p>
          <a:p>
            <a:pPr marL="0" indent="0" algn="l" defTabSz="457200" hangingPunct="0">
              <a:lnSpc>
                <a:spcPct val="150000"/>
              </a:lnSpc>
              <a:spcAft>
                <a:spcPts val="0"/>
              </a:spcAft>
              <a:buFont typeface="+mj-ea"/>
              <a:buNone/>
              <a:defRPr/>
            </a:pPr>
            <a:r>
              <a:rPr lang="en-US" altLang="zh-CN" sz="1400" kern="0" dirty="0">
                <a:solidFill>
                  <a:schemeClr val="tx1"/>
                </a:solidFill>
                <a:latin typeface="+mj-ea"/>
                <a:ea typeface="+mj-ea"/>
                <a:cs typeface="+mj-ea"/>
              </a:rPr>
              <a:t>for(int i = 0; i &lt; n; i++) {</a:t>
            </a:r>
            <a:endParaRPr lang="en-US" altLang="zh-CN" sz="1400" kern="0" dirty="0">
              <a:solidFill>
                <a:schemeClr val="tx1"/>
              </a:solidFill>
              <a:latin typeface="+mj-ea"/>
              <a:ea typeface="+mj-ea"/>
              <a:cs typeface="+mj-ea"/>
            </a:endParaRPr>
          </a:p>
          <a:p>
            <a:pPr marL="0" indent="0" algn="l" defTabSz="457200" hangingPunct="0">
              <a:lnSpc>
                <a:spcPct val="150000"/>
              </a:lnSpc>
              <a:spcAft>
                <a:spcPts val="0"/>
              </a:spcAft>
              <a:buFont typeface="+mj-ea"/>
              <a:buNone/>
              <a:defRPr/>
            </a:pPr>
            <a:r>
              <a:rPr lang="en-US" altLang="zh-CN" sz="1400" kern="0" dirty="0">
                <a:solidFill>
                  <a:schemeClr val="tx1"/>
                </a:solidFill>
                <a:latin typeface="+mj-ea"/>
                <a:ea typeface="+mj-ea"/>
                <a:cs typeface="+mj-ea"/>
              </a:rPr>
              <a:t>	System.out.println("hello powernode");</a:t>
            </a:r>
            <a:endParaRPr lang="en-US" altLang="zh-CN" sz="1400" kern="0" dirty="0">
              <a:solidFill>
                <a:schemeClr val="tx1"/>
              </a:solidFill>
              <a:latin typeface="+mj-ea"/>
              <a:ea typeface="+mj-ea"/>
              <a:cs typeface="+mj-ea"/>
            </a:endParaRPr>
          </a:p>
          <a:p>
            <a:pPr marL="0" indent="0" algn="l" defTabSz="457200" hangingPunct="0">
              <a:lnSpc>
                <a:spcPct val="150000"/>
              </a:lnSpc>
              <a:spcAft>
                <a:spcPts val="0"/>
              </a:spcAft>
              <a:buFont typeface="+mj-ea"/>
              <a:buNone/>
              <a:defRPr/>
            </a:pPr>
            <a:r>
              <a:rPr lang="en-US" altLang="zh-CN" sz="1400" kern="0" dirty="0">
                <a:solidFill>
                  <a:schemeClr val="tx1"/>
                </a:solidFill>
                <a:latin typeface="+mj-ea"/>
                <a:ea typeface="+mj-ea"/>
                <a:cs typeface="+mj-ea"/>
              </a:rPr>
              <a:t>}</a:t>
            </a:r>
            <a:endParaRPr lang="en-US" altLang="zh-CN" sz="1400" kern="0" dirty="0">
              <a:solidFill>
                <a:schemeClr val="tx1"/>
              </a:solidFill>
              <a:latin typeface="+mj-ea"/>
              <a:ea typeface="+mj-ea"/>
              <a:cs typeface="+mj-ea"/>
            </a:endParaRPr>
          </a:p>
          <a:p>
            <a:pPr marL="0" indent="0" algn="l" defTabSz="457200" hangingPunct="0">
              <a:lnSpc>
                <a:spcPct val="150000"/>
              </a:lnSpc>
              <a:spcAft>
                <a:spcPts val="0"/>
              </a:spcAft>
              <a:buFont typeface="+mj-ea"/>
              <a:buNone/>
              <a:defRPr/>
            </a:pPr>
            <a:r>
              <a:rPr lang="en-US" altLang="zh-CN" sz="1400" kern="0" dirty="0">
                <a:solidFill>
                  <a:schemeClr val="tx1"/>
                </a:solidFill>
                <a:latin typeface="+mj-ea"/>
                <a:ea typeface="+mj-ea"/>
                <a:cs typeface="+mj-ea"/>
              </a:rPr>
              <a:t>在上述代码中，for循环会执行n趟，因此它消耗的时间是随着n的变化而变化的，因此这类代码都可以用O(n)来表示它的时间复杂度 。</a:t>
            </a:r>
            <a:endParaRPr lang="en-US" altLang="zh-CN" sz="1400" kern="0" dirty="0">
              <a:solidFill>
                <a:schemeClr val="tx1"/>
              </a:solidFill>
              <a:latin typeface="+mj-ea"/>
              <a:ea typeface="+mj-ea"/>
              <a:cs typeface="+mj-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384111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06</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数据结构与算法</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011555"/>
            <a:ext cx="9582785" cy="354584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常见的时间复杂度</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startAt="4"/>
              <a:defRPr/>
            </a:pPr>
            <a:r>
              <a:rPr sz="1400" kern="0" dirty="0">
                <a:solidFill>
                  <a:schemeClr val="tx1"/>
                </a:solidFill>
                <a:latin typeface="微软雅黑" panose="020B0503020204020204" charset="-122"/>
                <a:ea typeface="微软雅黑" panose="020B0503020204020204" charset="-122"/>
                <a:cs typeface="微软雅黑" panose="020B0503020204020204" charset="-122"/>
              </a:rPr>
              <a:t>线性对数阶 O(nlog</a:t>
            </a:r>
            <a:r>
              <a:rPr sz="1400" kern="0" baseline="-25000" dirty="0">
                <a:solidFill>
                  <a:schemeClr val="tx1"/>
                </a:solidFill>
                <a:uFillTx/>
                <a:latin typeface="微软雅黑" panose="020B0503020204020204" charset="-122"/>
                <a:ea typeface="微软雅黑" panose="020B0503020204020204" charset="-122"/>
                <a:cs typeface="微软雅黑" panose="020B0503020204020204" charset="-122"/>
              </a:rPr>
              <a:t>2</a:t>
            </a:r>
            <a:r>
              <a:rPr sz="1400" kern="0" dirty="0">
                <a:solidFill>
                  <a:schemeClr val="tx1"/>
                </a:solidFill>
                <a:latin typeface="微软雅黑" panose="020B0503020204020204" charset="-122"/>
                <a:ea typeface="微软雅黑" panose="020B0503020204020204" charset="-122"/>
                <a:cs typeface="微软雅黑" panose="020B0503020204020204" charset="-122"/>
              </a:rPr>
              <a:t>n)</a:t>
            </a:r>
            <a:endParaRPr sz="1400" kern="0" dirty="0">
              <a:solidFill>
                <a:schemeClr val="tx1"/>
              </a:solidFill>
              <a:latin typeface="微软雅黑" panose="020B0503020204020204" charset="-122"/>
              <a:ea typeface="微软雅黑" panose="020B0503020204020204" charset="-122"/>
              <a:cs typeface="微软雅黑" panose="020B0503020204020204" charset="-122"/>
            </a:endParaRPr>
          </a:p>
          <a:p>
            <a:pPr marL="0" indent="0" algn="l" defTabSz="457200" hangingPunct="0">
              <a:lnSpc>
                <a:spcPct val="150000"/>
              </a:lnSpc>
              <a:spcAft>
                <a:spcPts val="0"/>
              </a:spcAft>
              <a:buFont typeface="+mj-ea"/>
              <a:buNone/>
              <a:defRPr/>
            </a:pPr>
            <a:r>
              <a:rPr sz="1400" kern="0" dirty="0">
                <a:solidFill>
                  <a:schemeClr val="tx1"/>
                </a:solidFill>
                <a:latin typeface="+mj-ea"/>
                <a:ea typeface="+mj-ea"/>
                <a:cs typeface="+mj-ea"/>
              </a:rPr>
              <a:t>int n = 100;</a:t>
            </a:r>
            <a:endParaRPr sz="1400" kern="0" dirty="0">
              <a:solidFill>
                <a:schemeClr val="tx1"/>
              </a:solidFill>
              <a:latin typeface="+mj-ea"/>
              <a:ea typeface="+mj-ea"/>
              <a:cs typeface="+mj-ea"/>
            </a:endParaRPr>
          </a:p>
          <a:p>
            <a:pPr marL="0" indent="0" algn="l" defTabSz="457200" hangingPunct="0">
              <a:lnSpc>
                <a:spcPct val="150000"/>
              </a:lnSpc>
              <a:spcAft>
                <a:spcPts val="0"/>
              </a:spcAft>
              <a:buFont typeface="+mj-ea"/>
              <a:buNone/>
              <a:defRPr/>
            </a:pPr>
            <a:r>
              <a:rPr sz="1400" kern="0" dirty="0">
                <a:solidFill>
                  <a:schemeClr val="tx1"/>
                </a:solidFill>
                <a:latin typeface="+mj-ea"/>
                <a:ea typeface="+mj-ea"/>
                <a:cs typeface="+mj-ea"/>
              </a:rPr>
              <a:t>for(int i = 1; i &lt;= n; i++) {</a:t>
            </a:r>
            <a:endParaRPr sz="1400" kern="0" dirty="0">
              <a:solidFill>
                <a:schemeClr val="tx1"/>
              </a:solidFill>
              <a:latin typeface="+mj-ea"/>
              <a:ea typeface="+mj-ea"/>
              <a:cs typeface="+mj-ea"/>
            </a:endParaRPr>
          </a:p>
          <a:p>
            <a:pPr marL="0" indent="0" algn="l" defTabSz="457200" hangingPunct="0">
              <a:lnSpc>
                <a:spcPct val="150000"/>
              </a:lnSpc>
              <a:spcAft>
                <a:spcPts val="0"/>
              </a:spcAft>
              <a:buFont typeface="+mj-ea"/>
              <a:buNone/>
              <a:defRPr/>
            </a:pPr>
            <a:r>
              <a:rPr sz="1400" kern="0" dirty="0">
                <a:solidFill>
                  <a:schemeClr val="tx1"/>
                </a:solidFill>
                <a:latin typeface="+mj-ea"/>
                <a:ea typeface="+mj-ea"/>
                <a:cs typeface="+mj-ea"/>
              </a:rPr>
              <a:t>	for(int j = 1; j &lt;= n; j *= 2) {</a:t>
            </a:r>
            <a:endParaRPr sz="1400" kern="0" dirty="0">
              <a:solidFill>
                <a:schemeClr val="tx1"/>
              </a:solidFill>
              <a:latin typeface="+mj-ea"/>
              <a:ea typeface="+mj-ea"/>
              <a:cs typeface="+mj-ea"/>
            </a:endParaRPr>
          </a:p>
          <a:p>
            <a:pPr marL="0" indent="0" algn="l" defTabSz="457200" hangingPunct="0">
              <a:lnSpc>
                <a:spcPct val="150000"/>
              </a:lnSpc>
              <a:spcAft>
                <a:spcPts val="0"/>
              </a:spcAft>
              <a:buFont typeface="+mj-ea"/>
              <a:buNone/>
              <a:defRPr/>
            </a:pPr>
            <a:r>
              <a:rPr sz="1400" kern="0" dirty="0">
                <a:solidFill>
                  <a:schemeClr val="tx1"/>
                </a:solidFill>
                <a:latin typeface="+mj-ea"/>
                <a:ea typeface="+mj-ea"/>
                <a:cs typeface="+mj-ea"/>
              </a:rPr>
              <a:t>	     System.out.println("hello powernode");</a:t>
            </a:r>
            <a:endParaRPr sz="1400" kern="0" dirty="0">
              <a:solidFill>
                <a:schemeClr val="tx1"/>
              </a:solidFill>
              <a:latin typeface="+mj-ea"/>
              <a:ea typeface="+mj-ea"/>
              <a:cs typeface="+mj-ea"/>
            </a:endParaRPr>
          </a:p>
          <a:p>
            <a:pPr marL="0" indent="0" algn="l" defTabSz="457200" hangingPunct="0">
              <a:lnSpc>
                <a:spcPct val="150000"/>
              </a:lnSpc>
              <a:spcAft>
                <a:spcPts val="0"/>
              </a:spcAft>
              <a:buFont typeface="+mj-ea"/>
              <a:buNone/>
              <a:defRPr/>
            </a:pPr>
            <a:r>
              <a:rPr sz="1400" kern="0" dirty="0">
                <a:solidFill>
                  <a:schemeClr val="tx1"/>
                </a:solidFill>
                <a:latin typeface="+mj-ea"/>
                <a:ea typeface="+mj-ea"/>
                <a:cs typeface="+mj-ea"/>
              </a:rPr>
              <a:t>	}</a:t>
            </a:r>
            <a:endParaRPr sz="1400" kern="0" dirty="0">
              <a:solidFill>
                <a:schemeClr val="tx1"/>
              </a:solidFill>
              <a:latin typeface="+mj-ea"/>
              <a:ea typeface="+mj-ea"/>
              <a:cs typeface="+mj-ea"/>
            </a:endParaRPr>
          </a:p>
          <a:p>
            <a:pPr marL="0" indent="0" algn="l" defTabSz="457200" hangingPunct="0">
              <a:lnSpc>
                <a:spcPct val="150000"/>
              </a:lnSpc>
              <a:spcAft>
                <a:spcPts val="0"/>
              </a:spcAft>
              <a:buFont typeface="+mj-ea"/>
              <a:buNone/>
              <a:defRPr/>
            </a:pPr>
            <a:r>
              <a:rPr sz="1400" kern="0" dirty="0">
                <a:solidFill>
                  <a:schemeClr val="tx1"/>
                </a:solidFill>
                <a:latin typeface="+mj-ea"/>
                <a:ea typeface="+mj-ea"/>
                <a:cs typeface="+mj-ea"/>
              </a:rPr>
              <a:t>}</a:t>
            </a:r>
            <a:endParaRPr sz="1400" kern="0" dirty="0">
              <a:solidFill>
                <a:schemeClr val="tx1"/>
              </a:solidFill>
              <a:latin typeface="+mj-ea"/>
              <a:ea typeface="+mj-ea"/>
              <a:cs typeface="+mj-ea"/>
            </a:endParaRPr>
          </a:p>
          <a:p>
            <a:pPr marL="0" indent="0" algn="l" defTabSz="457200" hangingPunct="0">
              <a:lnSpc>
                <a:spcPct val="150000"/>
              </a:lnSpc>
              <a:spcAft>
                <a:spcPts val="0"/>
              </a:spcAft>
              <a:buFont typeface="+mj-ea"/>
              <a:buNone/>
              <a:defRPr/>
            </a:pPr>
            <a:r>
              <a:rPr lang="en-US" altLang="zh-CN" sz="1400" kern="0" dirty="0">
                <a:solidFill>
                  <a:schemeClr val="tx1"/>
                </a:solidFill>
                <a:latin typeface="+mj-ea"/>
                <a:ea typeface="+mj-ea"/>
                <a:cs typeface="+mj-ea"/>
              </a:rPr>
              <a:t>线性对数阶O(nlog</a:t>
            </a:r>
            <a:r>
              <a:rPr lang="en-US" altLang="zh-CN" sz="1400" kern="0" baseline="-25000" dirty="0">
                <a:solidFill>
                  <a:schemeClr val="tx1"/>
                </a:solidFill>
                <a:uFillTx/>
                <a:latin typeface="+中文标题" charset="0"/>
                <a:ea typeface="+mj-ea"/>
                <a:cs typeface="+mj-ea"/>
              </a:rPr>
              <a:t>2</a:t>
            </a:r>
            <a:r>
              <a:rPr lang="en-US" altLang="zh-CN" sz="1400" kern="0" dirty="0">
                <a:solidFill>
                  <a:schemeClr val="tx1"/>
                </a:solidFill>
                <a:latin typeface="+mj-ea"/>
                <a:ea typeface="+mj-ea"/>
                <a:cs typeface="+mj-ea"/>
              </a:rPr>
              <a:t>n) 其实非常容易理解，将时间复杂度为O(log</a:t>
            </a:r>
            <a:r>
              <a:rPr lang="en-US" altLang="zh-CN" sz="1400" kern="0" baseline="-25000" dirty="0">
                <a:solidFill>
                  <a:schemeClr val="tx1"/>
                </a:solidFill>
                <a:uFillTx/>
                <a:latin typeface="+中文标题" charset="0"/>
                <a:ea typeface="+mj-ea"/>
                <a:cs typeface="+mj-ea"/>
              </a:rPr>
              <a:t>2</a:t>
            </a:r>
            <a:r>
              <a:rPr lang="en-US" altLang="zh-CN" sz="1400" kern="0" dirty="0">
                <a:solidFill>
                  <a:schemeClr val="tx1"/>
                </a:solidFill>
                <a:latin typeface="+mj-ea"/>
                <a:ea typeface="+mj-ea"/>
                <a:cs typeface="+mj-ea"/>
              </a:rPr>
              <a:t>n)的代码循环n遍的话，那么它的时间复杂度就是n*O(log</a:t>
            </a:r>
            <a:r>
              <a:rPr lang="en-US" altLang="zh-CN" sz="1400" kern="0" baseline="-25000" dirty="0">
                <a:solidFill>
                  <a:schemeClr val="tx1"/>
                </a:solidFill>
                <a:uFillTx/>
                <a:latin typeface="+中文标题" charset="0"/>
                <a:ea typeface="+mj-ea"/>
                <a:cs typeface="+mj-ea"/>
              </a:rPr>
              <a:t>2</a:t>
            </a:r>
            <a:r>
              <a:rPr lang="en-US" altLang="zh-CN" sz="1400" kern="0" dirty="0">
                <a:solidFill>
                  <a:schemeClr val="tx1"/>
                </a:solidFill>
                <a:latin typeface="+mj-ea"/>
                <a:ea typeface="+mj-ea"/>
                <a:cs typeface="+mj-ea"/>
              </a:rPr>
              <a:t>n)，也就是了O(nlog</a:t>
            </a:r>
            <a:r>
              <a:rPr lang="en-US" altLang="zh-CN" sz="1400" kern="0" baseline="-25000" dirty="0">
                <a:solidFill>
                  <a:schemeClr val="tx1"/>
                </a:solidFill>
                <a:uFillTx/>
                <a:latin typeface="+中文标题" charset="0"/>
                <a:ea typeface="+mj-ea"/>
                <a:cs typeface="+mj-ea"/>
              </a:rPr>
              <a:t>2</a:t>
            </a:r>
            <a:r>
              <a:rPr lang="en-US" altLang="zh-CN" sz="1400" kern="0" dirty="0">
                <a:solidFill>
                  <a:schemeClr val="tx1"/>
                </a:solidFill>
                <a:latin typeface="+mj-ea"/>
                <a:ea typeface="+mj-ea"/>
                <a:cs typeface="+mj-ea"/>
              </a:rPr>
              <a:t>n)。</a:t>
            </a:r>
            <a:endParaRPr lang="en-US" altLang="zh-CN" sz="1400" kern="0" dirty="0">
              <a:solidFill>
                <a:schemeClr val="tx1"/>
              </a:solidFill>
              <a:latin typeface="+mj-ea"/>
              <a:ea typeface="+mj-ea"/>
              <a:cs typeface="+mj-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384111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06</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数据结构与算法</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79780" y="822325"/>
            <a:ext cx="10871835" cy="582485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常见的时间复杂度</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startAt="5"/>
              <a:defRPr/>
            </a:pPr>
            <a:r>
              <a:rPr sz="1400" kern="0" dirty="0">
                <a:solidFill>
                  <a:schemeClr val="tx1"/>
                </a:solidFill>
                <a:latin typeface="微软雅黑" panose="020B0503020204020204" charset="-122"/>
                <a:ea typeface="微软雅黑" panose="020B0503020204020204" charset="-122"/>
                <a:cs typeface="微软雅黑" panose="020B0503020204020204" charset="-122"/>
              </a:rPr>
              <a:t>平方阶 O(n</a:t>
            </a:r>
            <a:r>
              <a:rPr sz="1400" kern="0" baseline="30000" dirty="0">
                <a:solidFill>
                  <a:schemeClr val="tx1"/>
                </a:solidFill>
                <a:uFillTx/>
                <a:latin typeface="微软雅黑" panose="020B0503020204020204" charset="-122"/>
                <a:ea typeface="微软雅黑" panose="020B0503020204020204" charset="-122"/>
                <a:cs typeface="微软雅黑" panose="020B0503020204020204" charset="-122"/>
              </a:rPr>
              <a:t>2</a:t>
            </a:r>
            <a:r>
              <a:rPr sz="1400" kern="0" dirty="0">
                <a:solidFill>
                  <a:schemeClr val="tx1"/>
                </a:solidFill>
                <a:latin typeface="微软雅黑" panose="020B0503020204020204" charset="-122"/>
                <a:ea typeface="微软雅黑" panose="020B0503020204020204" charset="-122"/>
                <a:cs typeface="微软雅黑" panose="020B0503020204020204" charset="-122"/>
              </a:rPr>
              <a:t>)</a:t>
            </a:r>
            <a:endParaRPr sz="1400" kern="0" dirty="0">
              <a:solidFill>
                <a:schemeClr val="tx1"/>
              </a:solidFill>
              <a:latin typeface="微软雅黑" panose="020B0503020204020204" charset="-122"/>
              <a:ea typeface="微软雅黑" panose="020B0503020204020204" charset="-122"/>
              <a:cs typeface="微软雅黑" panose="020B0503020204020204" charset="-122"/>
            </a:endParaRPr>
          </a:p>
          <a:p>
            <a:pPr marL="0" indent="0" algn="l" defTabSz="457200" hangingPunct="0">
              <a:lnSpc>
                <a:spcPct val="150000"/>
              </a:lnSpc>
              <a:spcAft>
                <a:spcPts val="0"/>
              </a:spcAft>
              <a:buFont typeface="+mj-ea"/>
              <a:buNone/>
              <a:defRPr/>
            </a:pPr>
            <a:r>
              <a:rPr sz="1200" kern="0" dirty="0">
                <a:solidFill>
                  <a:schemeClr val="tx1"/>
                </a:solidFill>
                <a:latin typeface="+mj-ea"/>
                <a:ea typeface="+mj-ea"/>
                <a:cs typeface="+mj-ea"/>
              </a:rPr>
              <a:t>int n = 100;</a:t>
            </a:r>
            <a:endParaRPr sz="1200" kern="0" dirty="0">
              <a:solidFill>
                <a:schemeClr val="tx1"/>
              </a:solidFill>
              <a:latin typeface="+mj-ea"/>
              <a:ea typeface="+mj-ea"/>
              <a:cs typeface="+mj-ea"/>
            </a:endParaRPr>
          </a:p>
          <a:p>
            <a:pPr marL="0" indent="0" algn="l" defTabSz="457200" hangingPunct="0">
              <a:lnSpc>
                <a:spcPct val="150000"/>
              </a:lnSpc>
              <a:spcAft>
                <a:spcPts val="0"/>
              </a:spcAft>
              <a:buFont typeface="+mj-ea"/>
              <a:buNone/>
              <a:defRPr/>
            </a:pPr>
            <a:r>
              <a:rPr sz="1200" kern="0" dirty="0">
                <a:solidFill>
                  <a:schemeClr val="tx1"/>
                </a:solidFill>
                <a:latin typeface="+mj-ea"/>
                <a:ea typeface="+mj-ea"/>
                <a:cs typeface="+mj-ea"/>
              </a:rPr>
              <a:t>for(int i = 1; i &lt;= n; i++) {</a:t>
            </a:r>
            <a:endParaRPr sz="1200" kern="0" dirty="0">
              <a:solidFill>
                <a:schemeClr val="tx1"/>
              </a:solidFill>
              <a:latin typeface="+mj-ea"/>
              <a:ea typeface="+mj-ea"/>
              <a:cs typeface="+mj-ea"/>
            </a:endParaRPr>
          </a:p>
          <a:p>
            <a:pPr marL="0" indent="0" algn="l" defTabSz="457200" hangingPunct="0">
              <a:lnSpc>
                <a:spcPct val="150000"/>
              </a:lnSpc>
              <a:spcAft>
                <a:spcPts val="0"/>
              </a:spcAft>
              <a:buFont typeface="+mj-ea"/>
              <a:buNone/>
              <a:defRPr/>
            </a:pPr>
            <a:r>
              <a:rPr sz="1200" kern="0" dirty="0">
                <a:solidFill>
                  <a:schemeClr val="tx1"/>
                </a:solidFill>
                <a:latin typeface="+mj-ea"/>
                <a:ea typeface="+mj-ea"/>
                <a:cs typeface="+mj-ea"/>
              </a:rPr>
              <a:t>	for(int j = 1; j &lt;= n; j++) {</a:t>
            </a:r>
            <a:endParaRPr sz="1200" kern="0" dirty="0">
              <a:solidFill>
                <a:schemeClr val="tx1"/>
              </a:solidFill>
              <a:latin typeface="+mj-ea"/>
              <a:ea typeface="+mj-ea"/>
              <a:cs typeface="+mj-ea"/>
            </a:endParaRPr>
          </a:p>
          <a:p>
            <a:pPr marL="0" indent="0" algn="l" defTabSz="457200" hangingPunct="0">
              <a:lnSpc>
                <a:spcPct val="150000"/>
              </a:lnSpc>
              <a:spcAft>
                <a:spcPts val="0"/>
              </a:spcAft>
              <a:buFont typeface="+mj-ea"/>
              <a:buNone/>
              <a:defRPr/>
            </a:pPr>
            <a:r>
              <a:rPr sz="1200" kern="0" dirty="0">
                <a:solidFill>
                  <a:schemeClr val="tx1"/>
                </a:solidFill>
                <a:latin typeface="+mj-ea"/>
                <a:ea typeface="+mj-ea"/>
                <a:cs typeface="+mj-ea"/>
              </a:rPr>
              <a:t>		System.out.println("hello powernode");</a:t>
            </a:r>
            <a:endParaRPr sz="1200" kern="0" dirty="0">
              <a:solidFill>
                <a:schemeClr val="tx1"/>
              </a:solidFill>
              <a:latin typeface="+mj-ea"/>
              <a:ea typeface="+mj-ea"/>
              <a:cs typeface="+mj-ea"/>
            </a:endParaRPr>
          </a:p>
          <a:p>
            <a:pPr marL="0" indent="0" algn="l" defTabSz="457200" hangingPunct="0">
              <a:lnSpc>
                <a:spcPct val="150000"/>
              </a:lnSpc>
              <a:spcAft>
                <a:spcPts val="0"/>
              </a:spcAft>
              <a:buFont typeface="+mj-ea"/>
              <a:buNone/>
              <a:defRPr/>
            </a:pPr>
            <a:r>
              <a:rPr sz="1200" kern="0" dirty="0">
                <a:solidFill>
                  <a:schemeClr val="tx1"/>
                </a:solidFill>
                <a:latin typeface="+mj-ea"/>
                <a:ea typeface="+mj-ea"/>
                <a:cs typeface="+mj-ea"/>
              </a:rPr>
              <a:t>	}</a:t>
            </a:r>
            <a:endParaRPr sz="1200" kern="0" dirty="0">
              <a:solidFill>
                <a:schemeClr val="tx1"/>
              </a:solidFill>
              <a:latin typeface="+mj-ea"/>
              <a:ea typeface="+mj-ea"/>
              <a:cs typeface="+mj-ea"/>
            </a:endParaRPr>
          </a:p>
          <a:p>
            <a:pPr marL="0" indent="0" algn="l" defTabSz="457200" hangingPunct="0">
              <a:lnSpc>
                <a:spcPct val="150000"/>
              </a:lnSpc>
              <a:spcAft>
                <a:spcPts val="0"/>
              </a:spcAft>
              <a:buFont typeface="+mj-ea"/>
              <a:buNone/>
              <a:defRPr/>
            </a:pPr>
            <a:r>
              <a:rPr sz="1200" kern="0" dirty="0">
                <a:solidFill>
                  <a:schemeClr val="tx1"/>
                </a:solidFill>
                <a:latin typeface="+mj-ea"/>
                <a:ea typeface="+mj-ea"/>
                <a:cs typeface="+mj-ea"/>
              </a:rPr>
              <a:t>}</a:t>
            </a:r>
            <a:endParaRPr sz="1200" kern="0" dirty="0">
              <a:solidFill>
                <a:schemeClr val="tx1"/>
              </a:solidFill>
              <a:latin typeface="+mj-ea"/>
              <a:ea typeface="+mj-ea"/>
              <a:cs typeface="+mj-ea"/>
            </a:endParaRPr>
          </a:p>
          <a:p>
            <a:pPr marL="0" indent="0" algn="l" defTabSz="457200" hangingPunct="0">
              <a:lnSpc>
                <a:spcPct val="150000"/>
              </a:lnSpc>
              <a:spcAft>
                <a:spcPts val="0"/>
              </a:spcAft>
              <a:buFont typeface="+mj-ea"/>
              <a:buNone/>
              <a:defRPr/>
            </a:pPr>
            <a:r>
              <a:rPr lang="en-US" altLang="zh-CN" sz="1200" kern="0" dirty="0">
                <a:solidFill>
                  <a:schemeClr val="tx1"/>
                </a:solidFill>
                <a:latin typeface="+mj-ea"/>
                <a:ea typeface="+mj-ea"/>
                <a:cs typeface="+mj-ea"/>
              </a:rPr>
              <a:t>外层i的循环执行一次，内层j的循环就要执行n次。因为外层执行n次，总的就需要执行n*n次，也就是需要执行n</a:t>
            </a:r>
            <a:r>
              <a:rPr lang="en-US" altLang="zh-CN" sz="1200" kern="0" baseline="30000" dirty="0">
                <a:solidFill>
                  <a:schemeClr val="tx1"/>
                </a:solidFill>
                <a:uFillTx/>
                <a:latin typeface="+中文标题" charset="0"/>
                <a:ea typeface="+mj-ea"/>
                <a:cs typeface="+mj-ea"/>
              </a:rPr>
              <a:t>2</a:t>
            </a:r>
            <a:r>
              <a:rPr lang="en-US" altLang="zh-CN" sz="1200" kern="0" dirty="0">
                <a:solidFill>
                  <a:schemeClr val="tx1"/>
                </a:solidFill>
                <a:latin typeface="+mj-ea"/>
                <a:ea typeface="+mj-ea"/>
                <a:cs typeface="+mj-ea"/>
              </a:rPr>
              <a:t>次。因此这个代码时间复杂度为：O（n</a:t>
            </a:r>
            <a:r>
              <a:rPr lang="en-US" altLang="zh-CN" sz="1200" kern="0" baseline="30000" dirty="0">
                <a:solidFill>
                  <a:schemeClr val="tx1"/>
                </a:solidFill>
                <a:uFillTx/>
                <a:latin typeface="+中文标题" charset="0"/>
                <a:ea typeface="+mj-ea"/>
                <a:cs typeface="+mj-ea"/>
              </a:rPr>
              <a:t>2</a:t>
            </a:r>
            <a:r>
              <a:rPr lang="en-US" altLang="zh-CN" sz="1200" kern="0" dirty="0">
                <a:solidFill>
                  <a:schemeClr val="tx1"/>
                </a:solidFill>
                <a:latin typeface="+mj-ea"/>
                <a:ea typeface="+mj-ea"/>
                <a:cs typeface="+mj-ea"/>
              </a:rPr>
              <a:t>）。</a:t>
            </a:r>
            <a:endParaRPr lang="en-US" altLang="zh-CN" sz="1200" kern="0" dirty="0">
              <a:solidFill>
                <a:schemeClr val="tx1"/>
              </a:solidFill>
              <a:latin typeface="+mj-ea"/>
              <a:ea typeface="+mj-ea"/>
              <a:cs typeface="+mj-ea"/>
            </a:endParaRPr>
          </a:p>
          <a:p>
            <a:pPr marL="0" indent="0" algn="l" defTabSz="457200" hangingPunct="0">
              <a:lnSpc>
                <a:spcPct val="150000"/>
              </a:lnSpc>
              <a:spcAft>
                <a:spcPts val="0"/>
              </a:spcAft>
              <a:buFont typeface="+mj-ea"/>
              <a:buNone/>
              <a:defRPr/>
            </a:pPr>
            <a:r>
              <a:rPr lang="en-US" altLang="zh-CN" sz="1200" kern="0" dirty="0">
                <a:solidFill>
                  <a:schemeClr val="tx1"/>
                </a:solidFill>
                <a:latin typeface="+mj-ea"/>
                <a:ea typeface="+mj-ea"/>
                <a:cs typeface="+mj-ea"/>
              </a:rPr>
              <a:t>平方阶的另外一个例子：</a:t>
            </a:r>
            <a:endParaRPr lang="en-US" altLang="zh-CN" sz="1200" kern="0" dirty="0">
              <a:solidFill>
                <a:schemeClr val="tx1"/>
              </a:solidFill>
              <a:latin typeface="+mj-ea"/>
              <a:ea typeface="+mj-ea"/>
              <a:cs typeface="+mj-ea"/>
            </a:endParaRPr>
          </a:p>
          <a:p>
            <a:pPr marL="0" indent="0" algn="l" defTabSz="457200" hangingPunct="0">
              <a:lnSpc>
                <a:spcPct val="150000"/>
              </a:lnSpc>
              <a:spcAft>
                <a:spcPts val="0"/>
              </a:spcAft>
              <a:buFont typeface="+mj-ea"/>
              <a:buNone/>
              <a:defRPr/>
            </a:pPr>
            <a:r>
              <a:rPr lang="en-US" altLang="zh-CN" sz="1200" kern="0" dirty="0">
                <a:solidFill>
                  <a:schemeClr val="tx1"/>
                </a:solidFill>
                <a:latin typeface="+mj-ea"/>
                <a:ea typeface="+mj-ea"/>
                <a:cs typeface="+mj-ea"/>
              </a:rPr>
              <a:t>int n = 100;</a:t>
            </a:r>
            <a:endParaRPr lang="en-US" altLang="zh-CN" sz="1200" kern="0" dirty="0">
              <a:solidFill>
                <a:schemeClr val="tx1"/>
              </a:solidFill>
              <a:latin typeface="+mj-ea"/>
              <a:ea typeface="+mj-ea"/>
              <a:cs typeface="+mj-ea"/>
            </a:endParaRPr>
          </a:p>
          <a:p>
            <a:pPr marL="0" indent="0" algn="l" defTabSz="457200" hangingPunct="0">
              <a:lnSpc>
                <a:spcPct val="150000"/>
              </a:lnSpc>
              <a:spcAft>
                <a:spcPts val="0"/>
              </a:spcAft>
              <a:buFont typeface="+mj-ea"/>
              <a:buNone/>
              <a:defRPr/>
            </a:pPr>
            <a:r>
              <a:rPr lang="en-US" altLang="zh-CN" sz="1200" kern="0" dirty="0">
                <a:solidFill>
                  <a:schemeClr val="tx1"/>
                </a:solidFill>
                <a:latin typeface="+mj-ea"/>
                <a:ea typeface="+mj-ea"/>
                <a:cs typeface="+mj-ea"/>
              </a:rPr>
              <a:t>for(int i = 1; i &lt;= n; i++) {</a:t>
            </a:r>
            <a:endParaRPr lang="en-US" altLang="zh-CN" sz="1200" kern="0" dirty="0">
              <a:solidFill>
                <a:schemeClr val="tx1"/>
              </a:solidFill>
              <a:latin typeface="+mj-ea"/>
              <a:ea typeface="+mj-ea"/>
              <a:cs typeface="+mj-ea"/>
            </a:endParaRPr>
          </a:p>
          <a:p>
            <a:pPr marL="0" indent="0" algn="l" defTabSz="457200" hangingPunct="0">
              <a:lnSpc>
                <a:spcPct val="150000"/>
              </a:lnSpc>
              <a:spcAft>
                <a:spcPts val="0"/>
              </a:spcAft>
              <a:buFont typeface="+mj-ea"/>
              <a:buNone/>
              <a:defRPr/>
            </a:pPr>
            <a:r>
              <a:rPr lang="en-US" altLang="zh-CN" sz="1200" kern="0" dirty="0">
                <a:solidFill>
                  <a:schemeClr val="tx1"/>
                </a:solidFill>
                <a:latin typeface="+mj-ea"/>
                <a:ea typeface="+mj-ea"/>
                <a:cs typeface="+mj-ea"/>
              </a:rPr>
              <a:t>	for(int j = i; j &lt;= n; j++) {</a:t>
            </a:r>
            <a:endParaRPr lang="en-US" altLang="zh-CN" sz="1200" kern="0" dirty="0">
              <a:solidFill>
                <a:schemeClr val="tx1"/>
              </a:solidFill>
              <a:latin typeface="+mj-ea"/>
              <a:ea typeface="+mj-ea"/>
              <a:cs typeface="+mj-ea"/>
            </a:endParaRPr>
          </a:p>
          <a:p>
            <a:pPr marL="0" indent="0" algn="l" defTabSz="457200" hangingPunct="0">
              <a:lnSpc>
                <a:spcPct val="150000"/>
              </a:lnSpc>
              <a:spcAft>
                <a:spcPts val="0"/>
              </a:spcAft>
              <a:buFont typeface="+mj-ea"/>
              <a:buNone/>
              <a:defRPr/>
            </a:pPr>
            <a:r>
              <a:rPr lang="en-US" altLang="zh-CN" sz="1200" kern="0" dirty="0">
                <a:solidFill>
                  <a:schemeClr val="tx1"/>
                </a:solidFill>
                <a:latin typeface="+mj-ea"/>
                <a:ea typeface="+mj-ea"/>
                <a:cs typeface="+mj-ea"/>
              </a:rPr>
              <a:t>		System.out.println("hello powernode");</a:t>
            </a:r>
            <a:endParaRPr lang="en-US" altLang="zh-CN" sz="1200" kern="0" dirty="0">
              <a:solidFill>
                <a:schemeClr val="tx1"/>
              </a:solidFill>
              <a:latin typeface="+mj-ea"/>
              <a:ea typeface="+mj-ea"/>
              <a:cs typeface="+mj-ea"/>
            </a:endParaRPr>
          </a:p>
          <a:p>
            <a:pPr marL="0" indent="0" algn="l" defTabSz="457200" hangingPunct="0">
              <a:lnSpc>
                <a:spcPct val="150000"/>
              </a:lnSpc>
              <a:spcAft>
                <a:spcPts val="0"/>
              </a:spcAft>
              <a:buFont typeface="+mj-ea"/>
              <a:buNone/>
              <a:defRPr/>
            </a:pPr>
            <a:r>
              <a:rPr lang="en-US" altLang="zh-CN" sz="1200" kern="0" dirty="0">
                <a:solidFill>
                  <a:schemeClr val="tx1"/>
                </a:solidFill>
                <a:latin typeface="+mj-ea"/>
                <a:ea typeface="+mj-ea"/>
                <a:cs typeface="+mj-ea"/>
              </a:rPr>
              <a:t>	}</a:t>
            </a:r>
            <a:endParaRPr lang="en-US" altLang="zh-CN" sz="1200" kern="0" dirty="0">
              <a:solidFill>
                <a:schemeClr val="tx1"/>
              </a:solidFill>
              <a:latin typeface="+mj-ea"/>
              <a:ea typeface="+mj-ea"/>
              <a:cs typeface="+mj-ea"/>
            </a:endParaRPr>
          </a:p>
          <a:p>
            <a:pPr marL="0" indent="0" algn="l" defTabSz="457200" hangingPunct="0">
              <a:lnSpc>
                <a:spcPct val="150000"/>
              </a:lnSpc>
              <a:spcAft>
                <a:spcPts val="0"/>
              </a:spcAft>
              <a:buFont typeface="+mj-ea"/>
              <a:buNone/>
              <a:defRPr/>
            </a:pPr>
            <a:r>
              <a:rPr lang="en-US" altLang="zh-CN" sz="1200" kern="0" dirty="0">
                <a:solidFill>
                  <a:schemeClr val="tx1"/>
                </a:solidFill>
                <a:latin typeface="+mj-ea"/>
                <a:ea typeface="+mj-ea"/>
                <a:cs typeface="+mj-ea"/>
              </a:rPr>
              <a:t>}</a:t>
            </a:r>
            <a:endParaRPr lang="en-US" altLang="zh-CN" sz="1200" kern="0" dirty="0">
              <a:solidFill>
                <a:schemeClr val="tx1"/>
              </a:solidFill>
              <a:latin typeface="+mj-ea"/>
              <a:ea typeface="+mj-ea"/>
              <a:cs typeface="+mj-ea"/>
            </a:endParaRPr>
          </a:p>
          <a:p>
            <a:pPr marL="0" indent="0" algn="l" defTabSz="457200" hangingPunct="0">
              <a:lnSpc>
                <a:spcPct val="150000"/>
              </a:lnSpc>
              <a:spcAft>
                <a:spcPts val="0"/>
              </a:spcAft>
              <a:buFont typeface="+mj-ea"/>
              <a:buNone/>
              <a:defRPr/>
            </a:pPr>
            <a:r>
              <a:rPr lang="en-US" altLang="zh-CN" sz="1200" kern="0" dirty="0">
                <a:solidFill>
                  <a:schemeClr val="tx1"/>
                </a:solidFill>
                <a:latin typeface="+mj-ea"/>
                <a:ea typeface="+mj-ea"/>
                <a:cs typeface="+mj-ea"/>
              </a:rPr>
              <a:t>当i=1的时候，内侧循环执行n次，当i=2的时候，内侧循环执行（n-1）次，......一直这样子下去就可以构造出一个等差数列：n+（n-1）+（n-2）+......+2+1 ≈ (n</a:t>
            </a:r>
            <a:r>
              <a:rPr lang="en-US" altLang="zh-CN" sz="1200" kern="0" baseline="30000" dirty="0">
                <a:solidFill>
                  <a:schemeClr val="tx1"/>
                </a:solidFill>
                <a:uFillTx/>
                <a:latin typeface="+中文标题" charset="0"/>
                <a:ea typeface="+mj-ea"/>
                <a:cs typeface="+mj-ea"/>
              </a:rPr>
              <a:t>2</a:t>
            </a:r>
            <a:r>
              <a:rPr lang="en-US" altLang="zh-CN" sz="1200" kern="0" dirty="0">
                <a:solidFill>
                  <a:schemeClr val="tx1"/>
                </a:solidFill>
                <a:latin typeface="+mj-ea"/>
                <a:ea typeface="+mj-ea"/>
                <a:cs typeface="+mj-ea"/>
              </a:rPr>
              <a:t>)/2。根据大O表示法，去掉最高次幂的系数，就可以得到时间复杂度为：O（n</a:t>
            </a:r>
            <a:r>
              <a:rPr lang="en-US" altLang="zh-CN" sz="1200" kern="0" baseline="30000" dirty="0">
                <a:solidFill>
                  <a:schemeClr val="tx1"/>
                </a:solidFill>
                <a:uFillTx/>
                <a:latin typeface="+中文标题" charset="0"/>
                <a:ea typeface="+mj-ea"/>
                <a:cs typeface="+mj-ea"/>
              </a:rPr>
              <a:t>2</a:t>
            </a:r>
            <a:r>
              <a:rPr lang="en-US" altLang="zh-CN" sz="1200" kern="0" dirty="0">
                <a:solidFill>
                  <a:schemeClr val="tx1"/>
                </a:solidFill>
                <a:latin typeface="+mj-ea"/>
                <a:ea typeface="+mj-ea"/>
                <a:cs typeface="+mj-ea"/>
              </a:rPr>
              <a:t>）。</a:t>
            </a:r>
            <a:endParaRPr lang="en-US" altLang="zh-CN" sz="1200" kern="0" dirty="0">
              <a:solidFill>
                <a:schemeClr val="tx1"/>
              </a:solidFill>
              <a:latin typeface="+mj-ea"/>
              <a:ea typeface="+mj-ea"/>
              <a:cs typeface="+mj-ea"/>
            </a:endParaRPr>
          </a:p>
          <a:p>
            <a:pPr marL="0" indent="0" algn="l" defTabSz="457200" hangingPunct="0">
              <a:lnSpc>
                <a:spcPct val="150000"/>
              </a:lnSpc>
              <a:spcAft>
                <a:spcPts val="0"/>
              </a:spcAft>
              <a:buFont typeface="+mj-ea"/>
              <a:buNone/>
              <a:defRPr/>
            </a:pPr>
            <a:r>
              <a:rPr lang="en-US" altLang="zh-CN" sz="1200" kern="0" dirty="0">
                <a:solidFill>
                  <a:schemeClr val="tx1"/>
                </a:solidFill>
                <a:latin typeface="+mj-ea"/>
                <a:ea typeface="+mj-ea"/>
                <a:cs typeface="+mj-ea"/>
              </a:rPr>
              <a:t>同理，立方阶 O(n</a:t>
            </a:r>
            <a:r>
              <a:rPr lang="en-US" altLang="zh-CN" sz="1200" kern="0" baseline="30000" dirty="0">
                <a:solidFill>
                  <a:schemeClr val="tx1"/>
                </a:solidFill>
                <a:uFillTx/>
                <a:latin typeface="+中文标题" charset="0"/>
                <a:ea typeface="+mj-ea"/>
                <a:cs typeface="+mj-ea"/>
              </a:rPr>
              <a:t>3</a:t>
            </a:r>
            <a:r>
              <a:rPr lang="en-US" altLang="zh-CN" sz="1200" kern="0" dirty="0">
                <a:solidFill>
                  <a:schemeClr val="tx1"/>
                </a:solidFill>
                <a:latin typeface="+mj-ea"/>
                <a:ea typeface="+mj-ea"/>
                <a:cs typeface="+mj-ea"/>
              </a:rPr>
              <a:t>)，参考上面的O(n</a:t>
            </a:r>
            <a:r>
              <a:rPr lang="en-US" altLang="zh-CN" sz="1200" kern="0" baseline="30000" dirty="0">
                <a:solidFill>
                  <a:schemeClr val="tx1"/>
                </a:solidFill>
                <a:uFillTx/>
                <a:latin typeface="+中文标题" charset="0"/>
                <a:ea typeface="+mj-ea"/>
                <a:cs typeface="+mj-ea"/>
              </a:rPr>
              <a:t>2</a:t>
            </a:r>
            <a:r>
              <a:rPr lang="en-US" altLang="zh-CN" sz="1200" kern="0" dirty="0">
                <a:solidFill>
                  <a:schemeClr val="tx1"/>
                </a:solidFill>
                <a:latin typeface="+mj-ea"/>
                <a:ea typeface="+mj-ea"/>
                <a:cs typeface="+mj-ea"/>
              </a:rPr>
              <a:t>)去理解，也就是需要用到3层循环</a:t>
            </a:r>
            <a:endParaRPr lang="en-US" altLang="zh-CN" sz="1200" kern="0" dirty="0">
              <a:solidFill>
                <a:schemeClr val="tx1"/>
              </a:solidFill>
              <a:latin typeface="+mj-ea"/>
              <a:ea typeface="+mj-ea"/>
              <a:cs typeface="+mj-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384111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06</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数据结构与算法</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59510" y="1235075"/>
            <a:ext cx="9947275" cy="361950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常见的时间复杂度</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l" defTabSz="457200" hangingPunct="0">
              <a:lnSpc>
                <a:spcPct val="150000"/>
              </a:lnSpc>
              <a:spcAft>
                <a:spcPts val="0"/>
              </a:spcAft>
              <a:buNone/>
              <a:defRPr/>
            </a:pP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startAt="6"/>
              <a:defRPr/>
            </a:pPr>
            <a:r>
              <a:rPr sz="1600" kern="0" dirty="0">
                <a:solidFill>
                  <a:schemeClr val="tx1"/>
                </a:solidFill>
                <a:latin typeface="微软雅黑" panose="020B0503020204020204" charset="-122"/>
                <a:ea typeface="微软雅黑" panose="020B0503020204020204" charset="-122"/>
                <a:cs typeface="微软雅黑" panose="020B0503020204020204" charset="-122"/>
              </a:rPr>
              <a:t>指数阶O(2</a:t>
            </a:r>
            <a:r>
              <a:rPr sz="1600" kern="0" baseline="30000" dirty="0">
                <a:solidFill>
                  <a:schemeClr val="tx1"/>
                </a:solidFill>
                <a:uFillTx/>
                <a:latin typeface="微软雅黑" panose="020B0503020204020204" charset="-122"/>
                <a:ea typeface="微软雅黑" panose="020B0503020204020204" charset="-122"/>
                <a:cs typeface="微软雅黑" panose="020B0503020204020204" charset="-122"/>
              </a:rPr>
              <a:t>n</a:t>
            </a:r>
            <a:r>
              <a:rPr sz="1600" kern="0" dirty="0">
                <a:solidFill>
                  <a:schemeClr val="tx1"/>
                </a:solidFill>
                <a:latin typeface="微软雅黑" panose="020B0503020204020204" charset="-122"/>
                <a:ea typeface="微软雅黑" panose="020B0503020204020204" charset="-122"/>
                <a:cs typeface="微软雅黑" panose="020B0503020204020204" charset="-122"/>
              </a:rPr>
              <a:t>)</a:t>
            </a:r>
            <a:endParaRPr sz="1600" kern="0" dirty="0">
              <a:solidFill>
                <a:schemeClr val="tx1"/>
              </a:solidFill>
              <a:latin typeface="微软雅黑" panose="020B0503020204020204" charset="-122"/>
              <a:ea typeface="微软雅黑" panose="020B0503020204020204" charset="-122"/>
              <a:cs typeface="微软雅黑" panose="020B0503020204020204" charset="-122"/>
            </a:endParaRPr>
          </a:p>
          <a:p>
            <a:pPr marL="457200" lvl="1" indent="0" algn="l" defTabSz="457200" hangingPunct="0">
              <a:lnSpc>
                <a:spcPct val="150000"/>
              </a:lnSpc>
              <a:spcAft>
                <a:spcPts val="0"/>
              </a:spcAft>
              <a:buFont typeface="+mj-ea"/>
              <a:buNone/>
              <a:defRPr/>
            </a:pPr>
            <a:r>
              <a:rPr sz="1600" kern="0" dirty="0">
                <a:solidFill>
                  <a:schemeClr val="tx1"/>
                </a:solidFill>
                <a:latin typeface="微软雅黑" panose="020B0503020204020204" charset="-122"/>
                <a:ea typeface="微软雅黑" panose="020B0503020204020204" charset="-122"/>
                <a:cs typeface="微软雅黑" panose="020B0503020204020204" charset="-122"/>
              </a:rPr>
              <a:t>当n为10的时候，需要执行2</a:t>
            </a:r>
            <a:r>
              <a:rPr sz="1600" kern="0" baseline="30000" dirty="0">
                <a:solidFill>
                  <a:schemeClr val="tx1"/>
                </a:solidFill>
                <a:uFillTx/>
                <a:latin typeface="微软雅黑" panose="020B0503020204020204" charset="-122"/>
                <a:ea typeface="微软雅黑" panose="020B0503020204020204" charset="-122"/>
                <a:cs typeface="微软雅黑" panose="020B0503020204020204" charset="-122"/>
              </a:rPr>
              <a:t>10</a:t>
            </a:r>
            <a:r>
              <a:rPr sz="1600" kern="0" dirty="0">
                <a:solidFill>
                  <a:schemeClr val="tx1"/>
                </a:solidFill>
                <a:latin typeface="微软雅黑" panose="020B0503020204020204" charset="-122"/>
                <a:ea typeface="微软雅黑" panose="020B0503020204020204" charset="-122"/>
                <a:cs typeface="微软雅黑" panose="020B0503020204020204" charset="-122"/>
              </a:rPr>
              <a:t>次</a:t>
            </a:r>
            <a:endParaRPr sz="1600" kern="0" dirty="0">
              <a:solidFill>
                <a:schemeClr val="tx1"/>
              </a:solidFill>
              <a:latin typeface="微软雅黑" panose="020B0503020204020204" charset="-122"/>
              <a:ea typeface="微软雅黑" panose="020B0503020204020204" charset="-122"/>
              <a:cs typeface="微软雅黑" panose="020B0503020204020204" charset="-122"/>
            </a:endParaRPr>
          </a:p>
          <a:p>
            <a:pPr marL="457200" lvl="1" indent="0" algn="l" defTabSz="457200" hangingPunct="0">
              <a:lnSpc>
                <a:spcPct val="150000"/>
              </a:lnSpc>
              <a:spcAft>
                <a:spcPts val="0"/>
              </a:spcAft>
              <a:buFont typeface="+mj-ea"/>
              <a:buNone/>
              <a:defRPr/>
            </a:pPr>
            <a:endParaRPr sz="1600" kern="0" dirty="0">
              <a:solidFill>
                <a:schemeClr val="tx1"/>
              </a:solidFill>
              <a:latin typeface="微软雅黑" panose="020B0503020204020204" charset="-122"/>
              <a:ea typeface="微软雅黑" panose="020B0503020204020204" charset="-122"/>
              <a:cs typeface="微软雅黑" panose="020B0503020204020204" charset="-122"/>
            </a:endParaRPr>
          </a:p>
          <a:p>
            <a:pPr marL="457200" lvl="1" indent="0" algn="l" defTabSz="457200" hangingPunct="0">
              <a:lnSpc>
                <a:spcPct val="150000"/>
              </a:lnSpc>
              <a:spcAft>
                <a:spcPts val="0"/>
              </a:spcAft>
              <a:buFont typeface="+mj-ea"/>
              <a:buNone/>
              <a:defRPr/>
            </a:pPr>
            <a:endParaRPr sz="1600" kern="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l" defTabSz="457200" hangingPunct="0">
              <a:lnSpc>
                <a:spcPct val="150000"/>
              </a:lnSpc>
              <a:spcAft>
                <a:spcPts val="0"/>
              </a:spcAft>
              <a:buFont typeface="+mj-ea"/>
              <a:buAutoNum type="circleNumDbPlain" startAt="6"/>
              <a:defRPr/>
            </a:pPr>
            <a:r>
              <a:rPr sz="1600" kern="0" dirty="0">
                <a:solidFill>
                  <a:schemeClr val="tx1"/>
                </a:solidFill>
                <a:latin typeface="微软雅黑" panose="020B0503020204020204" charset="-122"/>
                <a:ea typeface="微软雅黑" panose="020B0503020204020204" charset="-122"/>
                <a:cs typeface="微软雅黑" panose="020B0503020204020204" charset="-122"/>
              </a:rPr>
              <a:t>阶乘阶O(n!)</a:t>
            </a:r>
            <a:endParaRPr sz="1600" kern="0" dirty="0">
              <a:solidFill>
                <a:schemeClr val="tx1"/>
              </a:solidFill>
              <a:latin typeface="微软雅黑" panose="020B0503020204020204" charset="-122"/>
              <a:ea typeface="微软雅黑" panose="020B0503020204020204" charset="-122"/>
              <a:cs typeface="微软雅黑" panose="020B0503020204020204" charset="-122"/>
            </a:endParaRPr>
          </a:p>
          <a:p>
            <a:pPr marL="457200" lvl="1" indent="0" algn="l" defTabSz="457200" hangingPunct="0">
              <a:lnSpc>
                <a:spcPct val="150000"/>
              </a:lnSpc>
              <a:spcAft>
                <a:spcPts val="0"/>
              </a:spcAft>
              <a:buFont typeface="+mj-ea"/>
              <a:buNone/>
              <a:defRPr/>
            </a:pPr>
            <a:r>
              <a:rPr sz="1600" kern="0" dirty="0">
                <a:solidFill>
                  <a:schemeClr val="tx1"/>
                </a:solidFill>
                <a:latin typeface="微软雅黑" panose="020B0503020204020204" charset="-122"/>
                <a:ea typeface="微软雅黑" panose="020B0503020204020204" charset="-122"/>
                <a:cs typeface="微软雅黑" panose="020B0503020204020204" charset="-122"/>
              </a:rPr>
              <a:t>当n为10的时候，需要执行10*9*8*...*2*1次</a:t>
            </a:r>
            <a:endParaRPr sz="1600" kern="0" dirty="0">
              <a:solidFill>
                <a:schemeClr val="tx1"/>
              </a:solidFill>
              <a:latin typeface="微软雅黑" panose="020B0503020204020204" charset="-122"/>
              <a:ea typeface="微软雅黑" panose="020B0503020204020204" charset="-122"/>
              <a:cs typeface="微软雅黑" panose="020B0503020204020204" charset="-122"/>
            </a:endParaRPr>
          </a:p>
          <a:p>
            <a:pPr marL="0" indent="0" algn="l" defTabSz="457200" hangingPunct="0">
              <a:lnSpc>
                <a:spcPct val="150000"/>
              </a:lnSpc>
              <a:spcAft>
                <a:spcPts val="0"/>
              </a:spcAft>
              <a:buFont typeface="+mj-ea"/>
              <a:buNone/>
              <a:defRPr/>
            </a:pPr>
            <a:endParaRPr lang="en-US" altLang="zh-CN" sz="1600" kern="0" dirty="0">
              <a:solidFill>
                <a:schemeClr val="tx1"/>
              </a:solidFill>
              <a:latin typeface="+mj-ea"/>
              <a:ea typeface="+mj-ea"/>
              <a:cs typeface="+mj-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384111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06</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数据结构与算法</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77595" y="1135380"/>
            <a:ext cx="9947275" cy="304101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常见的时间复杂度耗时比较</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342900" indent="-342900" algn="l" defTabSz="457200" hangingPunct="0">
              <a:lnSpc>
                <a:spcPct val="150000"/>
              </a:lnSpc>
              <a:spcAft>
                <a:spcPts val="0"/>
              </a:spcAft>
              <a:buFont typeface="+mj-ea"/>
              <a:buAutoNum type="circleNumDbPlain"/>
              <a:defRPr/>
            </a:pPr>
            <a:r>
              <a:rPr lang="en-US" altLang="zh-CN" sz="1600" kern="0" dirty="0">
                <a:solidFill>
                  <a:schemeClr val="tx1"/>
                </a:solidFill>
                <a:latin typeface="+mj-ea"/>
                <a:ea typeface="+mj-ea"/>
                <a:cs typeface="+mj-ea"/>
              </a:rPr>
              <a:t>算法的时间复杂度是衡量一个算法好坏的重要指标。一般情况下，随着规模n的增大，T(n)的增长较慢的算法为最优算法</a:t>
            </a:r>
            <a:endParaRPr lang="en-US" altLang="zh-CN" sz="1600" kern="0" dirty="0">
              <a:solidFill>
                <a:schemeClr val="tx1"/>
              </a:solidFill>
              <a:latin typeface="+mj-ea"/>
              <a:ea typeface="+mj-ea"/>
              <a:cs typeface="+mj-ea"/>
            </a:endParaRPr>
          </a:p>
          <a:p>
            <a:pPr marL="342900" indent="-342900" algn="l" defTabSz="457200" hangingPunct="0">
              <a:lnSpc>
                <a:spcPct val="150000"/>
              </a:lnSpc>
              <a:spcAft>
                <a:spcPts val="0"/>
              </a:spcAft>
              <a:buFont typeface="+mj-ea"/>
              <a:buAutoNum type="circleNumDbPlain"/>
              <a:defRPr/>
            </a:pPr>
            <a:r>
              <a:rPr lang="en-US" altLang="zh-CN" sz="1600" kern="0" dirty="0">
                <a:solidFill>
                  <a:schemeClr val="tx1"/>
                </a:solidFill>
                <a:latin typeface="+mj-ea"/>
                <a:ea typeface="+mj-ea"/>
                <a:cs typeface="+mj-ea"/>
              </a:rPr>
              <a:t>其中x轴代表n值，y轴代表T(n)值。T(n)值随着n的值的变化而变化，其中可以看出O(n!)和O(2</a:t>
            </a:r>
            <a:r>
              <a:rPr lang="en-US" altLang="zh-CN" sz="1600" kern="0" baseline="30000" dirty="0">
                <a:solidFill>
                  <a:schemeClr val="tx1"/>
                </a:solidFill>
                <a:uFillTx/>
                <a:latin typeface="+中文标题" charset="0"/>
                <a:ea typeface="+mj-ea"/>
                <a:cs typeface="+mj-ea"/>
              </a:rPr>
              <a:t>n</a:t>
            </a:r>
            <a:r>
              <a:rPr lang="en-US" altLang="zh-CN" sz="1600" kern="0" dirty="0">
                <a:solidFill>
                  <a:schemeClr val="tx1"/>
                </a:solidFill>
                <a:latin typeface="+mj-ea"/>
                <a:ea typeface="+mj-ea"/>
                <a:cs typeface="+mj-ea"/>
              </a:rPr>
              <a:t>)随着n值的增大，它们的T(n)值上升幅度非常大，而O(logn)、O(n)、O(nlogn)、O(n</a:t>
            </a:r>
            <a:r>
              <a:rPr lang="en-US" altLang="zh-CN" sz="1600" kern="0" baseline="30000" dirty="0">
                <a:solidFill>
                  <a:schemeClr val="tx1"/>
                </a:solidFill>
                <a:uFillTx/>
                <a:latin typeface="+中文标题" charset="0"/>
                <a:ea typeface="+mj-ea"/>
                <a:cs typeface="+mj-ea"/>
              </a:rPr>
              <a:t>2</a:t>
            </a:r>
            <a:r>
              <a:rPr lang="en-US" altLang="zh-CN" sz="1600" kern="0" dirty="0">
                <a:solidFill>
                  <a:schemeClr val="tx1"/>
                </a:solidFill>
                <a:latin typeface="+mj-ea"/>
                <a:ea typeface="+mj-ea"/>
                <a:cs typeface="+mj-ea"/>
              </a:rPr>
              <a:t>)随着n值的增大，T(n)值上升幅度相对较小。</a:t>
            </a:r>
            <a:endParaRPr lang="en-US" altLang="zh-CN" sz="1600" kern="0" dirty="0">
              <a:solidFill>
                <a:schemeClr val="tx1"/>
              </a:solidFill>
              <a:latin typeface="+mj-ea"/>
              <a:ea typeface="+mj-ea"/>
              <a:cs typeface="+mj-ea"/>
            </a:endParaRPr>
          </a:p>
          <a:p>
            <a:pPr marL="342900" indent="-342900" algn="l" defTabSz="457200" hangingPunct="0">
              <a:lnSpc>
                <a:spcPct val="150000"/>
              </a:lnSpc>
              <a:spcAft>
                <a:spcPts val="0"/>
              </a:spcAft>
              <a:buFont typeface="+mj-ea"/>
              <a:buAutoNum type="circleNumDbPlain"/>
              <a:defRPr/>
            </a:pPr>
            <a:r>
              <a:rPr lang="en-US" altLang="zh-CN" sz="1600" kern="0" dirty="0">
                <a:solidFill>
                  <a:schemeClr val="tx1"/>
                </a:solidFill>
                <a:latin typeface="+mj-ea"/>
                <a:ea typeface="+mj-ea"/>
                <a:cs typeface="+mj-ea"/>
              </a:rPr>
              <a:t>常用的时间复杂度按照耗费的时间从小到大依次是：O(1) &lt; O(logn) &lt; O(n) &lt; O(nlogn) &lt; O(n</a:t>
            </a:r>
            <a:r>
              <a:rPr lang="en-US" altLang="zh-CN" sz="1600" kern="0" baseline="30000" dirty="0">
                <a:solidFill>
                  <a:schemeClr val="tx1"/>
                </a:solidFill>
                <a:uFillTx/>
                <a:latin typeface="+中文标题" charset="0"/>
                <a:ea typeface="+mj-ea"/>
                <a:cs typeface="+mj-ea"/>
              </a:rPr>
              <a:t>2</a:t>
            </a:r>
            <a:r>
              <a:rPr lang="en-US" altLang="zh-CN" sz="1600" kern="0" dirty="0">
                <a:solidFill>
                  <a:schemeClr val="tx1"/>
                </a:solidFill>
                <a:latin typeface="+mj-ea"/>
                <a:ea typeface="+mj-ea"/>
                <a:cs typeface="+mj-ea"/>
              </a:rPr>
              <a:t>) &lt; O(n</a:t>
            </a:r>
            <a:r>
              <a:rPr lang="en-US" altLang="zh-CN" sz="1600" kern="0" baseline="30000" dirty="0">
                <a:solidFill>
                  <a:schemeClr val="tx1"/>
                </a:solidFill>
                <a:uFillTx/>
                <a:latin typeface="+中文标题" charset="0"/>
                <a:ea typeface="+mj-ea"/>
                <a:cs typeface="+mj-ea"/>
              </a:rPr>
              <a:t>3</a:t>
            </a:r>
            <a:r>
              <a:rPr lang="en-US" altLang="zh-CN" sz="1600" kern="0" dirty="0">
                <a:solidFill>
                  <a:schemeClr val="tx1"/>
                </a:solidFill>
                <a:latin typeface="+mj-ea"/>
                <a:ea typeface="+mj-ea"/>
                <a:cs typeface="+mj-ea"/>
              </a:rPr>
              <a:t>) &lt; O(2</a:t>
            </a:r>
            <a:r>
              <a:rPr lang="en-US" altLang="zh-CN" sz="1600" kern="0" baseline="30000" dirty="0">
                <a:solidFill>
                  <a:schemeClr val="tx1"/>
                </a:solidFill>
                <a:uFillTx/>
                <a:latin typeface="+中文标题" charset="0"/>
                <a:ea typeface="+mj-ea"/>
                <a:cs typeface="+mj-ea"/>
              </a:rPr>
              <a:t>n</a:t>
            </a:r>
            <a:r>
              <a:rPr lang="en-US" altLang="zh-CN" sz="1600" kern="0" dirty="0">
                <a:solidFill>
                  <a:schemeClr val="tx1"/>
                </a:solidFill>
                <a:latin typeface="+mj-ea"/>
                <a:ea typeface="+mj-ea"/>
                <a:cs typeface="+mj-ea"/>
              </a:rPr>
              <a:t>) &lt; O(n!)</a:t>
            </a:r>
            <a:endParaRPr lang="en-US" altLang="zh-CN" sz="1600" kern="0" dirty="0">
              <a:solidFill>
                <a:schemeClr val="tx1"/>
              </a:solidFill>
              <a:latin typeface="+mj-ea"/>
              <a:ea typeface="+mj-ea"/>
              <a:cs typeface="+mj-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384111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06</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数据结构与算法</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2" name="图片 1" descr="图片9"/>
          <p:cNvPicPr>
            <a:picLocks noChangeAspect="1"/>
          </p:cNvPicPr>
          <p:nvPr/>
        </p:nvPicPr>
        <p:blipFill>
          <a:blip r:embed="rId3"/>
          <a:stretch>
            <a:fillRect/>
          </a:stretch>
        </p:blipFill>
        <p:spPr>
          <a:xfrm>
            <a:off x="3583940" y="4110355"/>
            <a:ext cx="3114040" cy="20840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207770"/>
            <a:ext cx="9582785" cy="253809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冒泡排序</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冒泡排序的核心思想？</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457200" lvl="1" indent="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rPr>
              <a:t>相邻两个元素做比较大小，如果前一个元素大于后一个元素，则交换位置</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升序排序代码如何实现？</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冒泡排序算法优化？</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457200" lvl="1" indent="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因为冒泡排序存在提前排序成功的可能，因此我们需要对以上冒泡排序算法进行优化，此处的优化思路使用了“假设法”来实现</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364363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07</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数组的排序算法</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1118870" y="4018915"/>
            <a:ext cx="4485005" cy="2200910"/>
          </a:xfrm>
          <a:prstGeom prst="rect">
            <a:avLst/>
          </a:prstGeom>
        </p:spPr>
      </p:pic>
      <p:pic>
        <p:nvPicPr>
          <p:cNvPr id="3" name="图片 2"/>
          <p:cNvPicPr>
            <a:picLocks noChangeAspect="1"/>
          </p:cNvPicPr>
          <p:nvPr>
            <p:custDataLst>
              <p:tags r:id="rId5"/>
            </p:custDataLst>
          </p:nvPr>
        </p:nvPicPr>
        <p:blipFill>
          <a:blip r:embed="rId6"/>
          <a:stretch>
            <a:fillRect/>
          </a:stretch>
        </p:blipFill>
        <p:spPr>
          <a:xfrm>
            <a:off x="6195695" y="3745865"/>
            <a:ext cx="3583305" cy="25749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091565"/>
            <a:ext cx="9582785" cy="146431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选择排序算法</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选择排序的核心思想？</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457200" lvl="1" indent="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在未排序的序列中，把未排序第一个元素和未排序的最小元素交换位置。</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升序排序代码如何实现？</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364363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07</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数组的排序算法</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1444625" y="2911475"/>
            <a:ext cx="3622675" cy="29648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34720"/>
            <a:ext cx="9582785" cy="550418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线性查找</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300" kern="0" dirty="0">
                <a:solidFill>
                  <a:schemeClr val="tx1"/>
                </a:solidFill>
                <a:latin typeface="思源黑体 CN Normal" panose="020B0400000000000000" pitchFamily="34" charset="-122"/>
                <a:ea typeface="思源黑体 CN Normal" panose="020B0400000000000000" pitchFamily="34" charset="-122"/>
              </a:rPr>
              <a:t>线性查找是一种最简单粗暴的查找法了，采用逐一比对的方式进行对数组的遍历，如果发现了匹配值，返回数组下标即可。</a:t>
            </a:r>
            <a:endParaRPr lang="zh-CN" altLang="en-US" sz="13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300" kern="0" dirty="0">
                <a:solidFill>
                  <a:schemeClr val="tx1"/>
                </a:solidFill>
                <a:latin typeface="思源黑体 CN Normal" panose="020B0400000000000000" pitchFamily="34" charset="-122"/>
                <a:ea typeface="思源黑体 CN Normal" panose="020B0400000000000000" pitchFamily="34" charset="-122"/>
              </a:rPr>
              <a:t>线性查找，优点是查找数组无需有序；其缺点是查找的次数多，效率低下。</a:t>
            </a:r>
            <a:endParaRPr lang="zh-CN" altLang="en-US" sz="1300" kern="0" dirty="0">
              <a:solidFill>
                <a:schemeClr val="tx1"/>
              </a:solidFill>
              <a:latin typeface="思源黑体 CN Normal" panose="020B0400000000000000" pitchFamily="34" charset="-122"/>
              <a:ea typeface="思源黑体 CN Normal" panose="020B0400000000000000" pitchFamily="34" charset="-122"/>
            </a:endParaRPr>
          </a:p>
          <a:p>
            <a:pPr marL="0" algn="l" defTabSz="457200" hangingPunct="0">
              <a:lnSpc>
                <a:spcPct val="150000"/>
              </a:lnSpc>
              <a:spcAft>
                <a:spcPts val="0"/>
              </a:spcAft>
              <a:buClrTx/>
              <a:buSzTx/>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rPr>
              <a:t>二分法查找</a:t>
            </a:r>
            <a:endParaRPr lang="zh-CN" altLang="en-US" sz="2000" dirty="0">
              <a:solidFill>
                <a:schemeClr val="tx1"/>
              </a:solidFill>
              <a:latin typeface="思源黑体 CN Medium" panose="020B0600000000000000" pitchFamily="34" charset="-122"/>
              <a:ea typeface="思源黑体 CN Medium" panose="020B0600000000000000" pitchFamily="34" charset="-122"/>
            </a:endParaRPr>
          </a:p>
          <a:p>
            <a:pPr marL="342900" indent="-342900" algn="l" defTabSz="914400">
              <a:lnSpc>
                <a:spcPct val="150000"/>
              </a:lnSpc>
              <a:spcAft>
                <a:spcPts val="0"/>
              </a:spcAft>
              <a:buFont typeface="+mj-ea"/>
              <a:buAutoNum type="circleNumDbPlain"/>
            </a:pPr>
            <a:r>
              <a:rPr lang="zh-CN" altLang="en-US" sz="1300" kern="0" dirty="0">
                <a:solidFill>
                  <a:schemeClr val="tx1"/>
                </a:solidFill>
                <a:latin typeface="思源黑体 CN Normal" panose="020B0400000000000000" pitchFamily="34" charset="-122"/>
                <a:ea typeface="思源黑体 CN Normal" panose="020B0400000000000000" pitchFamily="34" charset="-122"/>
              </a:rPr>
              <a:t>二分查找又称折半查找，优点是比较次数少，查找速度快，平均性能好；缺点是要求待查数组必须排序，且执行插入和删除操作困难。因此，折半查找方法适用于不经常变动而查找频繁的数组。</a:t>
            </a:r>
            <a:endParaRPr lang="zh-CN" altLang="en-US" sz="13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300" kern="0" dirty="0">
                <a:solidFill>
                  <a:schemeClr val="tx1"/>
                </a:solidFill>
                <a:latin typeface="思源黑体 CN Normal" panose="020B0400000000000000" pitchFamily="34" charset="-122"/>
                <a:ea typeface="思源黑体 CN Normal" panose="020B0400000000000000" pitchFamily="34" charset="-122"/>
              </a:rPr>
              <a:t>查找思路：</a:t>
            </a:r>
            <a:endParaRPr lang="zh-CN" altLang="en-US" sz="13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300" kern="0" dirty="0">
                <a:solidFill>
                  <a:schemeClr val="tx1"/>
                </a:solidFill>
                <a:latin typeface="思源黑体 CN Normal" panose="020B0400000000000000" pitchFamily="34" charset="-122"/>
                <a:ea typeface="思源黑体 CN Normal" panose="020B0400000000000000" pitchFamily="34" charset="-122"/>
              </a:rPr>
              <a:t>假设查找的数组为升序排序，则首先定义两个变量，分别用于保存查找元素（value）所在范围的最小索引值（min）和最大索引值（max）。</a:t>
            </a:r>
            <a:endParaRPr lang="zh-CN" altLang="en-US" sz="13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300" kern="0" dirty="0">
                <a:solidFill>
                  <a:schemeClr val="tx1"/>
                </a:solidFill>
                <a:latin typeface="思源黑体 CN Normal" panose="020B0400000000000000" pitchFamily="34" charset="-122"/>
                <a:ea typeface="思源黑体 CN Normal" panose="020B0400000000000000" pitchFamily="34" charset="-122"/>
              </a:rPr>
              <a:t>然后开启二分查找，每次查找前都定义一个mid变量，并设置该变量的初始值为：(max + min)/2。在查找的过程中，发生以下三种情况，则做对应的处理。</a:t>
            </a:r>
            <a:endParaRPr lang="zh-CN" altLang="en-US" sz="13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300" kern="0" dirty="0">
                <a:solidFill>
                  <a:schemeClr val="tx1"/>
                </a:solidFill>
                <a:latin typeface="思源黑体 CN Normal" panose="020B0400000000000000" pitchFamily="34" charset="-122"/>
                <a:ea typeface="思源黑体 CN Normal" panose="020B0400000000000000" pitchFamily="34" charset="-122"/>
              </a:rPr>
              <a:t>1. 如果arr[mid]大于value，则证明查找的元素在mid的左侧，那么更新max的值为：mid-1</a:t>
            </a:r>
            <a:endParaRPr lang="zh-CN" altLang="en-US" sz="13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300" kern="0" dirty="0">
                <a:solidFill>
                  <a:schemeClr val="tx1"/>
                </a:solidFill>
                <a:latin typeface="思源黑体 CN Normal" panose="020B0400000000000000" pitchFamily="34" charset="-122"/>
                <a:ea typeface="思源黑体 CN Normal" panose="020B0400000000000000" pitchFamily="34" charset="-122"/>
              </a:rPr>
              <a:t>2. 如果arr[mid]小于value，则证明查找的元素在mid的右侧，那么更新min的值为：mid+1</a:t>
            </a:r>
            <a:endParaRPr lang="zh-CN" altLang="en-US" sz="13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300" kern="0" dirty="0">
                <a:solidFill>
                  <a:schemeClr val="tx1"/>
                </a:solidFill>
                <a:latin typeface="思源黑体 CN Normal" panose="020B0400000000000000" pitchFamily="34" charset="-122"/>
                <a:ea typeface="思源黑体 CN Normal" panose="020B0400000000000000" pitchFamily="34" charset="-122"/>
              </a:rPr>
              <a:t>3. 如果arr[mid]等于value，则证明查找元素的索引值就是mid，返回mid的值即可！</a:t>
            </a:r>
            <a:endParaRPr lang="zh-CN" altLang="en-US" sz="1300" kern="0" dirty="0">
              <a:solidFill>
                <a:schemeClr val="tx1"/>
              </a:solidFill>
              <a:latin typeface="思源黑体 CN Normal" panose="020B0400000000000000" pitchFamily="34" charset="-122"/>
              <a:ea typeface="思源黑体 CN Normal" panose="020B0400000000000000" pitchFamily="34" charset="-122"/>
            </a:endParaRPr>
          </a:p>
          <a:p>
            <a:pPr marL="0" indent="0" algn="l" defTabSz="914400">
              <a:lnSpc>
                <a:spcPct val="150000"/>
              </a:lnSpc>
              <a:spcAft>
                <a:spcPts val="0"/>
              </a:spcAft>
              <a:buFont typeface="+mj-ea"/>
              <a:buNone/>
            </a:pPr>
            <a:r>
              <a:rPr lang="zh-CN" altLang="en-US" sz="1300" kern="0" dirty="0">
                <a:solidFill>
                  <a:schemeClr val="tx1"/>
                </a:solidFill>
                <a:latin typeface="思源黑体 CN Normal" panose="020B0400000000000000" pitchFamily="34" charset="-122"/>
                <a:ea typeface="思源黑体 CN Normal" panose="020B0400000000000000" pitchFamily="34" charset="-122"/>
              </a:rPr>
              <a:t>在以上的操作中，我们不停的更改min和max的值，如果发生min大于max的情况，则证明查找的元素不存在，那么返回-1（表示找不到）即可！</a:t>
            </a:r>
            <a:endParaRPr lang="zh-CN" altLang="en-US" sz="13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331216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08</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数组的查找算法</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6612890" y="275590"/>
            <a:ext cx="1724660" cy="13049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34720"/>
            <a:ext cx="9582785" cy="524764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Arrays</a:t>
            </a: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工具类</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Arrays.toString()</a:t>
            </a:r>
            <a:r>
              <a:rPr lang="zh-CN" altLang="en-US" sz="1400" kern="0" dirty="0">
                <a:solidFill>
                  <a:schemeClr val="tx1"/>
                </a:solidFill>
                <a:latin typeface="思源黑体 CN Normal" panose="020B0400000000000000" pitchFamily="34" charset="-122"/>
                <a:ea typeface="思源黑体 CN Normal" panose="020B0400000000000000" pitchFamily="34" charset="-122"/>
              </a:rPr>
              <a:t>方法：将数组转换成字符串</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Arrays.deepToString()</a:t>
            </a:r>
            <a:r>
              <a:rPr lang="zh-CN" altLang="en-US" sz="1400" kern="0" dirty="0">
                <a:solidFill>
                  <a:schemeClr val="tx1"/>
                </a:solidFill>
                <a:latin typeface="思源黑体 CN Normal" panose="020B0400000000000000" pitchFamily="34" charset="-122"/>
                <a:ea typeface="思源黑体 CN Normal" panose="020B0400000000000000" pitchFamily="34" charset="-122"/>
              </a:rPr>
              <a:t>方法：可以将二维数组转换成字符串</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Arrays.equals(int[] arr1, int[] arr2)</a:t>
            </a:r>
            <a:r>
              <a:rPr lang="zh-CN" altLang="en-US" sz="1400" kern="0" dirty="0">
                <a:solidFill>
                  <a:schemeClr val="tx1"/>
                </a:solidFill>
                <a:latin typeface="思源黑体 CN Normal" panose="020B0400000000000000" pitchFamily="34" charset="-122"/>
                <a:ea typeface="思源黑体 CN Normal" panose="020B0400000000000000" pitchFamily="34" charset="-122"/>
              </a:rPr>
              <a:t>方法：判断两个数组是否相等</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Arrays.equals(Object[] arr1, Object[] arr2)</a:t>
            </a:r>
            <a:r>
              <a:rPr lang="zh-CN" altLang="en-US" sz="1400" kern="0" dirty="0">
                <a:solidFill>
                  <a:schemeClr val="tx1"/>
                </a:solidFill>
                <a:latin typeface="思源黑体 CN Normal" panose="020B0400000000000000" pitchFamily="34" charset="-122"/>
                <a:ea typeface="思源黑体 CN Normal" panose="020B0400000000000000" pitchFamily="34" charset="-122"/>
              </a:rPr>
              <a:t>方法</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Arrays.deepEquals(Object[] arr1, Object[] arr2)</a:t>
            </a:r>
            <a:r>
              <a:rPr lang="zh-CN" altLang="en-US" sz="1400" kern="0" dirty="0">
                <a:solidFill>
                  <a:schemeClr val="tx1"/>
                </a:solidFill>
                <a:latin typeface="思源黑体 CN Normal" panose="020B0400000000000000" pitchFamily="34" charset="-122"/>
                <a:ea typeface="思源黑体 CN Normal" panose="020B0400000000000000" pitchFamily="34" charset="-122"/>
              </a:rPr>
              <a:t>方法：判断两个二维数组是否相等</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Arrays.sort(int[] arr)</a:t>
            </a:r>
            <a:r>
              <a:rPr lang="zh-CN" altLang="en-US" sz="1400" kern="0" dirty="0">
                <a:solidFill>
                  <a:schemeClr val="tx1"/>
                </a:solidFill>
                <a:latin typeface="思源黑体 CN Normal" panose="020B0400000000000000" pitchFamily="34" charset="-122"/>
                <a:ea typeface="思源黑体 CN Normal" panose="020B0400000000000000" pitchFamily="34" charset="-122"/>
              </a:rPr>
              <a:t>方法：基于快速排序算法，适合小型数据量排序。</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Arrays.sort(String[] arr)</a:t>
            </a:r>
            <a:r>
              <a:rPr lang="zh-CN" altLang="en-US" sz="1400" kern="0" dirty="0">
                <a:solidFill>
                  <a:schemeClr val="tx1"/>
                </a:solidFill>
                <a:latin typeface="思源黑体 CN Normal" panose="020B0400000000000000" pitchFamily="34" charset="-122"/>
                <a:ea typeface="思源黑体 CN Normal" panose="020B0400000000000000" pitchFamily="34" charset="-122"/>
              </a:rPr>
              <a:t>方法</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Arrays.parallelSort(int[] arr)</a:t>
            </a:r>
            <a:r>
              <a:rPr lang="zh-CN" altLang="en-US" sz="1400" kern="0" dirty="0">
                <a:solidFill>
                  <a:schemeClr val="tx1"/>
                </a:solidFill>
                <a:latin typeface="思源黑体 CN Normal" panose="020B0400000000000000" pitchFamily="34" charset="-122"/>
                <a:ea typeface="思源黑体 CN Normal" panose="020B0400000000000000" pitchFamily="34" charset="-122"/>
              </a:rPr>
              <a:t>方法：基于分治的归并排序算法，支持多核</a:t>
            </a:r>
            <a:r>
              <a:rPr lang="en-US" altLang="zh-CN" sz="1400" kern="0" dirty="0">
                <a:solidFill>
                  <a:schemeClr val="tx1"/>
                </a:solidFill>
                <a:latin typeface="思源黑体 CN Normal" panose="020B0400000000000000" pitchFamily="34" charset="-122"/>
                <a:ea typeface="思源黑体 CN Normal" panose="020B0400000000000000" pitchFamily="34" charset="-122"/>
              </a:rPr>
              <a:t>CPU</a:t>
            </a:r>
            <a:r>
              <a:rPr lang="zh-CN" altLang="en-US" sz="1400" kern="0" dirty="0">
                <a:solidFill>
                  <a:schemeClr val="tx1"/>
                </a:solidFill>
                <a:latin typeface="思源黑体 CN Normal" panose="020B0400000000000000" pitchFamily="34" charset="-122"/>
                <a:ea typeface="思源黑体 CN Normal" panose="020B0400000000000000" pitchFamily="34" charset="-122"/>
              </a:rPr>
              <a:t>排序，适合大数据量排序。</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int binarySearch(int[] arr, int elt)</a:t>
            </a:r>
            <a:r>
              <a:rPr lang="zh-CN" altLang="en-US" sz="1400" kern="0" dirty="0">
                <a:solidFill>
                  <a:schemeClr val="tx1"/>
                </a:solidFill>
                <a:latin typeface="思源黑体 CN Normal" panose="020B0400000000000000" pitchFamily="34" charset="-122"/>
                <a:ea typeface="思源黑体 CN Normal" panose="020B0400000000000000" pitchFamily="34" charset="-122"/>
              </a:rPr>
              <a:t>方法：二分法查找</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Arrays.fill(int[] arr, int data)</a:t>
            </a:r>
            <a:r>
              <a:rPr lang="zh-CN" altLang="en-US" sz="1400" kern="0" dirty="0">
                <a:solidFill>
                  <a:schemeClr val="tx1"/>
                </a:solidFill>
                <a:latin typeface="思源黑体 CN Normal" panose="020B0400000000000000" pitchFamily="34" charset="-122"/>
                <a:ea typeface="思源黑体 CN Normal" panose="020B0400000000000000" pitchFamily="34" charset="-122"/>
              </a:rPr>
              <a:t>方法：填充数组</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Arrays.fill(int[] a, int fromIndex, int toIndex, int val)</a:t>
            </a:r>
            <a:r>
              <a:rPr lang="zh-CN" altLang="en-US" sz="1400" kern="0" dirty="0">
                <a:solidFill>
                  <a:schemeClr val="tx1"/>
                </a:solidFill>
                <a:latin typeface="思源黑体 CN Normal" panose="020B0400000000000000" pitchFamily="34" charset="-122"/>
                <a:ea typeface="思源黑体 CN Normal" panose="020B0400000000000000" pitchFamily="34" charset="-122"/>
              </a:rPr>
              <a:t>方法</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int[] Arrays.copyOf(int[] original, int newLength)</a:t>
            </a:r>
            <a:r>
              <a:rPr lang="zh-CN" altLang="en-US" sz="1400" kern="0" dirty="0">
                <a:solidFill>
                  <a:schemeClr val="tx1"/>
                </a:solidFill>
                <a:latin typeface="思源黑体 CN Normal" panose="020B0400000000000000" pitchFamily="34" charset="-122"/>
                <a:ea typeface="思源黑体 CN Normal" panose="020B0400000000000000" pitchFamily="34" charset="-122"/>
              </a:rPr>
              <a:t>方法：数组拷贝</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int[] Arrays.copyOfRange(int[] original, int from, int to)</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Arrays.asList(T... data)</a:t>
            </a:r>
            <a:r>
              <a:rPr lang="zh-CN" altLang="en-US" sz="1400" kern="0" dirty="0">
                <a:solidFill>
                  <a:schemeClr val="tx1"/>
                </a:solidFill>
                <a:latin typeface="思源黑体 CN Normal" panose="020B0400000000000000" pitchFamily="34" charset="-122"/>
                <a:ea typeface="思源黑体 CN Normal" panose="020B0400000000000000" pitchFamily="34" charset="-122"/>
              </a:rPr>
              <a:t>方法：将一组数据转换成</a:t>
            </a:r>
            <a:r>
              <a:rPr lang="en-US" altLang="zh-CN" sz="1400" kern="0" dirty="0">
                <a:solidFill>
                  <a:schemeClr val="tx1"/>
                </a:solidFill>
                <a:latin typeface="思源黑体 CN Normal" panose="020B0400000000000000" pitchFamily="34" charset="-122"/>
                <a:ea typeface="思源黑体 CN Normal" panose="020B0400000000000000" pitchFamily="34" charset="-122"/>
              </a:rPr>
              <a:t>List</a:t>
            </a:r>
            <a:r>
              <a:rPr lang="zh-CN" altLang="en-US" sz="1400" kern="0" dirty="0">
                <a:solidFill>
                  <a:schemeClr val="tx1"/>
                </a:solidFill>
                <a:latin typeface="思源黑体 CN Normal" panose="020B0400000000000000" pitchFamily="34" charset="-122"/>
                <a:ea typeface="思源黑体 CN Normal" panose="020B0400000000000000" pitchFamily="34" charset="-122"/>
              </a:rPr>
              <a:t>集合。</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323024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09Arrays</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工具类</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p:cNvGrpSpPr/>
          <p:nvPr/>
        </p:nvGrpSpPr>
        <p:grpSpPr>
          <a:xfrm>
            <a:off x="976125" y="2537605"/>
            <a:ext cx="10108667" cy="3155928"/>
            <a:chOff x="1037721" y="2414315"/>
            <a:chExt cx="10108667" cy="3155928"/>
          </a:xfrm>
        </p:grpSpPr>
        <p:cxnSp>
          <p:nvCxnSpPr>
            <p:cNvPr id="4" name="直接连接符 3"/>
            <p:cNvCxnSpPr/>
            <p:nvPr/>
          </p:nvCxnSpPr>
          <p:spPr>
            <a:xfrm>
              <a:off x="9042935"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092053"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41171"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í$ļíḋê"/>
            <p:cNvSpPr/>
            <p:nvPr/>
          </p:nvSpPr>
          <p:spPr bwMode="auto">
            <a:xfrm rot="5400000">
              <a:off x="1642872" y="3566356"/>
              <a:ext cx="45718" cy="1256019"/>
            </a:xfrm>
            <a:prstGeom prst="rect">
              <a:avLst/>
            </a:prstGeom>
            <a:solidFill>
              <a:srgbClr val="01255A"/>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3" name="í$ļîdè"/>
            <p:cNvSpPr/>
            <p:nvPr/>
          </p:nvSpPr>
          <p:spPr bwMode="auto">
            <a:xfrm rot="5400000">
              <a:off x="4593754" y="3552984"/>
              <a:ext cx="45718" cy="1256019"/>
            </a:xfrm>
            <a:prstGeom prst="rect">
              <a:avLst/>
            </a:prstGeom>
            <a:solidFill>
              <a:srgbClr val="ED7D31"/>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5" name="ïṥliḋè"/>
            <p:cNvSpPr/>
            <p:nvPr/>
          </p:nvSpPr>
          <p:spPr bwMode="auto">
            <a:xfrm rot="5400000">
              <a:off x="7544636" y="3566357"/>
              <a:ext cx="45718" cy="1256019"/>
            </a:xfrm>
            <a:prstGeom prst="rect">
              <a:avLst/>
            </a:prstGeom>
            <a:solidFill>
              <a:srgbClr val="01255A"/>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7" name="iṩḻîḓé"/>
            <p:cNvSpPr/>
            <p:nvPr/>
          </p:nvSpPr>
          <p:spPr bwMode="auto">
            <a:xfrm rot="5400000">
              <a:off x="10495520" y="3551413"/>
              <a:ext cx="45718" cy="1256019"/>
            </a:xfrm>
            <a:prstGeom prst="rect">
              <a:avLst/>
            </a:prstGeom>
            <a:solidFill>
              <a:srgbClr val="ED7D31"/>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grpSp>
      <p:sp>
        <p:nvSpPr>
          <p:cNvPr id="38" name="矩形 37"/>
          <p:cNvSpPr/>
          <p:nvPr/>
        </p:nvSpPr>
        <p:spPr>
          <a:xfrm>
            <a:off x="405765" y="4769485"/>
            <a:ext cx="2323465"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JUnit</a:t>
            </a: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单元测试</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67" name="矩形 66"/>
          <p:cNvSpPr/>
          <p:nvPr/>
        </p:nvSpPr>
        <p:spPr>
          <a:xfrm>
            <a:off x="3316362" y="4763502"/>
            <a:ext cx="2491105"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数据结构与算法</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3" name="矩形 72"/>
          <p:cNvSpPr/>
          <p:nvPr/>
        </p:nvSpPr>
        <p:spPr>
          <a:xfrm>
            <a:off x="6294755" y="4788535"/>
            <a:ext cx="2419985"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数组的排序算法</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4" name="矩形 73"/>
          <p:cNvSpPr/>
          <p:nvPr/>
        </p:nvSpPr>
        <p:spPr>
          <a:xfrm>
            <a:off x="9286875" y="4802505"/>
            <a:ext cx="2536190"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数组的查找算法</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7" name="矩形 76"/>
          <p:cNvSpPr/>
          <p:nvPr/>
        </p:nvSpPr>
        <p:spPr>
          <a:xfrm>
            <a:off x="1090567" y="933562"/>
            <a:ext cx="1888642" cy="1015663"/>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60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目录</a:t>
            </a:r>
            <a:endParaRPr kumimoji="0" lang="zh-CN" altLang="en-US" sz="60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8" name="文本框 77"/>
          <p:cNvSpPr txBox="1"/>
          <p:nvPr/>
        </p:nvSpPr>
        <p:spPr>
          <a:xfrm>
            <a:off x="3062581" y="1179783"/>
            <a:ext cx="2435347" cy="584775"/>
          </a:xfrm>
          <a:prstGeom prst="rect">
            <a:avLst/>
          </a:prstGeom>
          <a:noFill/>
          <a:ln>
            <a:noFill/>
          </a:ln>
          <a:effectLst/>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noProof="0">
                <a:ln>
                  <a:noFill/>
                </a:ln>
                <a:solidFill>
                  <a:schemeClr val="bg1">
                    <a:lumMod val="75000"/>
                  </a:schemeClr>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CONTENTS</a:t>
            </a:r>
            <a:endParaRPr kumimoji="0" lang="en-US" altLang="zh-CN" sz="3200" b="1" i="0" u="none" strike="noStrike" kern="1200" cap="none" spc="0" normalizeH="0" noProof="0" dirty="0">
              <a:ln>
                <a:noFill/>
              </a:ln>
              <a:solidFill>
                <a:schemeClr val="bg1">
                  <a:lumMod val="75000"/>
                </a:schemeClr>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48" name="矩形 47"/>
          <p:cNvSpPr/>
          <p:nvPr/>
        </p:nvSpPr>
        <p:spPr>
          <a:xfrm>
            <a:off x="954799" y="2985340"/>
            <a:ext cx="1299736" cy="104521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05</a:t>
            </a:r>
            <a:endParaRPr kumimoji="0" lang="en-US" altLang="zh-CN" sz="62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49" name="矩形 48"/>
          <p:cNvSpPr/>
          <p:nvPr/>
        </p:nvSpPr>
        <p:spPr>
          <a:xfrm>
            <a:off x="3887918" y="2983717"/>
            <a:ext cx="1299736" cy="104521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06</a:t>
            </a:r>
            <a:endParaRPr kumimoji="0" lang="en-US" altLang="zh-CN" sz="6200" b="0" i="0" u="none" strike="noStrike" kern="1200" cap="none" spc="300" normalizeH="0" baseline="0" noProof="0" dirty="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50" name="矩形 49"/>
          <p:cNvSpPr/>
          <p:nvPr/>
        </p:nvSpPr>
        <p:spPr>
          <a:xfrm>
            <a:off x="6851938" y="3019115"/>
            <a:ext cx="1299736" cy="104521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07</a:t>
            </a:r>
            <a:endParaRPr kumimoji="0" lang="en-US" altLang="zh-CN" sz="62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51" name="矩形 50"/>
          <p:cNvSpPr/>
          <p:nvPr/>
        </p:nvSpPr>
        <p:spPr>
          <a:xfrm>
            <a:off x="9785057" y="3017492"/>
            <a:ext cx="1299736" cy="104521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08</a:t>
            </a:r>
            <a:endParaRPr kumimoji="0" lang="en-US" altLang="zh-CN" sz="6200" b="0" i="0" u="none" strike="noStrike" kern="1200" cap="none" spc="300" normalizeH="0" baseline="0" noProof="0" dirty="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3" name="椭圆 2"/>
          <p:cNvSpPr/>
          <p:nvPr/>
        </p:nvSpPr>
        <p:spPr>
          <a:xfrm>
            <a:off x="-986155" y="5693410"/>
            <a:ext cx="2044700" cy="2044700"/>
          </a:xfrm>
          <a:prstGeom prst="ellipse">
            <a:avLst/>
          </a:prstGeom>
          <a:solidFill>
            <a:srgbClr val="012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66725" y="5224145"/>
            <a:ext cx="1005840" cy="1005840"/>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ppt_x"/>
                                          </p:val>
                                        </p:tav>
                                        <p:tav tm="100000">
                                          <p:val>
                                            <p:strVal val="#ppt_x"/>
                                          </p:val>
                                        </p:tav>
                                      </p:tavLst>
                                    </p:anim>
                                    <p:anim calcmode="lin" valueType="num">
                                      <p:cBhvr additive="base">
                                        <p:cTn id="8" dur="500" fill="hold"/>
                                        <p:tgtEl>
                                          <p:spTgt spid="77"/>
                                        </p:tgtEl>
                                        <p:attrNameLst>
                                          <p:attrName>ppt_y</p:attrName>
                                        </p:attrNameLst>
                                      </p:cBhvr>
                                      <p:tavLst>
                                        <p:tav tm="0">
                                          <p:val>
                                            <p:strVal val="1+#ppt_h/2"/>
                                          </p:val>
                                        </p:tav>
                                        <p:tav tm="100000">
                                          <p:val>
                                            <p:strVal val="#ppt_y"/>
                                          </p:val>
                                        </p:tav>
                                      </p:tavLst>
                                    </p:anim>
                                  </p:childTnLst>
                                </p:cTn>
                              </p:par>
                              <p:par>
                                <p:cTn id="9" presetID="2" presetClass="entr" presetSubtype="4" fill="hold" grpId="1"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ppt_x"/>
                                          </p:val>
                                        </p:tav>
                                        <p:tav tm="100000">
                                          <p:val>
                                            <p:strVal val="#ppt_x"/>
                                          </p:val>
                                        </p:tav>
                                      </p:tavLst>
                                    </p:anim>
                                    <p:anim calcmode="lin" valueType="num">
                                      <p:cBhvr additive="base">
                                        <p:cTn id="12"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 calcmode="lin" valueType="num">
                                      <p:cBhvr additive="base">
                                        <p:cTn id="17" dur="500" fill="hold"/>
                                        <p:tgtEl>
                                          <p:spTgt spid="63"/>
                                        </p:tgtEl>
                                        <p:attrNameLst>
                                          <p:attrName>ppt_x</p:attrName>
                                        </p:attrNameLst>
                                      </p:cBhvr>
                                      <p:tavLst>
                                        <p:tav tm="0">
                                          <p:val>
                                            <p:strVal val="#ppt_x"/>
                                          </p:val>
                                        </p:tav>
                                        <p:tav tm="100000">
                                          <p:val>
                                            <p:strVal val="#ppt_x"/>
                                          </p:val>
                                        </p:tav>
                                      </p:tavLst>
                                    </p:anim>
                                    <p:anim calcmode="lin" valueType="num">
                                      <p:cBhvr additive="base">
                                        <p:cTn id="18" dur="500" fill="hold"/>
                                        <p:tgtEl>
                                          <p:spTgt spid="6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additive="base">
                                        <p:cTn id="21" dur="500" fill="hold"/>
                                        <p:tgtEl>
                                          <p:spTgt spid="38"/>
                                        </p:tgtEl>
                                        <p:attrNameLst>
                                          <p:attrName>ppt_x</p:attrName>
                                        </p:attrNameLst>
                                      </p:cBhvr>
                                      <p:tavLst>
                                        <p:tav tm="0">
                                          <p:val>
                                            <p:strVal val="#ppt_x"/>
                                          </p:val>
                                        </p:tav>
                                        <p:tav tm="100000">
                                          <p:val>
                                            <p:strVal val="#ppt_x"/>
                                          </p:val>
                                        </p:tav>
                                      </p:tavLst>
                                    </p:anim>
                                    <p:anim calcmode="lin" valueType="num">
                                      <p:cBhvr additive="base">
                                        <p:cTn id="22" dur="500" fill="hold"/>
                                        <p:tgtEl>
                                          <p:spTgt spid="38"/>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additive="base">
                                        <p:cTn id="25" dur="500" fill="hold"/>
                                        <p:tgtEl>
                                          <p:spTgt spid="67"/>
                                        </p:tgtEl>
                                        <p:attrNameLst>
                                          <p:attrName>ppt_x</p:attrName>
                                        </p:attrNameLst>
                                      </p:cBhvr>
                                      <p:tavLst>
                                        <p:tav tm="0">
                                          <p:val>
                                            <p:strVal val="#ppt_x"/>
                                          </p:val>
                                        </p:tav>
                                        <p:tav tm="100000">
                                          <p:val>
                                            <p:strVal val="#ppt_x"/>
                                          </p:val>
                                        </p:tav>
                                      </p:tavLst>
                                    </p:anim>
                                    <p:anim calcmode="lin" valueType="num">
                                      <p:cBhvr additive="base">
                                        <p:cTn id="26" dur="500" fill="hold"/>
                                        <p:tgtEl>
                                          <p:spTgt spid="67"/>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73"/>
                                        </p:tgtEl>
                                        <p:attrNameLst>
                                          <p:attrName>style.visibility</p:attrName>
                                        </p:attrNameLst>
                                      </p:cBhvr>
                                      <p:to>
                                        <p:strVal val="visible"/>
                                      </p:to>
                                    </p:set>
                                    <p:anim calcmode="lin" valueType="num">
                                      <p:cBhvr additive="base">
                                        <p:cTn id="29" dur="500" fill="hold"/>
                                        <p:tgtEl>
                                          <p:spTgt spid="73"/>
                                        </p:tgtEl>
                                        <p:attrNameLst>
                                          <p:attrName>ppt_x</p:attrName>
                                        </p:attrNameLst>
                                      </p:cBhvr>
                                      <p:tavLst>
                                        <p:tav tm="0">
                                          <p:val>
                                            <p:strVal val="#ppt_x"/>
                                          </p:val>
                                        </p:tav>
                                        <p:tav tm="100000">
                                          <p:val>
                                            <p:strVal val="#ppt_x"/>
                                          </p:val>
                                        </p:tav>
                                      </p:tavLst>
                                    </p:anim>
                                    <p:anim calcmode="lin" valueType="num">
                                      <p:cBhvr additive="base">
                                        <p:cTn id="30" dur="500" fill="hold"/>
                                        <p:tgtEl>
                                          <p:spTgt spid="73"/>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74"/>
                                        </p:tgtEl>
                                        <p:attrNameLst>
                                          <p:attrName>style.visibility</p:attrName>
                                        </p:attrNameLst>
                                      </p:cBhvr>
                                      <p:to>
                                        <p:strVal val="visible"/>
                                      </p:to>
                                    </p:set>
                                    <p:anim calcmode="lin" valueType="num">
                                      <p:cBhvr additive="base">
                                        <p:cTn id="33" dur="500" fill="hold"/>
                                        <p:tgtEl>
                                          <p:spTgt spid="74"/>
                                        </p:tgtEl>
                                        <p:attrNameLst>
                                          <p:attrName>ppt_x</p:attrName>
                                        </p:attrNameLst>
                                      </p:cBhvr>
                                      <p:tavLst>
                                        <p:tav tm="0">
                                          <p:val>
                                            <p:strVal val="#ppt_x"/>
                                          </p:val>
                                        </p:tav>
                                        <p:tav tm="100000">
                                          <p:val>
                                            <p:strVal val="#ppt_x"/>
                                          </p:val>
                                        </p:tav>
                                      </p:tavLst>
                                    </p:anim>
                                    <p:anim calcmode="lin" valueType="num">
                                      <p:cBhvr additive="base">
                                        <p:cTn id="3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1" nodeType="click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additive="base">
                                        <p:cTn id="39" dur="500" fill="hold"/>
                                        <p:tgtEl>
                                          <p:spTgt spid="48"/>
                                        </p:tgtEl>
                                        <p:attrNameLst>
                                          <p:attrName>ppt_x</p:attrName>
                                        </p:attrNameLst>
                                      </p:cBhvr>
                                      <p:tavLst>
                                        <p:tav tm="0">
                                          <p:val>
                                            <p:strVal val="#ppt_x"/>
                                          </p:val>
                                        </p:tav>
                                        <p:tav tm="100000">
                                          <p:val>
                                            <p:strVal val="#ppt_x"/>
                                          </p:val>
                                        </p:tav>
                                      </p:tavLst>
                                    </p:anim>
                                    <p:anim calcmode="lin" valueType="num">
                                      <p:cBhvr additive="base">
                                        <p:cTn id="4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1" nodeType="clickEffect">
                                  <p:stCondLst>
                                    <p:cond delay="0"/>
                                  </p:stCondLst>
                                  <p:childTnLst>
                                    <p:set>
                                      <p:cBhvr>
                                        <p:cTn id="44" dur="1" fill="hold">
                                          <p:stCondLst>
                                            <p:cond delay="0"/>
                                          </p:stCondLst>
                                        </p:cTn>
                                        <p:tgtEl>
                                          <p:spTgt spid="49"/>
                                        </p:tgtEl>
                                        <p:attrNameLst>
                                          <p:attrName>style.visibility</p:attrName>
                                        </p:attrNameLst>
                                      </p:cBhvr>
                                      <p:to>
                                        <p:strVal val="visible"/>
                                      </p:to>
                                    </p:set>
                                    <p:anim calcmode="lin" valueType="num">
                                      <p:cBhvr additive="base">
                                        <p:cTn id="45" dur="500" fill="hold"/>
                                        <p:tgtEl>
                                          <p:spTgt spid="49"/>
                                        </p:tgtEl>
                                        <p:attrNameLst>
                                          <p:attrName>ppt_x</p:attrName>
                                        </p:attrNameLst>
                                      </p:cBhvr>
                                      <p:tavLst>
                                        <p:tav tm="0">
                                          <p:val>
                                            <p:strVal val="#ppt_x"/>
                                          </p:val>
                                        </p:tav>
                                        <p:tav tm="100000">
                                          <p:val>
                                            <p:strVal val="#ppt_x"/>
                                          </p:val>
                                        </p:tav>
                                      </p:tavLst>
                                    </p:anim>
                                    <p:anim calcmode="lin" valueType="num">
                                      <p:cBhvr additive="base">
                                        <p:cTn id="46"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1" nodeType="clickEffect">
                                  <p:stCondLst>
                                    <p:cond delay="0"/>
                                  </p:stCondLst>
                                  <p:childTnLst>
                                    <p:set>
                                      <p:cBhvr>
                                        <p:cTn id="50" dur="1" fill="hold">
                                          <p:stCondLst>
                                            <p:cond delay="0"/>
                                          </p:stCondLst>
                                        </p:cTn>
                                        <p:tgtEl>
                                          <p:spTgt spid="50"/>
                                        </p:tgtEl>
                                        <p:attrNameLst>
                                          <p:attrName>style.visibility</p:attrName>
                                        </p:attrNameLst>
                                      </p:cBhvr>
                                      <p:to>
                                        <p:strVal val="visible"/>
                                      </p:to>
                                    </p:set>
                                    <p:anim calcmode="lin" valueType="num">
                                      <p:cBhvr additive="base">
                                        <p:cTn id="51" dur="500" fill="hold"/>
                                        <p:tgtEl>
                                          <p:spTgt spid="50"/>
                                        </p:tgtEl>
                                        <p:attrNameLst>
                                          <p:attrName>ppt_x</p:attrName>
                                        </p:attrNameLst>
                                      </p:cBhvr>
                                      <p:tavLst>
                                        <p:tav tm="0">
                                          <p:val>
                                            <p:strVal val="#ppt_x"/>
                                          </p:val>
                                        </p:tav>
                                        <p:tav tm="100000">
                                          <p:val>
                                            <p:strVal val="#ppt_x"/>
                                          </p:val>
                                        </p:tav>
                                      </p:tavLst>
                                    </p:anim>
                                    <p:anim calcmode="lin" valueType="num">
                                      <p:cBhvr additive="base">
                                        <p:cTn id="52"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1" nodeType="clickEffect">
                                  <p:stCondLst>
                                    <p:cond delay="0"/>
                                  </p:stCondLst>
                                  <p:childTnLst>
                                    <p:set>
                                      <p:cBhvr>
                                        <p:cTn id="56" dur="1" fill="hold">
                                          <p:stCondLst>
                                            <p:cond delay="0"/>
                                          </p:stCondLst>
                                        </p:cTn>
                                        <p:tgtEl>
                                          <p:spTgt spid="51"/>
                                        </p:tgtEl>
                                        <p:attrNameLst>
                                          <p:attrName>style.visibility</p:attrName>
                                        </p:attrNameLst>
                                      </p:cBhvr>
                                      <p:to>
                                        <p:strVal val="visible"/>
                                      </p:to>
                                    </p:set>
                                    <p:anim calcmode="lin" valueType="num">
                                      <p:cBhvr additive="base">
                                        <p:cTn id="57" dur="500" fill="hold"/>
                                        <p:tgtEl>
                                          <p:spTgt spid="51"/>
                                        </p:tgtEl>
                                        <p:attrNameLst>
                                          <p:attrName>ppt_x</p:attrName>
                                        </p:attrNameLst>
                                      </p:cBhvr>
                                      <p:tavLst>
                                        <p:tav tm="0">
                                          <p:val>
                                            <p:strVal val="#ppt_x"/>
                                          </p:val>
                                        </p:tav>
                                        <p:tav tm="100000">
                                          <p:val>
                                            <p:strVal val="#ppt_x"/>
                                          </p:val>
                                        </p:tav>
                                      </p:tavLst>
                                    </p:anim>
                                    <p:anim calcmode="lin" valueType="num">
                                      <p:cBhvr additive="base">
                                        <p:cTn id="5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67" grpId="0"/>
      <p:bldP spid="67" grpId="1"/>
      <p:bldP spid="73" grpId="0"/>
      <p:bldP spid="73" grpId="1"/>
      <p:bldP spid="74" grpId="0"/>
      <p:bldP spid="74" grpId="1"/>
      <p:bldP spid="77" grpId="0"/>
      <p:bldP spid="77" grpId="1" bldLvl="0" animBg="1"/>
      <p:bldP spid="78" grpId="0"/>
      <p:bldP spid="78" grpId="1" bldLvl="0" animBg="1"/>
      <p:bldP spid="48" grpId="0"/>
      <p:bldP spid="48" grpId="1" bldLvl="0" animBg="1"/>
      <p:bldP spid="49" grpId="0"/>
      <p:bldP spid="49" grpId="1" bldLvl="0" animBg="1"/>
      <p:bldP spid="50" grpId="0"/>
      <p:bldP spid="50" grpId="1" bldLvl="0" animBg="1"/>
      <p:bldP spid="51" grpId="0"/>
      <p:bldP spid="51" grpId="1"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直角三角形 79"/>
          <p:cNvSpPr/>
          <p:nvPr/>
        </p:nvSpPr>
        <p:spPr>
          <a:xfrm flipV="1">
            <a:off x="0" y="0"/>
            <a:ext cx="1537639" cy="1537639"/>
          </a:xfrm>
          <a:prstGeom prst="rtTriangle">
            <a:avLst/>
          </a:prstGeom>
          <a:solidFill>
            <a:srgbClr val="2C3173">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flipH="1">
            <a:off x="3412274" y="0"/>
            <a:ext cx="8132956" cy="6858000"/>
          </a:xfrm>
          <a:custGeom>
            <a:avLst/>
            <a:gdLst>
              <a:gd name="connsiteX0" fmla="*/ 1274956 w 8132956"/>
              <a:gd name="connsiteY0" fmla="*/ 0 h 6858000"/>
              <a:gd name="connsiteX1" fmla="*/ 0 w 8132956"/>
              <a:gd name="connsiteY1" fmla="*/ 0 h 6858000"/>
              <a:gd name="connsiteX2" fmla="*/ 0 w 8132956"/>
              <a:gd name="connsiteY2" fmla="*/ 6858000 h 6858000"/>
              <a:gd name="connsiteX3" fmla="*/ 8132956 w 813295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132956" h="6858000">
                <a:moveTo>
                  <a:pt x="1274956" y="0"/>
                </a:moveTo>
                <a:lnTo>
                  <a:pt x="0" y="0"/>
                </a:lnTo>
                <a:lnTo>
                  <a:pt x="0" y="6858000"/>
                </a:lnTo>
                <a:lnTo>
                  <a:pt x="8132956" y="6858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flipH="1">
            <a:off x="4059044" y="0"/>
            <a:ext cx="8132956" cy="6858000"/>
          </a:xfrm>
          <a:custGeom>
            <a:avLst/>
            <a:gdLst>
              <a:gd name="connsiteX0" fmla="*/ 1274956 w 8132956"/>
              <a:gd name="connsiteY0" fmla="*/ 0 h 6858000"/>
              <a:gd name="connsiteX1" fmla="*/ 0 w 8132956"/>
              <a:gd name="connsiteY1" fmla="*/ 0 h 6858000"/>
              <a:gd name="connsiteX2" fmla="*/ 0 w 8132956"/>
              <a:gd name="connsiteY2" fmla="*/ 6858000 h 6858000"/>
              <a:gd name="connsiteX3" fmla="*/ 8132956 w 813295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132956" h="6858000">
                <a:moveTo>
                  <a:pt x="1274956" y="0"/>
                </a:moveTo>
                <a:lnTo>
                  <a:pt x="0" y="0"/>
                </a:lnTo>
                <a:lnTo>
                  <a:pt x="0" y="6858000"/>
                </a:lnTo>
                <a:lnTo>
                  <a:pt x="8132956"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flipH="1">
            <a:off x="7627434" y="2283274"/>
            <a:ext cx="4564566" cy="4564566"/>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632575" y="1537335"/>
            <a:ext cx="4479290" cy="4239260"/>
          </a:xfrm>
          <a:prstGeom prst="ellipse">
            <a:avLst/>
          </a:prstGeom>
          <a:solidFill>
            <a:schemeClr val="bg1"/>
          </a:solidFill>
          <a:ln w="22225" cap="flat" cmpd="sng" algn="ctr">
            <a:noFill/>
            <a:prstDash val="solid"/>
            <a:miter lim="800000"/>
          </a:ln>
          <a:effectLst>
            <a:outerShdw blurRad="939800" dist="266700" sx="99000" sy="99000" algn="ctr" rotWithShape="0">
              <a:schemeClr val="accent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黑体 CN Normal" panose="020B0400000000000000" pitchFamily="34" charset="-122"/>
              <a:ea typeface="思源黑体 CN Medium" panose="020B0600000000000000" pitchFamily="34" charset="-122"/>
              <a:sym typeface="思源黑体 CN Medium" panose="020B0600000000000000" pitchFamily="34" charset="-122"/>
            </a:endParaRPr>
          </a:p>
        </p:txBody>
      </p:sp>
      <p:sp>
        <p:nvSpPr>
          <p:cNvPr id="14" name="椭圆 13"/>
          <p:cNvSpPr/>
          <p:nvPr/>
        </p:nvSpPr>
        <p:spPr>
          <a:xfrm>
            <a:off x="6837680" y="1727200"/>
            <a:ext cx="4105910" cy="3859530"/>
          </a:xfrm>
          <a:prstGeom prst="ellipse">
            <a:avLst/>
          </a:prstGeom>
          <a:noFill/>
          <a:ln>
            <a:solidFill>
              <a:srgbClr val="2C3173">
                <a:alpha val="32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1459B"/>
              </a:solidFill>
            </a:endParaRPr>
          </a:p>
        </p:txBody>
      </p:sp>
      <p:grpSp>
        <p:nvGrpSpPr>
          <p:cNvPr id="32" name="组合 31"/>
          <p:cNvGrpSpPr/>
          <p:nvPr/>
        </p:nvGrpSpPr>
        <p:grpSpPr>
          <a:xfrm>
            <a:off x="5434330" y="2151380"/>
            <a:ext cx="586105" cy="245110"/>
            <a:chOff x="8225" y="1632"/>
            <a:chExt cx="923" cy="386"/>
          </a:xfrm>
          <a:solidFill>
            <a:srgbClr val="002562"/>
          </a:solidFill>
        </p:grpSpPr>
        <p:grpSp>
          <p:nvGrpSpPr>
            <p:cNvPr id="6" name="组合 5"/>
            <p:cNvGrpSpPr/>
            <p:nvPr/>
          </p:nvGrpSpPr>
          <p:grpSpPr>
            <a:xfrm>
              <a:off x="8225" y="1632"/>
              <a:ext cx="416" cy="387"/>
              <a:chOff x="4218240" y="1782762"/>
              <a:chExt cx="525790" cy="489777"/>
            </a:xfrm>
            <a:grpFill/>
          </p:grpSpPr>
          <p:sp>
            <p:nvSpPr>
              <p:cNvPr id="77" name="椭圆 76"/>
              <p:cNvSpPr/>
              <p:nvPr/>
            </p:nvSpPr>
            <p:spPr>
              <a:xfrm>
                <a:off x="421824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443792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4657599"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421824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443792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4657599"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421824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443792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4657599"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8732" y="1632"/>
              <a:ext cx="416" cy="387"/>
              <a:chOff x="4218240" y="1782762"/>
              <a:chExt cx="525790" cy="489777"/>
            </a:xfrm>
            <a:grpFill/>
          </p:grpSpPr>
          <p:sp>
            <p:nvSpPr>
              <p:cNvPr id="3" name="椭圆 2"/>
              <p:cNvSpPr/>
              <p:nvPr/>
            </p:nvSpPr>
            <p:spPr>
              <a:xfrm>
                <a:off x="421824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43792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657599"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21824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443792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657599"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21824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43792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657599"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1" name="组合 50"/>
          <p:cNvGrpSpPr/>
          <p:nvPr/>
        </p:nvGrpSpPr>
        <p:grpSpPr>
          <a:xfrm>
            <a:off x="10789920" y="5880100"/>
            <a:ext cx="586105" cy="245110"/>
            <a:chOff x="8225" y="1632"/>
            <a:chExt cx="923" cy="386"/>
          </a:xfrm>
          <a:solidFill>
            <a:srgbClr val="ED7D31"/>
          </a:solidFill>
        </p:grpSpPr>
        <p:grpSp>
          <p:nvGrpSpPr>
            <p:cNvPr id="52" name="组合 51"/>
            <p:cNvGrpSpPr/>
            <p:nvPr/>
          </p:nvGrpSpPr>
          <p:grpSpPr>
            <a:xfrm>
              <a:off x="8225" y="1632"/>
              <a:ext cx="416" cy="387"/>
              <a:chOff x="4218240" y="1782762"/>
              <a:chExt cx="525790" cy="489777"/>
            </a:xfrm>
            <a:grpFill/>
          </p:grpSpPr>
          <p:sp>
            <p:nvSpPr>
              <p:cNvPr id="53" name="椭圆 52"/>
              <p:cNvSpPr/>
              <p:nvPr/>
            </p:nvSpPr>
            <p:spPr>
              <a:xfrm>
                <a:off x="421824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443792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657599"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21824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443792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4657599"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421824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43792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4657599"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2" name="组合 61"/>
            <p:cNvGrpSpPr/>
            <p:nvPr/>
          </p:nvGrpSpPr>
          <p:grpSpPr>
            <a:xfrm>
              <a:off x="8732" y="1632"/>
              <a:ext cx="416" cy="387"/>
              <a:chOff x="4218240" y="1782762"/>
              <a:chExt cx="525790" cy="489777"/>
            </a:xfrm>
            <a:grpFill/>
          </p:grpSpPr>
          <p:sp>
            <p:nvSpPr>
              <p:cNvPr id="63" name="椭圆 62"/>
              <p:cNvSpPr/>
              <p:nvPr/>
            </p:nvSpPr>
            <p:spPr>
              <a:xfrm>
                <a:off x="421824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443792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657599"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421824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443792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4657599"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421824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443792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4657599"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3" name="PA_矩形 29"/>
          <p:cNvSpPr/>
          <p:nvPr>
            <p:custDataLst>
              <p:tags r:id="rId1"/>
            </p:custDataLst>
          </p:nvPr>
        </p:nvSpPr>
        <p:spPr>
          <a:xfrm>
            <a:off x="570123" y="2582387"/>
            <a:ext cx="5490317" cy="2062103"/>
          </a:xfrm>
          <a:prstGeom prst="rect">
            <a:avLst/>
          </a:prstGeom>
          <a:ln>
            <a:noFill/>
          </a:ln>
          <a:effectLst/>
        </p:spPr>
        <p:txBody>
          <a:bodyPr wrap="square">
            <a:spAutoFit/>
          </a:bodyPr>
          <a:lstStyle/>
          <a:p>
            <a:pPr algn="dist"/>
            <a:r>
              <a:rPr lang="zh-CN" altLang="en-US" sz="6400" b="1" dirty="0">
                <a:solidFill>
                  <a:srgbClr val="ED7D31"/>
                </a:solidFill>
                <a:latin typeface="思源黑体 CN Bold" panose="020B0800000000000000" pitchFamily="34" charset="-122"/>
                <a:ea typeface="思源黑体 CN Bold" panose="020B0800000000000000" pitchFamily="34" charset="-122"/>
                <a:cs typeface="Open Sans" panose="020B0606030504020204" pitchFamily="34" charset="0"/>
              </a:rPr>
              <a:t>口口相传的</a:t>
            </a:r>
            <a:r>
              <a:rPr lang="en-US" altLang="zh-CN" sz="6400" b="1" dirty="0">
                <a:solidFill>
                  <a:srgbClr val="ED7D31"/>
                </a:solidFill>
                <a:latin typeface="思源黑体 CN Bold" panose="020B0800000000000000" pitchFamily="34" charset="-122"/>
                <a:ea typeface="思源黑体 CN Bold" panose="020B0800000000000000" pitchFamily="34" charset="-122"/>
                <a:cs typeface="Open Sans" panose="020B0606030504020204" pitchFamily="34" charset="0"/>
              </a:rPr>
              <a:t>Java</a:t>
            </a:r>
            <a:r>
              <a:rPr lang="zh-CN" altLang="en-US" sz="6400" b="1" dirty="0">
                <a:solidFill>
                  <a:srgbClr val="ED7D31"/>
                </a:solidFill>
                <a:latin typeface="思源黑体 CN Bold" panose="020B0800000000000000" pitchFamily="34" charset="-122"/>
                <a:ea typeface="思源黑体 CN Bold" panose="020B0800000000000000" pitchFamily="34" charset="-122"/>
                <a:cs typeface="Open Sans" panose="020B0606030504020204" pitchFamily="34" charset="0"/>
              </a:rPr>
              <a:t>黄埔军校</a:t>
            </a:r>
            <a:endParaRPr lang="zh-CN" altLang="en-US" sz="6400" b="1" dirty="0">
              <a:latin typeface="思源黑体 CN Bold" panose="020B0800000000000000" pitchFamily="34" charset="-122"/>
              <a:ea typeface="思源黑体 CN Bold" panose="020B0800000000000000" pitchFamily="34" charset="-122"/>
              <a:cs typeface="Open Sans" panose="020B0606030504020204" pitchFamily="34" charset="0"/>
            </a:endParaRPr>
          </a:p>
        </p:txBody>
      </p:sp>
      <p:sp>
        <p:nvSpPr>
          <p:cNvPr id="84" name="PA_圆角矩形 31"/>
          <p:cNvSpPr/>
          <p:nvPr>
            <p:custDataLst>
              <p:tags r:id="rId2"/>
            </p:custDataLst>
          </p:nvPr>
        </p:nvSpPr>
        <p:spPr>
          <a:xfrm>
            <a:off x="632213" y="5080777"/>
            <a:ext cx="1351751" cy="338839"/>
          </a:xfrm>
          <a:prstGeom prst="roundRect">
            <a:avLst/>
          </a:prstGeom>
          <a:solidFill>
            <a:srgbClr val="00235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思源黑体 CN Regular" panose="020B0500000000000000" pitchFamily="34" charset="-122"/>
                <a:ea typeface="思源黑体 CN Regular" panose="020B0500000000000000" pitchFamily="34" charset="-122"/>
              </a:rPr>
              <a:t>：</a:t>
            </a:r>
            <a:endParaRPr lang="en-US" altLang="zh-CN" sz="1200" dirty="0">
              <a:solidFill>
                <a:schemeClr val="bg1"/>
              </a:solidFill>
              <a:latin typeface="思源黑体 CN Regular" panose="020B0500000000000000" pitchFamily="34" charset="-122"/>
              <a:ea typeface="思源黑体 CN Regular" panose="020B0500000000000000" pitchFamily="34" charset="-122"/>
            </a:endParaRPr>
          </a:p>
        </p:txBody>
      </p:sp>
      <p:sp>
        <p:nvSpPr>
          <p:cNvPr id="86" name="PA_圆角矩形 31"/>
          <p:cNvSpPr/>
          <p:nvPr>
            <p:custDataLst>
              <p:tags r:id="rId3"/>
            </p:custDataLst>
          </p:nvPr>
        </p:nvSpPr>
        <p:spPr>
          <a:xfrm>
            <a:off x="2720523" y="5080777"/>
            <a:ext cx="1351751" cy="338839"/>
          </a:xfrm>
          <a:prstGeom prst="roundRect">
            <a:avLst/>
          </a:prstGeom>
          <a:solidFill>
            <a:srgbClr val="ED7D3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思源黑体 CN Regular" panose="020B0500000000000000" pitchFamily="34" charset="-122"/>
                <a:ea typeface="思源黑体 CN Regular" panose="020B0500000000000000" pitchFamily="34" charset="-122"/>
              </a:rPr>
              <a:t>：</a:t>
            </a:r>
            <a:endParaRPr lang="en-US" altLang="zh-CN" sz="1200" dirty="0">
              <a:solidFill>
                <a:schemeClr val="bg1"/>
              </a:solidFill>
              <a:latin typeface="思源黑体 CN Regular" panose="020B0500000000000000" pitchFamily="34" charset="-122"/>
              <a:ea typeface="思源黑体 CN Regular" panose="020B0500000000000000" pitchFamily="34" charset="-122"/>
            </a:endParaRPr>
          </a:p>
        </p:txBody>
      </p:sp>
      <p:grpSp>
        <p:nvGrpSpPr>
          <p:cNvPr id="89" name="组合 88"/>
          <p:cNvGrpSpPr/>
          <p:nvPr/>
        </p:nvGrpSpPr>
        <p:grpSpPr>
          <a:xfrm>
            <a:off x="695960" y="416560"/>
            <a:ext cx="1627505" cy="390525"/>
            <a:chOff x="7621368" y="4710754"/>
            <a:chExt cx="2609603" cy="626238"/>
          </a:xfrm>
          <a:solidFill>
            <a:schemeClr val="accent2"/>
          </a:solidFill>
        </p:grpSpPr>
        <p:sp>
          <p:nvSpPr>
            <p:cNvPr id="90" name="check-mark_2431"/>
            <p:cNvSpPr/>
            <p:nvPr/>
          </p:nvSpPr>
          <p:spPr>
            <a:xfrm>
              <a:off x="8621327" y="4727994"/>
              <a:ext cx="609685" cy="608998"/>
            </a:xfrm>
            <a:custGeom>
              <a:avLst/>
              <a:gdLst>
                <a:gd name="T0" fmla="*/ 213 w 427"/>
                <a:gd name="T1" fmla="*/ 0 h 427"/>
                <a:gd name="T2" fmla="*/ 0 w 427"/>
                <a:gd name="T3" fmla="*/ 213 h 427"/>
                <a:gd name="T4" fmla="*/ 213 w 427"/>
                <a:gd name="T5" fmla="*/ 427 h 427"/>
                <a:gd name="T6" fmla="*/ 427 w 427"/>
                <a:gd name="T7" fmla="*/ 213 h 427"/>
                <a:gd name="T8" fmla="*/ 213 w 427"/>
                <a:gd name="T9" fmla="*/ 0 h 427"/>
                <a:gd name="T10" fmla="*/ 180 w 427"/>
                <a:gd name="T11" fmla="*/ 312 h 427"/>
                <a:gd name="T12" fmla="*/ 82 w 427"/>
                <a:gd name="T13" fmla="*/ 214 h 427"/>
                <a:gd name="T14" fmla="*/ 120 w 427"/>
                <a:gd name="T15" fmla="*/ 176 h 427"/>
                <a:gd name="T16" fmla="*/ 180 w 427"/>
                <a:gd name="T17" fmla="*/ 236 h 427"/>
                <a:gd name="T18" fmla="*/ 308 w 427"/>
                <a:gd name="T19" fmla="*/ 108 h 427"/>
                <a:gd name="T20" fmla="*/ 346 w 427"/>
                <a:gd name="T21" fmla="*/ 146 h 427"/>
                <a:gd name="T22" fmla="*/ 180 w 427"/>
                <a:gd name="T23" fmla="*/ 312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7" h="427">
                  <a:moveTo>
                    <a:pt x="213" y="0"/>
                  </a:moveTo>
                  <a:cubicBezTo>
                    <a:pt x="96" y="0"/>
                    <a:pt x="0" y="96"/>
                    <a:pt x="0" y="213"/>
                  </a:cubicBezTo>
                  <a:cubicBezTo>
                    <a:pt x="0" y="331"/>
                    <a:pt x="96" y="427"/>
                    <a:pt x="213" y="427"/>
                  </a:cubicBezTo>
                  <a:cubicBezTo>
                    <a:pt x="331" y="427"/>
                    <a:pt x="427" y="331"/>
                    <a:pt x="427" y="213"/>
                  </a:cubicBezTo>
                  <a:cubicBezTo>
                    <a:pt x="427" y="96"/>
                    <a:pt x="331" y="0"/>
                    <a:pt x="213" y="0"/>
                  </a:cubicBezTo>
                  <a:close/>
                  <a:moveTo>
                    <a:pt x="180" y="312"/>
                  </a:moveTo>
                  <a:lnTo>
                    <a:pt x="82" y="214"/>
                  </a:lnTo>
                  <a:lnTo>
                    <a:pt x="120" y="176"/>
                  </a:lnTo>
                  <a:lnTo>
                    <a:pt x="180" y="236"/>
                  </a:lnTo>
                  <a:lnTo>
                    <a:pt x="308" y="108"/>
                  </a:lnTo>
                  <a:lnTo>
                    <a:pt x="346" y="146"/>
                  </a:lnTo>
                  <a:lnTo>
                    <a:pt x="180" y="312"/>
                  </a:lnTo>
                  <a:close/>
                </a:path>
              </a:pathLst>
            </a:cu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iconfont-1191-866891"/>
            <p:cNvSpPr/>
            <p:nvPr/>
          </p:nvSpPr>
          <p:spPr>
            <a:xfrm>
              <a:off x="7621368" y="4710754"/>
              <a:ext cx="609685" cy="609522"/>
            </a:xfrm>
            <a:custGeom>
              <a:avLst/>
              <a:gdLst>
                <a:gd name="T0" fmla="*/ 3884 w 7768"/>
                <a:gd name="T1" fmla="*/ 0 h 7766"/>
                <a:gd name="T2" fmla="*/ 0 w 7768"/>
                <a:gd name="T3" fmla="*/ 3883 h 7766"/>
                <a:gd name="T4" fmla="*/ 3884 w 7768"/>
                <a:gd name="T5" fmla="*/ 7766 h 7766"/>
                <a:gd name="T6" fmla="*/ 7768 w 7768"/>
                <a:gd name="T7" fmla="*/ 3883 h 7766"/>
                <a:gd name="T8" fmla="*/ 3884 w 7768"/>
                <a:gd name="T9" fmla="*/ 0 h 7766"/>
                <a:gd name="T10" fmla="*/ 3884 w 7768"/>
                <a:gd name="T11" fmla="*/ 6041 h 7766"/>
                <a:gd name="T12" fmla="*/ 3453 w 7768"/>
                <a:gd name="T13" fmla="*/ 5609 h 7766"/>
                <a:gd name="T14" fmla="*/ 3884 w 7768"/>
                <a:gd name="T15" fmla="*/ 5178 h 7766"/>
                <a:gd name="T16" fmla="*/ 4315 w 7768"/>
                <a:gd name="T17" fmla="*/ 5609 h 7766"/>
                <a:gd name="T18" fmla="*/ 3884 w 7768"/>
                <a:gd name="T19" fmla="*/ 6041 h 7766"/>
                <a:gd name="T20" fmla="*/ 4295 w 7768"/>
                <a:gd name="T21" fmla="*/ 4313 h 7766"/>
                <a:gd name="T22" fmla="*/ 3888 w 7768"/>
                <a:gd name="T23" fmla="*/ 4737 h 7766"/>
                <a:gd name="T24" fmla="*/ 3933 w 7768"/>
                <a:gd name="T25" fmla="*/ 4746 h 7766"/>
                <a:gd name="T26" fmla="*/ 3843 w 7768"/>
                <a:gd name="T27" fmla="*/ 4746 h 7766"/>
                <a:gd name="T28" fmla="*/ 3888 w 7768"/>
                <a:gd name="T29" fmla="*/ 4737 h 7766"/>
                <a:gd name="T30" fmla="*/ 3485 w 7768"/>
                <a:gd name="T31" fmla="*/ 4313 h 7766"/>
                <a:gd name="T32" fmla="*/ 3386 w 7768"/>
                <a:gd name="T33" fmla="*/ 2158 h 7766"/>
                <a:gd name="T34" fmla="*/ 3800 w 7768"/>
                <a:gd name="T35" fmla="*/ 1725 h 7766"/>
                <a:gd name="T36" fmla="*/ 3999 w 7768"/>
                <a:gd name="T37" fmla="*/ 1725 h 7766"/>
                <a:gd name="T38" fmla="*/ 4410 w 7768"/>
                <a:gd name="T39" fmla="*/ 2158 h 7766"/>
                <a:gd name="T40" fmla="*/ 4295 w 7768"/>
                <a:gd name="T41" fmla="*/ 4313 h 7766"/>
                <a:gd name="T42" fmla="*/ 4295 w 7768"/>
                <a:gd name="T43" fmla="*/ 4313 h 7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68" h="7766">
                  <a:moveTo>
                    <a:pt x="3884" y="0"/>
                  </a:moveTo>
                  <a:cubicBezTo>
                    <a:pt x="1739" y="0"/>
                    <a:pt x="0" y="1738"/>
                    <a:pt x="0" y="3883"/>
                  </a:cubicBezTo>
                  <a:cubicBezTo>
                    <a:pt x="0" y="6028"/>
                    <a:pt x="1739" y="7766"/>
                    <a:pt x="3884" y="7766"/>
                  </a:cubicBezTo>
                  <a:cubicBezTo>
                    <a:pt x="6029" y="7766"/>
                    <a:pt x="7768" y="6028"/>
                    <a:pt x="7768" y="3883"/>
                  </a:cubicBezTo>
                  <a:cubicBezTo>
                    <a:pt x="7768" y="1738"/>
                    <a:pt x="6029" y="0"/>
                    <a:pt x="3884" y="0"/>
                  </a:cubicBezTo>
                  <a:close/>
                  <a:moveTo>
                    <a:pt x="3884" y="6041"/>
                  </a:moveTo>
                  <a:cubicBezTo>
                    <a:pt x="3646" y="6041"/>
                    <a:pt x="3453" y="5847"/>
                    <a:pt x="3453" y="5609"/>
                  </a:cubicBezTo>
                  <a:cubicBezTo>
                    <a:pt x="3453" y="5371"/>
                    <a:pt x="3646" y="5178"/>
                    <a:pt x="3884" y="5178"/>
                  </a:cubicBezTo>
                  <a:cubicBezTo>
                    <a:pt x="4122" y="5178"/>
                    <a:pt x="4315" y="5371"/>
                    <a:pt x="4315" y="5609"/>
                  </a:cubicBezTo>
                  <a:cubicBezTo>
                    <a:pt x="4315" y="5847"/>
                    <a:pt x="4122" y="6041"/>
                    <a:pt x="3884" y="6041"/>
                  </a:cubicBezTo>
                  <a:close/>
                  <a:moveTo>
                    <a:pt x="4295" y="4313"/>
                  </a:moveTo>
                  <a:cubicBezTo>
                    <a:pt x="4284" y="4537"/>
                    <a:pt x="4103" y="4714"/>
                    <a:pt x="3888" y="4737"/>
                  </a:cubicBezTo>
                  <a:cubicBezTo>
                    <a:pt x="3904" y="4739"/>
                    <a:pt x="3917" y="4746"/>
                    <a:pt x="3933" y="4746"/>
                  </a:cubicBezTo>
                  <a:lnTo>
                    <a:pt x="3843" y="4746"/>
                  </a:lnTo>
                  <a:cubicBezTo>
                    <a:pt x="3859" y="4746"/>
                    <a:pt x="3873" y="4739"/>
                    <a:pt x="3888" y="4737"/>
                  </a:cubicBezTo>
                  <a:cubicBezTo>
                    <a:pt x="3672" y="4714"/>
                    <a:pt x="3495" y="4541"/>
                    <a:pt x="3485" y="4313"/>
                  </a:cubicBezTo>
                  <a:lnTo>
                    <a:pt x="3386" y="2158"/>
                  </a:lnTo>
                  <a:cubicBezTo>
                    <a:pt x="3375" y="1919"/>
                    <a:pt x="3562" y="1725"/>
                    <a:pt x="3800" y="1725"/>
                  </a:cubicBezTo>
                  <a:lnTo>
                    <a:pt x="3999" y="1725"/>
                  </a:lnTo>
                  <a:cubicBezTo>
                    <a:pt x="4239" y="1725"/>
                    <a:pt x="4424" y="1914"/>
                    <a:pt x="4410" y="2158"/>
                  </a:cubicBezTo>
                  <a:lnTo>
                    <a:pt x="4295" y="4313"/>
                  </a:lnTo>
                  <a:close/>
                  <a:moveTo>
                    <a:pt x="4295" y="4313"/>
                  </a:moveTo>
                  <a:close/>
                </a:path>
              </a:pathLst>
            </a:cu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play-button_91268"/>
            <p:cNvSpPr/>
            <p:nvPr/>
          </p:nvSpPr>
          <p:spPr>
            <a:xfrm>
              <a:off x="9621286" y="4727994"/>
              <a:ext cx="609685" cy="608766"/>
            </a:xfrm>
            <a:custGeom>
              <a:avLst/>
              <a:gdLst>
                <a:gd name="T0" fmla="*/ 267 w 533"/>
                <a:gd name="T1" fmla="*/ 0 h 533"/>
                <a:gd name="T2" fmla="*/ 0 w 533"/>
                <a:gd name="T3" fmla="*/ 267 h 533"/>
                <a:gd name="T4" fmla="*/ 267 w 533"/>
                <a:gd name="T5" fmla="*/ 533 h 533"/>
                <a:gd name="T6" fmla="*/ 533 w 533"/>
                <a:gd name="T7" fmla="*/ 267 h 533"/>
                <a:gd name="T8" fmla="*/ 267 w 533"/>
                <a:gd name="T9" fmla="*/ 0 h 533"/>
                <a:gd name="T10" fmla="*/ 356 w 533"/>
                <a:gd name="T11" fmla="*/ 285 h 533"/>
                <a:gd name="T12" fmla="*/ 199 w 533"/>
                <a:gd name="T13" fmla="*/ 376 h 533"/>
                <a:gd name="T14" fmla="*/ 167 w 533"/>
                <a:gd name="T15" fmla="*/ 357 h 533"/>
                <a:gd name="T16" fmla="*/ 167 w 533"/>
                <a:gd name="T17" fmla="*/ 176 h 533"/>
                <a:gd name="T18" fmla="*/ 199 w 533"/>
                <a:gd name="T19" fmla="*/ 157 h 533"/>
                <a:gd name="T20" fmla="*/ 356 w 533"/>
                <a:gd name="T21" fmla="*/ 248 h 533"/>
                <a:gd name="T22" fmla="*/ 356 w 533"/>
                <a:gd name="T23" fmla="*/ 285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3" h="533">
                  <a:moveTo>
                    <a:pt x="267" y="0"/>
                  </a:moveTo>
                  <a:cubicBezTo>
                    <a:pt x="119" y="0"/>
                    <a:pt x="0" y="119"/>
                    <a:pt x="0" y="267"/>
                  </a:cubicBezTo>
                  <a:cubicBezTo>
                    <a:pt x="0" y="414"/>
                    <a:pt x="119" y="533"/>
                    <a:pt x="267" y="533"/>
                  </a:cubicBezTo>
                  <a:cubicBezTo>
                    <a:pt x="414" y="533"/>
                    <a:pt x="533" y="414"/>
                    <a:pt x="533" y="267"/>
                  </a:cubicBezTo>
                  <a:cubicBezTo>
                    <a:pt x="533" y="119"/>
                    <a:pt x="414" y="0"/>
                    <a:pt x="267" y="0"/>
                  </a:cubicBezTo>
                  <a:close/>
                  <a:moveTo>
                    <a:pt x="356" y="285"/>
                  </a:moveTo>
                  <a:lnTo>
                    <a:pt x="199" y="376"/>
                  </a:lnTo>
                  <a:cubicBezTo>
                    <a:pt x="185" y="384"/>
                    <a:pt x="167" y="374"/>
                    <a:pt x="167" y="357"/>
                  </a:cubicBezTo>
                  <a:lnTo>
                    <a:pt x="167" y="176"/>
                  </a:lnTo>
                  <a:cubicBezTo>
                    <a:pt x="167" y="160"/>
                    <a:pt x="185" y="149"/>
                    <a:pt x="199" y="157"/>
                  </a:cubicBezTo>
                  <a:lnTo>
                    <a:pt x="356" y="248"/>
                  </a:lnTo>
                  <a:cubicBezTo>
                    <a:pt x="370" y="256"/>
                    <a:pt x="370" y="277"/>
                    <a:pt x="356" y="285"/>
                  </a:cubicBezTo>
                  <a:close/>
                </a:path>
              </a:pathLst>
            </a:cu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组合 95"/>
          <p:cNvGrpSpPr/>
          <p:nvPr/>
        </p:nvGrpSpPr>
        <p:grpSpPr>
          <a:xfrm>
            <a:off x="695960" y="2163445"/>
            <a:ext cx="482600" cy="145415"/>
            <a:chOff x="1339" y="8078"/>
            <a:chExt cx="760" cy="229"/>
          </a:xfrm>
        </p:grpSpPr>
        <p:sp>
          <p:nvSpPr>
            <p:cNvPr id="97" name="椭圆 96"/>
            <p:cNvSpPr/>
            <p:nvPr>
              <p:custDataLst>
                <p:tags r:id="rId4"/>
              </p:custDataLst>
            </p:nvPr>
          </p:nvSpPr>
          <p:spPr>
            <a:xfrm rot="16200000">
              <a:off x="1339" y="8127"/>
              <a:ext cx="140" cy="140"/>
            </a:xfrm>
            <a:prstGeom prst="ellipse">
              <a:avLst/>
            </a:prstGeom>
            <a:solidFill>
              <a:srgbClr val="00256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noAutofit/>
            </a:bodyPr>
            <a:lstStyle/>
            <a:p>
              <a:pPr algn="ctr"/>
              <a:endParaRPr lang="zh-CN" altLang="en-US" kern="0">
                <a:solidFill>
                  <a:srgbClr val="3D485D"/>
                </a:solidFill>
                <a:latin typeface="思源黑体 CN Normal" panose="020B0400000000000000" pitchFamily="34" charset="-122"/>
                <a:ea typeface="思源黑体 CN Medium" panose="020B0600000000000000" pitchFamily="34" charset="-122"/>
                <a:sym typeface="思源黑体 CN Normal" panose="020B0400000000000000" pitchFamily="34" charset="-122"/>
              </a:endParaRPr>
            </a:p>
          </p:txBody>
        </p:sp>
        <p:sp>
          <p:nvSpPr>
            <p:cNvPr id="98" name="椭圆 97"/>
            <p:cNvSpPr/>
            <p:nvPr>
              <p:custDataLst>
                <p:tags r:id="rId5"/>
              </p:custDataLst>
            </p:nvPr>
          </p:nvSpPr>
          <p:spPr>
            <a:xfrm rot="16200000">
              <a:off x="1959" y="8127"/>
              <a:ext cx="140" cy="140"/>
            </a:xfrm>
            <a:prstGeom prst="ellipse">
              <a:avLst/>
            </a:prstGeom>
            <a:solidFill>
              <a:srgbClr val="00256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noAutofit/>
            </a:bodyPr>
            <a:lstStyle/>
            <a:p>
              <a:pPr algn="ctr"/>
              <a:endParaRPr lang="zh-CN" altLang="en-US" kern="0">
                <a:solidFill>
                  <a:srgbClr val="3D485D"/>
                </a:solidFill>
                <a:latin typeface="思源黑体 CN Normal" panose="020B0400000000000000" pitchFamily="34" charset="-122"/>
                <a:ea typeface="思源黑体 CN Medium" panose="020B0600000000000000" pitchFamily="34" charset="-122"/>
                <a:sym typeface="思源黑体 CN Normal" panose="020B0400000000000000" pitchFamily="34" charset="-122"/>
              </a:endParaRPr>
            </a:p>
          </p:txBody>
        </p:sp>
        <p:sp>
          <p:nvSpPr>
            <p:cNvPr id="99" name="椭圆 98"/>
            <p:cNvSpPr/>
            <p:nvPr>
              <p:custDataLst>
                <p:tags r:id="rId6"/>
              </p:custDataLst>
            </p:nvPr>
          </p:nvSpPr>
          <p:spPr>
            <a:xfrm rot="16200000">
              <a:off x="1609" y="8078"/>
              <a:ext cx="229" cy="229"/>
            </a:xfrm>
            <a:prstGeom prst="ellipse">
              <a:avLst/>
            </a:prstGeom>
            <a:solidFill>
              <a:srgbClr val="ED7D3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noAutofit/>
            </a:bodyPr>
            <a:lstStyle/>
            <a:p>
              <a:pPr algn="ctr"/>
              <a:endParaRPr lang="zh-CN" altLang="en-US" kern="0">
                <a:solidFill>
                  <a:srgbClr val="3D485D"/>
                </a:solidFill>
                <a:latin typeface="思源黑体 CN Normal" panose="020B0400000000000000" pitchFamily="34" charset="-122"/>
                <a:ea typeface="思源黑体 CN Medium" panose="020B0600000000000000" pitchFamily="34" charset="-122"/>
                <a:sym typeface="思源黑体 CN Normal" panose="020B0400000000000000" pitchFamily="34" charset="-122"/>
              </a:endParaRPr>
            </a:p>
          </p:txBody>
        </p:sp>
      </p:grpSp>
      <p:pic>
        <p:nvPicPr>
          <p:cNvPr id="16" name="图片 15"/>
          <p:cNvPicPr>
            <a:picLocks noChangeAspect="1"/>
          </p:cNvPicPr>
          <p:nvPr>
            <p:custDataLst>
              <p:tags r:id="rId7"/>
            </p:custDataLst>
          </p:nvPr>
        </p:nvPicPr>
        <p:blipFill>
          <a:blip r:embed="rId8"/>
          <a:stretch>
            <a:fillRect/>
          </a:stretch>
        </p:blipFill>
        <p:spPr>
          <a:xfrm>
            <a:off x="7499985" y="2397125"/>
            <a:ext cx="2743835" cy="2570480"/>
          </a:xfrm>
          <a:prstGeom prst="rect">
            <a:avLst/>
          </a:prstGeom>
        </p:spPr>
      </p:pic>
    </p:spTree>
    <p:custDataLst>
      <p:tags r:id="rId9"/>
    </p:custData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10000"/>
                                  </p:iterate>
                                  <p:childTnLst>
                                    <p:set>
                                      <p:cBhvr>
                                        <p:cTn id="6" dur="1" fill="hold">
                                          <p:stCondLst>
                                            <p:cond delay="0"/>
                                          </p:stCondLst>
                                        </p:cTn>
                                        <p:tgtEl>
                                          <p:spTgt spid="83"/>
                                        </p:tgtEl>
                                        <p:attrNameLst>
                                          <p:attrName>style.visibility</p:attrName>
                                        </p:attrNameLst>
                                      </p:cBhvr>
                                      <p:to>
                                        <p:strVal val="visible"/>
                                      </p:to>
                                    </p:set>
                                    <p:anim to="" calcmode="lin" valueType="num">
                                      <p:cBhvr>
                                        <p:cTn id="7" dur="700" fill="hold">
                                          <p:stCondLst>
                                            <p:cond delay="0"/>
                                          </p:stCondLst>
                                        </p:cTn>
                                        <p:tgtEl>
                                          <p:spTgt spid="83"/>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83"/>
                                        </p:tgtEl>
                                        <p:attrNameLst>
                                          <p:attrName>ppt_h</p:attrName>
                                        </p:attrNameLst>
                                      </p:cBhvr>
                                      <p:tavLst>
                                        <p:tav tm="0" fmla="#ppt_h-#ppt_h*((1.5-1.5*$)^3-(1.5-1.5*$)^2)">
                                          <p:val>
                                            <p:fltVal val="0"/>
                                          </p:val>
                                        </p:tav>
                                        <p:tav tm="100000">
                                          <p:val>
                                            <p:fltVal val="1"/>
                                          </p:val>
                                        </p:tav>
                                      </p:tavLst>
                                    </p:anim>
                                    <p:animEffect filter="fade">
                                      <p:cBhvr>
                                        <p:cTn id="9" dur="700">
                                          <p:stCondLst>
                                            <p:cond delay="0"/>
                                          </p:stCondLst>
                                        </p:cTn>
                                        <p:tgtEl>
                                          <p:spTgt spid="83"/>
                                        </p:tgtEl>
                                      </p:cBhvr>
                                    </p:animEffect>
                                  </p:childTnLst>
                                </p:cTn>
                              </p:par>
                            </p:childTnLst>
                          </p:cTn>
                        </p:par>
                        <p:par>
                          <p:cTn id="10" fill="hold">
                            <p:stCondLst>
                              <p:cond delay="1539"/>
                            </p:stCondLst>
                            <p:childTnLst>
                              <p:par>
                                <p:cTn id="11" presetID="42" presetClass="entr" presetSubtype="0" fill="hold" grpId="0" nodeType="after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1000"/>
                                        <p:tgtEl>
                                          <p:spTgt spid="84"/>
                                        </p:tgtEl>
                                      </p:cBhvr>
                                    </p:animEffect>
                                    <p:anim calcmode="lin" valueType="num">
                                      <p:cBhvr>
                                        <p:cTn id="14" dur="1000" fill="hold"/>
                                        <p:tgtEl>
                                          <p:spTgt spid="84"/>
                                        </p:tgtEl>
                                        <p:attrNameLst>
                                          <p:attrName>ppt_x</p:attrName>
                                        </p:attrNameLst>
                                      </p:cBhvr>
                                      <p:tavLst>
                                        <p:tav tm="0">
                                          <p:val>
                                            <p:strVal val="#ppt_x"/>
                                          </p:val>
                                        </p:tav>
                                        <p:tav tm="100000">
                                          <p:val>
                                            <p:strVal val="#ppt_x"/>
                                          </p:val>
                                        </p:tav>
                                      </p:tavLst>
                                    </p:anim>
                                    <p:anim calcmode="lin" valueType="num">
                                      <p:cBhvr>
                                        <p:cTn id="15" dur="1000" fill="hold"/>
                                        <p:tgtEl>
                                          <p:spTgt spid="84"/>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86"/>
                                        </p:tgtEl>
                                        <p:attrNameLst>
                                          <p:attrName>style.visibility</p:attrName>
                                        </p:attrNameLst>
                                      </p:cBhvr>
                                      <p:to>
                                        <p:strVal val="visible"/>
                                      </p:to>
                                    </p:set>
                                    <p:animEffect transition="in" filter="fade">
                                      <p:cBhvr>
                                        <p:cTn id="18" dur="1000"/>
                                        <p:tgtEl>
                                          <p:spTgt spid="86"/>
                                        </p:tgtEl>
                                      </p:cBhvr>
                                    </p:animEffect>
                                    <p:anim calcmode="lin" valueType="num">
                                      <p:cBhvr>
                                        <p:cTn id="19" dur="1000" fill="hold"/>
                                        <p:tgtEl>
                                          <p:spTgt spid="86"/>
                                        </p:tgtEl>
                                        <p:attrNameLst>
                                          <p:attrName>ppt_x</p:attrName>
                                        </p:attrNameLst>
                                      </p:cBhvr>
                                      <p:tavLst>
                                        <p:tav tm="0">
                                          <p:val>
                                            <p:strVal val="#ppt_x"/>
                                          </p:val>
                                        </p:tav>
                                        <p:tav tm="100000">
                                          <p:val>
                                            <p:strVal val="#ppt_x"/>
                                          </p:val>
                                        </p:tav>
                                      </p:tavLst>
                                    </p:anim>
                                    <p:anim calcmode="lin" valueType="num">
                                      <p:cBhvr>
                                        <p:cTn id="20"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bldLvl="0" animBg="1"/>
      <p:bldP spid="84" grpId="0" bldLvl="0" animBg="1"/>
      <p:bldP spid="86"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p:cNvGrpSpPr/>
          <p:nvPr/>
        </p:nvGrpSpPr>
        <p:grpSpPr>
          <a:xfrm>
            <a:off x="976126" y="2537605"/>
            <a:ext cx="2103449" cy="3155928"/>
            <a:chOff x="1037722" y="2414315"/>
            <a:chExt cx="2103449" cy="3155928"/>
          </a:xfrm>
        </p:grpSpPr>
        <p:cxnSp>
          <p:nvCxnSpPr>
            <p:cNvPr id="7" name="直接连接符 6"/>
            <p:cNvCxnSpPr/>
            <p:nvPr/>
          </p:nvCxnSpPr>
          <p:spPr>
            <a:xfrm>
              <a:off x="3141171"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í$ļíḋê"/>
            <p:cNvSpPr/>
            <p:nvPr/>
          </p:nvSpPr>
          <p:spPr bwMode="auto">
            <a:xfrm rot="5400000">
              <a:off x="1642872" y="3566356"/>
              <a:ext cx="45718" cy="1256019"/>
            </a:xfrm>
            <a:prstGeom prst="rect">
              <a:avLst/>
            </a:prstGeom>
            <a:solidFill>
              <a:srgbClr val="01255A"/>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grpSp>
      <p:sp>
        <p:nvSpPr>
          <p:cNvPr id="38" name="矩形 37"/>
          <p:cNvSpPr/>
          <p:nvPr/>
        </p:nvSpPr>
        <p:spPr>
          <a:xfrm>
            <a:off x="405765" y="4769485"/>
            <a:ext cx="2323465"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Arrays</a:t>
            </a: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工具类</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7" name="矩形 76"/>
          <p:cNvSpPr/>
          <p:nvPr/>
        </p:nvSpPr>
        <p:spPr>
          <a:xfrm>
            <a:off x="1090567" y="933562"/>
            <a:ext cx="1888642" cy="1015663"/>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60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目录</a:t>
            </a:r>
            <a:endParaRPr kumimoji="0" lang="zh-CN" altLang="en-US" sz="60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8" name="文本框 77"/>
          <p:cNvSpPr txBox="1"/>
          <p:nvPr/>
        </p:nvSpPr>
        <p:spPr>
          <a:xfrm>
            <a:off x="3062581" y="1179783"/>
            <a:ext cx="2435347" cy="584775"/>
          </a:xfrm>
          <a:prstGeom prst="rect">
            <a:avLst/>
          </a:prstGeom>
          <a:noFill/>
          <a:ln>
            <a:noFill/>
          </a:ln>
          <a:effectLst/>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noProof="0">
                <a:ln>
                  <a:noFill/>
                </a:ln>
                <a:solidFill>
                  <a:schemeClr val="bg1">
                    <a:lumMod val="75000"/>
                  </a:schemeClr>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CONTENTS</a:t>
            </a:r>
            <a:endParaRPr kumimoji="0" lang="en-US" altLang="zh-CN" sz="3200" b="1" i="0" u="none" strike="noStrike" kern="1200" cap="none" spc="0" normalizeH="0" noProof="0" dirty="0">
              <a:ln>
                <a:noFill/>
              </a:ln>
              <a:solidFill>
                <a:schemeClr val="bg1">
                  <a:lumMod val="75000"/>
                </a:schemeClr>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48" name="矩形 47"/>
          <p:cNvSpPr/>
          <p:nvPr/>
        </p:nvSpPr>
        <p:spPr>
          <a:xfrm>
            <a:off x="954799" y="2985340"/>
            <a:ext cx="1299736" cy="104521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09</a:t>
            </a:r>
            <a:endParaRPr kumimoji="0" lang="en-US" altLang="zh-CN" sz="62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3" name="椭圆 2"/>
          <p:cNvSpPr/>
          <p:nvPr/>
        </p:nvSpPr>
        <p:spPr>
          <a:xfrm>
            <a:off x="-986155" y="5693410"/>
            <a:ext cx="2044700" cy="2044700"/>
          </a:xfrm>
          <a:prstGeom prst="ellipse">
            <a:avLst/>
          </a:prstGeom>
          <a:solidFill>
            <a:srgbClr val="012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66725" y="5224145"/>
            <a:ext cx="1005840" cy="1005840"/>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ppt_x"/>
                                          </p:val>
                                        </p:tav>
                                        <p:tav tm="100000">
                                          <p:val>
                                            <p:strVal val="#ppt_x"/>
                                          </p:val>
                                        </p:tav>
                                      </p:tavLst>
                                    </p:anim>
                                    <p:anim calcmode="lin" valueType="num">
                                      <p:cBhvr additive="base">
                                        <p:cTn id="8" dur="500" fill="hold"/>
                                        <p:tgtEl>
                                          <p:spTgt spid="77"/>
                                        </p:tgtEl>
                                        <p:attrNameLst>
                                          <p:attrName>ppt_y</p:attrName>
                                        </p:attrNameLst>
                                      </p:cBhvr>
                                      <p:tavLst>
                                        <p:tav tm="0">
                                          <p:val>
                                            <p:strVal val="1+#ppt_h/2"/>
                                          </p:val>
                                        </p:tav>
                                        <p:tav tm="100000">
                                          <p:val>
                                            <p:strVal val="#ppt_y"/>
                                          </p:val>
                                        </p:tav>
                                      </p:tavLst>
                                    </p:anim>
                                  </p:childTnLst>
                                </p:cTn>
                              </p:par>
                              <p:par>
                                <p:cTn id="9" presetID="2" presetClass="entr" presetSubtype="4" fill="hold" grpId="1"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ppt_x"/>
                                          </p:val>
                                        </p:tav>
                                        <p:tav tm="100000">
                                          <p:val>
                                            <p:strVal val="#ppt_x"/>
                                          </p:val>
                                        </p:tav>
                                      </p:tavLst>
                                    </p:anim>
                                    <p:anim calcmode="lin" valueType="num">
                                      <p:cBhvr additive="base">
                                        <p:cTn id="12"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 calcmode="lin" valueType="num">
                                      <p:cBhvr additive="base">
                                        <p:cTn id="17" dur="500" fill="hold"/>
                                        <p:tgtEl>
                                          <p:spTgt spid="63"/>
                                        </p:tgtEl>
                                        <p:attrNameLst>
                                          <p:attrName>ppt_x</p:attrName>
                                        </p:attrNameLst>
                                      </p:cBhvr>
                                      <p:tavLst>
                                        <p:tav tm="0">
                                          <p:val>
                                            <p:strVal val="#ppt_x"/>
                                          </p:val>
                                        </p:tav>
                                        <p:tav tm="100000">
                                          <p:val>
                                            <p:strVal val="#ppt_x"/>
                                          </p:val>
                                        </p:tav>
                                      </p:tavLst>
                                    </p:anim>
                                    <p:anim calcmode="lin" valueType="num">
                                      <p:cBhvr additive="base">
                                        <p:cTn id="18" dur="500" fill="hold"/>
                                        <p:tgtEl>
                                          <p:spTgt spid="6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additive="base">
                                        <p:cTn id="21" dur="500" fill="hold"/>
                                        <p:tgtEl>
                                          <p:spTgt spid="38"/>
                                        </p:tgtEl>
                                        <p:attrNameLst>
                                          <p:attrName>ppt_x</p:attrName>
                                        </p:attrNameLst>
                                      </p:cBhvr>
                                      <p:tavLst>
                                        <p:tav tm="0">
                                          <p:val>
                                            <p:strVal val="#ppt_x"/>
                                          </p:val>
                                        </p:tav>
                                        <p:tav tm="100000">
                                          <p:val>
                                            <p:strVal val="#ppt_x"/>
                                          </p:val>
                                        </p:tav>
                                      </p:tavLst>
                                    </p:anim>
                                    <p:anim calcmode="lin" valueType="num">
                                      <p:cBhvr additive="base">
                                        <p:cTn id="2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1" nodeType="click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additive="base">
                                        <p:cTn id="27" dur="500" fill="hold"/>
                                        <p:tgtEl>
                                          <p:spTgt spid="48"/>
                                        </p:tgtEl>
                                        <p:attrNameLst>
                                          <p:attrName>ppt_x</p:attrName>
                                        </p:attrNameLst>
                                      </p:cBhvr>
                                      <p:tavLst>
                                        <p:tav tm="0">
                                          <p:val>
                                            <p:strVal val="#ppt_x"/>
                                          </p:val>
                                        </p:tav>
                                        <p:tav tm="100000">
                                          <p:val>
                                            <p:strVal val="#ppt_x"/>
                                          </p:val>
                                        </p:tav>
                                      </p:tavLst>
                                    </p:anim>
                                    <p:anim calcmode="lin" valueType="num">
                                      <p:cBhvr additive="base">
                                        <p:cTn id="2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77" grpId="0"/>
      <p:bldP spid="77" grpId="1" bldLvl="0" animBg="1"/>
      <p:bldP spid="78" grpId="0"/>
      <p:bldP spid="78" grpId="1" bldLvl="0" animBg="1"/>
      <p:bldP spid="48" grpId="0"/>
      <p:bldP spid="48" grpId="1"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34720"/>
            <a:ext cx="9582785" cy="549592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数组概述</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什么是数组？</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15" kern="0" dirty="0">
                <a:solidFill>
                  <a:schemeClr val="tx1"/>
                </a:solidFill>
                <a:latin typeface="思源黑体 CN Normal" panose="020B0400000000000000" pitchFamily="34" charset="-122"/>
                <a:ea typeface="思源黑体 CN Normal" panose="020B0400000000000000" pitchFamily="34" charset="-122"/>
              </a:rPr>
              <a:t>在</a:t>
            </a:r>
            <a:r>
              <a:rPr lang="en-US" altLang="zh-CN" sz="1215" kern="0" dirty="0">
                <a:solidFill>
                  <a:schemeClr val="tx1"/>
                </a:solidFill>
                <a:latin typeface="思源黑体 CN Normal" panose="020B0400000000000000" pitchFamily="34" charset="-122"/>
                <a:ea typeface="思源黑体 CN Normal" panose="020B0400000000000000" pitchFamily="34" charset="-122"/>
              </a:rPr>
              <a:t>Java</a:t>
            </a:r>
            <a:r>
              <a:rPr lang="zh-CN" altLang="en-US" sz="1215" kern="0" dirty="0">
                <a:solidFill>
                  <a:schemeClr val="tx1"/>
                </a:solidFill>
                <a:latin typeface="思源黑体 CN Normal" panose="020B0400000000000000" pitchFamily="34" charset="-122"/>
                <a:ea typeface="思源黑体 CN Normal" panose="020B0400000000000000" pitchFamily="34" charset="-122"/>
              </a:rPr>
              <a:t>中，数组是一种用于存储多个相同数据类型元素的容器。</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15" kern="0" dirty="0">
                <a:solidFill>
                  <a:schemeClr val="tx1"/>
                </a:solidFill>
                <a:latin typeface="思源黑体 CN Normal" panose="020B0400000000000000" pitchFamily="34" charset="-122"/>
                <a:ea typeface="思源黑体 CN Normal" panose="020B0400000000000000" pitchFamily="34" charset="-122"/>
              </a:rPr>
              <a:t>例如一个存储整数的数组：</a:t>
            </a:r>
            <a:r>
              <a:rPr lang="en-US" altLang="zh-CN" sz="1215" kern="0" dirty="0">
                <a:solidFill>
                  <a:schemeClr val="tx1"/>
                </a:solidFill>
                <a:latin typeface="思源黑体 CN Normal" panose="020B0400000000000000" pitchFamily="34" charset="-122"/>
                <a:ea typeface="思源黑体 CN Normal" panose="020B0400000000000000" pitchFamily="34" charset="-122"/>
              </a:rPr>
              <a:t>int[] nums = {100, 200, 300};</a:t>
            </a:r>
            <a:endParaRPr lang="en-US" altLang="zh-CN" sz="1215"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15" kern="0" dirty="0">
                <a:solidFill>
                  <a:schemeClr val="tx1"/>
                </a:solidFill>
                <a:latin typeface="思源黑体 CN Normal" panose="020B0400000000000000" pitchFamily="34" charset="-122"/>
                <a:ea typeface="思源黑体 CN Normal" panose="020B0400000000000000" pitchFamily="34" charset="-122"/>
              </a:rPr>
              <a:t>例如一个存储字符串的数组：</a:t>
            </a:r>
            <a:r>
              <a:rPr lang="en-US" altLang="zh-CN" sz="1215" kern="0" dirty="0">
                <a:solidFill>
                  <a:schemeClr val="tx1"/>
                </a:solidFill>
                <a:latin typeface="思源黑体 CN Normal" panose="020B0400000000000000" pitchFamily="34" charset="-122"/>
                <a:ea typeface="思源黑体 CN Normal" panose="020B0400000000000000" pitchFamily="34" charset="-122"/>
              </a:rPr>
              <a:t>String[] names = {“jack”,</a:t>
            </a:r>
            <a:r>
              <a:rPr lang="en-US" altLang="zh-CN" sz="1215" kern="0" dirty="0">
                <a:solidFill>
                  <a:schemeClr val="tx1"/>
                </a:solidFill>
                <a:latin typeface="思源黑体 CN Normal" panose="020B0400000000000000" pitchFamily="34" charset="-122"/>
                <a:ea typeface="思源黑体 CN Normal" panose="020B0400000000000000" pitchFamily="34" charset="-122"/>
                <a:sym typeface="+mn-ea"/>
              </a:rPr>
              <a:t>“lucy”,“lisi”</a:t>
            </a:r>
            <a:r>
              <a:rPr lang="en-US" altLang="zh-CN" sz="1215" kern="0" dirty="0">
                <a:solidFill>
                  <a:schemeClr val="tx1"/>
                </a:solidFill>
                <a:latin typeface="思源黑体 CN Normal" panose="020B0400000000000000" pitchFamily="34" charset="-122"/>
                <a:ea typeface="思源黑体 CN Normal" panose="020B0400000000000000" pitchFamily="34" charset="-122"/>
              </a:rPr>
              <a:t>};</a:t>
            </a:r>
            <a:endParaRPr lang="en-US" altLang="zh-CN" sz="1215"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15" kern="0" dirty="0">
                <a:solidFill>
                  <a:schemeClr val="tx1"/>
                </a:solidFill>
                <a:latin typeface="思源黑体 CN Normal" panose="020B0400000000000000" pitchFamily="34" charset="-122"/>
                <a:ea typeface="思源黑体 CN Normal" panose="020B0400000000000000" pitchFamily="34" charset="-122"/>
              </a:rPr>
              <a:t>数组是一种引用数据类型，隐式继承</a:t>
            </a:r>
            <a:r>
              <a:rPr lang="en-US" altLang="zh-CN" sz="1215" kern="0" dirty="0">
                <a:solidFill>
                  <a:schemeClr val="tx1"/>
                </a:solidFill>
                <a:latin typeface="思源黑体 CN Normal" panose="020B0400000000000000" pitchFamily="34" charset="-122"/>
                <a:ea typeface="思源黑体 CN Normal" panose="020B0400000000000000" pitchFamily="34" charset="-122"/>
              </a:rPr>
              <a:t>Object</a:t>
            </a:r>
            <a:r>
              <a:rPr lang="zh-CN" altLang="en-US" sz="1215" kern="0" dirty="0">
                <a:solidFill>
                  <a:schemeClr val="tx1"/>
                </a:solidFill>
                <a:latin typeface="思源黑体 CN Normal" panose="020B0400000000000000" pitchFamily="34" charset="-122"/>
                <a:ea typeface="思源黑体 CN Normal" panose="020B0400000000000000" pitchFamily="34" charset="-122"/>
              </a:rPr>
              <a:t>。因此数组也可以调用</a:t>
            </a:r>
            <a:r>
              <a:rPr lang="en-US" altLang="zh-CN" sz="1215" kern="0" dirty="0">
                <a:solidFill>
                  <a:schemeClr val="tx1"/>
                </a:solidFill>
                <a:latin typeface="思源黑体 CN Normal" panose="020B0400000000000000" pitchFamily="34" charset="-122"/>
                <a:ea typeface="思源黑体 CN Normal" panose="020B0400000000000000" pitchFamily="34" charset="-122"/>
              </a:rPr>
              <a:t>Object</a:t>
            </a:r>
            <a:r>
              <a:rPr lang="zh-CN" altLang="en-US" sz="1215" kern="0" dirty="0">
                <a:solidFill>
                  <a:schemeClr val="tx1"/>
                </a:solidFill>
                <a:latin typeface="思源黑体 CN Normal" panose="020B0400000000000000" pitchFamily="34" charset="-122"/>
                <a:ea typeface="思源黑体 CN Normal" panose="020B0400000000000000" pitchFamily="34" charset="-122"/>
              </a:rPr>
              <a:t>类中的方法。</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15" kern="0" dirty="0">
                <a:solidFill>
                  <a:schemeClr val="tx1"/>
                </a:solidFill>
                <a:latin typeface="思源黑体 CN Normal" panose="020B0400000000000000" pitchFamily="34" charset="-122"/>
                <a:ea typeface="思源黑体 CN Normal" panose="020B0400000000000000" pitchFamily="34" charset="-122"/>
              </a:rPr>
              <a:t>数组对象存储在堆内存中。</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数组的分类？</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15" kern="0" dirty="0">
                <a:solidFill>
                  <a:schemeClr val="tx1"/>
                </a:solidFill>
                <a:latin typeface="思源黑体 CN Normal" panose="020B0400000000000000" pitchFamily="34" charset="-122"/>
                <a:ea typeface="思源黑体 CN Normal" panose="020B0400000000000000" pitchFamily="34" charset="-122"/>
              </a:rPr>
              <a:t>根据维数进行分类：一维数组，二维数组，三维数组，多维数组。</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15" kern="0" dirty="0">
                <a:solidFill>
                  <a:schemeClr val="tx1"/>
                </a:solidFill>
                <a:latin typeface="思源黑体 CN Normal" panose="020B0400000000000000" pitchFamily="34" charset="-122"/>
                <a:ea typeface="思源黑体 CN Normal" panose="020B0400000000000000" pitchFamily="34" charset="-122"/>
              </a:rPr>
              <a:t>根据数组中存储的元素类型分类：基本类型数组，引用类型数组。</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15" kern="0" dirty="0">
                <a:solidFill>
                  <a:schemeClr val="tx1"/>
                </a:solidFill>
                <a:latin typeface="思源黑体 CN Normal" panose="020B0400000000000000" pitchFamily="34" charset="-122"/>
                <a:ea typeface="思源黑体 CN Normal" panose="020B0400000000000000" pitchFamily="34" charset="-122"/>
              </a:rPr>
              <a:t>根据数组初始化方式不同分类：静态数组，动态数组。</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Java</a:t>
            </a:r>
            <a:r>
              <a:rPr lang="zh-CN" altLang="en-US" sz="1400" kern="0" dirty="0">
                <a:solidFill>
                  <a:schemeClr val="tx1"/>
                </a:solidFill>
                <a:latin typeface="思源黑体 CN Normal" panose="020B0400000000000000" pitchFamily="34" charset="-122"/>
                <a:ea typeface="思源黑体 CN Normal" panose="020B0400000000000000" pitchFamily="34" charset="-122"/>
              </a:rPr>
              <a:t>数组存储元素的特点？</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15" kern="0" dirty="0">
                <a:solidFill>
                  <a:schemeClr val="tx1"/>
                </a:solidFill>
                <a:latin typeface="思源黑体 CN Normal" panose="020B0400000000000000" pitchFamily="34" charset="-122"/>
                <a:ea typeface="思源黑体 CN Normal" panose="020B0400000000000000" pitchFamily="34" charset="-122"/>
              </a:rPr>
              <a:t>数组长度一旦确定不可变。</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15" kern="0" dirty="0">
                <a:solidFill>
                  <a:schemeClr val="tx1"/>
                </a:solidFill>
                <a:latin typeface="思源黑体 CN Normal" panose="020B0400000000000000" pitchFamily="34" charset="-122"/>
                <a:ea typeface="思源黑体 CN Normal" panose="020B0400000000000000" pitchFamily="34" charset="-122"/>
              </a:rPr>
              <a:t>数组中元素数据类型一致，每个元素占用空间大小相同。</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15" kern="0" dirty="0">
                <a:solidFill>
                  <a:schemeClr val="tx1"/>
                </a:solidFill>
                <a:latin typeface="思源黑体 CN Normal" panose="020B0400000000000000" pitchFamily="34" charset="-122"/>
                <a:ea typeface="思源黑体 CN Normal" panose="020B0400000000000000" pitchFamily="34" charset="-122"/>
              </a:rPr>
              <a:t>数组中每个元素在空间存储上，内存地址是连续的。</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15" kern="0" dirty="0">
                <a:solidFill>
                  <a:schemeClr val="tx1"/>
                </a:solidFill>
                <a:latin typeface="思源黑体 CN Normal" panose="020B0400000000000000" pitchFamily="34" charset="-122"/>
                <a:ea typeface="思源黑体 CN Normal" panose="020B0400000000000000" pitchFamily="34" charset="-122"/>
              </a:rPr>
              <a:t>每个元素有索引，首元素索引</a:t>
            </a:r>
            <a:r>
              <a:rPr lang="en-US" altLang="zh-CN" sz="1215" kern="0" dirty="0">
                <a:solidFill>
                  <a:schemeClr val="tx1"/>
                </a:solidFill>
                <a:latin typeface="思源黑体 CN Normal" panose="020B0400000000000000" pitchFamily="34" charset="-122"/>
                <a:ea typeface="思源黑体 CN Normal" panose="020B0400000000000000" pitchFamily="34" charset="-122"/>
              </a:rPr>
              <a:t>0</a:t>
            </a:r>
            <a:r>
              <a:rPr lang="zh-CN" altLang="en-US" sz="1215" kern="0" dirty="0">
                <a:solidFill>
                  <a:schemeClr val="tx1"/>
                </a:solidFill>
                <a:latin typeface="思源黑体 CN Normal" panose="020B0400000000000000" pitchFamily="34" charset="-122"/>
                <a:ea typeface="思源黑体 CN Normal" panose="020B0400000000000000" pitchFamily="34" charset="-122"/>
              </a:rPr>
              <a:t>，以</a:t>
            </a:r>
            <a:r>
              <a:rPr lang="en-US" altLang="zh-CN" sz="1215" kern="0" dirty="0">
                <a:solidFill>
                  <a:schemeClr val="tx1"/>
                </a:solidFill>
                <a:latin typeface="思源黑体 CN Normal" panose="020B0400000000000000" pitchFamily="34" charset="-122"/>
                <a:ea typeface="思源黑体 CN Normal" panose="020B0400000000000000" pitchFamily="34" charset="-122"/>
              </a:rPr>
              <a:t>1</a:t>
            </a:r>
            <a:r>
              <a:rPr lang="zh-CN" altLang="en-US" sz="1215" kern="0" dirty="0">
                <a:solidFill>
                  <a:schemeClr val="tx1"/>
                </a:solidFill>
                <a:latin typeface="思源黑体 CN Normal" panose="020B0400000000000000" pitchFamily="34" charset="-122"/>
                <a:ea typeface="思源黑体 CN Normal" panose="020B0400000000000000" pitchFamily="34" charset="-122"/>
              </a:rPr>
              <a:t>递增。</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15" kern="0" dirty="0">
                <a:solidFill>
                  <a:schemeClr val="tx1"/>
                </a:solidFill>
                <a:latin typeface="思源黑体 CN Normal" panose="020B0400000000000000" pitchFamily="34" charset="-122"/>
                <a:ea typeface="思源黑体 CN Normal" panose="020B0400000000000000" pitchFamily="34" charset="-122"/>
              </a:rPr>
              <a:t>以首元素的内存地址作为数组对象在堆内存中的地址。</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ClrTx/>
              <a:buSzTx/>
              <a:buFont typeface="+mj-lt"/>
              <a:buAutoNum type="arabicPeriod"/>
            </a:pPr>
            <a:r>
              <a:rPr lang="zh-CN" altLang="en-US" sz="1215" kern="0" dirty="0">
                <a:solidFill>
                  <a:schemeClr val="tx1"/>
                </a:solidFill>
                <a:latin typeface="思源黑体 CN Normal" panose="020B0400000000000000" pitchFamily="34" charset="-122"/>
                <a:ea typeface="思源黑体 CN Normal" panose="020B0400000000000000" pitchFamily="34" charset="-122"/>
              </a:rPr>
              <a:t>所有数组对象都有length属性用来获取数组元素个数。末尾元素下标：length-1</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273431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01</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数组概述</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7379335" y="3354070"/>
            <a:ext cx="3226435" cy="1216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34720"/>
            <a:ext cx="9582785" cy="368681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数组概述</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数组优点？</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15" kern="0" dirty="0">
                <a:solidFill>
                  <a:schemeClr val="tx1"/>
                </a:solidFill>
                <a:latin typeface="思源黑体 CN Normal" panose="020B0400000000000000" pitchFamily="34" charset="-122"/>
                <a:ea typeface="思源黑体 CN Normal" panose="020B0400000000000000" pitchFamily="34" charset="-122"/>
              </a:rPr>
              <a:t>根据下标查询某个元素的效率极高。数组中有</a:t>
            </a:r>
            <a:r>
              <a:rPr lang="en-US" altLang="zh-CN" sz="1215" kern="0" dirty="0">
                <a:solidFill>
                  <a:schemeClr val="tx1"/>
                </a:solidFill>
                <a:latin typeface="思源黑体 CN Normal" panose="020B0400000000000000" pitchFamily="34" charset="-122"/>
                <a:ea typeface="思源黑体 CN Normal" panose="020B0400000000000000" pitchFamily="34" charset="-122"/>
              </a:rPr>
              <a:t>100</a:t>
            </a:r>
            <a:r>
              <a:rPr lang="zh-CN" altLang="en-US" sz="1215" kern="0" dirty="0">
                <a:solidFill>
                  <a:schemeClr val="tx1"/>
                </a:solidFill>
                <a:latin typeface="思源黑体 CN Normal" panose="020B0400000000000000" pitchFamily="34" charset="-122"/>
                <a:ea typeface="思源黑体 CN Normal" panose="020B0400000000000000" pitchFamily="34" charset="-122"/>
              </a:rPr>
              <a:t>个元素和有</a:t>
            </a:r>
            <a:r>
              <a:rPr lang="en-US" altLang="zh-CN" sz="1215" kern="0" dirty="0">
                <a:solidFill>
                  <a:schemeClr val="tx1"/>
                </a:solidFill>
                <a:latin typeface="思源黑体 CN Normal" panose="020B0400000000000000" pitchFamily="34" charset="-122"/>
                <a:ea typeface="思源黑体 CN Normal" panose="020B0400000000000000" pitchFamily="34" charset="-122"/>
              </a:rPr>
              <a:t>100</a:t>
            </a:r>
            <a:r>
              <a:rPr lang="zh-CN" altLang="en-US" sz="1215" kern="0" dirty="0">
                <a:solidFill>
                  <a:schemeClr val="tx1"/>
                </a:solidFill>
                <a:latin typeface="思源黑体 CN Normal" panose="020B0400000000000000" pitchFamily="34" charset="-122"/>
                <a:ea typeface="思源黑体 CN Normal" panose="020B0400000000000000" pitchFamily="34" charset="-122"/>
              </a:rPr>
              <a:t>万个元素，查询效率相同。时间复杂度</a:t>
            </a:r>
            <a:r>
              <a:rPr lang="en-US" altLang="zh-CN" sz="1215" kern="0" dirty="0">
                <a:solidFill>
                  <a:schemeClr val="tx1"/>
                </a:solidFill>
                <a:latin typeface="思源黑体 CN Normal" panose="020B0400000000000000" pitchFamily="34" charset="-122"/>
                <a:ea typeface="思源黑体 CN Normal" panose="020B0400000000000000" pitchFamily="34" charset="-122"/>
              </a:rPr>
              <a:t>O(1)</a:t>
            </a:r>
            <a:r>
              <a:rPr lang="zh-CN" altLang="en-US" sz="1215" kern="0" dirty="0">
                <a:solidFill>
                  <a:schemeClr val="tx1"/>
                </a:solidFill>
                <a:latin typeface="思源黑体 CN Normal" panose="020B0400000000000000" pitchFamily="34" charset="-122"/>
                <a:ea typeface="思源黑体 CN Normal" panose="020B0400000000000000" pitchFamily="34" charset="-122"/>
              </a:rPr>
              <a:t>。也就是说在数组中根据下标查询某个元素时，不管数组的长短，耗费时间是固定不变的。</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15" kern="0" dirty="0">
                <a:solidFill>
                  <a:schemeClr val="tx1"/>
                </a:solidFill>
                <a:latin typeface="思源黑体 CN Normal" panose="020B0400000000000000" pitchFamily="34" charset="-122"/>
                <a:ea typeface="思源黑体 CN Normal" panose="020B0400000000000000" pitchFamily="34" charset="-122"/>
              </a:rPr>
              <a:t>原因：知道首元素内存地址，元素在空间存储上内存地址又是连续的，每个元素占用空间大小相同，只要知道下标，就可以通过数学表达式计算出来要查找元素的内存地址。直接通过内存地址定位元素。</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数组缺点？</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15" kern="0" dirty="0">
                <a:solidFill>
                  <a:schemeClr val="tx1"/>
                </a:solidFill>
                <a:latin typeface="思源黑体 CN Normal" panose="020B0400000000000000" pitchFamily="34" charset="-122"/>
                <a:ea typeface="思源黑体 CN Normal" panose="020B0400000000000000" pitchFamily="34" charset="-122"/>
              </a:rPr>
              <a:t>随机增删元素的效率较低。因为随机增删元素时，为了保证数组中元素的内存地址连续，就需要涉及到后续元素的位移问题。时间复杂度</a:t>
            </a:r>
            <a:r>
              <a:rPr lang="en-US" altLang="zh-CN" sz="1215" kern="0" dirty="0">
                <a:solidFill>
                  <a:schemeClr val="tx1"/>
                </a:solidFill>
                <a:latin typeface="思源黑体 CN Normal" panose="020B0400000000000000" pitchFamily="34" charset="-122"/>
                <a:ea typeface="思源黑体 CN Normal" panose="020B0400000000000000" pitchFamily="34" charset="-122"/>
              </a:rPr>
              <a:t>O(n)</a:t>
            </a:r>
            <a:r>
              <a:rPr lang="zh-CN" altLang="en-US" sz="1215" kern="0" dirty="0">
                <a:solidFill>
                  <a:schemeClr val="tx1"/>
                </a:solidFill>
                <a:latin typeface="思源黑体 CN Normal" panose="020B0400000000000000" pitchFamily="34" charset="-122"/>
                <a:ea typeface="思源黑体 CN Normal" panose="020B0400000000000000" pitchFamily="34" charset="-122"/>
              </a:rPr>
              <a:t>。</a:t>
            </a:r>
            <a:r>
              <a:rPr lang="en-US" altLang="zh-CN" sz="1215" kern="0" dirty="0">
                <a:solidFill>
                  <a:schemeClr val="tx1"/>
                </a:solidFill>
                <a:latin typeface="思源黑体 CN Normal" panose="020B0400000000000000" pitchFamily="34" charset="-122"/>
                <a:ea typeface="思源黑体 CN Normal" panose="020B0400000000000000" pitchFamily="34" charset="-122"/>
              </a:rPr>
              <a:t>O(n)</a:t>
            </a:r>
            <a:r>
              <a:rPr lang="zh-CN" altLang="en-US" sz="1215" kern="0" dirty="0">
                <a:solidFill>
                  <a:schemeClr val="tx1"/>
                </a:solidFill>
                <a:latin typeface="思源黑体 CN Normal" panose="020B0400000000000000" pitchFamily="34" charset="-122"/>
                <a:ea typeface="思源黑体 CN Normal" panose="020B0400000000000000" pitchFamily="34" charset="-122"/>
              </a:rPr>
              <a:t>表示的是线性阶，随着问题规模n的不断增大，时间复杂度不断增大，算法的执行效率越低。（不过需要注意的是：</a:t>
            </a:r>
            <a:r>
              <a:rPr lang="zh-CN" altLang="en-US" sz="1215" kern="0" dirty="0">
                <a:solidFill>
                  <a:srgbClr val="FF0000"/>
                </a:solidFill>
                <a:latin typeface="思源黑体 CN Normal" panose="020B0400000000000000" pitchFamily="34" charset="-122"/>
                <a:ea typeface="思源黑体 CN Normal" panose="020B0400000000000000" pitchFamily="34" charset="-122"/>
              </a:rPr>
              <a:t>对数组末尾元素的增删效率是不受影响的</a:t>
            </a:r>
            <a:r>
              <a:rPr lang="zh-CN" altLang="en-US" sz="1215" kern="0" dirty="0">
                <a:solidFill>
                  <a:schemeClr val="tx1"/>
                </a:solidFill>
                <a:latin typeface="思源黑体 CN Normal" panose="020B0400000000000000" pitchFamily="34" charset="-122"/>
                <a:ea typeface="思源黑体 CN Normal" panose="020B0400000000000000" pitchFamily="34" charset="-122"/>
              </a:rPr>
              <a:t>。）</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15" kern="0" dirty="0">
                <a:solidFill>
                  <a:schemeClr val="tx1"/>
                </a:solidFill>
                <a:latin typeface="思源黑体 CN Normal" panose="020B0400000000000000" pitchFamily="34" charset="-122"/>
                <a:ea typeface="思源黑体 CN Normal" panose="020B0400000000000000" pitchFamily="34" charset="-122"/>
              </a:rPr>
              <a:t>无法存储大量数据，因为很难在内存上找到非常大的一块连续的内存。</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273431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01</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数组概述</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34720"/>
            <a:ext cx="9582785" cy="576135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一维数组</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一维数组是线性结构。二维数组，三维数组，多维数组是非线性结构。</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如何静态初始化一维数组？</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400" kern="0" dirty="0">
                <a:solidFill>
                  <a:schemeClr val="tx1"/>
                </a:solidFill>
                <a:latin typeface="思源黑体 CN Normal" panose="020B0400000000000000" pitchFamily="34" charset="-122"/>
                <a:ea typeface="思源黑体 CN Normal" panose="020B0400000000000000" pitchFamily="34" charset="-122"/>
                <a:sym typeface="+mn-ea"/>
              </a:rPr>
              <a:t>第一种：</a:t>
            </a:r>
            <a:r>
              <a:rPr lang="en-US" altLang="zh-CN" sz="1400" kern="0" dirty="0">
                <a:solidFill>
                  <a:schemeClr val="tx1"/>
                </a:solidFill>
                <a:latin typeface="思源黑体 CN Normal" panose="020B0400000000000000" pitchFamily="34" charset="-122"/>
                <a:ea typeface="思源黑体 CN Normal" panose="020B0400000000000000" pitchFamily="34" charset="-122"/>
                <a:sym typeface="+mn-ea"/>
              </a:rPr>
              <a:t>int[] arr = {55,67,22}; </a:t>
            </a:r>
            <a:r>
              <a:rPr lang="zh-CN" altLang="en-US" sz="1400" kern="0" dirty="0">
                <a:solidFill>
                  <a:schemeClr val="tx1"/>
                </a:solidFill>
                <a:latin typeface="思源黑体 CN Normal" panose="020B0400000000000000" pitchFamily="34" charset="-122"/>
                <a:ea typeface="思源黑体 CN Normal" panose="020B0400000000000000" pitchFamily="34" charset="-122"/>
                <a:sym typeface="+mn-ea"/>
              </a:rPr>
              <a:t>或者</a:t>
            </a:r>
            <a:r>
              <a:rPr lang="en-US" altLang="zh-CN" sz="1400" kern="0" dirty="0">
                <a:solidFill>
                  <a:schemeClr val="tx1"/>
                </a:solidFill>
                <a:latin typeface="思源黑体 CN Normal" panose="020B0400000000000000" pitchFamily="34" charset="-122"/>
                <a:ea typeface="思源黑体 CN Normal" panose="020B0400000000000000" pitchFamily="34" charset="-122"/>
                <a:sym typeface="+mn-ea"/>
              </a:rPr>
              <a:t> </a:t>
            </a:r>
            <a:r>
              <a:rPr lang="en-US" altLang="zh-CN" sz="1400" kern="0" dirty="0">
                <a:solidFill>
                  <a:schemeClr val="tx1"/>
                </a:solidFill>
                <a:latin typeface="思源黑体 CN Normal" panose="020B0400000000000000" pitchFamily="34" charset="-122"/>
                <a:ea typeface="思源黑体 CN Normal" panose="020B0400000000000000" pitchFamily="34" charset="-122"/>
              </a:rPr>
              <a:t>int arr[] = </a:t>
            </a:r>
            <a:r>
              <a:rPr lang="en-US" altLang="zh-CN" sz="1400" kern="0" dirty="0">
                <a:solidFill>
                  <a:schemeClr val="tx1"/>
                </a:solidFill>
                <a:latin typeface="思源黑体 CN Normal" panose="020B0400000000000000" pitchFamily="34" charset="-122"/>
                <a:ea typeface="思源黑体 CN Normal" panose="020B0400000000000000" pitchFamily="34" charset="-122"/>
                <a:sym typeface="+mn-ea"/>
              </a:rPr>
              <a:t>{55,67,22};</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400" kern="0" dirty="0">
                <a:solidFill>
                  <a:schemeClr val="tx1"/>
                </a:solidFill>
                <a:latin typeface="思源黑体 CN Normal" panose="020B0400000000000000" pitchFamily="34" charset="-122"/>
                <a:ea typeface="思源黑体 CN Normal" panose="020B0400000000000000" pitchFamily="34" charset="-122"/>
              </a:rPr>
              <a:t>第二种：</a:t>
            </a:r>
            <a:r>
              <a:rPr lang="en-US" altLang="zh-CN" sz="1400" kern="0" dirty="0">
                <a:solidFill>
                  <a:schemeClr val="tx1"/>
                </a:solidFill>
                <a:latin typeface="思源黑体 CN Normal" panose="020B0400000000000000" pitchFamily="34" charset="-122"/>
                <a:ea typeface="思源黑体 CN Normal" panose="020B0400000000000000" pitchFamily="34" charset="-122"/>
              </a:rPr>
              <a:t>int[] arr = new int[]{55,67,22};</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如何访问数组中的元素？</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400" kern="0" dirty="0">
                <a:solidFill>
                  <a:schemeClr val="tx1"/>
                </a:solidFill>
                <a:latin typeface="思源黑体 CN Normal" panose="020B0400000000000000" pitchFamily="34" charset="-122"/>
                <a:ea typeface="思源黑体 CN Normal" panose="020B0400000000000000" pitchFamily="34" charset="-122"/>
              </a:rPr>
              <a:t>通过下标来访问。</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400" kern="0" dirty="0">
                <a:solidFill>
                  <a:schemeClr val="tx1"/>
                </a:solidFill>
                <a:latin typeface="思源黑体 CN Normal" panose="020B0400000000000000" pitchFamily="34" charset="-122"/>
                <a:ea typeface="思源黑体 CN Normal" panose="020B0400000000000000" pitchFamily="34" charset="-122"/>
              </a:rPr>
              <a:t>注意</a:t>
            </a:r>
            <a:r>
              <a:rPr lang="en-US" altLang="zh-CN" sz="1400" kern="0" dirty="0">
                <a:solidFill>
                  <a:schemeClr val="tx1"/>
                </a:solidFill>
                <a:latin typeface="思源黑体 CN Normal" panose="020B0400000000000000" pitchFamily="34" charset="-122"/>
                <a:ea typeface="思源黑体 CN Normal" panose="020B0400000000000000" pitchFamily="34" charset="-122"/>
              </a:rPr>
              <a:t>ArrayIndexOutOfBoundsException</a:t>
            </a:r>
            <a:r>
              <a:rPr lang="zh-CN" altLang="en-US" sz="1400" kern="0" dirty="0">
                <a:solidFill>
                  <a:schemeClr val="tx1"/>
                </a:solidFill>
                <a:latin typeface="思源黑体 CN Normal" panose="020B0400000000000000" pitchFamily="34" charset="-122"/>
                <a:ea typeface="思源黑体 CN Normal" panose="020B0400000000000000" pitchFamily="34" charset="-122"/>
              </a:rPr>
              <a:t>异常的发生。</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如何遍历数组？</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400" kern="0" dirty="0">
                <a:solidFill>
                  <a:schemeClr val="tx1"/>
                </a:solidFill>
                <a:latin typeface="思源黑体 CN Normal" panose="020B0400000000000000" pitchFamily="34" charset="-122"/>
                <a:ea typeface="思源黑体 CN Normal" panose="020B0400000000000000" pitchFamily="34" charset="-122"/>
              </a:rPr>
              <a:t>普通</a:t>
            </a:r>
            <a:r>
              <a:rPr lang="en-US" altLang="zh-CN" sz="1400" kern="0" dirty="0">
                <a:solidFill>
                  <a:schemeClr val="tx1"/>
                </a:solidFill>
                <a:latin typeface="思源黑体 CN Normal" panose="020B0400000000000000" pitchFamily="34" charset="-122"/>
                <a:ea typeface="思源黑体 CN Normal" panose="020B0400000000000000" pitchFamily="34" charset="-122"/>
              </a:rPr>
              <a:t>for</a:t>
            </a:r>
            <a:r>
              <a:rPr lang="zh-CN" altLang="en-US" sz="1400" kern="0" dirty="0">
                <a:solidFill>
                  <a:schemeClr val="tx1"/>
                </a:solidFill>
                <a:latin typeface="思源黑体 CN Normal" panose="020B0400000000000000" pitchFamily="34" charset="-122"/>
                <a:ea typeface="思源黑体 CN Normal" panose="020B0400000000000000" pitchFamily="34" charset="-122"/>
              </a:rPr>
              <a:t>循环遍历</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en-US" altLang="zh-CN" sz="1400" kern="0" dirty="0">
                <a:solidFill>
                  <a:schemeClr val="tx1"/>
                </a:solidFill>
                <a:latin typeface="思源黑体 CN Normal" panose="020B0400000000000000" pitchFamily="34" charset="-122"/>
                <a:ea typeface="思源黑体 CN Normal" panose="020B0400000000000000" pitchFamily="34" charset="-122"/>
              </a:rPr>
              <a:t>for-each</a:t>
            </a:r>
            <a:r>
              <a:rPr lang="zh-CN" altLang="en-US" sz="1400" kern="0" dirty="0">
                <a:solidFill>
                  <a:schemeClr val="tx1"/>
                </a:solidFill>
                <a:latin typeface="思源黑体 CN Normal" panose="020B0400000000000000" pitchFamily="34" charset="-122"/>
                <a:ea typeface="思源黑体 CN Normal" panose="020B0400000000000000" pitchFamily="34" charset="-122"/>
              </a:rPr>
              <a:t>遍历（优点是代码简洁。缺点是没有下标。）</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400" kern="0" dirty="0">
                <a:solidFill>
                  <a:schemeClr val="tx1"/>
                </a:solidFill>
                <a:latin typeface="思源黑体 CN Normal" panose="020B0400000000000000" pitchFamily="34" charset="-122"/>
                <a:ea typeface="思源黑体 CN Normal" panose="020B0400000000000000" pitchFamily="34" charset="-122"/>
              </a:rPr>
              <a:t>练一练：获取10个学生成绩，然后把成绩保存在数组中，接着遍历数组获得学生成绩，最后计算总分和平均分。</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如何动态初始化一维数组？</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en-US" altLang="zh-CN" sz="1400" kern="0" dirty="0">
                <a:solidFill>
                  <a:schemeClr val="tx1"/>
                </a:solidFill>
                <a:latin typeface="思源黑体 CN Normal" panose="020B0400000000000000" pitchFamily="34" charset="-122"/>
                <a:ea typeface="思源黑体 CN Normal" panose="020B0400000000000000" pitchFamily="34" charset="-122"/>
              </a:rPr>
              <a:t>int[] arr = new int[4];</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en-US" altLang="zh-CN" sz="1400" kern="0" dirty="0">
                <a:solidFill>
                  <a:schemeClr val="tx1"/>
                </a:solidFill>
                <a:latin typeface="思源黑体 CN Normal" panose="020B0400000000000000" pitchFamily="34" charset="-122"/>
                <a:ea typeface="思源黑体 CN Normal" panose="020B0400000000000000" pitchFamily="34" charset="-122"/>
              </a:rPr>
              <a:t>Object[] objs = new Object[5];</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400" kern="0" dirty="0">
                <a:solidFill>
                  <a:schemeClr val="tx1"/>
                </a:solidFill>
                <a:latin typeface="思源黑体 CN Normal" panose="020B0400000000000000" pitchFamily="34" charset="-122"/>
                <a:ea typeface="思源黑体 CN Normal" panose="020B0400000000000000" pitchFamily="34" charset="-122"/>
              </a:rPr>
              <a:t>数组动态初始化的时候，确定长度，并且数组中每个元素采用默认值。</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685800" lvl="1" indent="-228600" algn="l" defTabSz="914400">
              <a:lnSpc>
                <a:spcPct val="150000"/>
              </a:lnSpc>
              <a:spcAft>
                <a:spcPts val="0"/>
              </a:spcAft>
              <a:buFont typeface="+mj-ea"/>
              <a:buAutoNum type="arabicPeriod"/>
            </a:pP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273431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02</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一维数组</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34720"/>
            <a:ext cx="9582785" cy="495871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一维数组</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sym typeface="+mn-ea"/>
              </a:rPr>
              <a:t>方法在调用时如何给方法传一个数组对象？</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当一维数组中存储引用时的内存图？</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如何获取数组中的最大值？</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685800" lvl="1" indent="-228600" algn="l" defTabSz="914400">
              <a:lnSpc>
                <a:spcPct val="150000"/>
              </a:lnSpc>
              <a:spcAft>
                <a:spcPts val="0"/>
              </a:spcAft>
              <a:buFont typeface="+mj-ea"/>
              <a:buAutoNum type="circleNumDbPlain"/>
            </a:pPr>
            <a:r>
              <a:rPr lang="zh-CN" altLang="en-US" sz="1215" kern="0" dirty="0">
                <a:solidFill>
                  <a:schemeClr val="tx1"/>
                </a:solidFill>
                <a:latin typeface="思源黑体 CN Normal" panose="020B0400000000000000" pitchFamily="34" charset="-122"/>
                <a:ea typeface="思源黑体 CN Normal" panose="020B0400000000000000" pitchFamily="34" charset="-122"/>
              </a:rPr>
              <a:t>假设首元素是最大的，然后遍历数组中所有元素，只要有更大的，就将其作为最大值。</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685800" lvl="1" indent="-228600" algn="l" defTabSz="914400">
              <a:lnSpc>
                <a:spcPct val="150000"/>
              </a:lnSpc>
              <a:spcAft>
                <a:spcPts val="0"/>
              </a:spcAft>
              <a:buFont typeface="+mj-ea"/>
              <a:buAutoNum type="circleNumDbPlain"/>
            </a:pPr>
            <a:r>
              <a:rPr lang="zh-CN" altLang="en-US" sz="1215" kern="0" dirty="0">
                <a:solidFill>
                  <a:schemeClr val="tx1"/>
                </a:solidFill>
                <a:latin typeface="思源黑体 CN Normal" panose="020B0400000000000000" pitchFamily="34" charset="-122"/>
                <a:ea typeface="思源黑体 CN Normal" panose="020B0400000000000000" pitchFamily="34" charset="-122"/>
              </a:rPr>
              <a:t>思考：找出最大值的下标怎么做？</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如果知道值，如何通过值找它的下标？</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如何将数组中的所有元素反转？</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685800" lvl="1" indent="-228600" algn="l" defTabSz="914400">
              <a:lnSpc>
                <a:spcPct val="150000"/>
              </a:lnSpc>
              <a:spcAft>
                <a:spcPts val="0"/>
              </a:spcAft>
              <a:buFont typeface="+mj-ea"/>
              <a:buAutoNum type="circleNumDbPlain"/>
            </a:pPr>
            <a:r>
              <a:rPr lang="zh-CN" altLang="en-US" sz="1215" kern="0" dirty="0">
                <a:solidFill>
                  <a:schemeClr val="tx1"/>
                </a:solidFill>
                <a:latin typeface="思源黑体 CN Normal" panose="020B0400000000000000" pitchFamily="34" charset="-122"/>
                <a:ea typeface="思源黑体 CN Normal" panose="020B0400000000000000" pitchFamily="34" charset="-122"/>
              </a:rPr>
              <a:t>第一种方式：创建一个新的数组。</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685800" lvl="1" indent="-228600" algn="l" defTabSz="914400">
              <a:lnSpc>
                <a:spcPct val="150000"/>
              </a:lnSpc>
              <a:spcAft>
                <a:spcPts val="0"/>
              </a:spcAft>
              <a:buFont typeface="+mj-ea"/>
              <a:buAutoNum type="circleNumDbPlain"/>
            </a:pPr>
            <a:r>
              <a:rPr lang="zh-CN" altLang="en-US" sz="1215" kern="0" dirty="0">
                <a:solidFill>
                  <a:schemeClr val="tx1"/>
                </a:solidFill>
                <a:latin typeface="思源黑体 CN Normal" panose="020B0400000000000000" pitchFamily="34" charset="-122"/>
                <a:ea typeface="思源黑体 CN Normal" panose="020B0400000000000000" pitchFamily="34" charset="-122"/>
              </a:rPr>
              <a:t>第二种方式：首位交换。</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关于</a:t>
            </a:r>
            <a:r>
              <a:rPr lang="en-US" altLang="zh-CN" sz="1400" kern="0" dirty="0">
                <a:solidFill>
                  <a:schemeClr val="tx1"/>
                </a:solidFill>
                <a:latin typeface="思源黑体 CN Normal" panose="020B0400000000000000" pitchFamily="34" charset="-122"/>
                <a:ea typeface="思源黑体 CN Normal" panose="020B0400000000000000" pitchFamily="34" charset="-122"/>
              </a:rPr>
              <a:t>main</a:t>
            </a:r>
            <a:r>
              <a:rPr lang="zh-CN" altLang="en-US" sz="1400" kern="0" dirty="0">
                <a:solidFill>
                  <a:schemeClr val="tx1"/>
                </a:solidFill>
                <a:latin typeface="思源黑体 CN Normal" panose="020B0400000000000000" pitchFamily="34" charset="-122"/>
                <a:ea typeface="思源黑体 CN Normal" panose="020B0400000000000000" pitchFamily="34" charset="-122"/>
              </a:rPr>
              <a:t>方法的形参</a:t>
            </a:r>
            <a:r>
              <a:rPr lang="en-US" altLang="zh-CN" sz="1400" kern="0" dirty="0">
                <a:solidFill>
                  <a:schemeClr val="tx1"/>
                </a:solidFill>
                <a:latin typeface="思源黑体 CN Normal" panose="020B0400000000000000" pitchFamily="34" charset="-122"/>
                <a:ea typeface="思源黑体 CN Normal" panose="020B0400000000000000" pitchFamily="34" charset="-122"/>
              </a:rPr>
              <a:t>args</a:t>
            </a:r>
            <a:r>
              <a:rPr lang="zh-CN" altLang="en-US" sz="1400" kern="0" dirty="0">
                <a:solidFill>
                  <a:schemeClr val="tx1"/>
                </a:solidFill>
                <a:latin typeface="思源黑体 CN Normal" panose="020B0400000000000000" pitchFamily="34" charset="-122"/>
                <a:ea typeface="思源黑体 CN Normal" panose="020B0400000000000000" pitchFamily="34" charset="-122"/>
              </a:rPr>
              <a:t>？</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685800" lvl="1" indent="-228600" algn="l" defTabSz="914400">
              <a:lnSpc>
                <a:spcPct val="150000"/>
              </a:lnSpc>
              <a:spcAft>
                <a:spcPts val="0"/>
              </a:spcAft>
              <a:buFont typeface="+mj-ea"/>
              <a:buAutoNum type="circleNumDbPlain"/>
            </a:pPr>
            <a:r>
              <a:rPr lang="zh-CN" altLang="en-US" sz="1215" kern="0" dirty="0">
                <a:solidFill>
                  <a:schemeClr val="tx1"/>
                </a:solidFill>
                <a:latin typeface="思源黑体 CN Normal" panose="020B0400000000000000" pitchFamily="34" charset="-122"/>
                <a:ea typeface="思源黑体 CN Normal" panose="020B0400000000000000" pitchFamily="34" charset="-122"/>
              </a:rPr>
              <a:t>接收命令行参数</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685800" lvl="1" indent="-228600" algn="l" defTabSz="914400">
              <a:lnSpc>
                <a:spcPct val="150000"/>
              </a:lnSpc>
              <a:spcAft>
                <a:spcPts val="0"/>
              </a:spcAft>
              <a:buFont typeface="+mj-ea"/>
              <a:buAutoNum type="circleNumDbPlain"/>
            </a:pPr>
            <a:r>
              <a:rPr lang="zh-CN" altLang="en-US" sz="1215" kern="0" dirty="0">
                <a:solidFill>
                  <a:schemeClr val="tx1"/>
                </a:solidFill>
                <a:latin typeface="思源黑体 CN Normal" panose="020B0400000000000000" pitchFamily="34" charset="-122"/>
                <a:ea typeface="思源黑体 CN Normal" panose="020B0400000000000000" pitchFamily="34" charset="-122"/>
              </a:rPr>
              <a:t>在</a:t>
            </a:r>
            <a:r>
              <a:rPr lang="en-US" altLang="zh-CN" sz="1215" kern="0" dirty="0">
                <a:solidFill>
                  <a:schemeClr val="tx1"/>
                </a:solidFill>
                <a:latin typeface="思源黑体 CN Normal" panose="020B0400000000000000" pitchFamily="34" charset="-122"/>
                <a:ea typeface="思源黑体 CN Normal" panose="020B0400000000000000" pitchFamily="34" charset="-122"/>
              </a:rPr>
              <a:t>DOS</a:t>
            </a:r>
            <a:r>
              <a:rPr lang="zh-CN" altLang="en-US" sz="1215" kern="0" dirty="0">
                <a:solidFill>
                  <a:schemeClr val="tx1"/>
                </a:solidFill>
                <a:latin typeface="思源黑体 CN Normal" panose="020B0400000000000000" pitchFamily="34" charset="-122"/>
                <a:ea typeface="思源黑体 CN Normal" panose="020B0400000000000000" pitchFamily="34" charset="-122"/>
              </a:rPr>
              <a:t>命令窗口中怎么传？在</a:t>
            </a:r>
            <a:r>
              <a:rPr lang="en-US" altLang="zh-CN" sz="1215" kern="0" dirty="0">
                <a:solidFill>
                  <a:schemeClr val="tx1"/>
                </a:solidFill>
                <a:latin typeface="思源黑体 CN Normal" panose="020B0400000000000000" pitchFamily="34" charset="-122"/>
                <a:ea typeface="思源黑体 CN Normal" panose="020B0400000000000000" pitchFamily="34" charset="-122"/>
              </a:rPr>
              <a:t>IDEA</a:t>
            </a:r>
            <a:r>
              <a:rPr lang="zh-CN" altLang="en-US" sz="1215" kern="0" dirty="0">
                <a:solidFill>
                  <a:schemeClr val="tx1"/>
                </a:solidFill>
                <a:latin typeface="思源黑体 CN Normal" panose="020B0400000000000000" pitchFamily="34" charset="-122"/>
                <a:ea typeface="思源黑体 CN Normal" panose="020B0400000000000000" pitchFamily="34" charset="-122"/>
              </a:rPr>
              <a:t>中怎么传？</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关于方法的可变长度参数？</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685800" lvl="1" indent="-228600" algn="l" defTabSz="914400">
              <a:lnSpc>
                <a:spcPct val="150000"/>
              </a:lnSpc>
              <a:spcAft>
                <a:spcPts val="0"/>
              </a:spcAft>
              <a:buFont typeface="+mj-ea"/>
              <a:buAutoNum type="circleNumDbPlain"/>
            </a:pPr>
            <a:r>
              <a:rPr lang="zh-CN" altLang="en-US" sz="1215" kern="0" dirty="0">
                <a:solidFill>
                  <a:schemeClr val="tx1"/>
                </a:solidFill>
                <a:latin typeface="思源黑体 CN Normal" panose="020B0400000000000000" pitchFamily="34" charset="-122"/>
                <a:ea typeface="思源黑体 CN Normal" panose="020B0400000000000000" pitchFamily="34" charset="-122"/>
              </a:rPr>
              <a:t>可变长参数只能出现在形参列表中的最后一个位置。</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685800" lvl="1" indent="-228600" algn="l" defTabSz="914400">
              <a:lnSpc>
                <a:spcPct val="150000"/>
              </a:lnSpc>
              <a:spcAft>
                <a:spcPts val="0"/>
              </a:spcAft>
              <a:buFont typeface="+mj-ea"/>
              <a:buAutoNum type="circleNumDbPlain"/>
            </a:pPr>
            <a:r>
              <a:rPr lang="zh-CN" altLang="en-US" sz="1215" kern="0" dirty="0">
                <a:solidFill>
                  <a:schemeClr val="tx1"/>
                </a:solidFill>
                <a:latin typeface="思源黑体 CN Normal" panose="020B0400000000000000" pitchFamily="34" charset="-122"/>
                <a:ea typeface="思源黑体 CN Normal" panose="020B0400000000000000" pitchFamily="34" charset="-122"/>
              </a:rPr>
              <a:t>可变长参数可以当做数组来处理。</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273431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02</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一维数组</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2" name="图片 1" descr="无标题"/>
          <p:cNvPicPr>
            <a:picLocks noChangeAspect="1"/>
          </p:cNvPicPr>
          <p:nvPr/>
        </p:nvPicPr>
        <p:blipFill>
          <a:blip r:embed="rId3"/>
          <a:stretch>
            <a:fillRect/>
          </a:stretch>
        </p:blipFill>
        <p:spPr>
          <a:xfrm>
            <a:off x="5201920" y="934720"/>
            <a:ext cx="2358390" cy="14135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34720"/>
            <a:ext cx="9582785" cy="263715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rPr>
              <a:t>一维数组的扩容</a:t>
            </a:r>
            <a:endParaRPr lang="zh-CN" altLang="en-US" sz="2000" dirty="0">
              <a:solidFill>
                <a:schemeClr val="tx1"/>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数组长度一旦确定不可变。</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那数组应该如何扩容？</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685800" lvl="1" indent="-228600" algn="l" defTabSz="914400">
              <a:lnSpc>
                <a:spcPct val="150000"/>
              </a:lnSpc>
              <a:spcAft>
                <a:spcPts val="0"/>
              </a:spcAft>
              <a:buFont typeface="+mj-ea"/>
              <a:buAutoNum type="circleNumDbPlain"/>
            </a:pPr>
            <a:r>
              <a:rPr lang="zh-CN" altLang="en-US" sz="1215" kern="0" dirty="0">
                <a:solidFill>
                  <a:schemeClr val="tx1"/>
                </a:solidFill>
                <a:latin typeface="思源黑体 CN Normal" panose="020B0400000000000000" pitchFamily="34" charset="-122"/>
                <a:ea typeface="思源黑体 CN Normal" panose="020B0400000000000000" pitchFamily="34" charset="-122"/>
              </a:rPr>
              <a:t>只能创建一个更大的数组将原数组中的数据全部拷贝到新数组中</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685800" lvl="1" indent="-228600" algn="l" defTabSz="914400">
              <a:lnSpc>
                <a:spcPct val="150000"/>
              </a:lnSpc>
              <a:spcAft>
                <a:spcPts val="0"/>
              </a:spcAft>
              <a:buFont typeface="+mj-ea"/>
              <a:buAutoNum type="circleNumDbPlain"/>
            </a:pPr>
            <a:r>
              <a:rPr lang="zh-CN" altLang="en-US" sz="1215" kern="0" dirty="0">
                <a:solidFill>
                  <a:schemeClr val="tx1"/>
                </a:solidFill>
                <a:latin typeface="思源黑体 CN Normal" panose="020B0400000000000000" pitchFamily="34" charset="-122"/>
                <a:ea typeface="思源黑体 CN Normal" panose="020B0400000000000000" pitchFamily="34" charset="-122"/>
              </a:rPr>
              <a:t>可以使用</a:t>
            </a:r>
            <a:r>
              <a:rPr lang="en-US" altLang="zh-CN" sz="1215" kern="0" dirty="0">
                <a:solidFill>
                  <a:schemeClr val="tx1"/>
                </a:solidFill>
                <a:latin typeface="思源黑体 CN Normal" panose="020B0400000000000000" pitchFamily="34" charset="-122"/>
                <a:ea typeface="思源黑体 CN Normal" panose="020B0400000000000000" pitchFamily="34" charset="-122"/>
              </a:rPr>
              <a:t>System.arraycopy()</a:t>
            </a:r>
            <a:r>
              <a:rPr lang="zh-CN" altLang="en-US" sz="1215" kern="0" dirty="0">
                <a:solidFill>
                  <a:schemeClr val="tx1"/>
                </a:solidFill>
                <a:latin typeface="思源黑体 CN Normal" panose="020B0400000000000000" pitchFamily="34" charset="-122"/>
                <a:ea typeface="思源黑体 CN Normal" panose="020B0400000000000000" pitchFamily="34" charset="-122"/>
              </a:rPr>
              <a:t>方法完成数组的拷贝。</a:t>
            </a:r>
            <a:endParaRPr lang="zh-CN" altLang="en-US" sz="1215"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数组扩容会影响程序的执行效率，因此尽可能预测数据量，创建一个接近数量的数组，减少扩容次数。</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2734310"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02</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一维数组</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ags/tag1.xml><?xml version="1.0" encoding="utf-8"?>
<p:tagLst xmlns:p="http://schemas.openxmlformats.org/presentationml/2006/main">
  <p:tag name="PA" val="v5.2.11"/>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PA" val="v5.2.11"/>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PA" val="v5.2.11"/>
  <p:tag name="RESOURCELIBID_ANIM" val="439"/>
</p:tagLst>
</file>

<file path=ppt/tags/tag49.xml><?xml version="1.0" encoding="utf-8"?>
<p:tagLst xmlns:p="http://schemas.openxmlformats.org/presentationml/2006/main">
  <p:tag name="PA" val="v3.0.1"/>
</p:tagLst>
</file>

<file path=ppt/tags/tag5.xml><?xml version="1.0" encoding="utf-8"?>
<p:tagLst xmlns:p="http://schemas.openxmlformats.org/presentationml/2006/main">
  <p:tag name="PA" val="v5.2.11"/>
</p:tagLst>
</file>

<file path=ppt/tags/tag50.xml><?xml version="1.0" encoding="utf-8"?>
<p:tagLst xmlns:p="http://schemas.openxmlformats.org/presentationml/2006/main">
  <p:tag name="PA" val="v3.0.1"/>
</p:tagLst>
</file>

<file path=ppt/tags/tag51.xml><?xml version="1.0" encoding="utf-8"?>
<p:tagLst xmlns:p="http://schemas.openxmlformats.org/presentationml/2006/main">
  <p:tag name="PA" val="v5.2.11"/>
</p:tagLst>
</file>

<file path=ppt/tags/tag52.xml><?xml version="1.0" encoding="utf-8"?>
<p:tagLst xmlns:p="http://schemas.openxmlformats.org/presentationml/2006/main">
  <p:tag name="PA" val="v5.2.11"/>
</p:tagLst>
</file>

<file path=ppt/tags/tag53.xml><?xml version="1.0" encoding="utf-8"?>
<p:tagLst xmlns:p="http://schemas.openxmlformats.org/presentationml/2006/main">
  <p:tag name="PA" val="v5.2.11"/>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ISLIDE.ICON" val="#176715;"/>
</p:tagLst>
</file>

<file path=ppt/tags/tag56.xml><?xml version="1.0" encoding="utf-8"?>
<p:tagLst xmlns:p="http://schemas.openxmlformats.org/presentationml/2006/main">
  <p:tag name="COMMONDATA" val="eyJoZGlkIjoiYTcyYmVjMTcwOWFmNjA4YzMzMmY4MjU1YmU4YjVjNjcifQ=="/>
  <p:tag name="commondata" val="eyJoZGlkIjoiNGZiMmNiMjBhODhhNzk3MjBiMjM1MzUzMzI3ZDg5ZWYifQ=="/>
</p:tagLst>
</file>

<file path=ppt/tags/tag6.xml><?xml version="1.0" encoding="utf-8"?>
<p:tagLst xmlns:p="http://schemas.openxmlformats.org/presentationml/2006/main">
  <p:tag name="PA" val="v5.2.11"/>
</p:tagLst>
</file>

<file path=ppt/tags/tag7.xml><?xml version="1.0" encoding="utf-8"?>
<p:tagLst xmlns:p="http://schemas.openxmlformats.org/presentationml/2006/main">
  <p:tag name="PA" val="v5.2.11"/>
</p:tagLst>
</file>

<file path=ppt/tags/tag8.xml><?xml version="1.0" encoding="utf-8"?>
<p:tagLst xmlns:p="http://schemas.openxmlformats.org/presentationml/2006/main">
  <p:tag name="ISLIDE.ICON" val="#176715;"/>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8387</Words>
  <Application>WPS 演示</Application>
  <PresentationFormat>宽屏</PresentationFormat>
  <Paragraphs>402</Paragraphs>
  <Slides>30</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30</vt:i4>
      </vt:variant>
    </vt:vector>
  </HeadingPairs>
  <TitlesOfParts>
    <vt:vector size="50" baseType="lpstr">
      <vt:lpstr>Arial</vt:lpstr>
      <vt:lpstr>宋体</vt:lpstr>
      <vt:lpstr>Wingdings</vt:lpstr>
      <vt:lpstr>思源黑体 CN Normal</vt:lpstr>
      <vt:lpstr>思源黑体 CN Medium</vt:lpstr>
      <vt:lpstr>黑体</vt:lpstr>
      <vt:lpstr>思源黑体 CN Regular</vt:lpstr>
      <vt:lpstr>思源黑体 CN Bold</vt:lpstr>
      <vt:lpstr>思源黑体 CN Light</vt:lpstr>
      <vt:lpstr>Calibri Light</vt:lpstr>
      <vt:lpstr>Symbol</vt:lpstr>
      <vt:lpstr>思源宋体 CN Heavy</vt:lpstr>
      <vt:lpstr>微软雅黑</vt:lpstr>
      <vt:lpstr>Arial Unicode MS</vt:lpstr>
      <vt:lpstr>Arial Black</vt:lpstr>
      <vt:lpstr>+中文标题</vt:lpstr>
      <vt:lpstr>Open Sans</vt:lpstr>
      <vt:lpstr>Calibri</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柯媛媛</dc:creator>
  <cp:lastModifiedBy>杜聚宾</cp:lastModifiedBy>
  <cp:revision>226</cp:revision>
  <dcterms:created xsi:type="dcterms:W3CDTF">2019-09-19T02:01:00Z</dcterms:created>
  <dcterms:modified xsi:type="dcterms:W3CDTF">2024-01-12T23:41:31Z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B4336ABF8D4B43BBBB25AAA0743935E4_12</vt:lpwstr>
  </property>
</Properties>
</file>