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4" r:id="rId3"/>
    <p:sldId id="273" r:id="rId4"/>
    <p:sldId id="347" r:id="rId5"/>
    <p:sldId id="337" r:id="rId6"/>
    <p:sldId id="339" r:id="rId7"/>
    <p:sldId id="342" r:id="rId8"/>
    <p:sldId id="343" r:id="rId9"/>
    <p:sldId id="340" r:id="rId10"/>
    <p:sldId id="349" r:id="rId11"/>
    <p:sldId id="350" r:id="rId12"/>
    <p:sldId id="356" r:id="rId13"/>
    <p:sldId id="358" r:id="rId14"/>
    <p:sldId id="359" r:id="rId15"/>
    <p:sldId id="360" r:id="rId16"/>
    <p:sldId id="361" r:id="rId17"/>
    <p:sldId id="363" r:id="rId18"/>
    <p:sldId id="258" r:id="rId19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2" userDrawn="1">
          <p15:clr>
            <a:srgbClr val="A4A3A4"/>
          </p15:clr>
        </p15:guide>
        <p15:guide id="2" pos="3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2562"/>
    <a:srgbClr val="ED7D31"/>
    <a:srgbClr val="01255A"/>
    <a:srgbClr val="002358"/>
    <a:srgbClr val="001D52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8" y="192"/>
      </p:cViewPr>
      <p:guideLst>
        <p:guide orient="horz" pos="2242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4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tags" Target="../tags/tag30.xml"/><Relationship Id="rId6" Type="http://schemas.openxmlformats.org/officeDocument/2006/relationships/image" Target="../media/image13.png"/><Relationship Id="rId5" Type="http://schemas.openxmlformats.org/officeDocument/2006/relationships/tags" Target="../tags/tag29.xml"/><Relationship Id="rId4" Type="http://schemas.openxmlformats.org/officeDocument/2006/relationships/image" Target="../media/image12.png"/><Relationship Id="rId3" Type="http://schemas.openxmlformats.org/officeDocument/2006/relationships/tags" Target="../tags/tag28.xml"/><Relationship Id="rId2" Type="http://schemas.openxmlformats.org/officeDocument/2006/relationships/image" Target="../media/image3.png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tags" Target="../tags/tag32.xml"/><Relationship Id="rId2" Type="http://schemas.openxmlformats.org/officeDocument/2006/relationships/image" Target="../media/image3.png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18.png"/><Relationship Id="rId7" Type="http://schemas.openxmlformats.org/officeDocument/2006/relationships/tags" Target="../tags/tag37.xml"/><Relationship Id="rId6" Type="http://schemas.openxmlformats.org/officeDocument/2006/relationships/image" Target="../media/image17.png"/><Relationship Id="rId5" Type="http://schemas.openxmlformats.org/officeDocument/2006/relationships/tags" Target="../tags/tag36.xml"/><Relationship Id="rId4" Type="http://schemas.openxmlformats.org/officeDocument/2006/relationships/image" Target="../media/image16.png"/><Relationship Id="rId3" Type="http://schemas.openxmlformats.org/officeDocument/2006/relationships/tags" Target="../tags/tag35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../media/image2.png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ags" Target="../tags/tag13.xml"/><Relationship Id="rId4" Type="http://schemas.openxmlformats.org/officeDocument/2006/relationships/image" Target="../media/image4.png"/><Relationship Id="rId3" Type="http://schemas.openxmlformats.org/officeDocument/2006/relationships/tags" Target="../tags/tag12.xml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tags" Target="../tags/tag17.xml"/><Relationship Id="rId4" Type="http://schemas.openxmlformats.org/officeDocument/2006/relationships/image" Target="../media/image7.png"/><Relationship Id="rId3" Type="http://schemas.openxmlformats.org/officeDocument/2006/relationships/tags" Target="../tags/tag16.xml"/><Relationship Id="rId2" Type="http://schemas.openxmlformats.org/officeDocument/2006/relationships/image" Target="../media/image3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tags" Target="../tags/tag21.xml"/><Relationship Id="rId6" Type="http://schemas.openxmlformats.org/officeDocument/2006/relationships/image" Target="../media/image10.png"/><Relationship Id="rId5" Type="http://schemas.openxmlformats.org/officeDocument/2006/relationships/tags" Target="../tags/tag20.xml"/><Relationship Id="rId4" Type="http://schemas.openxmlformats.org/officeDocument/2006/relationships/image" Target="../media/image9.png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22225" y="-1270"/>
            <a:ext cx="8779726" cy="6858000"/>
            <a:chOff x="5374" y="0"/>
            <a:chExt cx="13826" cy="10800"/>
          </a:xfrm>
        </p:grpSpPr>
        <p:sp>
          <p:nvSpPr>
            <p:cNvPr id="9" name="任意多边形 8"/>
            <p:cNvSpPr/>
            <p:nvPr/>
          </p:nvSpPr>
          <p:spPr>
            <a:xfrm flipH="1">
              <a:off x="5374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392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2012" y="3612"/>
              <a:ext cx="7188" cy="7188"/>
            </a:xfrm>
            <a:prstGeom prst="rtTriangle">
              <a:avLst/>
            </a:pr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501" y="2083"/>
              <a:ext cx="5665" cy="5629"/>
            </a:xfrm>
            <a:prstGeom prst="ellipse">
              <a:avLst/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>
              <a:outerShdw blurRad="939800" dist="266700" sx="99000" sy="99000" algn="ctr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726" y="2350"/>
              <a:ext cx="5232" cy="5163"/>
            </a:xfrm>
            <a:prstGeom prst="ellipse">
              <a:avLst/>
            </a:prstGeom>
            <a:noFill/>
            <a:ln>
              <a:solidFill>
                <a:srgbClr val="2C3173">
                  <a:alpha val="32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1459B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6992" y="9260"/>
              <a:ext cx="923" cy="386"/>
              <a:chOff x="8225" y="1632"/>
              <a:chExt cx="923" cy="386"/>
            </a:xfrm>
            <a:solidFill>
              <a:srgbClr val="ED7D31"/>
            </a:solidFill>
          </p:grpSpPr>
          <p:grpSp>
            <p:nvGrpSpPr>
              <p:cNvPr id="52" name="组合 51"/>
              <p:cNvGrpSpPr/>
              <p:nvPr/>
            </p:nvGrpSpPr>
            <p:grpSpPr>
              <a:xfrm>
                <a:off x="8225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8732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810" y="5756275"/>
            <a:ext cx="7391400" cy="1781175"/>
          </a:xfrm>
          <a:prstGeom prst="rect">
            <a:avLst/>
          </a:prstGeom>
        </p:spPr>
      </p:pic>
      <p:cxnSp>
        <p:nvCxnSpPr>
          <p:cNvPr id="21" name="图形"/>
          <p:cNvCxnSpPr/>
          <p:nvPr/>
        </p:nvCxnSpPr>
        <p:spPr>
          <a:xfrm>
            <a:off x="6576002" y="2869771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图形"/>
          <p:cNvCxnSpPr/>
          <p:nvPr/>
        </p:nvCxnSpPr>
        <p:spPr>
          <a:xfrm flipH="1">
            <a:off x="6576002" y="2957132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-文本框 88"/>
          <p:cNvSpPr txBox="1"/>
          <p:nvPr>
            <p:custDataLst>
              <p:tags r:id="rId2"/>
            </p:custDataLst>
          </p:nvPr>
        </p:nvSpPr>
        <p:spPr>
          <a:xfrm>
            <a:off x="6004560" y="2630170"/>
            <a:ext cx="36099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第五章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异常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175895" y="-695325"/>
            <a:ext cx="7391400" cy="1781175"/>
          </a:xfrm>
          <a:prstGeom prst="rect">
            <a:avLst/>
          </a:prstGeom>
        </p:spPr>
      </p:pic>
      <p:sp>
        <p:nvSpPr>
          <p:cNvPr id="2" name="PA-文本框 88"/>
          <p:cNvSpPr txBox="1"/>
          <p:nvPr>
            <p:custDataLst>
              <p:tags r:id="rId3"/>
            </p:custDataLst>
          </p:nvPr>
        </p:nvSpPr>
        <p:spPr>
          <a:xfrm>
            <a:off x="7147252" y="5629442"/>
            <a:ext cx="4303583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动力节点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老杜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324" y="1993202"/>
            <a:ext cx="2250665" cy="2108039"/>
          </a:xfrm>
          <a:prstGeom prst="rect">
            <a:avLst/>
          </a:prstGeom>
        </p:spPr>
      </p:pic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8628123" y="4047329"/>
            <a:ext cx="482600" cy="145415"/>
            <a:chOff x="1339" y="8078"/>
            <a:chExt cx="760" cy="229"/>
          </a:xfrm>
        </p:grpSpPr>
        <p:sp>
          <p:nvSpPr>
            <p:cNvPr id="44" name="椭圆 43"/>
            <p:cNvSpPr/>
            <p:nvPr>
              <p:custDataLst>
                <p:tags r:id="rId8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9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10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5380" y="1033780"/>
            <a:ext cx="9160510" cy="50761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第二种处理方式：捕捉异常</a:t>
            </a: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(try...catch...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关键字</a:t>
            </a: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如果一个异常发生后，不需要调用者知道，也不需要调用者来处理，选择使用捕捉方式处理。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try{</a:t>
            </a:r>
            <a:endParaRPr lang="en-US" altLang="zh-CN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尝试执行可能会出现异常的代码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try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块中的代码如果执行出现异常，出现异常的位置往下的代码是不会执行的，直接进入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catch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块执行</a:t>
            </a:r>
            <a:endParaRPr lang="en-US" altLang="zh-CN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}catch(AException e){</a:t>
            </a:r>
            <a:endParaRPr lang="en-US" altLang="zh-CN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如果捕捉到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AException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类型的异常，在这里处理</a:t>
            </a:r>
            <a:endParaRPr lang="en-US" altLang="zh-CN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}catch(BException e){</a:t>
            </a:r>
            <a:endParaRPr lang="en-US" altLang="zh-CN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// 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如果捕捉到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BException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类型的异常，在这里处理</a:t>
            </a:r>
            <a:endParaRPr lang="en-US" altLang="zh-CN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}catch(XException e){</a:t>
            </a:r>
            <a:endParaRPr lang="en-US" altLang="zh-CN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// 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如果捕捉到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XException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类型的异常，在这里处理</a:t>
            </a:r>
            <a:endParaRPr lang="en-US" altLang="zh-CN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en-US" altLang="zh-CN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try..catch..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将所有发生的异常捕捉后，这里的代码是会继续往下执行的。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catch可以写多个。并且遵循自上而下，从小到大。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Java7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新特性：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catch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后面小括号中可以编写多个异常，使用运算符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“|”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隔开。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异常的处理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5380" y="1033780"/>
            <a:ext cx="9160510" cy="3241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异常的常用方法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获取异常的简单描述信息：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exception.getMessage();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message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是通过构造方法创建异常对象时传递过去的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message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打印异常堆栈信息：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exception.printStackTrace();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要会看异常的堆栈信息：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异常信息的打印是符合栈数据结构的。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看异常信息主要看最开始的描述信息。看栈顶信息。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05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异常的常用方法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5380" y="1033780"/>
            <a:ext cx="9160510" cy="48361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finally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语句块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finally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语句块中的代码是一定会执行的。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finally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语句块不能单独使用，至少需要配合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try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语句块一起使用：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try...finally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try...catch...finally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73050"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通常在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finally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语句块中完成资源的释放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30250" lvl="2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资源释放的工作比较重要，如果资源没有释放会一直占用内存。</a:t>
            </a:r>
            <a:endParaRPr lang="zh-CN" altLang="en-US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30250" lvl="2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为了保证资源的关闭，也就是说：不管程序是否出现异常，关闭资源的代码一定要保证执行。</a:t>
            </a:r>
            <a:endParaRPr lang="zh-CN" altLang="en-US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30250" lvl="2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因此在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finally</a:t>
            </a: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语句块中通常进行资源的释放。</a:t>
            </a:r>
            <a:endParaRPr lang="zh-CN" altLang="en-US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73050"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final、finally、finalize分别是什么？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30250" lvl="2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</a:t>
            </a: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是一个关键字，修饰的类无法继承，修饰的方法无法覆盖，修饰的变量不能修改。</a:t>
            </a:r>
            <a:endParaRPr lang="zh-CN" altLang="en-US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30250" lvl="2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finally</a:t>
            </a: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是一个关键字，和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try</a:t>
            </a: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一起使用，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finally</a:t>
            </a: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语句块中的代码一定会执行。</a:t>
            </a:r>
            <a:endParaRPr lang="zh-CN" altLang="en-US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30250" lvl="2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finalize</a:t>
            </a: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是一个标识符，它是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Object</a:t>
            </a: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类中的一个方法名。</a:t>
            </a:r>
            <a:endParaRPr lang="zh-CN" altLang="en-US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06finally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语句块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5380" y="1033780"/>
            <a:ext cx="9160510" cy="31584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finally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语句块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以下程序的执行结果？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以下程序的执行结果？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06finally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语句块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6870" y="2078355"/>
            <a:ext cx="2927985" cy="1400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26870" y="4351655"/>
            <a:ext cx="3151505" cy="174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64175" y="4351655"/>
            <a:ext cx="2243455" cy="173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5380" y="1033780"/>
            <a:ext cx="9160510" cy="9683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方法覆盖与异常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方法重写之后，不能比父类方法抛出更多的异常，可以更少。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07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方法覆盖与异常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5380" y="2101215"/>
            <a:ext cx="9791065" cy="393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5380" y="1033780"/>
            <a:ext cx="9160510" cy="43154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实现一个简单的图书馆管理系统，在该系统中，你需要实现图书的分类管理、借阅和归还等功能。具体要求如下：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定义一个抽象类Book，包含图书的基础属性，如书名、作者、价格、ISBN等。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 定义一个继承自Book的子类FictionBook，用来表示小说类图书。小说类图书包含一个level属性，表示小说的受众年龄段（如幼儿、青少年、成人等），重写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toString()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 定义一个继承自Book的子类NonFictionBook，用来表示非小说类图书。非小说类图书包含一个topic属性，表示非小说类图书的主题（如历史、科学、编程等），重写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toString()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 定义一个接口Lendable，包含借阅图书和归还图书两个方法。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 定义一个实现Lendable接口的类BookItem，表示图书的实例，保存图书的状态（借出或未借出）并提供相应的借阅和归还操作。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 定义一个库存类Stock，保存所有图书实例以及它们的当前状态，并提供查找和添加/删除图书实例的方法。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 对用户的输入进行异常处理，包括输入不合法的ISBN编号、无法找到指定的图书等情况。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8. 需要实现一个简单的命令行界面，让用户可以方便地进行库存管理和借阅/归还操作。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以上是一个简化版的需求，您可以根据自己的实际情况进行扩展和完善。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图书管理系统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61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kern="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宋体 CN Heavy" panose="02020900000000000000" charset="-122"/>
              </a:rPr>
              <a:t>IDEA</a:t>
            </a:r>
            <a:r>
              <a:rPr lang="zh-CN" altLang="en-US" sz="2400" kern="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宋体 CN Heavy" panose="02020900000000000000" charset="-122"/>
              </a:rPr>
              <a:t>集成</a:t>
            </a:r>
            <a:r>
              <a:rPr lang="en-US" altLang="zh-CN" sz="2400" kern="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宋体 CN Heavy" panose="02020900000000000000" charset="-122"/>
              </a:rPr>
              <a:t>ChatGPT</a:t>
            </a:r>
            <a:r>
              <a:rPr lang="zh-CN" altLang="en-US" sz="2400" kern="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宋体 CN Heavy" panose="02020900000000000000" charset="-122"/>
              </a:rPr>
              <a:t>插件</a:t>
            </a:r>
            <a:r>
              <a:rPr lang="en-US" altLang="zh-CN" sz="2400" kern="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宋体 CN Heavy" panose="02020900000000000000" charset="-122"/>
              </a:rPr>
              <a:t>Bito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8225" y="1280160"/>
            <a:ext cx="3014980" cy="2218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40400" y="1280160"/>
            <a:ext cx="3101975" cy="2257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77595" y="4342765"/>
            <a:ext cx="2649220" cy="1265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791200" y="4276725"/>
            <a:ext cx="1604645" cy="1651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直角三角形 79"/>
          <p:cNvSpPr/>
          <p:nvPr/>
        </p:nvSpPr>
        <p:spPr>
          <a:xfrm flipV="1">
            <a:off x="0" y="0"/>
            <a:ext cx="1537639" cy="1537639"/>
          </a:xfrm>
          <a:prstGeom prst="rtTriangle">
            <a:avLst/>
          </a:prstGeom>
          <a:solidFill>
            <a:srgbClr val="2C3173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341227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05904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7627434" y="2283274"/>
            <a:ext cx="4564566" cy="4564566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32575" y="1537335"/>
            <a:ext cx="4479290" cy="4239260"/>
          </a:xfrm>
          <a:prstGeom prst="ellipse">
            <a:avLst/>
          </a:prstGeom>
          <a:solidFill>
            <a:schemeClr val="bg1"/>
          </a:solidFill>
          <a:ln w="22225" cap="flat" cmpd="sng" algn="ctr">
            <a:noFill/>
            <a:prstDash val="solid"/>
            <a:miter lim="800000"/>
          </a:ln>
          <a:effectLst>
            <a:outerShdw blurRad="939800" dist="266700" sx="99000" sy="990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37680" y="1727200"/>
            <a:ext cx="4105910" cy="3859530"/>
          </a:xfrm>
          <a:prstGeom prst="ellipse">
            <a:avLst/>
          </a:prstGeom>
          <a:noFill/>
          <a:ln>
            <a:solidFill>
              <a:srgbClr val="2C3173">
                <a:alpha val="32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1459B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434330" y="2151380"/>
            <a:ext cx="586105" cy="245110"/>
            <a:chOff x="8225" y="1632"/>
            <a:chExt cx="923" cy="386"/>
          </a:xfrm>
          <a:solidFill>
            <a:srgbClr val="002562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77" name="椭圆 76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3" name="椭圆 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10789920" y="5880100"/>
            <a:ext cx="586105" cy="245110"/>
            <a:chOff x="8225" y="1632"/>
            <a:chExt cx="923" cy="386"/>
          </a:xfrm>
          <a:solidFill>
            <a:srgbClr val="ED7D31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PA_矩形 29"/>
          <p:cNvSpPr/>
          <p:nvPr>
            <p:custDataLst>
              <p:tags r:id="rId1"/>
            </p:custDataLst>
          </p:nvPr>
        </p:nvSpPr>
        <p:spPr>
          <a:xfrm>
            <a:off x="570123" y="2582387"/>
            <a:ext cx="5490317" cy="2062103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口口相传的</a:t>
            </a:r>
            <a:r>
              <a:rPr lang="en-US" altLang="zh-CN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Java</a:t>
            </a:r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黄埔军校</a:t>
            </a:r>
            <a:endParaRPr lang="zh-CN" altLang="en-US" sz="6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PA_圆角矩形 31"/>
          <p:cNvSpPr/>
          <p:nvPr>
            <p:custDataLst>
              <p:tags r:id="rId2"/>
            </p:custDataLst>
          </p:nvPr>
        </p:nvSpPr>
        <p:spPr>
          <a:xfrm>
            <a:off x="632213" y="5080777"/>
            <a:ext cx="1351751" cy="338839"/>
          </a:xfrm>
          <a:prstGeom prst="roundRect">
            <a:avLst/>
          </a:prstGeom>
          <a:solidFill>
            <a:srgbClr val="0023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6" name="PA_圆角矩形 31"/>
          <p:cNvSpPr/>
          <p:nvPr>
            <p:custDataLst>
              <p:tags r:id="rId3"/>
            </p:custDataLst>
          </p:nvPr>
        </p:nvSpPr>
        <p:spPr>
          <a:xfrm>
            <a:off x="2720523" y="5080777"/>
            <a:ext cx="1351751" cy="338839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5960" y="416560"/>
            <a:ext cx="1627505" cy="390525"/>
            <a:chOff x="7621368" y="4710754"/>
            <a:chExt cx="2609603" cy="626238"/>
          </a:xfrm>
          <a:solidFill>
            <a:schemeClr val="accent2"/>
          </a:solidFill>
        </p:grpSpPr>
        <p:sp>
          <p:nvSpPr>
            <p:cNvPr id="90" name="check-mark_2431"/>
            <p:cNvSpPr/>
            <p:nvPr/>
          </p:nvSpPr>
          <p:spPr>
            <a:xfrm>
              <a:off x="8621327" y="4727994"/>
              <a:ext cx="609685" cy="608998"/>
            </a:xfrm>
            <a:custGeom>
              <a:avLst/>
              <a:gdLst>
                <a:gd name="T0" fmla="*/ 213 w 427"/>
                <a:gd name="T1" fmla="*/ 0 h 427"/>
                <a:gd name="T2" fmla="*/ 0 w 427"/>
                <a:gd name="T3" fmla="*/ 213 h 427"/>
                <a:gd name="T4" fmla="*/ 213 w 427"/>
                <a:gd name="T5" fmla="*/ 427 h 427"/>
                <a:gd name="T6" fmla="*/ 427 w 427"/>
                <a:gd name="T7" fmla="*/ 213 h 427"/>
                <a:gd name="T8" fmla="*/ 213 w 427"/>
                <a:gd name="T9" fmla="*/ 0 h 427"/>
                <a:gd name="T10" fmla="*/ 180 w 427"/>
                <a:gd name="T11" fmla="*/ 312 h 427"/>
                <a:gd name="T12" fmla="*/ 82 w 427"/>
                <a:gd name="T13" fmla="*/ 214 h 427"/>
                <a:gd name="T14" fmla="*/ 120 w 427"/>
                <a:gd name="T15" fmla="*/ 176 h 427"/>
                <a:gd name="T16" fmla="*/ 180 w 427"/>
                <a:gd name="T17" fmla="*/ 236 h 427"/>
                <a:gd name="T18" fmla="*/ 308 w 427"/>
                <a:gd name="T19" fmla="*/ 108 h 427"/>
                <a:gd name="T20" fmla="*/ 346 w 427"/>
                <a:gd name="T21" fmla="*/ 146 h 427"/>
                <a:gd name="T22" fmla="*/ 180 w 427"/>
                <a:gd name="T23" fmla="*/ 31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" h="427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1"/>
                    <a:pt x="96" y="427"/>
                    <a:pt x="213" y="427"/>
                  </a:cubicBezTo>
                  <a:cubicBezTo>
                    <a:pt x="331" y="427"/>
                    <a:pt x="427" y="331"/>
                    <a:pt x="427" y="213"/>
                  </a:cubicBezTo>
                  <a:cubicBezTo>
                    <a:pt x="427" y="96"/>
                    <a:pt x="331" y="0"/>
                    <a:pt x="213" y="0"/>
                  </a:cubicBezTo>
                  <a:close/>
                  <a:moveTo>
                    <a:pt x="180" y="312"/>
                  </a:moveTo>
                  <a:lnTo>
                    <a:pt x="82" y="214"/>
                  </a:lnTo>
                  <a:lnTo>
                    <a:pt x="120" y="176"/>
                  </a:lnTo>
                  <a:lnTo>
                    <a:pt x="180" y="236"/>
                  </a:lnTo>
                  <a:lnTo>
                    <a:pt x="308" y="108"/>
                  </a:lnTo>
                  <a:lnTo>
                    <a:pt x="346" y="146"/>
                  </a:lnTo>
                  <a:lnTo>
                    <a:pt x="180" y="312"/>
                  </a:ln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confont-1191-866891"/>
            <p:cNvSpPr/>
            <p:nvPr/>
          </p:nvSpPr>
          <p:spPr>
            <a:xfrm>
              <a:off x="7621368" y="4710754"/>
              <a:ext cx="609685" cy="609522"/>
            </a:xfrm>
            <a:custGeom>
              <a:avLst/>
              <a:gdLst>
                <a:gd name="T0" fmla="*/ 3884 w 7768"/>
                <a:gd name="T1" fmla="*/ 0 h 7766"/>
                <a:gd name="T2" fmla="*/ 0 w 7768"/>
                <a:gd name="T3" fmla="*/ 3883 h 7766"/>
                <a:gd name="T4" fmla="*/ 3884 w 7768"/>
                <a:gd name="T5" fmla="*/ 7766 h 7766"/>
                <a:gd name="T6" fmla="*/ 7768 w 7768"/>
                <a:gd name="T7" fmla="*/ 3883 h 7766"/>
                <a:gd name="T8" fmla="*/ 3884 w 7768"/>
                <a:gd name="T9" fmla="*/ 0 h 7766"/>
                <a:gd name="T10" fmla="*/ 3884 w 7768"/>
                <a:gd name="T11" fmla="*/ 6041 h 7766"/>
                <a:gd name="T12" fmla="*/ 3453 w 7768"/>
                <a:gd name="T13" fmla="*/ 5609 h 7766"/>
                <a:gd name="T14" fmla="*/ 3884 w 7768"/>
                <a:gd name="T15" fmla="*/ 5178 h 7766"/>
                <a:gd name="T16" fmla="*/ 4315 w 7768"/>
                <a:gd name="T17" fmla="*/ 5609 h 7766"/>
                <a:gd name="T18" fmla="*/ 3884 w 7768"/>
                <a:gd name="T19" fmla="*/ 6041 h 7766"/>
                <a:gd name="T20" fmla="*/ 4295 w 7768"/>
                <a:gd name="T21" fmla="*/ 4313 h 7766"/>
                <a:gd name="T22" fmla="*/ 3888 w 7768"/>
                <a:gd name="T23" fmla="*/ 4737 h 7766"/>
                <a:gd name="T24" fmla="*/ 3933 w 7768"/>
                <a:gd name="T25" fmla="*/ 4746 h 7766"/>
                <a:gd name="T26" fmla="*/ 3843 w 7768"/>
                <a:gd name="T27" fmla="*/ 4746 h 7766"/>
                <a:gd name="T28" fmla="*/ 3888 w 7768"/>
                <a:gd name="T29" fmla="*/ 4737 h 7766"/>
                <a:gd name="T30" fmla="*/ 3485 w 7768"/>
                <a:gd name="T31" fmla="*/ 4313 h 7766"/>
                <a:gd name="T32" fmla="*/ 3386 w 7768"/>
                <a:gd name="T33" fmla="*/ 2158 h 7766"/>
                <a:gd name="T34" fmla="*/ 3800 w 7768"/>
                <a:gd name="T35" fmla="*/ 1725 h 7766"/>
                <a:gd name="T36" fmla="*/ 3999 w 7768"/>
                <a:gd name="T37" fmla="*/ 1725 h 7766"/>
                <a:gd name="T38" fmla="*/ 4410 w 7768"/>
                <a:gd name="T39" fmla="*/ 2158 h 7766"/>
                <a:gd name="T40" fmla="*/ 4295 w 7768"/>
                <a:gd name="T41" fmla="*/ 4313 h 7766"/>
                <a:gd name="T42" fmla="*/ 4295 w 7768"/>
                <a:gd name="T43" fmla="*/ 4313 h 7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68" h="7766">
                  <a:moveTo>
                    <a:pt x="3884" y="0"/>
                  </a:moveTo>
                  <a:cubicBezTo>
                    <a:pt x="1739" y="0"/>
                    <a:pt x="0" y="1738"/>
                    <a:pt x="0" y="3883"/>
                  </a:cubicBezTo>
                  <a:cubicBezTo>
                    <a:pt x="0" y="6028"/>
                    <a:pt x="1739" y="7766"/>
                    <a:pt x="3884" y="7766"/>
                  </a:cubicBezTo>
                  <a:cubicBezTo>
                    <a:pt x="6029" y="7766"/>
                    <a:pt x="7768" y="6028"/>
                    <a:pt x="7768" y="3883"/>
                  </a:cubicBezTo>
                  <a:cubicBezTo>
                    <a:pt x="7768" y="1738"/>
                    <a:pt x="6029" y="0"/>
                    <a:pt x="3884" y="0"/>
                  </a:cubicBezTo>
                  <a:close/>
                  <a:moveTo>
                    <a:pt x="3884" y="6041"/>
                  </a:moveTo>
                  <a:cubicBezTo>
                    <a:pt x="3646" y="6041"/>
                    <a:pt x="3453" y="5847"/>
                    <a:pt x="3453" y="5609"/>
                  </a:cubicBezTo>
                  <a:cubicBezTo>
                    <a:pt x="3453" y="5371"/>
                    <a:pt x="3646" y="5178"/>
                    <a:pt x="3884" y="5178"/>
                  </a:cubicBezTo>
                  <a:cubicBezTo>
                    <a:pt x="4122" y="5178"/>
                    <a:pt x="4315" y="5371"/>
                    <a:pt x="4315" y="5609"/>
                  </a:cubicBezTo>
                  <a:cubicBezTo>
                    <a:pt x="4315" y="5847"/>
                    <a:pt x="4122" y="6041"/>
                    <a:pt x="3884" y="6041"/>
                  </a:cubicBezTo>
                  <a:close/>
                  <a:moveTo>
                    <a:pt x="4295" y="4313"/>
                  </a:moveTo>
                  <a:cubicBezTo>
                    <a:pt x="4284" y="4537"/>
                    <a:pt x="4103" y="4714"/>
                    <a:pt x="3888" y="4737"/>
                  </a:cubicBezTo>
                  <a:cubicBezTo>
                    <a:pt x="3904" y="4739"/>
                    <a:pt x="3917" y="4746"/>
                    <a:pt x="3933" y="4746"/>
                  </a:cubicBezTo>
                  <a:lnTo>
                    <a:pt x="3843" y="4746"/>
                  </a:lnTo>
                  <a:cubicBezTo>
                    <a:pt x="3859" y="4746"/>
                    <a:pt x="3873" y="4739"/>
                    <a:pt x="3888" y="4737"/>
                  </a:cubicBezTo>
                  <a:cubicBezTo>
                    <a:pt x="3672" y="4714"/>
                    <a:pt x="3495" y="4541"/>
                    <a:pt x="3485" y="4313"/>
                  </a:cubicBezTo>
                  <a:lnTo>
                    <a:pt x="3386" y="2158"/>
                  </a:lnTo>
                  <a:cubicBezTo>
                    <a:pt x="3375" y="1919"/>
                    <a:pt x="3562" y="1725"/>
                    <a:pt x="3800" y="1725"/>
                  </a:cubicBezTo>
                  <a:lnTo>
                    <a:pt x="3999" y="1725"/>
                  </a:lnTo>
                  <a:cubicBezTo>
                    <a:pt x="4239" y="1725"/>
                    <a:pt x="4424" y="1914"/>
                    <a:pt x="4410" y="2158"/>
                  </a:cubicBezTo>
                  <a:lnTo>
                    <a:pt x="4295" y="4313"/>
                  </a:lnTo>
                  <a:close/>
                  <a:moveTo>
                    <a:pt x="4295" y="4313"/>
                  </a:move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ay-button_91268"/>
            <p:cNvSpPr/>
            <p:nvPr/>
          </p:nvSpPr>
          <p:spPr>
            <a:xfrm>
              <a:off x="9621286" y="4727994"/>
              <a:ext cx="609685" cy="608766"/>
            </a:xfrm>
            <a:custGeom>
              <a:avLst/>
              <a:gdLst>
                <a:gd name="T0" fmla="*/ 267 w 533"/>
                <a:gd name="T1" fmla="*/ 0 h 533"/>
                <a:gd name="T2" fmla="*/ 0 w 533"/>
                <a:gd name="T3" fmla="*/ 267 h 533"/>
                <a:gd name="T4" fmla="*/ 267 w 533"/>
                <a:gd name="T5" fmla="*/ 533 h 533"/>
                <a:gd name="T6" fmla="*/ 533 w 533"/>
                <a:gd name="T7" fmla="*/ 267 h 533"/>
                <a:gd name="T8" fmla="*/ 267 w 533"/>
                <a:gd name="T9" fmla="*/ 0 h 533"/>
                <a:gd name="T10" fmla="*/ 356 w 533"/>
                <a:gd name="T11" fmla="*/ 285 h 533"/>
                <a:gd name="T12" fmla="*/ 199 w 533"/>
                <a:gd name="T13" fmla="*/ 376 h 533"/>
                <a:gd name="T14" fmla="*/ 167 w 533"/>
                <a:gd name="T15" fmla="*/ 357 h 533"/>
                <a:gd name="T16" fmla="*/ 167 w 533"/>
                <a:gd name="T17" fmla="*/ 176 h 533"/>
                <a:gd name="T18" fmla="*/ 199 w 533"/>
                <a:gd name="T19" fmla="*/ 157 h 533"/>
                <a:gd name="T20" fmla="*/ 356 w 533"/>
                <a:gd name="T21" fmla="*/ 248 h 533"/>
                <a:gd name="T22" fmla="*/ 356 w 533"/>
                <a:gd name="T23" fmla="*/ 28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3" h="533">
                  <a:moveTo>
                    <a:pt x="267" y="0"/>
                  </a:moveTo>
                  <a:cubicBezTo>
                    <a:pt x="119" y="0"/>
                    <a:pt x="0" y="119"/>
                    <a:pt x="0" y="267"/>
                  </a:cubicBezTo>
                  <a:cubicBezTo>
                    <a:pt x="0" y="414"/>
                    <a:pt x="119" y="533"/>
                    <a:pt x="267" y="533"/>
                  </a:cubicBezTo>
                  <a:cubicBezTo>
                    <a:pt x="414" y="533"/>
                    <a:pt x="533" y="414"/>
                    <a:pt x="533" y="267"/>
                  </a:cubicBezTo>
                  <a:cubicBezTo>
                    <a:pt x="533" y="119"/>
                    <a:pt x="414" y="0"/>
                    <a:pt x="267" y="0"/>
                  </a:cubicBezTo>
                  <a:close/>
                  <a:moveTo>
                    <a:pt x="356" y="285"/>
                  </a:moveTo>
                  <a:lnTo>
                    <a:pt x="199" y="376"/>
                  </a:lnTo>
                  <a:cubicBezTo>
                    <a:pt x="185" y="384"/>
                    <a:pt x="167" y="374"/>
                    <a:pt x="167" y="357"/>
                  </a:cubicBezTo>
                  <a:lnTo>
                    <a:pt x="167" y="176"/>
                  </a:lnTo>
                  <a:cubicBezTo>
                    <a:pt x="167" y="160"/>
                    <a:pt x="185" y="149"/>
                    <a:pt x="199" y="157"/>
                  </a:cubicBezTo>
                  <a:lnTo>
                    <a:pt x="356" y="248"/>
                  </a:lnTo>
                  <a:cubicBezTo>
                    <a:pt x="370" y="256"/>
                    <a:pt x="370" y="277"/>
                    <a:pt x="356" y="285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95960" y="2163445"/>
            <a:ext cx="482600" cy="145415"/>
            <a:chOff x="1339" y="8078"/>
            <a:chExt cx="760" cy="229"/>
          </a:xfrm>
        </p:grpSpPr>
        <p:sp>
          <p:nvSpPr>
            <p:cNvPr id="97" name="椭圆 96"/>
            <p:cNvSpPr/>
            <p:nvPr>
              <p:custDataLst>
                <p:tags r:id="rId4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8" name="椭圆 97"/>
            <p:cNvSpPr/>
            <p:nvPr>
              <p:custDataLst>
                <p:tags r:id="rId5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9" name="椭圆 98"/>
            <p:cNvSpPr/>
            <p:nvPr>
              <p:custDataLst>
                <p:tags r:id="rId6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99985" y="2397125"/>
            <a:ext cx="2743835" cy="25704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39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4" grpId="0" bldLvl="0" animBg="1"/>
      <p:bldP spid="8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异常概述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异常继承结构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自定义异常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异常的处理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6" y="2537605"/>
            <a:ext cx="8005213" cy="3155928"/>
            <a:chOff x="1037722" y="2414315"/>
            <a:chExt cx="8005213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异常的常用方法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finally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语句块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方法覆盖与异常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06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07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934720"/>
            <a:ext cx="9582785" cy="461137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宋体 CN Heavy" panose="02020900000000000000" charset="-122"/>
              </a:rPr>
              <a:t>异常概述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什么是异常？有什么用？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Java中的异常是指程序运行时出现了错误或异常情况，导致程序无法继续正常执行的现象。例如，数组下标越界、空指针异常、类型转换异常等都属于异常情况。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Java提供了异常处理机制，即在程序中对可能出现的异常情况进行捕捉和处理。异常机制可以帮助程序员更好地管理程序的错误和异常情况，避免程序崩溃或出现不可预测的行为。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没有异常机制的话，程序中就可能会出现一些难以调试和预测的异常行为，可能导致程序崩溃，甚至可能造成数据损失或损害用户利益。因此，异常机制是一项非常重要的功能，是编写可靠程序的基础。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异常在Java中以类和对象的形式存在。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现实生活中也有异常，比如地震，火灾就是异常。也可以提取出类和对象，例如：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57300" lvl="2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地震是类：512大地震、唐山大地震就是对象。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57300" lvl="2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空指针异常是类：发生在第52行的空指针异常、发生在第100行的空指针异常就是对象。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 startAt="2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也就是说：在第52行和第100行发生空指针异常的时候，底层一定分别new了一个NullPointerException对象。在程序中异常是如何发生的？</a:t>
            </a:r>
            <a:endParaRPr lang="en-US" altLang="zh-CN" sz="1200" kern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异常概述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76755" y="5619115"/>
            <a:ext cx="3651250" cy="772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21400" y="5619750"/>
            <a:ext cx="3101975" cy="77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08380"/>
            <a:ext cx="9582785" cy="511619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宋体 CN Heavy" panose="02020900000000000000" charset="-122"/>
              </a:rPr>
              <a:t>异常继承结构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所有的异常和错误都是可抛出的。都继承了Throwable类。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Error是无法处理的，出现后只有一个结果：JVM终止。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Exception是可以处理的。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Exception的分类：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所有的RuntimeException的子类：运行时异常/未检查异常(UncheckedException)/非受控异常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Exception的子类（除RuntimeException之外）：编译时异常/检查异常(CheckedException)/受控异常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5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编译时异常和运行时异常区别：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编译时异常特点：在编译阶段必须提前处理，如果不处理编译器报错。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运行时异常特点：在编译阶段可以选择处理，也可以不处理，没有硬性要求。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编译时异常一般是由外部环境或外在条件引起的，如网络故障、磁盘空间不足、文件找不到等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运行时异常一般是由程序员的错误引起的，并且不需要强制进行异常处理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编译时异常并不是在编译阶段发生的异常，所有的异常发生都是在运行阶段的，因为每个异常发生都是会new异常对象的，new异常对象只能在运行阶段完成。那为什么叫做编译时异常呢？这是因为这种异常必须在编译阶段提前预处理，如果不处理编译器报错，因此而得名编译时异常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异常继承结构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90" y="1120775"/>
            <a:ext cx="2917825" cy="1591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08380"/>
            <a:ext cx="9582785" cy="12153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宋体 CN Heavy" panose="02020900000000000000" charset="-122"/>
              </a:rPr>
              <a:t>自定义异常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第一步：编写异常类继承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Exception/RuntimeException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第二步：提供一个无参数构造方法，再提供一个带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String msg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参数的构造方法，在构造方法中调用父类的构造方法。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03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自定义异常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68400" y="2616200"/>
            <a:ext cx="4921250" cy="3179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73470" y="2616200"/>
            <a:ext cx="4979670" cy="3148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08380"/>
            <a:ext cx="9582785" cy="29921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宋体 CN Heavy" panose="02020900000000000000" charset="-122"/>
              </a:rPr>
              <a:t>自定义异常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定义两个编译时异常：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IllegalNameException </a:t>
            </a: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无效名字异常</a:t>
            </a:r>
            <a:endParaRPr lang="zh-CN" altLang="en-US" sz="120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IllegalAgeException</a:t>
            </a: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无效年龄异常</a:t>
            </a:r>
            <a:endParaRPr lang="zh-CN" altLang="en-US" sz="120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完成这样的需求：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编写一个用户注册的方法，该方法接收两个参数，一个是用户名，一个是年龄。如果用户名长度在</a:t>
            </a:r>
            <a:r>
              <a:rPr lang="en-US" altLang="zh-CN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[6 - 12]</a:t>
            </a: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位，并且年龄大于</a:t>
            </a:r>
            <a:r>
              <a:rPr lang="en-US" altLang="zh-CN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</a:t>
            </a: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岁时，输出用户注册成功。</a:t>
            </a:r>
            <a:endParaRPr lang="zh-CN" altLang="en-US" sz="120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如果用户名长度不是</a:t>
            </a:r>
            <a:r>
              <a:rPr lang="en-US" altLang="zh-CN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[6 - 12]</a:t>
            </a: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位时，让程序出现异常，让</a:t>
            </a:r>
            <a:r>
              <a:rPr lang="en-US" altLang="zh-CN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IllegalNameException</a:t>
            </a: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异常发生！</a:t>
            </a:r>
            <a:endParaRPr lang="zh-CN" altLang="en-US" sz="120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如果年龄小于</a:t>
            </a:r>
            <a:r>
              <a:rPr lang="en-US" altLang="zh-CN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18</a:t>
            </a: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岁时，让程序出现异常，让</a:t>
            </a:r>
            <a:r>
              <a:rPr lang="en-US" altLang="zh-CN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IllegalAgeException</a:t>
            </a:r>
            <a:r>
              <a:rPr lang="zh-CN" altLang="en-US" sz="120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异常发生！</a:t>
            </a:r>
            <a:endParaRPr lang="zh-CN" altLang="en-US" sz="120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03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自定义异常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8360" y="4164965"/>
            <a:ext cx="2881630" cy="1569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57625" y="4164965"/>
            <a:ext cx="3347720" cy="1537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42835" y="4164965"/>
            <a:ext cx="3258820" cy="1767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5380" y="1033780"/>
            <a:ext cx="9160510" cy="381127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异常的处理包括两种方式：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声明异常：类似于推卸责任的处理方式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在方法定义时使用throws关键字声明异常，告知调用者，调用这个方法可能会出现异常。这种处理方式的态度是：如果出现了异常则会抛给调用者来处理。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捕捉异常：真正的处理捕捉异常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在可能出现异常的代码上使用try..catch进行捕捉处理。这种处理方式的态度是：把异常抓住。其它方法如果调用这个方法，对于调用者来说是不知道这个异常发生的。因为这个异常被抓住并处理掉了。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异常在处理的整个过程中应该是：声明和捕捉联合使用。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什么时候捕捉？什么时候声明？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如果异常发生后需要调用者来处理的，需要调用者知道的，则采用声明方式。否则采用捕捉。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异常的处理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5380" y="1033780"/>
            <a:ext cx="9160510" cy="50761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第一种处理方式：声明异常</a:t>
            </a: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20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throws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关键字）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如果一个异常发生后希望调用者来处理的，使用声明异常（俗话说：交给上级处理）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34670" lvl="1" indent="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8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public void m() throws AException, BException... {}</a:t>
            </a:r>
            <a:endParaRPr lang="en-US" altLang="zh-CN" sz="18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73050"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如果AException和BException都继承了XException，那么也可以这样写：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34670" lvl="1" indent="0" algn="l" defTabSz="457200" hangingPunc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zh-CN" sz="18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public void m() throws XException{}</a:t>
            </a:r>
            <a:endParaRPr lang="en-US" altLang="zh-CN" sz="18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73050"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调用者在调用m()方法时，编译器会检测到该方法上用throws声明了异常，表示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可能会抛出异常，编译器会继续检测该异常是否为编译时异常，如果为编译时异常则必须在编译阶段进行处理，如果不处理编译器就会报错。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73050"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所有位置都采用throws，包括main方法的处理态度也是throws，如果运行时出现了异常，最终异常是抛给了main方法的调用者（JVM），JVM则会终止程序的执行。因此为了保证程序在出现异常后不被中断，至少main方法不要再使用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throws进行声明了。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73050"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发生异常后，在发生异常的位置上，往下的代码是不会执行的，除非进行了异常的捕捉。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323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异常的处理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PA" val="v5.2.1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5.2.1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PA" val="v5.2.11"/>
  <p:tag name="RESOURCELIBID_ANIM" val="439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PA" val="v3.0.1"/>
</p:tagLst>
</file>

<file path=ppt/tags/tag41.xml><?xml version="1.0" encoding="utf-8"?>
<p:tagLst xmlns:p="http://schemas.openxmlformats.org/presentationml/2006/main">
  <p:tag name="PA" val="v3.0.1"/>
</p:tagLst>
</file>

<file path=ppt/tags/tag42.xml><?xml version="1.0" encoding="utf-8"?>
<p:tagLst xmlns:p="http://schemas.openxmlformats.org/presentationml/2006/main">
  <p:tag name="PA" val="v5.2.11"/>
</p:tagLst>
</file>

<file path=ppt/tags/tag43.xml><?xml version="1.0" encoding="utf-8"?>
<p:tagLst xmlns:p="http://schemas.openxmlformats.org/presentationml/2006/main">
  <p:tag name="PA" val="v5.2.11"/>
</p:tagLst>
</file>

<file path=ppt/tags/tag44.xml><?xml version="1.0" encoding="utf-8"?>
<p:tagLst xmlns:p="http://schemas.openxmlformats.org/presentationml/2006/main">
  <p:tag name="PA" val="v5.2.11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ISLIDE.ICON" val="#176715;"/>
</p:tagLst>
</file>

<file path=ppt/tags/tag47.xml><?xml version="1.0" encoding="utf-8"?>
<p:tagLst xmlns:p="http://schemas.openxmlformats.org/presentationml/2006/main">
  <p:tag name="COMMONDATA" val="eyJoZGlkIjoiYTcyYmVjMTcwOWFmNjA4YzMzMmY4MjU1YmU4YjVjNjcifQ=="/>
  <p:tag name="commondata" val="eyJoZGlkIjoiNGZiMmNiMjBhODhhNzk3MjBiMjM1MzUzMzI3ZDg5ZWYifQ=="/>
</p:tagLst>
</file>

<file path=ppt/tags/tag5.xml><?xml version="1.0" encoding="utf-8"?>
<p:tagLst xmlns:p="http://schemas.openxmlformats.org/presentationml/2006/main">
  <p:tag name="PA" val="v5.2.11"/>
</p:tagLst>
</file>

<file path=ppt/tags/tag6.xml><?xml version="1.0" encoding="utf-8"?>
<p:tagLst xmlns:p="http://schemas.openxmlformats.org/presentationml/2006/main">
  <p:tag name="PA" val="v5.2.11"/>
</p:tagLst>
</file>

<file path=ppt/tags/tag7.xml><?xml version="1.0" encoding="utf-8"?>
<p:tagLst xmlns:p="http://schemas.openxmlformats.org/presentationml/2006/main">
  <p:tag name="PA" val="v5.2.11"/>
</p:tagLst>
</file>

<file path=ppt/tags/tag8.xml><?xml version="1.0" encoding="utf-8"?>
<p:tagLst xmlns:p="http://schemas.openxmlformats.org/presentationml/2006/main">
  <p:tag name="ISLIDE.ICON" val="#176715;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3826</Words>
  <Application>WPS 演示</Application>
  <PresentationFormat>宽屏</PresentationFormat>
  <Paragraphs>191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思源黑体 CN Normal</vt:lpstr>
      <vt:lpstr>思源黑体 CN Medium</vt:lpstr>
      <vt:lpstr>黑体</vt:lpstr>
      <vt:lpstr>思源黑体 CN Regular</vt:lpstr>
      <vt:lpstr>思源黑体 CN Bold</vt:lpstr>
      <vt:lpstr>思源黑体 CN Light</vt:lpstr>
      <vt:lpstr>Calibri Light</vt:lpstr>
      <vt:lpstr>Symbol</vt:lpstr>
      <vt:lpstr>思源宋体 CN Heavy</vt:lpstr>
      <vt:lpstr>微软雅黑</vt:lpstr>
      <vt:lpstr>Wingdings</vt:lpstr>
      <vt:lpstr>Open Sans</vt:lpstr>
      <vt:lpstr>Arial Unicode MS</vt:lpstr>
      <vt:lpstr>Arial Black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柯媛媛</dc:creator>
  <cp:lastModifiedBy>杜聚宾</cp:lastModifiedBy>
  <cp:revision>256</cp:revision>
  <dcterms:created xsi:type="dcterms:W3CDTF">2019-09-19T02:01:00Z</dcterms:created>
  <dcterms:modified xsi:type="dcterms:W3CDTF">2024-01-15T00:45:50Z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B4336ABF8D4B43BBBB25AAA0743935E4_12</vt:lpwstr>
  </property>
</Properties>
</file>