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handoutMasterIdLst>
    <p:handoutMasterId r:id="rId52"/>
  </p:handoutMasterIdLst>
  <p:sldIdLst>
    <p:sldId id="274" r:id="rId3"/>
    <p:sldId id="273" r:id="rId4"/>
    <p:sldId id="363" r:id="rId5"/>
    <p:sldId id="364" r:id="rId6"/>
    <p:sldId id="337" r:id="rId7"/>
    <p:sldId id="370" r:id="rId8"/>
    <p:sldId id="365" r:id="rId9"/>
    <p:sldId id="367" r:id="rId10"/>
    <p:sldId id="380" r:id="rId11"/>
    <p:sldId id="381" r:id="rId12"/>
    <p:sldId id="369" r:id="rId13"/>
    <p:sldId id="392" r:id="rId14"/>
    <p:sldId id="393" r:id="rId15"/>
    <p:sldId id="391" r:id="rId16"/>
    <p:sldId id="368" r:id="rId17"/>
    <p:sldId id="394" r:id="rId18"/>
    <p:sldId id="382" r:id="rId19"/>
    <p:sldId id="400" r:id="rId20"/>
    <p:sldId id="401" r:id="rId21"/>
    <p:sldId id="402" r:id="rId22"/>
    <p:sldId id="403" r:id="rId23"/>
    <p:sldId id="404" r:id="rId24"/>
    <p:sldId id="406" r:id="rId25"/>
    <p:sldId id="407" r:id="rId26"/>
    <p:sldId id="408" r:id="rId27"/>
    <p:sldId id="409" r:id="rId28"/>
    <p:sldId id="410" r:id="rId29"/>
    <p:sldId id="411" r:id="rId30"/>
    <p:sldId id="412" r:id="rId31"/>
    <p:sldId id="414" r:id="rId32"/>
    <p:sldId id="415" r:id="rId33"/>
    <p:sldId id="416" r:id="rId34"/>
    <p:sldId id="417" r:id="rId35"/>
    <p:sldId id="436" r:id="rId36"/>
    <p:sldId id="418" r:id="rId37"/>
    <p:sldId id="425" r:id="rId38"/>
    <p:sldId id="426" r:id="rId39"/>
    <p:sldId id="427" r:id="rId40"/>
    <p:sldId id="428" r:id="rId41"/>
    <p:sldId id="429" r:id="rId42"/>
    <p:sldId id="430" r:id="rId43"/>
    <p:sldId id="419" r:id="rId44"/>
    <p:sldId id="449" r:id="rId45"/>
    <p:sldId id="450" r:id="rId46"/>
    <p:sldId id="421" r:id="rId47"/>
    <p:sldId id="422" r:id="rId48"/>
    <p:sldId id="423" r:id="rId49"/>
    <p:sldId id="258" r:id="rId50"/>
  </p:sldIdLst>
  <p:sldSz cx="12192000" cy="6858000"/>
  <p:notesSz cx="7103745" cy="10234295"/>
  <p:custDataLst>
    <p:tags r:id="rId5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6" userDrawn="1">
          <p15:clr>
            <a:srgbClr val="A4A3A4"/>
          </p15:clr>
        </p15:guide>
        <p15:guide id="2" pos="37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002562"/>
    <a:srgbClr val="ED7D31"/>
    <a:srgbClr val="01255A"/>
    <a:srgbClr val="002358"/>
    <a:srgbClr val="001D52"/>
    <a:srgbClr val="B2B2B2"/>
    <a:srgbClr val="202020"/>
    <a:srgbClr val="323232"/>
    <a:srgbClr val="CC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65" autoAdjust="0"/>
    <p:restoredTop sz="94660"/>
  </p:normalViewPr>
  <p:slideViewPr>
    <p:cSldViewPr snapToGrid="0" showGuides="1">
      <p:cViewPr varScale="1">
        <p:scale>
          <a:sx n="116" d="100"/>
          <a:sy n="116" d="100"/>
        </p:scale>
        <p:origin x="608" y="192"/>
      </p:cViewPr>
      <p:guideLst>
        <p:guide orient="horz" pos="2266"/>
        <p:guide pos="3794"/>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6" Type="http://schemas.openxmlformats.org/officeDocument/2006/relationships/tags" Target="tags/tag86.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handoutMaster" Target="handoutMasters/handoutMaster1.xml"/><Relationship Id="rId51" Type="http://schemas.openxmlformats.org/officeDocument/2006/relationships/notesMaster" Target="notesMasters/notesMaster1.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spd="slow" p14:dur="2000" advTm="3000">
        <p:random/>
      </p:transition>
    </mc:Choice>
    <mc:Fallback>
      <p:transition spd="slow" advTm="3000">
        <p:random/>
      </p:transition>
    </mc:Fallback>
  </mc:AlternateConten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image" Target="../media/image3.png"/><Relationship Id="rId6" Type="http://schemas.openxmlformats.org/officeDocument/2006/relationships/tags" Target="../tags/tag4.xml"/><Relationship Id="rId5" Type="http://schemas.openxmlformats.org/officeDocument/2006/relationships/image" Target="../media/image2.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2" Type="http://schemas.openxmlformats.org/officeDocument/2006/relationships/slideLayout" Target="../slideLayouts/slideLayout1.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1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20.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2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22.xml"/></Relationships>
</file>

<file path=ppt/slides/_rels/slide15.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image" Target="../media/image7.png"/><Relationship Id="rId7" Type="http://schemas.openxmlformats.org/officeDocument/2006/relationships/tags" Target="../tags/tag26.xml"/><Relationship Id="rId6" Type="http://schemas.openxmlformats.org/officeDocument/2006/relationships/image" Target="../media/image6.png"/><Relationship Id="rId5" Type="http://schemas.openxmlformats.org/officeDocument/2006/relationships/tags" Target="../tags/tag25.xml"/><Relationship Id="rId4" Type="http://schemas.openxmlformats.org/officeDocument/2006/relationships/image" Target="../media/image5.png"/><Relationship Id="rId3" Type="http://schemas.openxmlformats.org/officeDocument/2006/relationships/tags" Target="../tags/tag24.xml"/><Relationship Id="rId25" Type="http://schemas.openxmlformats.org/officeDocument/2006/relationships/slideLayout" Target="../slideLayouts/slideLayout7.xml"/><Relationship Id="rId24" Type="http://schemas.openxmlformats.org/officeDocument/2006/relationships/image" Target="../media/image15.png"/><Relationship Id="rId23" Type="http://schemas.openxmlformats.org/officeDocument/2006/relationships/tags" Target="../tags/tag34.xml"/><Relationship Id="rId22" Type="http://schemas.openxmlformats.org/officeDocument/2006/relationships/image" Target="../media/image14.png"/><Relationship Id="rId21" Type="http://schemas.openxmlformats.org/officeDocument/2006/relationships/tags" Target="../tags/tag33.xml"/><Relationship Id="rId20" Type="http://schemas.openxmlformats.org/officeDocument/2006/relationships/image" Target="../media/image13.png"/><Relationship Id="rId2" Type="http://schemas.openxmlformats.org/officeDocument/2006/relationships/image" Target="../media/image3.png"/><Relationship Id="rId19" Type="http://schemas.openxmlformats.org/officeDocument/2006/relationships/tags" Target="../tags/tag32.xml"/><Relationship Id="rId18" Type="http://schemas.openxmlformats.org/officeDocument/2006/relationships/image" Target="../media/image12.png"/><Relationship Id="rId17" Type="http://schemas.openxmlformats.org/officeDocument/2006/relationships/tags" Target="../tags/tag31.xml"/><Relationship Id="rId16" Type="http://schemas.openxmlformats.org/officeDocument/2006/relationships/image" Target="../media/image11.png"/><Relationship Id="rId15" Type="http://schemas.openxmlformats.org/officeDocument/2006/relationships/tags" Target="../tags/tag30.xml"/><Relationship Id="rId14" Type="http://schemas.openxmlformats.org/officeDocument/2006/relationships/image" Target="../media/image10.png"/><Relationship Id="rId13" Type="http://schemas.openxmlformats.org/officeDocument/2006/relationships/tags" Target="../tags/tag29.xml"/><Relationship Id="rId12" Type="http://schemas.openxmlformats.org/officeDocument/2006/relationships/image" Target="../media/image9.png"/><Relationship Id="rId11" Type="http://schemas.openxmlformats.org/officeDocument/2006/relationships/tags" Target="../tags/tag28.xml"/><Relationship Id="rId10" Type="http://schemas.openxmlformats.org/officeDocument/2006/relationships/image" Target="../media/image8.png"/><Relationship Id="rId1" Type="http://schemas.openxmlformats.org/officeDocument/2006/relationships/tags" Target="../tags/tag23.xml"/></Relationships>
</file>

<file path=ppt/slides/_rels/slide16.xml.rels><?xml version="1.0" encoding="UTF-8" standalone="yes"?>
<Relationships xmlns="http://schemas.openxmlformats.org/package/2006/relationships"><Relationship Id="rId9" Type="http://schemas.openxmlformats.org/officeDocument/2006/relationships/tags" Target="../tags/tag39.xml"/><Relationship Id="rId8" Type="http://schemas.openxmlformats.org/officeDocument/2006/relationships/image" Target="../media/image18.png"/><Relationship Id="rId7" Type="http://schemas.openxmlformats.org/officeDocument/2006/relationships/tags" Target="../tags/tag38.xml"/><Relationship Id="rId6" Type="http://schemas.openxmlformats.org/officeDocument/2006/relationships/image" Target="../media/image17.png"/><Relationship Id="rId5" Type="http://schemas.openxmlformats.org/officeDocument/2006/relationships/tags" Target="../tags/tag37.xml"/><Relationship Id="rId4" Type="http://schemas.openxmlformats.org/officeDocument/2006/relationships/image" Target="../media/image16.png"/><Relationship Id="rId3" Type="http://schemas.openxmlformats.org/officeDocument/2006/relationships/tags" Target="../tags/tag36.xml"/><Relationship Id="rId2" Type="http://schemas.openxmlformats.org/officeDocument/2006/relationships/image" Target="../media/image3.png"/><Relationship Id="rId13" Type="http://schemas.openxmlformats.org/officeDocument/2006/relationships/slideLayout" Target="../slideLayouts/slideLayout7.xml"/><Relationship Id="rId12" Type="http://schemas.openxmlformats.org/officeDocument/2006/relationships/image" Target="../media/image20.png"/><Relationship Id="rId11" Type="http://schemas.openxmlformats.org/officeDocument/2006/relationships/tags" Target="../tags/tag40.xml"/><Relationship Id="rId10" Type="http://schemas.openxmlformats.org/officeDocument/2006/relationships/image" Target="../media/image19.png"/><Relationship Id="rId1" Type="http://schemas.openxmlformats.org/officeDocument/2006/relationships/tags" Target="../tags/tag35.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4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4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43.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9.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44.xml"/></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tags" Target="../tags/tag47.xml"/><Relationship Id="rId4" Type="http://schemas.openxmlformats.org/officeDocument/2006/relationships/image" Target="../media/image21.png"/><Relationship Id="rId3" Type="http://schemas.openxmlformats.org/officeDocument/2006/relationships/tags" Target="../tags/tag46.xml"/><Relationship Id="rId2" Type="http://schemas.openxmlformats.org/officeDocument/2006/relationships/image" Target="../media/image3.png"/><Relationship Id="rId1" Type="http://schemas.openxmlformats.org/officeDocument/2006/relationships/tags" Target="../tags/tag45.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48.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3.png"/><Relationship Id="rId3" Type="http://schemas.openxmlformats.org/officeDocument/2006/relationships/tags" Target="../tags/tag50.xml"/><Relationship Id="rId2" Type="http://schemas.openxmlformats.org/officeDocument/2006/relationships/image" Target="../media/image3.png"/><Relationship Id="rId1" Type="http://schemas.openxmlformats.org/officeDocument/2006/relationships/tags" Target="../tags/tag49.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5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5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53.xm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tags" Target="../tags/tag54.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55.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5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0.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5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58.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59.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60.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61.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6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63.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64.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65.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66.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1.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67.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68.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69.xml"/></Relationships>
</file>

<file path=ppt/slides/_rels/slide4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tags" Target="../tags/tag72.xml"/><Relationship Id="rId4" Type="http://schemas.openxmlformats.org/officeDocument/2006/relationships/image" Target="../media/image25.png"/><Relationship Id="rId3" Type="http://schemas.openxmlformats.org/officeDocument/2006/relationships/tags" Target="../tags/tag71.xml"/><Relationship Id="rId2" Type="http://schemas.openxmlformats.org/officeDocument/2006/relationships/image" Target="../media/image3.png"/><Relationship Id="rId1" Type="http://schemas.openxmlformats.org/officeDocument/2006/relationships/tags" Target="../tags/tag70.xml"/></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7.png"/><Relationship Id="rId3" Type="http://schemas.openxmlformats.org/officeDocument/2006/relationships/tags" Target="../tags/tag74.xml"/><Relationship Id="rId2" Type="http://schemas.openxmlformats.org/officeDocument/2006/relationships/image" Target="../media/image3.png"/><Relationship Id="rId1" Type="http://schemas.openxmlformats.org/officeDocument/2006/relationships/tags" Target="../tags/tag73.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75.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76.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77.xml"/></Relationships>
</file>

<file path=ppt/slides/_rels/slide48.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image" Target="../media/image2.png"/><Relationship Id="rId7" Type="http://schemas.openxmlformats.org/officeDocument/2006/relationships/tags" Target="../tags/tag84.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0" Type="http://schemas.openxmlformats.org/officeDocument/2006/relationships/slideLayout" Target="../slideLayouts/slideLayout1.xml"/><Relationship Id="rId1" Type="http://schemas.openxmlformats.org/officeDocument/2006/relationships/tags" Target="../tags/tag78.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13.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4.png"/><Relationship Id="rId3" Type="http://schemas.openxmlformats.org/officeDocument/2006/relationships/tags" Target="../tags/tag15.xml"/><Relationship Id="rId2" Type="http://schemas.openxmlformats.org/officeDocument/2006/relationships/image" Target="../media/image3.png"/><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16.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flipH="1">
            <a:off x="-22225" y="-1270"/>
            <a:ext cx="8779726" cy="6858000"/>
            <a:chOff x="5374" y="0"/>
            <a:chExt cx="13826" cy="10800"/>
          </a:xfrm>
        </p:grpSpPr>
        <p:sp>
          <p:nvSpPr>
            <p:cNvPr id="9" name="任意多边形 8"/>
            <p:cNvSpPr/>
            <p:nvPr/>
          </p:nvSpPr>
          <p:spPr>
            <a:xfrm flipH="1">
              <a:off x="5374" y="0"/>
              <a:ext cx="12808" cy="10800"/>
            </a:xfrm>
            <a:custGeom>
              <a:avLst/>
              <a:gdLst>
                <a:gd name="connsiteX0" fmla="*/ 1274956 w 8132956"/>
                <a:gd name="connsiteY0" fmla="*/ 0 h 6858000"/>
                <a:gd name="connsiteX1" fmla="*/ 0 w 8132956"/>
                <a:gd name="connsiteY1" fmla="*/ 0 h 6858000"/>
                <a:gd name="connsiteX2" fmla="*/ 0 w 8132956"/>
                <a:gd name="connsiteY2" fmla="*/ 6858000 h 6858000"/>
                <a:gd name="connsiteX3" fmla="*/ 8132956 w 813295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132956" h="6858000">
                  <a:moveTo>
                    <a:pt x="1274956" y="0"/>
                  </a:moveTo>
                  <a:lnTo>
                    <a:pt x="0" y="0"/>
                  </a:lnTo>
                  <a:lnTo>
                    <a:pt x="0" y="6858000"/>
                  </a:lnTo>
                  <a:lnTo>
                    <a:pt x="8132956" y="6858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flipH="1">
              <a:off x="6392" y="0"/>
              <a:ext cx="12808" cy="10800"/>
            </a:xfrm>
            <a:custGeom>
              <a:avLst/>
              <a:gdLst>
                <a:gd name="connsiteX0" fmla="*/ 1274956 w 8132956"/>
                <a:gd name="connsiteY0" fmla="*/ 0 h 6858000"/>
                <a:gd name="connsiteX1" fmla="*/ 0 w 8132956"/>
                <a:gd name="connsiteY1" fmla="*/ 0 h 6858000"/>
                <a:gd name="connsiteX2" fmla="*/ 0 w 8132956"/>
                <a:gd name="connsiteY2" fmla="*/ 6858000 h 6858000"/>
                <a:gd name="connsiteX3" fmla="*/ 8132956 w 813295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132956" h="6858000">
                  <a:moveTo>
                    <a:pt x="1274956" y="0"/>
                  </a:moveTo>
                  <a:lnTo>
                    <a:pt x="0" y="0"/>
                  </a:lnTo>
                  <a:lnTo>
                    <a:pt x="0" y="6858000"/>
                  </a:lnTo>
                  <a:lnTo>
                    <a:pt x="8132956"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flipH="1">
              <a:off x="12012" y="3612"/>
              <a:ext cx="7188" cy="7188"/>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11501" y="2083"/>
              <a:ext cx="5665" cy="5629"/>
            </a:xfrm>
            <a:prstGeom prst="ellipse">
              <a:avLst/>
            </a:prstGeom>
            <a:solidFill>
              <a:schemeClr val="bg1"/>
            </a:solidFill>
            <a:ln w="22225" cap="flat" cmpd="sng" algn="ctr">
              <a:noFill/>
              <a:prstDash val="solid"/>
              <a:miter lim="800000"/>
            </a:ln>
            <a:effectLst>
              <a:outerShdw blurRad="939800" dist="266700" sx="99000" sy="99000" algn="ctr" rotWithShape="0">
                <a:schemeClr val="accent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黑体 CN Normal" panose="020B0400000000000000" pitchFamily="34" charset="-122"/>
                <a:ea typeface="思源黑体 CN Medium" panose="020B0600000000000000" pitchFamily="34" charset="-122"/>
                <a:sym typeface="思源黑体 CN Medium" panose="020B0600000000000000" pitchFamily="34" charset="-122"/>
              </a:endParaRPr>
            </a:p>
          </p:txBody>
        </p:sp>
        <p:sp>
          <p:nvSpPr>
            <p:cNvPr id="14" name="椭圆 13"/>
            <p:cNvSpPr/>
            <p:nvPr/>
          </p:nvSpPr>
          <p:spPr>
            <a:xfrm>
              <a:off x="11726" y="2350"/>
              <a:ext cx="5232" cy="5163"/>
            </a:xfrm>
            <a:prstGeom prst="ellipse">
              <a:avLst/>
            </a:prstGeom>
            <a:noFill/>
            <a:ln>
              <a:solidFill>
                <a:srgbClr val="2C3173">
                  <a:alpha val="32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1459B"/>
                </a:solidFill>
              </a:endParaRPr>
            </a:p>
          </p:txBody>
        </p:sp>
        <p:grpSp>
          <p:nvGrpSpPr>
            <p:cNvPr id="51" name="组合 50"/>
            <p:cNvGrpSpPr/>
            <p:nvPr/>
          </p:nvGrpSpPr>
          <p:grpSpPr>
            <a:xfrm>
              <a:off x="16992" y="9260"/>
              <a:ext cx="923" cy="386"/>
              <a:chOff x="8225" y="1632"/>
              <a:chExt cx="923" cy="386"/>
            </a:xfrm>
            <a:solidFill>
              <a:srgbClr val="ED7D31"/>
            </a:solidFill>
          </p:grpSpPr>
          <p:grpSp>
            <p:nvGrpSpPr>
              <p:cNvPr id="52" name="组合 51"/>
              <p:cNvGrpSpPr/>
              <p:nvPr/>
            </p:nvGrpSpPr>
            <p:grpSpPr>
              <a:xfrm>
                <a:off x="8225" y="1632"/>
                <a:ext cx="416" cy="387"/>
                <a:chOff x="4218240" y="1782762"/>
                <a:chExt cx="525790" cy="489777"/>
              </a:xfrm>
              <a:grpFill/>
            </p:grpSpPr>
            <p:sp>
              <p:nvSpPr>
                <p:cNvPr id="53" name="椭圆 52"/>
                <p:cNvSpPr/>
                <p:nvPr/>
              </p:nvSpPr>
              <p:spPr>
                <a:xfrm>
                  <a:off x="421824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443792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4657599"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21824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443792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4657599"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421824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443792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4657599"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2" name="组合 61"/>
              <p:cNvGrpSpPr/>
              <p:nvPr/>
            </p:nvGrpSpPr>
            <p:grpSpPr>
              <a:xfrm>
                <a:off x="8732" y="1632"/>
                <a:ext cx="416" cy="387"/>
                <a:chOff x="4218240" y="1782762"/>
                <a:chExt cx="525790" cy="489777"/>
              </a:xfrm>
              <a:grpFill/>
            </p:grpSpPr>
            <p:sp>
              <p:nvSpPr>
                <p:cNvPr id="63" name="椭圆 62"/>
                <p:cNvSpPr/>
                <p:nvPr/>
              </p:nvSpPr>
              <p:spPr>
                <a:xfrm>
                  <a:off x="421824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443792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657599"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421824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443792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4657599"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421824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443792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4657599"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pic>
        <p:nvPicPr>
          <p:cNvPr id="17" name="图片 16"/>
          <p:cNvPicPr>
            <a:picLocks noChangeAspect="1"/>
          </p:cNvPicPr>
          <p:nvPr/>
        </p:nvPicPr>
        <p:blipFill>
          <a:blip r:embed="rId1"/>
          <a:stretch>
            <a:fillRect/>
          </a:stretch>
        </p:blipFill>
        <p:spPr>
          <a:xfrm>
            <a:off x="5083810" y="5756275"/>
            <a:ext cx="7391400" cy="1781175"/>
          </a:xfrm>
          <a:prstGeom prst="rect">
            <a:avLst/>
          </a:prstGeom>
        </p:spPr>
      </p:pic>
      <p:cxnSp>
        <p:nvCxnSpPr>
          <p:cNvPr id="21" name="图形"/>
          <p:cNvCxnSpPr/>
          <p:nvPr/>
        </p:nvCxnSpPr>
        <p:spPr>
          <a:xfrm>
            <a:off x="6576002" y="2869771"/>
            <a:ext cx="102919" cy="873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图形"/>
          <p:cNvCxnSpPr/>
          <p:nvPr/>
        </p:nvCxnSpPr>
        <p:spPr>
          <a:xfrm flipH="1">
            <a:off x="6576002" y="2957132"/>
            <a:ext cx="102919" cy="8736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PA-文本框 88"/>
          <p:cNvSpPr txBox="1"/>
          <p:nvPr>
            <p:custDataLst>
              <p:tags r:id="rId2"/>
            </p:custDataLst>
          </p:nvPr>
        </p:nvSpPr>
        <p:spPr>
          <a:xfrm>
            <a:off x="6004560" y="2630170"/>
            <a:ext cx="3609975" cy="830580"/>
          </a:xfrm>
          <a:prstGeom prst="rect">
            <a:avLst/>
          </a:prstGeom>
          <a:noFill/>
        </p:spPr>
        <p:txBody>
          <a:bodyPr wrap="square" lIns="0" tIns="0" rIns="0" bIns="0" rtlCol="0">
            <a:spAutoFit/>
          </a:bodyPr>
          <a:lstStyle/>
          <a:p>
            <a:pPr marL="0" marR="0" lvl="0" indent="0" algn="r" defTabSz="914400" rtl="0" eaLnBrk="1" fontAlgn="auto" latinLnBrk="0" hangingPunct="0">
              <a:lnSpc>
                <a:spcPct val="150000"/>
              </a:lnSpc>
              <a:spcBef>
                <a:spcPts val="0"/>
              </a:spcBef>
              <a:spcAft>
                <a:spcPts val="0"/>
              </a:spcAft>
              <a:buClrTx/>
              <a:buSzTx/>
              <a:buFontTx/>
              <a:buNone/>
              <a:defRPr/>
            </a:pPr>
            <a:r>
              <a:rPr kumimoji="0" lang="zh-CN" altLang="en-US" sz="3600" b="0" i="0" u="none" strike="noStrike" kern="1200" cap="none" spc="0" normalizeH="0" baseline="0" noProof="0" dirty="0">
                <a:ln>
                  <a:noFill/>
                </a:ln>
                <a:effectLst/>
                <a:uLnTx/>
                <a:uFillTx/>
                <a:latin typeface="黑体" panose="02010609060101010101" charset="-122"/>
                <a:ea typeface="黑体" panose="02010609060101010101" charset="-122"/>
                <a:cs typeface="+mn-ea"/>
                <a:sym typeface="+mn-lt"/>
              </a:rPr>
              <a:t>第六章</a:t>
            </a:r>
            <a:r>
              <a:rPr kumimoji="0" lang="en-US" altLang="zh-CN" sz="3600" b="0" i="0" u="none" strike="noStrike" kern="1200" cap="none" spc="0" normalizeH="0" baseline="0" noProof="0" dirty="0">
                <a:ln>
                  <a:noFill/>
                </a:ln>
                <a:effectLst/>
                <a:uLnTx/>
                <a:uFillTx/>
                <a:latin typeface="黑体" panose="02010609060101010101" charset="-122"/>
                <a:ea typeface="黑体" panose="02010609060101010101" charset="-122"/>
                <a:cs typeface="+mn-ea"/>
                <a:sym typeface="+mn-lt"/>
              </a:rPr>
              <a:t> </a:t>
            </a:r>
            <a:r>
              <a:rPr kumimoji="0" lang="zh-CN" altLang="en-US" sz="3600" b="0" i="0" u="none" strike="noStrike" kern="1200" cap="none" spc="0" normalizeH="0" baseline="0" noProof="0" dirty="0">
                <a:ln>
                  <a:noFill/>
                </a:ln>
                <a:effectLst/>
                <a:uLnTx/>
                <a:uFillTx/>
                <a:latin typeface="黑体" panose="02010609060101010101" charset="-122"/>
                <a:ea typeface="黑体" panose="02010609060101010101" charset="-122"/>
                <a:cs typeface="+mn-ea"/>
                <a:sym typeface="+mn-lt"/>
              </a:rPr>
              <a:t>常用类</a:t>
            </a:r>
            <a:endParaRPr kumimoji="0" lang="zh-CN" altLang="en-US" sz="3600" b="0" i="0" u="none" strike="noStrike" kern="1200" cap="none" spc="0" normalizeH="0" baseline="0" noProof="0" dirty="0">
              <a:ln>
                <a:noFill/>
              </a:ln>
              <a:effectLst/>
              <a:uLnTx/>
              <a:uFillTx/>
              <a:latin typeface="黑体" panose="02010609060101010101" charset="-122"/>
              <a:ea typeface="黑体" panose="02010609060101010101" charset="-122"/>
              <a:cs typeface="+mn-ea"/>
              <a:sym typeface="+mn-lt"/>
            </a:endParaRPr>
          </a:p>
        </p:txBody>
      </p:sp>
      <p:pic>
        <p:nvPicPr>
          <p:cNvPr id="26" name="图片 25"/>
          <p:cNvPicPr>
            <a:picLocks noChangeAspect="1"/>
          </p:cNvPicPr>
          <p:nvPr/>
        </p:nvPicPr>
        <p:blipFill>
          <a:blip r:embed="rId1"/>
          <a:stretch>
            <a:fillRect/>
          </a:stretch>
        </p:blipFill>
        <p:spPr>
          <a:xfrm rot="10800000">
            <a:off x="-175895" y="-695325"/>
            <a:ext cx="7391400" cy="1781175"/>
          </a:xfrm>
          <a:prstGeom prst="rect">
            <a:avLst/>
          </a:prstGeom>
        </p:spPr>
      </p:pic>
      <p:sp>
        <p:nvSpPr>
          <p:cNvPr id="2" name="PA-文本框 88"/>
          <p:cNvSpPr txBox="1"/>
          <p:nvPr>
            <p:custDataLst>
              <p:tags r:id="rId3"/>
            </p:custDataLst>
          </p:nvPr>
        </p:nvSpPr>
        <p:spPr>
          <a:xfrm>
            <a:off x="7147252" y="5629442"/>
            <a:ext cx="4303583" cy="553720"/>
          </a:xfrm>
          <a:prstGeom prst="rect">
            <a:avLst/>
          </a:prstGeom>
          <a:noFill/>
        </p:spPr>
        <p:txBody>
          <a:bodyPr wrap="square" lIns="0" tIns="0" rIns="0" bIns="0" rtlCol="0">
            <a:spAutoFit/>
          </a:bodyPr>
          <a:lstStyle/>
          <a:p>
            <a:pPr marL="0" marR="0" lvl="0" indent="0" algn="r" defTabSz="914400" rtl="0" eaLnBrk="1" fontAlgn="auto" latinLnBrk="0" hangingPunct="0">
              <a:lnSpc>
                <a:spcPct val="150000"/>
              </a:lnSpc>
              <a:spcBef>
                <a:spcPts val="0"/>
              </a:spcBef>
              <a:spcAft>
                <a:spcPts val="0"/>
              </a:spcAft>
              <a:buClrTx/>
              <a:buSzTx/>
              <a:buFontTx/>
              <a:buNone/>
              <a:defRPr/>
            </a:pPr>
            <a:r>
              <a:rPr lang="zh-CN" altLang="en-US" sz="2400" dirty="0">
                <a:solidFill>
                  <a:schemeClr val="bg1">
                    <a:lumMod val="65000"/>
                  </a:schemeClr>
                </a:solidFill>
                <a:latin typeface="黑体" panose="02010609060101010101" charset="-122"/>
                <a:ea typeface="黑体" panose="02010609060101010101" charset="-122"/>
                <a:cs typeface="+mn-ea"/>
                <a:sym typeface="+mn-lt"/>
              </a:rPr>
              <a:t>动力节点</a:t>
            </a:r>
            <a:r>
              <a:rPr lang="en-US" altLang="zh-CN" sz="2400" dirty="0">
                <a:solidFill>
                  <a:schemeClr val="bg1">
                    <a:lumMod val="65000"/>
                  </a:schemeClr>
                </a:solidFill>
                <a:latin typeface="黑体" panose="02010609060101010101" charset="-122"/>
                <a:ea typeface="黑体" panose="02010609060101010101" charset="-122"/>
                <a:cs typeface="+mn-ea"/>
                <a:sym typeface="+mn-lt"/>
              </a:rPr>
              <a:t>-</a:t>
            </a:r>
            <a:r>
              <a:rPr lang="zh-CN" altLang="en-US" sz="2400" dirty="0">
                <a:solidFill>
                  <a:schemeClr val="bg1">
                    <a:lumMod val="65000"/>
                  </a:schemeClr>
                </a:solidFill>
                <a:latin typeface="黑体" panose="02010609060101010101" charset="-122"/>
                <a:ea typeface="黑体" panose="02010609060101010101" charset="-122"/>
                <a:cs typeface="+mn-ea"/>
                <a:sym typeface="+mn-lt"/>
              </a:rPr>
              <a:t>老杜</a:t>
            </a:r>
            <a:endParaRPr kumimoji="0" lang="zh-CN" altLang="en-US" sz="2400" b="0" i="0" u="none" strike="noStrike" kern="1200" cap="none" spc="0" normalizeH="0" baseline="0" noProof="0" dirty="0">
              <a:ln>
                <a:noFill/>
              </a:ln>
              <a:solidFill>
                <a:schemeClr val="bg1">
                  <a:lumMod val="65000"/>
                </a:schemeClr>
              </a:solidFill>
              <a:effectLst/>
              <a:uLnTx/>
              <a:uFillTx/>
              <a:latin typeface="黑体" panose="02010609060101010101" charset="-122"/>
              <a:ea typeface="黑体" panose="02010609060101010101" charset="-122"/>
              <a:cs typeface="+mn-ea"/>
              <a:sym typeface="+mn-lt"/>
            </a:endParaRPr>
          </a:p>
        </p:txBody>
      </p:sp>
      <p:pic>
        <p:nvPicPr>
          <p:cNvPr id="16" name="图片 15"/>
          <p:cNvPicPr>
            <a:picLocks noChangeAspect="1"/>
          </p:cNvPicPr>
          <p:nvPr>
            <p:custDataLst>
              <p:tags r:id="rId4"/>
            </p:custDataLst>
          </p:nvPr>
        </p:nvPicPr>
        <p:blipFill>
          <a:blip r:embed="rId5"/>
          <a:stretch>
            <a:fillRect/>
          </a:stretch>
        </p:blipFill>
        <p:spPr>
          <a:xfrm>
            <a:off x="1828324" y="1993202"/>
            <a:ext cx="2250665" cy="2108039"/>
          </a:xfrm>
          <a:prstGeom prst="rect">
            <a:avLst/>
          </a:prstGeom>
        </p:spPr>
      </p:pic>
      <p:pic>
        <p:nvPicPr>
          <p:cNvPr id="3" name="图片 2" descr="5d0495981e06a4beefc1a7ac3c41024d"/>
          <p:cNvPicPr>
            <a:picLocks noChangeAspect="1"/>
          </p:cNvPicPr>
          <p:nvPr>
            <p:custDataLst>
              <p:tags r:id="rId6"/>
            </p:custDataLst>
          </p:nvPr>
        </p:nvPicPr>
        <p:blipFill>
          <a:blip r:embed="rId7"/>
          <a:stretch>
            <a:fillRect/>
          </a:stretch>
        </p:blipFill>
        <p:spPr>
          <a:xfrm>
            <a:off x="8842375" y="0"/>
            <a:ext cx="4695190" cy="934720"/>
          </a:xfrm>
          <a:prstGeom prst="rect">
            <a:avLst/>
          </a:prstGeom>
        </p:spPr>
      </p:pic>
      <p:grpSp>
        <p:nvGrpSpPr>
          <p:cNvPr id="43" name="组合 42"/>
          <p:cNvGrpSpPr/>
          <p:nvPr/>
        </p:nvGrpSpPr>
        <p:grpSpPr>
          <a:xfrm>
            <a:off x="8628123" y="4047329"/>
            <a:ext cx="482600" cy="145415"/>
            <a:chOff x="1339" y="8078"/>
            <a:chExt cx="760" cy="229"/>
          </a:xfrm>
        </p:grpSpPr>
        <p:sp>
          <p:nvSpPr>
            <p:cNvPr id="44" name="椭圆 43"/>
            <p:cNvSpPr/>
            <p:nvPr>
              <p:custDataLst>
                <p:tags r:id="rId8"/>
              </p:custDataLst>
            </p:nvPr>
          </p:nvSpPr>
          <p:spPr>
            <a:xfrm rot="16200000">
              <a:off x="1339" y="8127"/>
              <a:ext cx="140" cy="140"/>
            </a:xfrm>
            <a:prstGeom prst="ellipse">
              <a:avLst/>
            </a:prstGeom>
            <a:solidFill>
              <a:srgbClr val="00256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noAutofit/>
            </a:bodyPr>
            <a:lstStyle/>
            <a:p>
              <a:pPr algn="ctr"/>
              <a:endParaRPr lang="zh-CN" altLang="en-US" kern="0">
                <a:solidFill>
                  <a:srgbClr val="3D485D"/>
                </a:solidFill>
                <a:latin typeface="思源黑体 CN Normal" panose="020B0400000000000000" pitchFamily="34" charset="-122"/>
                <a:ea typeface="思源黑体 CN Medium" panose="020B0600000000000000" pitchFamily="34" charset="-122"/>
                <a:sym typeface="思源黑体 CN Normal" panose="020B0400000000000000" pitchFamily="34" charset="-122"/>
              </a:endParaRPr>
            </a:p>
          </p:txBody>
        </p:sp>
        <p:sp>
          <p:nvSpPr>
            <p:cNvPr id="45" name="椭圆 44"/>
            <p:cNvSpPr/>
            <p:nvPr>
              <p:custDataLst>
                <p:tags r:id="rId9"/>
              </p:custDataLst>
            </p:nvPr>
          </p:nvSpPr>
          <p:spPr>
            <a:xfrm rot="16200000">
              <a:off x="1959" y="8127"/>
              <a:ext cx="140" cy="140"/>
            </a:xfrm>
            <a:prstGeom prst="ellipse">
              <a:avLst/>
            </a:prstGeom>
            <a:solidFill>
              <a:srgbClr val="00256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noAutofit/>
            </a:bodyPr>
            <a:lstStyle/>
            <a:p>
              <a:pPr algn="ctr"/>
              <a:endParaRPr lang="zh-CN" altLang="en-US" kern="0">
                <a:solidFill>
                  <a:srgbClr val="3D485D"/>
                </a:solidFill>
                <a:latin typeface="思源黑体 CN Normal" panose="020B0400000000000000" pitchFamily="34" charset="-122"/>
                <a:ea typeface="思源黑体 CN Medium" panose="020B0600000000000000" pitchFamily="34" charset="-122"/>
                <a:sym typeface="思源黑体 CN Normal" panose="020B0400000000000000" pitchFamily="34" charset="-122"/>
              </a:endParaRPr>
            </a:p>
          </p:txBody>
        </p:sp>
        <p:sp>
          <p:nvSpPr>
            <p:cNvPr id="46" name="椭圆 45"/>
            <p:cNvSpPr/>
            <p:nvPr>
              <p:custDataLst>
                <p:tags r:id="rId10"/>
              </p:custDataLst>
            </p:nvPr>
          </p:nvSpPr>
          <p:spPr>
            <a:xfrm rot="16200000">
              <a:off x="1609" y="8078"/>
              <a:ext cx="229" cy="229"/>
            </a:xfrm>
            <a:prstGeom prst="ellipse">
              <a:avLst/>
            </a:prstGeom>
            <a:solidFill>
              <a:srgbClr val="ED7D3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noAutofit/>
            </a:bodyPr>
            <a:lstStyle/>
            <a:p>
              <a:pPr algn="ctr"/>
              <a:endParaRPr lang="zh-CN" altLang="en-US" kern="0">
                <a:solidFill>
                  <a:srgbClr val="3D485D"/>
                </a:solidFill>
                <a:latin typeface="思源黑体 CN Normal" panose="020B0400000000000000" pitchFamily="34" charset="-122"/>
                <a:ea typeface="思源黑体 CN Medium" panose="020B0600000000000000" pitchFamily="34" charset="-122"/>
                <a:sym typeface="思源黑体 CN Normal" panose="020B0400000000000000" pitchFamily="34" charset="-122"/>
              </a:endParaRPr>
            </a:p>
          </p:txBody>
        </p:sp>
      </p:grpSp>
    </p:spTree>
    <p:custDataLst>
      <p:tags r:id="rId11"/>
    </p:custData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827405"/>
            <a:ext cx="9582785" cy="584517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String</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的常用方法</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en-US" altLang="zh-CN" sz="1390" kern="0" dirty="0">
                <a:solidFill>
                  <a:schemeClr val="tx1"/>
                </a:solidFill>
                <a:latin typeface="思源黑体 CN Normal" panose="020B0400000000000000" pitchFamily="34" charset="-122"/>
                <a:ea typeface="思源黑体 CN Normal" panose="020B0400000000000000" pitchFamily="34" charset="-122"/>
                <a:sym typeface="+mn-ea"/>
              </a:rPr>
              <a:t>String stripLeading(); </a:t>
            </a:r>
            <a:r>
              <a:rPr lang="zh-CN" altLang="en-US" sz="1390" kern="0" dirty="0">
                <a:solidFill>
                  <a:schemeClr val="tx1"/>
                </a:solidFill>
                <a:latin typeface="思源黑体 CN Normal" panose="020B0400000000000000" pitchFamily="34" charset="-122"/>
                <a:ea typeface="思源黑体 CN Normal" panose="020B0400000000000000" pitchFamily="34" charset="-122"/>
                <a:sym typeface="+mn-ea"/>
              </a:rPr>
              <a:t>去除前空白</a:t>
            </a:r>
            <a:endParaRPr lang="en-US" altLang="zh-CN" sz="139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390" kern="0" dirty="0">
                <a:solidFill>
                  <a:schemeClr val="tx1"/>
                </a:solidFill>
                <a:latin typeface="思源黑体 CN Normal" panose="020B0400000000000000" pitchFamily="34" charset="-122"/>
                <a:ea typeface="思源黑体 CN Normal" panose="020B0400000000000000" pitchFamily="34" charset="-122"/>
                <a:sym typeface="+mn-ea"/>
              </a:rPr>
              <a:t>String stripTrailing(); </a:t>
            </a:r>
            <a:r>
              <a:rPr lang="zh-CN" altLang="en-US" sz="1390" kern="0" dirty="0">
                <a:solidFill>
                  <a:schemeClr val="tx1"/>
                </a:solidFill>
                <a:latin typeface="思源黑体 CN Normal" panose="020B0400000000000000" pitchFamily="34" charset="-122"/>
                <a:ea typeface="思源黑体 CN Normal" panose="020B0400000000000000" pitchFamily="34" charset="-122"/>
                <a:sym typeface="+mn-ea"/>
              </a:rPr>
              <a:t>去除后空白</a:t>
            </a:r>
            <a:endParaRPr lang="en-US" altLang="zh-CN" sz="139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390" kern="0" dirty="0">
                <a:solidFill>
                  <a:schemeClr val="tx1"/>
                </a:solidFill>
                <a:latin typeface="思源黑体 CN Normal" panose="020B0400000000000000" pitchFamily="34" charset="-122"/>
                <a:ea typeface="思源黑体 CN Normal" panose="020B0400000000000000" pitchFamily="34" charset="-122"/>
                <a:sym typeface="+mn-ea"/>
              </a:rPr>
              <a:t>String toString();</a:t>
            </a:r>
            <a:endParaRPr lang="en-US" altLang="zh-CN" sz="139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390" kern="0" dirty="0">
                <a:solidFill>
                  <a:schemeClr val="tx1"/>
                </a:solidFill>
                <a:latin typeface="思源黑体 CN Normal" panose="020B0400000000000000" pitchFamily="34" charset="-122"/>
                <a:ea typeface="思源黑体 CN Normal" panose="020B0400000000000000" pitchFamily="34" charset="-122"/>
                <a:sym typeface="+mn-ea"/>
              </a:rPr>
              <a:t>String intern(); </a:t>
            </a:r>
            <a:r>
              <a:rPr lang="zh-CN" altLang="en-US" sz="1390" kern="0" dirty="0">
                <a:solidFill>
                  <a:schemeClr val="tx1"/>
                </a:solidFill>
                <a:latin typeface="思源黑体 CN Normal" panose="020B0400000000000000" pitchFamily="34" charset="-122"/>
                <a:ea typeface="思源黑体 CN Normal" panose="020B0400000000000000" pitchFamily="34" charset="-122"/>
                <a:sym typeface="+mn-ea"/>
              </a:rPr>
              <a:t>获取字符串常量池中的字符串，如果常量池中没有，则将字符串加入常量池并返回。</a:t>
            </a:r>
            <a:endParaRPr lang="zh-CN" altLang="en-US" sz="1390" kern="0" dirty="0">
              <a:solidFill>
                <a:schemeClr val="tx1"/>
              </a:solidFill>
              <a:latin typeface="思源黑体 CN Normal" panose="020B0400000000000000" pitchFamily="34" charset="-122"/>
              <a:ea typeface="思源黑体 CN Normal" panose="020B0400000000000000" pitchFamily="34" charset="-122"/>
              <a:sym typeface="+mn-ea"/>
            </a:endParaRPr>
          </a:p>
          <a:p>
            <a:pPr marL="457200" lvl="1" indent="0" algn="l" defTabSz="914400">
              <a:lnSpc>
                <a:spcPct val="150000"/>
              </a:lnSpc>
              <a:spcAft>
                <a:spcPts val="0"/>
              </a:spcAft>
              <a:buFont typeface="+mj-ea"/>
              <a:buNone/>
            </a:pPr>
            <a:r>
              <a:rPr lang="en-US" altLang="zh-CN" sz="1205" kern="0" dirty="0">
                <a:solidFill>
                  <a:schemeClr val="tx1"/>
                </a:solidFill>
                <a:latin typeface="思源黑体 CN Normal" panose="020B0400000000000000" pitchFamily="34" charset="-122"/>
                <a:ea typeface="思源黑体 CN Normal" panose="020B0400000000000000" pitchFamily="34" charset="-122"/>
                <a:sym typeface="+mn-ea"/>
              </a:rPr>
              <a:t>byte[] bytes = {97,98,99,100}; String s = new String(bytes);</a:t>
            </a:r>
            <a:endParaRPr lang="en-US" altLang="zh-CN" sz="1205" kern="0" dirty="0">
              <a:solidFill>
                <a:schemeClr val="tx1"/>
              </a:solidFill>
              <a:latin typeface="思源黑体 CN Normal" panose="020B0400000000000000" pitchFamily="34" charset="-122"/>
              <a:ea typeface="思源黑体 CN Normal" panose="020B0400000000000000" pitchFamily="34" charset="-122"/>
              <a:sym typeface="+mn-ea"/>
            </a:endParaRPr>
          </a:p>
          <a:p>
            <a:pPr marL="457200" lvl="1" indent="0" algn="l" defTabSz="914400">
              <a:lnSpc>
                <a:spcPct val="150000"/>
              </a:lnSpc>
              <a:spcAft>
                <a:spcPts val="0"/>
              </a:spcAft>
              <a:buFont typeface="+mj-ea"/>
              <a:buNone/>
            </a:pPr>
            <a:r>
              <a:rPr lang="en-US" altLang="zh-CN" sz="1205" kern="0" dirty="0">
                <a:solidFill>
                  <a:schemeClr val="tx1"/>
                </a:solidFill>
                <a:latin typeface="思源黑体 CN Normal" panose="020B0400000000000000" pitchFamily="34" charset="-122"/>
                <a:ea typeface="思源黑体 CN Normal" panose="020B0400000000000000" pitchFamily="34" charset="-122"/>
                <a:sym typeface="+mn-ea"/>
              </a:rPr>
              <a:t>String s2 = s.intern(); // </a:t>
            </a:r>
            <a:r>
              <a:rPr lang="zh-CN" altLang="en-US" sz="1205" kern="0" dirty="0">
                <a:solidFill>
                  <a:schemeClr val="tx1"/>
                </a:solidFill>
                <a:latin typeface="思源黑体 CN Normal" panose="020B0400000000000000" pitchFamily="34" charset="-122"/>
                <a:ea typeface="思源黑体 CN Normal" panose="020B0400000000000000" pitchFamily="34" charset="-122"/>
                <a:sym typeface="+mn-ea"/>
              </a:rPr>
              <a:t>将字符串</a:t>
            </a:r>
            <a:r>
              <a:rPr lang="en-US" altLang="zh-CN" sz="1205" kern="0" dirty="0">
                <a:solidFill>
                  <a:schemeClr val="tx1"/>
                </a:solidFill>
                <a:latin typeface="思源黑体 CN Normal" panose="020B0400000000000000" pitchFamily="34" charset="-122"/>
                <a:ea typeface="思源黑体 CN Normal" panose="020B0400000000000000" pitchFamily="34" charset="-122"/>
                <a:sym typeface="+mn-ea"/>
              </a:rPr>
              <a:t> “abcd”</a:t>
            </a:r>
            <a:r>
              <a:rPr lang="zh-CN" altLang="en-US" sz="1205" kern="0" dirty="0">
                <a:solidFill>
                  <a:schemeClr val="tx1"/>
                </a:solidFill>
                <a:latin typeface="思源黑体 CN Normal" panose="020B0400000000000000" pitchFamily="34" charset="-122"/>
                <a:ea typeface="思源黑体 CN Normal" panose="020B0400000000000000" pitchFamily="34" charset="-122"/>
                <a:sym typeface="+mn-ea"/>
              </a:rPr>
              <a:t>放入字符串常量池并返回常量池中的字符串</a:t>
            </a:r>
            <a:r>
              <a:rPr lang="en-US" altLang="zh-CN" sz="1205" kern="0" dirty="0">
                <a:solidFill>
                  <a:schemeClr val="tx1"/>
                </a:solidFill>
                <a:latin typeface="思源黑体 CN Normal" panose="020B0400000000000000" pitchFamily="34" charset="-122"/>
                <a:ea typeface="思源黑体 CN Normal" panose="020B0400000000000000" pitchFamily="34" charset="-122"/>
                <a:sym typeface="+mn-ea"/>
              </a:rPr>
              <a:t> “abcd”</a:t>
            </a:r>
            <a:endParaRPr lang="en-US" altLang="zh-CN" sz="1205"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390" kern="0" dirty="0">
                <a:solidFill>
                  <a:schemeClr val="tx1"/>
                </a:solidFill>
                <a:latin typeface="思源黑体 CN Normal" panose="020B0400000000000000" pitchFamily="34" charset="-122"/>
                <a:ea typeface="思源黑体 CN Normal" panose="020B0400000000000000" pitchFamily="34" charset="-122"/>
              </a:rPr>
              <a:t>static String join(CharSequence d, CharSequence... elements); </a:t>
            </a:r>
            <a:r>
              <a:rPr lang="zh-CN" altLang="en-US" sz="1390" kern="0" dirty="0">
                <a:solidFill>
                  <a:schemeClr val="tx1"/>
                </a:solidFill>
                <a:latin typeface="思源黑体 CN Normal" panose="020B0400000000000000" pitchFamily="34" charset="-122"/>
                <a:ea typeface="思源黑体 CN Normal" panose="020B0400000000000000" pitchFamily="34" charset="-122"/>
              </a:rPr>
              <a:t>将多个字符串以某个分隔符连接（</a:t>
            </a:r>
            <a:r>
              <a:rPr lang="en-US" altLang="zh-CN" sz="1390" b="1" kern="0" dirty="0">
                <a:solidFill>
                  <a:srgbClr val="FF0000"/>
                </a:solidFill>
                <a:latin typeface="思源黑体 CN Normal" panose="020B0400000000000000" pitchFamily="34" charset="-122"/>
                <a:ea typeface="思源黑体 CN Normal" panose="020B0400000000000000" pitchFamily="34" charset="-122"/>
              </a:rPr>
              <a:t>Java8</a:t>
            </a:r>
            <a:r>
              <a:rPr lang="zh-CN" altLang="en-US" sz="1390" b="1" kern="0" dirty="0">
                <a:solidFill>
                  <a:srgbClr val="FF0000"/>
                </a:solidFill>
                <a:latin typeface="思源黑体 CN Normal" panose="020B0400000000000000" pitchFamily="34" charset="-122"/>
                <a:ea typeface="思源黑体 CN Normal" panose="020B0400000000000000" pitchFamily="34" charset="-122"/>
              </a:rPr>
              <a:t>新增</a:t>
            </a:r>
            <a:r>
              <a:rPr lang="zh-CN" altLang="en-US" sz="1390" kern="0" dirty="0">
                <a:solidFill>
                  <a:schemeClr val="tx1"/>
                </a:solidFill>
                <a:latin typeface="思源黑体 CN Normal" panose="020B0400000000000000" pitchFamily="34" charset="-122"/>
                <a:ea typeface="思源黑体 CN Normal" panose="020B0400000000000000" pitchFamily="34" charset="-122"/>
              </a:rPr>
              <a:t>）</a:t>
            </a:r>
            <a:endParaRPr lang="en-US" altLang="zh-CN" sz="139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390" kern="0" dirty="0">
                <a:solidFill>
                  <a:schemeClr val="tx1"/>
                </a:solidFill>
                <a:latin typeface="思源黑体 CN Normal" panose="020B0400000000000000" pitchFamily="34" charset="-122"/>
                <a:ea typeface="思源黑体 CN Normal" panose="020B0400000000000000" pitchFamily="34" charset="-122"/>
              </a:rPr>
              <a:t>static String join(CharSequence delimiter, Iterable&lt;? extends CharSequence&gt; elements);</a:t>
            </a:r>
            <a:endParaRPr lang="en-US" altLang="zh-CN" sz="139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390" kern="0" dirty="0">
                <a:solidFill>
                  <a:schemeClr val="tx1"/>
                </a:solidFill>
                <a:latin typeface="思源黑体 CN Normal" panose="020B0400000000000000" pitchFamily="34" charset="-122"/>
                <a:ea typeface="思源黑体 CN Normal" panose="020B0400000000000000" pitchFamily="34" charset="-122"/>
              </a:rPr>
              <a:t>static String valueOf(boolean b); </a:t>
            </a:r>
            <a:r>
              <a:rPr lang="zh-CN" altLang="en-US" sz="1390" kern="0" dirty="0">
                <a:solidFill>
                  <a:schemeClr val="tx1"/>
                </a:solidFill>
                <a:latin typeface="思源黑体 CN Normal" panose="020B0400000000000000" pitchFamily="34" charset="-122"/>
                <a:ea typeface="思源黑体 CN Normal" panose="020B0400000000000000" pitchFamily="34" charset="-122"/>
              </a:rPr>
              <a:t>以下所有的静态方法</a:t>
            </a:r>
            <a:r>
              <a:rPr lang="en-US" altLang="zh-CN" sz="1390" kern="0" dirty="0">
                <a:solidFill>
                  <a:schemeClr val="tx1"/>
                </a:solidFill>
                <a:latin typeface="思源黑体 CN Normal" panose="020B0400000000000000" pitchFamily="34" charset="-122"/>
                <a:ea typeface="思源黑体 CN Normal" panose="020B0400000000000000" pitchFamily="34" charset="-122"/>
              </a:rPr>
              <a:t>valueOf</a:t>
            </a:r>
            <a:r>
              <a:rPr lang="zh-CN" altLang="en-US" sz="1390" kern="0" dirty="0">
                <a:solidFill>
                  <a:schemeClr val="tx1"/>
                </a:solidFill>
                <a:latin typeface="思源黑体 CN Normal" panose="020B0400000000000000" pitchFamily="34" charset="-122"/>
                <a:ea typeface="思源黑体 CN Normal" panose="020B0400000000000000" pitchFamily="34" charset="-122"/>
              </a:rPr>
              <a:t>作用是将非字符串类型的数据转换为字符串形式。</a:t>
            </a:r>
            <a:endParaRPr lang="en-US" altLang="zh-CN" sz="139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390" kern="0" dirty="0">
                <a:solidFill>
                  <a:schemeClr val="tx1"/>
                </a:solidFill>
                <a:latin typeface="思源黑体 CN Normal" panose="020B0400000000000000" pitchFamily="34" charset="-122"/>
                <a:ea typeface="思源黑体 CN Normal" panose="020B0400000000000000" pitchFamily="34" charset="-122"/>
              </a:rPr>
              <a:t>static String valueOf(char c);</a:t>
            </a:r>
            <a:endParaRPr lang="en-US" altLang="zh-CN" sz="139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390" kern="0" dirty="0">
                <a:solidFill>
                  <a:schemeClr val="tx1"/>
                </a:solidFill>
                <a:latin typeface="思源黑体 CN Normal" panose="020B0400000000000000" pitchFamily="34" charset="-122"/>
                <a:ea typeface="思源黑体 CN Normal" panose="020B0400000000000000" pitchFamily="34" charset="-122"/>
              </a:rPr>
              <a:t>static String valueOf(char[] data);</a:t>
            </a:r>
            <a:endParaRPr lang="en-US" altLang="zh-CN" sz="139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390" kern="0" dirty="0">
                <a:solidFill>
                  <a:schemeClr val="tx1"/>
                </a:solidFill>
                <a:latin typeface="思源黑体 CN Normal" panose="020B0400000000000000" pitchFamily="34" charset="-122"/>
                <a:ea typeface="思源黑体 CN Normal" panose="020B0400000000000000" pitchFamily="34" charset="-122"/>
              </a:rPr>
              <a:t>static String valueOf(char[] data, int offset, int count);</a:t>
            </a:r>
            <a:endParaRPr lang="en-US" altLang="zh-CN" sz="139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390" kern="0" dirty="0">
                <a:solidFill>
                  <a:schemeClr val="tx1"/>
                </a:solidFill>
                <a:latin typeface="思源黑体 CN Normal" panose="020B0400000000000000" pitchFamily="34" charset="-122"/>
                <a:ea typeface="思源黑体 CN Normal" panose="020B0400000000000000" pitchFamily="34" charset="-122"/>
              </a:rPr>
              <a:t>static String valueOf(double d);</a:t>
            </a:r>
            <a:endParaRPr lang="en-US" altLang="zh-CN" sz="139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390" kern="0" dirty="0">
                <a:solidFill>
                  <a:schemeClr val="tx1"/>
                </a:solidFill>
                <a:latin typeface="思源黑体 CN Normal" panose="020B0400000000000000" pitchFamily="34" charset="-122"/>
                <a:ea typeface="思源黑体 CN Normal" panose="020B0400000000000000" pitchFamily="34" charset="-122"/>
              </a:rPr>
              <a:t>static String valueOf(float f);</a:t>
            </a:r>
            <a:endParaRPr lang="en-US" altLang="zh-CN" sz="139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390" kern="0" dirty="0">
                <a:solidFill>
                  <a:schemeClr val="tx1"/>
                </a:solidFill>
                <a:latin typeface="思源黑体 CN Normal" panose="020B0400000000000000" pitchFamily="34" charset="-122"/>
                <a:ea typeface="思源黑体 CN Normal" panose="020B0400000000000000" pitchFamily="34" charset="-122"/>
              </a:rPr>
              <a:t>static String valueOf(int i);</a:t>
            </a:r>
            <a:endParaRPr lang="en-US" altLang="zh-CN" sz="139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390" kern="0" dirty="0">
                <a:solidFill>
                  <a:schemeClr val="tx1"/>
                </a:solidFill>
                <a:latin typeface="思源黑体 CN Normal" panose="020B0400000000000000" pitchFamily="34" charset="-122"/>
                <a:ea typeface="思源黑体 CN Normal" panose="020B0400000000000000" pitchFamily="34" charset="-122"/>
              </a:rPr>
              <a:t>static String valueOf(long l);</a:t>
            </a:r>
            <a:endParaRPr lang="en-US" altLang="zh-CN" sz="139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390" kern="0" dirty="0">
                <a:solidFill>
                  <a:schemeClr val="tx1"/>
                </a:solidFill>
                <a:latin typeface="思源黑体 CN Normal" panose="020B0400000000000000" pitchFamily="34" charset="-122"/>
                <a:ea typeface="思源黑体 CN Normal" panose="020B0400000000000000" pitchFamily="34" charset="-122"/>
              </a:rPr>
              <a:t>static String valueOf(Object obj);</a:t>
            </a:r>
            <a:endParaRPr lang="en-US" altLang="zh-CN" sz="139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323024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01String</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类</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34720"/>
            <a:ext cx="9582785" cy="413956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正则表达式初步：</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390" kern="0" dirty="0">
                <a:solidFill>
                  <a:schemeClr val="tx1"/>
                </a:solidFill>
                <a:latin typeface="思源黑体 CN Normal" panose="020B0400000000000000" pitchFamily="34" charset="-122"/>
                <a:ea typeface="思源黑体 CN Normal" panose="020B0400000000000000" pitchFamily="34" charset="-122"/>
              </a:rPr>
              <a:t>正则表达式（regular expression），简称为regex或regexp，是一种用于描述特定模式的表达式。它可以匹配、查找、替换文本中与该模式匹配的内容，被广泛应用于各种文本处理和匹配相关的应用中。</a:t>
            </a:r>
            <a:endParaRPr lang="zh-CN" altLang="en-US" sz="139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390" kern="0" dirty="0">
                <a:solidFill>
                  <a:schemeClr val="tx1"/>
                </a:solidFill>
                <a:latin typeface="思源黑体 CN Normal" panose="020B0400000000000000" pitchFamily="34" charset="-122"/>
                <a:ea typeface="思源黑体 CN Normal" panose="020B0400000000000000" pitchFamily="34" charset="-122"/>
              </a:rPr>
              <a:t>正则表达式的应用</a:t>
            </a:r>
            <a:r>
              <a:rPr lang="en-US" altLang="zh-CN" sz="1390" kern="0" dirty="0">
                <a:solidFill>
                  <a:schemeClr val="tx1"/>
                </a:solidFill>
                <a:latin typeface="思源黑体 CN Normal" panose="020B0400000000000000" pitchFamily="34" charset="-122"/>
                <a:ea typeface="思源黑体 CN Normal" panose="020B0400000000000000" pitchFamily="34" charset="-122"/>
              </a:rPr>
              <a:t>:</a:t>
            </a:r>
            <a:endParaRPr lang="en-US" altLang="zh-CN" sz="139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05" kern="0" dirty="0">
                <a:solidFill>
                  <a:schemeClr val="tx1"/>
                </a:solidFill>
                <a:latin typeface="思源黑体 CN Normal" panose="020B0400000000000000" pitchFamily="34" charset="-122"/>
                <a:ea typeface="思源黑体 CN Normal" panose="020B0400000000000000" pitchFamily="34" charset="-122"/>
              </a:rPr>
              <a:t>验证输入内容的格式是否正确。例如，邮箱，手机号，密码等</a:t>
            </a:r>
            <a:endParaRPr lang="zh-CN" altLang="en-US" sz="1205"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05" kern="0" dirty="0">
                <a:solidFill>
                  <a:schemeClr val="tx1"/>
                </a:solidFill>
                <a:latin typeface="思源黑体 CN Normal" panose="020B0400000000000000" pitchFamily="34" charset="-122"/>
                <a:ea typeface="思源黑体 CN Normal" panose="020B0400000000000000" pitchFamily="34" charset="-122"/>
              </a:rPr>
              <a:t>在文本编辑器中进行搜索和替换。例如，在代码编辑器中查找指定字符串或替换错误的代码成为正确的代码块</a:t>
            </a:r>
            <a:endParaRPr lang="zh-CN" altLang="en-US" sz="1205"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05" kern="0" dirty="0">
                <a:solidFill>
                  <a:schemeClr val="tx1"/>
                </a:solidFill>
                <a:latin typeface="思源黑体 CN Normal" panose="020B0400000000000000" pitchFamily="34" charset="-122"/>
                <a:ea typeface="思源黑体 CN Normal" panose="020B0400000000000000" pitchFamily="34" charset="-122"/>
              </a:rPr>
              <a:t>数据挖掘和信息提取。正则表达式可以从HTML、XML、JSON等格式的数据中提取所需的信息</a:t>
            </a:r>
            <a:endParaRPr lang="zh-CN" altLang="en-US" sz="1205"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05" kern="0" dirty="0">
                <a:solidFill>
                  <a:schemeClr val="tx1"/>
                </a:solidFill>
                <a:latin typeface="思源黑体 CN Normal" panose="020B0400000000000000" pitchFamily="34" charset="-122"/>
                <a:ea typeface="思源黑体 CN Normal" panose="020B0400000000000000" pitchFamily="34" charset="-122"/>
              </a:rPr>
              <a:t>用于编写脚本语言，如awk，grep和sed</a:t>
            </a:r>
            <a:endParaRPr lang="zh-CN" altLang="en-US" sz="1205"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205" kern="0" dirty="0">
                <a:solidFill>
                  <a:schemeClr val="tx1"/>
                </a:solidFill>
                <a:latin typeface="思源黑体 CN Normal" panose="020B0400000000000000" pitchFamily="34" charset="-122"/>
                <a:ea typeface="思源黑体 CN Normal" panose="020B0400000000000000" pitchFamily="34" charset="-122"/>
              </a:rPr>
              <a:t>服务器端编程。正则表达式在处理数据和字符串时具有高效的性能，可以在开发Web应用程序时被广泛应用</a:t>
            </a:r>
            <a:endParaRPr lang="zh-CN" altLang="en-US" sz="1205" kern="0" dirty="0">
              <a:solidFill>
                <a:schemeClr val="tx1"/>
              </a:solidFill>
              <a:latin typeface="思源黑体 CN Normal" panose="020B0400000000000000" pitchFamily="34" charset="-122"/>
              <a:ea typeface="思源黑体 CN Normal" panose="020B0400000000000000" pitchFamily="34" charset="-122"/>
            </a:endParaRPr>
          </a:p>
          <a:p>
            <a:pPr marL="342900" lvl="1" indent="-342900" algn="l" defTabSz="914400">
              <a:lnSpc>
                <a:spcPct val="150000"/>
              </a:lnSpc>
              <a:spcAft>
                <a:spcPts val="0"/>
              </a:spcAft>
              <a:buClrTx/>
              <a:buSzTx/>
              <a:buFont typeface="+mj-ea"/>
              <a:buAutoNum type="circleNumDbPlain" startAt="3"/>
            </a:pPr>
            <a:r>
              <a:rPr lang="zh-CN" altLang="en-US" sz="1390" kern="0" dirty="0">
                <a:solidFill>
                  <a:schemeClr val="tx1"/>
                </a:solidFill>
                <a:latin typeface="思源黑体 CN Normal" panose="020B0400000000000000" pitchFamily="34" charset="-122"/>
                <a:ea typeface="思源黑体 CN Normal" panose="020B0400000000000000" pitchFamily="34" charset="-122"/>
              </a:rPr>
              <a:t>正则表达式和Java语言的关系？</a:t>
            </a:r>
            <a:endParaRPr lang="zh-CN" altLang="en-US" sz="1390" kern="0" dirty="0">
              <a:solidFill>
                <a:schemeClr val="tx1"/>
              </a:solidFill>
              <a:latin typeface="思源黑体 CN Normal" panose="020B0400000000000000" pitchFamily="34" charset="-122"/>
              <a:ea typeface="思源黑体 CN Normal" panose="020B0400000000000000" pitchFamily="34" charset="-122"/>
            </a:endParaRPr>
          </a:p>
          <a:p>
            <a:pPr marL="457200" lvl="2" indent="0" algn="l" defTabSz="914400">
              <a:lnSpc>
                <a:spcPct val="150000"/>
              </a:lnSpc>
              <a:spcAft>
                <a:spcPts val="0"/>
              </a:spcAft>
              <a:buClrTx/>
              <a:buSzTx/>
              <a:buFont typeface="+mj-ea"/>
              <a:buNone/>
            </a:pPr>
            <a:r>
              <a:rPr lang="en-US" altLang="zh-CN" sz="1320" kern="0" dirty="0">
                <a:solidFill>
                  <a:schemeClr val="tx1"/>
                </a:solidFill>
                <a:latin typeface="思源黑体 CN Normal" panose="020B0400000000000000" pitchFamily="34" charset="-122"/>
                <a:ea typeface="思源黑体 CN Normal" panose="020B0400000000000000" pitchFamily="34" charset="-122"/>
              </a:rPr>
              <a:t>Java</a:t>
            </a:r>
            <a:r>
              <a:rPr lang="zh-CN" altLang="en-US" sz="1320" kern="0" dirty="0">
                <a:solidFill>
                  <a:schemeClr val="tx1"/>
                </a:solidFill>
                <a:latin typeface="思源黑体 CN Normal" panose="020B0400000000000000" pitchFamily="34" charset="-122"/>
                <a:ea typeface="思源黑体 CN Normal" panose="020B0400000000000000" pitchFamily="34" charset="-122"/>
              </a:rPr>
              <a:t>语言中可以使用正则表达式。</a:t>
            </a:r>
            <a:r>
              <a:rPr lang="en-US" altLang="zh-CN" sz="1320" kern="0" dirty="0">
                <a:solidFill>
                  <a:schemeClr val="tx1"/>
                </a:solidFill>
                <a:latin typeface="思源黑体 CN Normal" panose="020B0400000000000000" pitchFamily="34" charset="-122"/>
                <a:ea typeface="思源黑体 CN Normal" panose="020B0400000000000000" pitchFamily="34" charset="-122"/>
              </a:rPr>
              <a:t>C</a:t>
            </a:r>
            <a:r>
              <a:rPr lang="zh-CN" altLang="en-US" sz="1320" kern="0" dirty="0">
                <a:solidFill>
                  <a:schemeClr val="tx1"/>
                </a:solidFill>
                <a:latin typeface="思源黑体 CN Normal" panose="020B0400000000000000" pitchFamily="34" charset="-122"/>
                <a:ea typeface="思源黑体 CN Normal" panose="020B0400000000000000" pitchFamily="34" charset="-122"/>
              </a:rPr>
              <a:t>语言以及其它大部分编程语言都是支持正则表达式的。</a:t>
            </a:r>
            <a:endPar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0" algn="l" defTabSz="914400">
              <a:lnSpc>
                <a:spcPct val="150000"/>
              </a:lnSpc>
              <a:spcAft>
                <a:spcPts val="0"/>
              </a:spcAft>
              <a:buFont typeface="+mj-ea"/>
              <a:buNone/>
            </a:pPr>
            <a:endPar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323024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01String</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类</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34720"/>
            <a:ext cx="9582785" cy="515620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正则表达式常见符号：</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元字符</a:t>
            </a:r>
            <a:endPar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457200" algn="l" defTabSz="914400">
              <a:lnSpc>
                <a:spcPct val="150000"/>
              </a:lnSpc>
              <a:spcAft>
                <a:spcPts val="0"/>
              </a:spcAft>
              <a:buFont typeface="+mj-ea"/>
              <a:buNone/>
            </a:pP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匹配除换行符以外的任意字符</a:t>
            </a:r>
            <a:endPar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457200" algn="l" defTabSz="914400">
              <a:lnSpc>
                <a:spcPct val="150000"/>
              </a:lnSpc>
              <a:spcAft>
                <a:spcPts val="0"/>
              </a:spcAft>
              <a:buFont typeface="+mj-ea"/>
              <a:buNone/>
            </a:pP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\w	匹配字母或数字或下划线或汉字</a:t>
            </a:r>
            <a:endPar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457200" algn="l" defTabSz="914400">
              <a:lnSpc>
                <a:spcPct val="150000"/>
              </a:lnSpc>
              <a:spcAft>
                <a:spcPts val="0"/>
              </a:spcAft>
              <a:buFont typeface="+mj-ea"/>
              <a:buNone/>
            </a:pP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	匹配任意的空白符</a:t>
            </a:r>
            <a:endPar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457200" algn="l" defTabSz="914400">
              <a:lnSpc>
                <a:spcPct val="150000"/>
              </a:lnSpc>
              <a:spcAft>
                <a:spcPts val="0"/>
              </a:spcAft>
              <a:buFont typeface="+mj-ea"/>
              <a:buNone/>
            </a:pP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\d	匹配数字</a:t>
            </a:r>
            <a:endPar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457200" algn="l" defTabSz="914400">
              <a:lnSpc>
                <a:spcPct val="150000"/>
              </a:lnSpc>
              <a:spcAft>
                <a:spcPts val="0"/>
              </a:spcAft>
              <a:buFont typeface="+mj-ea"/>
              <a:buNone/>
            </a:pP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\b	匹配单词的开始或结束</a:t>
            </a:r>
            <a:endPar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457200" algn="l" defTabSz="914400">
              <a:lnSpc>
                <a:spcPct val="150000"/>
              </a:lnSpc>
              <a:spcAft>
                <a:spcPts val="0"/>
              </a:spcAft>
              <a:buFont typeface="+mj-ea"/>
              <a:buNone/>
            </a:pP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匹配字符串的开始</a:t>
            </a:r>
            <a:endPar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457200" algn="l" defTabSz="914400">
              <a:lnSpc>
                <a:spcPct val="150000"/>
              </a:lnSpc>
              <a:spcAft>
                <a:spcPts val="0"/>
              </a:spcAft>
              <a:buFont typeface="+mj-ea"/>
              <a:buNone/>
            </a:pP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匹配字符串的结束</a:t>
            </a:r>
            <a:endPar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342900" indent="-342900" algn="l" defTabSz="914400">
              <a:lnSpc>
                <a:spcPct val="150000"/>
              </a:lnSpc>
              <a:spcAft>
                <a:spcPts val="0"/>
              </a:spcAft>
              <a:buClrTx/>
              <a:buSzTx/>
              <a:buFont typeface="+mj-ea"/>
              <a:buAutoNum type="circleNumDbPlain" startAt="2"/>
            </a:pP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字符转义</a:t>
            </a:r>
            <a:endPar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457200" algn="l" defTabSz="914400">
              <a:lnSpc>
                <a:spcPct val="150000"/>
              </a:lnSpc>
              <a:spcAft>
                <a:spcPts val="0"/>
              </a:spcAft>
              <a:buFont typeface="+mj-ea"/>
              <a:buNone/>
            </a:pP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表示一个普通的</a:t>
            </a: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字符。</a:t>
            </a: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 </a:t>
            </a: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表示一个普通</a:t>
            </a: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字符。</a:t>
            </a:r>
            <a:endPar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startAt="2"/>
            </a:pP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重复次数</a:t>
            </a:r>
            <a:endPar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457200" algn="l" defTabSz="914400">
              <a:lnSpc>
                <a:spcPct val="150000"/>
              </a:lnSpc>
              <a:spcAft>
                <a:spcPts val="0"/>
              </a:spcAft>
              <a:buFont typeface="+mj-ea"/>
              <a:buNone/>
            </a:pP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重复零次或更多次（</a:t>
            </a: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0 - n</a:t>
            </a: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endPar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457200" algn="l" defTabSz="914400">
              <a:lnSpc>
                <a:spcPct val="150000"/>
              </a:lnSpc>
              <a:spcAft>
                <a:spcPts val="0"/>
              </a:spcAft>
              <a:buFont typeface="+mj-ea"/>
              <a:buNone/>
            </a:pP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重复一次或更多次</a:t>
            </a: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(1 - n)</a:t>
            </a:r>
            <a:endPar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457200" algn="l" defTabSz="914400">
              <a:lnSpc>
                <a:spcPct val="150000"/>
              </a:lnSpc>
              <a:spcAft>
                <a:spcPts val="0"/>
              </a:spcAft>
              <a:buFont typeface="+mj-ea"/>
              <a:buNone/>
            </a:pP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重复零次或一次</a:t>
            </a: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(0 </a:t>
            </a: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或</a:t>
            </a: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1)</a:t>
            </a:r>
            <a:endPar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457200" algn="l" defTabSz="914400">
              <a:lnSpc>
                <a:spcPct val="150000"/>
              </a:lnSpc>
              <a:spcAft>
                <a:spcPts val="0"/>
              </a:spcAft>
              <a:buFont typeface="+mj-ea"/>
              <a:buNone/>
            </a:pP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{n}	重复n次</a:t>
            </a: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(n)</a:t>
            </a:r>
            <a:endPar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457200" algn="l" defTabSz="914400">
              <a:lnSpc>
                <a:spcPct val="150000"/>
              </a:lnSpc>
              <a:spcAft>
                <a:spcPts val="0"/>
              </a:spcAft>
              <a:buFont typeface="+mj-ea"/>
              <a:buNone/>
            </a:pP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{n,}	重复n次或更多次</a:t>
            </a: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 &gt;= n)</a:t>
            </a:r>
            <a:endPar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457200" algn="l" defTabSz="914400">
              <a:lnSpc>
                <a:spcPct val="150000"/>
              </a:lnSpc>
              <a:spcAft>
                <a:spcPts val="0"/>
              </a:spcAft>
              <a:buFont typeface="+mj-ea"/>
              <a:buNone/>
            </a:pP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{n,m}	重复n到m次</a:t>
            </a: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(n - m)</a:t>
            </a:r>
            <a:endPar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323024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01String</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类</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34720"/>
            <a:ext cx="9582785" cy="576770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正则表达式常见符号：</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endParaRPr>
          </a:p>
          <a:p>
            <a:pPr marL="342900" indent="-342900" algn="l" defTabSz="914400">
              <a:lnSpc>
                <a:spcPct val="150000"/>
              </a:lnSpc>
              <a:spcAft>
                <a:spcPts val="0"/>
              </a:spcAft>
              <a:buFont typeface="+mj-ea"/>
              <a:buAutoNum type="circleNumDbPlain" startAt="4"/>
            </a:pP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字符类</a:t>
            </a:r>
            <a:endPar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914400">
              <a:lnSpc>
                <a:spcPct val="150000"/>
              </a:lnSpc>
              <a:spcAft>
                <a:spcPts val="0"/>
              </a:spcAft>
              <a:buFont typeface="+mj-ea"/>
              <a:buNone/>
            </a:pP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[abcdef]	</a:t>
            </a: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匹配</a:t>
            </a: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abcdef</a:t>
            </a: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这几个字符中的任意一个字符</a:t>
            </a:r>
            <a:endPar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914400">
              <a:lnSpc>
                <a:spcPct val="150000"/>
              </a:lnSpc>
              <a:spcAft>
                <a:spcPts val="0"/>
              </a:spcAft>
              <a:buFont typeface="+mj-ea"/>
              <a:buNone/>
            </a:pP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[0-9]		</a:t>
            </a: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匹配</a:t>
            </a: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0-9</a:t>
            </a: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中的任意一个数字</a:t>
            </a:r>
            <a:endPar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914400">
              <a:lnSpc>
                <a:spcPct val="150000"/>
              </a:lnSpc>
              <a:spcAft>
                <a:spcPts val="0"/>
              </a:spcAft>
              <a:buFont typeface="+mj-ea"/>
              <a:buNone/>
            </a:pP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[a-zA-Z0-9] 	</a:t>
            </a: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匹配</a:t>
            </a: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a-z</a:t>
            </a: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A-Z</a:t>
            </a: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0-9</a:t>
            </a: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的任意一个字符</a:t>
            </a:r>
            <a:endPar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914400">
              <a:lnSpc>
                <a:spcPct val="150000"/>
              </a:lnSpc>
              <a:spcAft>
                <a:spcPts val="0"/>
              </a:spcAft>
              <a:buFont typeface="+mj-ea"/>
              <a:buNone/>
            </a:pP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匹配</a:t>
            </a: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标点符号（</a:t>
            </a: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或</a:t>
            </a: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或</a:t>
            </a: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endPar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914400">
              <a:lnSpc>
                <a:spcPct val="150000"/>
              </a:lnSpc>
              <a:spcAft>
                <a:spcPts val="0"/>
              </a:spcAft>
              <a:buFont typeface="+mj-ea"/>
              <a:buNone/>
            </a:pP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[abc-]	</a:t>
            </a: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匹配</a:t>
            </a: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abc-</a:t>
            </a: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四个字符中的任意一个字符（注意</a:t>
            </a: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只能出现在末尾。如果</a:t>
            </a: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在中间则表示区间）</a:t>
            </a:r>
            <a:endPar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342900" indent="-342900" algn="l" defTabSz="914400">
              <a:lnSpc>
                <a:spcPct val="150000"/>
              </a:lnSpc>
              <a:spcAft>
                <a:spcPts val="0"/>
              </a:spcAft>
              <a:buClrTx/>
              <a:buSzTx/>
              <a:buFont typeface="+mj-ea"/>
              <a:buAutoNum type="circleNumDbPlain" startAt="5"/>
            </a:pP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分支条件</a:t>
            </a:r>
            <a:endPar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914400">
              <a:lnSpc>
                <a:spcPct val="150000"/>
              </a:lnSpc>
              <a:spcAft>
                <a:spcPts val="0"/>
              </a:spcAft>
              <a:buFont typeface="+mj-ea"/>
              <a:buNone/>
            </a:pP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0\d{2}-\d{8}|0\d{3}-\d{7}这个表达式能匹配两种以连字号分隔的电话号码：</a:t>
            </a:r>
            <a:endPar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914400">
              <a:lnSpc>
                <a:spcPct val="150000"/>
              </a:lnSpc>
              <a:spcAft>
                <a:spcPts val="0"/>
              </a:spcAft>
              <a:buFont typeface="+mj-ea"/>
              <a:buNone/>
            </a:pP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一种是三位区号，8位本地号(如010-12345678)，一种是4位区号，7位本地号(0376-2233445)</a:t>
            </a:r>
            <a:endPar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342900" indent="-342900" algn="l" defTabSz="914400">
              <a:lnSpc>
                <a:spcPct val="150000"/>
              </a:lnSpc>
              <a:spcAft>
                <a:spcPts val="0"/>
              </a:spcAft>
              <a:buClrTx/>
              <a:buSzTx/>
              <a:buFont typeface="+mj-ea"/>
              <a:buAutoNum type="circleNumDbPlain" startAt="6"/>
            </a:pP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分组</a:t>
            </a:r>
            <a:endPar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914400">
              <a:lnSpc>
                <a:spcPct val="150000"/>
              </a:lnSpc>
              <a:spcAft>
                <a:spcPts val="0"/>
              </a:spcAft>
              <a:buFont typeface="+mj-ea"/>
              <a:buNone/>
            </a:pP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(\d{1,3}.){3}\d{1,3}是一个简单的IP地址匹配表达式。要理解这个表达式，请按下列顺序分析它：\d{1,3}匹配1到3位的数字，</a:t>
            </a:r>
            <a:endPar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914400">
              <a:lnSpc>
                <a:spcPct val="150000"/>
              </a:lnSpc>
              <a:spcAft>
                <a:spcPts val="0"/>
              </a:spcAft>
              <a:buFont typeface="+mj-ea"/>
              <a:buNone/>
            </a:pP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(\d{1,3}.){3}匹配三位数字加上一个英文句号(这个整体也就是这个分组)重复3次，最后再加上一个一到三位的数字(\d{1,3})</a:t>
            </a:r>
            <a:endPar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342900" indent="-342900" algn="l" defTabSz="914400">
              <a:lnSpc>
                <a:spcPct val="150000"/>
              </a:lnSpc>
              <a:spcAft>
                <a:spcPts val="0"/>
              </a:spcAft>
              <a:buClrTx/>
              <a:buSzTx/>
              <a:buFont typeface="+mj-ea"/>
              <a:buAutoNum type="circleNumDbPlain" startAt="7"/>
            </a:pP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反义</a:t>
            </a:r>
            <a:endPar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914400">
              <a:lnSpc>
                <a:spcPct val="150000"/>
              </a:lnSpc>
              <a:spcAft>
                <a:spcPts val="0"/>
              </a:spcAft>
              <a:buClrTx/>
              <a:buSzTx/>
              <a:buFont typeface="+mj-ea"/>
              <a:buNone/>
            </a:pP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\W	</a:t>
            </a: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匹配任意不是字母，数字，下划线，汉字的字符</a:t>
            </a:r>
            <a:endPar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914400">
              <a:lnSpc>
                <a:spcPct val="150000"/>
              </a:lnSpc>
              <a:spcAft>
                <a:spcPts val="0"/>
              </a:spcAft>
              <a:buFont typeface="+mj-ea"/>
              <a:buNone/>
            </a:pP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	</a:t>
            </a: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匹配任意不是空白符的字符</a:t>
            </a:r>
            <a:endPar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914400">
              <a:lnSpc>
                <a:spcPct val="150000"/>
              </a:lnSpc>
              <a:spcAft>
                <a:spcPts val="0"/>
              </a:spcAft>
              <a:buFont typeface="+mj-ea"/>
              <a:buNone/>
            </a:pP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\D	</a:t>
            </a: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匹配任意非数字的字符</a:t>
            </a:r>
            <a:endPar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914400">
              <a:lnSpc>
                <a:spcPct val="150000"/>
              </a:lnSpc>
              <a:spcAft>
                <a:spcPts val="0"/>
              </a:spcAft>
              <a:buFont typeface="+mj-ea"/>
              <a:buNone/>
            </a:pP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\B	</a:t>
            </a: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匹配不是单词开头或结束的位置</a:t>
            </a:r>
            <a:endPar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914400">
              <a:lnSpc>
                <a:spcPct val="150000"/>
              </a:lnSpc>
              <a:spcAft>
                <a:spcPts val="0"/>
              </a:spcAft>
              <a:buFont typeface="+mj-ea"/>
              <a:buNone/>
            </a:pP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[^x]	</a:t>
            </a: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匹配除了x以外的任意字符</a:t>
            </a:r>
            <a:endPar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457200" algn="l" defTabSz="914400">
              <a:lnSpc>
                <a:spcPct val="150000"/>
              </a:lnSpc>
              <a:spcAft>
                <a:spcPts val="0"/>
              </a:spcAft>
              <a:buFont typeface="+mj-ea"/>
              <a:buNone/>
            </a:pP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[^aeiou]	匹配除了aeiou这几个字母以外的任意字符</a:t>
            </a:r>
            <a:endPar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323024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01String</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类</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34720"/>
            <a:ext cx="9582785" cy="502412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914400">
              <a:lnSpc>
                <a:spcPct val="150000"/>
              </a:lnSpc>
              <a:spcAft>
                <a:spcPts val="0"/>
              </a:spcAft>
              <a:buFont typeface="+mj-ea"/>
              <a:buNone/>
            </a:pP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史上最全正则表达式：</a:t>
            </a:r>
            <a:endParaRPr lang="zh-CN" altLang="en-US" sz="20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ClrTx/>
              <a:buSzTx/>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思源宋体 CN Heavy" panose="02020900000000000000" charset="-122"/>
              </a:rPr>
              <a:t>另请参见“史上最全正则表达式.md”文件</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思源宋体 CN Heavy" panose="02020900000000000000" charset="-122"/>
            </a:endParaRPr>
          </a:p>
          <a:p>
            <a:pPr marL="0" indent="0" algn="l" defTabSz="914400">
              <a:lnSpc>
                <a:spcPct val="150000"/>
              </a:lnSpc>
              <a:spcAft>
                <a:spcPts val="0"/>
              </a:spcAft>
              <a:buClrTx/>
              <a:buSzTx/>
              <a:buFont typeface="+mj-ea"/>
              <a:buNone/>
            </a:pP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思源宋体 CN Heavy" panose="02020900000000000000" charset="-122"/>
            </a:endParaRPr>
          </a:p>
          <a:p>
            <a:pPr marL="0" indent="0" algn="l" defTabSz="914400">
              <a:lnSpc>
                <a:spcPct val="150000"/>
              </a:lnSpc>
              <a:spcAft>
                <a:spcPts val="0"/>
              </a:spcAft>
              <a:buFont typeface="+mj-ea"/>
              <a:buNone/>
            </a:pP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String的正则表达式相关的方法：</a:t>
            </a:r>
            <a:endParaRPr lang="zh-CN" altLang="en-US" sz="2000" kern="0" dirty="0">
              <a:solidFill>
                <a:schemeClr val="tx1"/>
              </a:solidFill>
              <a:latin typeface="思源黑体 CN Normal" panose="020B0400000000000000" pitchFamily="34" charset="-122"/>
              <a:ea typeface="思源黑体 CN Normal" panose="020B0400000000000000" pitchFamily="34" charset="-122"/>
            </a:endParaRPr>
          </a:p>
          <a:p>
            <a:pPr marL="342900" indent="-3429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String replace(CharSequence target, CharSequence replacement);</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将当前字符串中</a:t>
            </a:r>
            <a:r>
              <a:rPr lang="zh-CN" altLang="en-US"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所有的</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target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替换成</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replacement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，返回一个新的字符串。</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342900" indent="-3429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String replaceAll(String regex, String replacement);</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将当前字符串中所有符合正则表达式的</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regex</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替换成</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replacement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342900" indent="-3429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String[] split(String regex);</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将当前字符串以某个正则表达式表示的子字符串进行分割，返回一个字符串数组。</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342900" indent="-3429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boolean matches(String regex);</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0" algn="l" defTabSz="914400">
              <a:lnSpc>
                <a:spcPct val="150000"/>
              </a:lnSpc>
              <a:spcAft>
                <a:spcPts val="0"/>
              </a:spcAft>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判断当前字符串是否符合正则表达式</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regex</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323024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01String</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类</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34720"/>
            <a:ext cx="9582785" cy="38862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String</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的面试题</a:t>
            </a:r>
            <a:endPar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323024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01String</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类</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1038225" y="1423035"/>
            <a:ext cx="2331720" cy="653415"/>
          </a:xfrm>
          <a:prstGeom prst="rect">
            <a:avLst/>
          </a:prstGeom>
        </p:spPr>
      </p:pic>
      <p:pic>
        <p:nvPicPr>
          <p:cNvPr id="3" name="图片 2"/>
          <p:cNvPicPr>
            <a:picLocks noChangeAspect="1"/>
          </p:cNvPicPr>
          <p:nvPr>
            <p:custDataLst>
              <p:tags r:id="rId5"/>
            </p:custDataLst>
          </p:nvPr>
        </p:nvPicPr>
        <p:blipFill>
          <a:blip r:embed="rId6"/>
          <a:stretch>
            <a:fillRect/>
          </a:stretch>
        </p:blipFill>
        <p:spPr>
          <a:xfrm>
            <a:off x="3585845" y="1423670"/>
            <a:ext cx="2112645" cy="652780"/>
          </a:xfrm>
          <a:prstGeom prst="rect">
            <a:avLst/>
          </a:prstGeom>
        </p:spPr>
      </p:pic>
      <p:pic>
        <p:nvPicPr>
          <p:cNvPr id="4" name="图片 3"/>
          <p:cNvPicPr>
            <a:picLocks noChangeAspect="1"/>
          </p:cNvPicPr>
          <p:nvPr>
            <p:custDataLst>
              <p:tags r:id="rId7"/>
            </p:custDataLst>
          </p:nvPr>
        </p:nvPicPr>
        <p:blipFill>
          <a:blip r:embed="rId8"/>
          <a:stretch>
            <a:fillRect/>
          </a:stretch>
        </p:blipFill>
        <p:spPr>
          <a:xfrm>
            <a:off x="5914390" y="1423670"/>
            <a:ext cx="1644650" cy="652780"/>
          </a:xfrm>
          <a:prstGeom prst="rect">
            <a:avLst/>
          </a:prstGeom>
        </p:spPr>
      </p:pic>
      <p:pic>
        <p:nvPicPr>
          <p:cNvPr id="5" name="图片 4"/>
          <p:cNvPicPr>
            <a:picLocks noChangeAspect="1"/>
          </p:cNvPicPr>
          <p:nvPr>
            <p:custDataLst>
              <p:tags r:id="rId9"/>
            </p:custDataLst>
          </p:nvPr>
        </p:nvPicPr>
        <p:blipFill>
          <a:blip r:embed="rId10"/>
          <a:stretch>
            <a:fillRect/>
          </a:stretch>
        </p:blipFill>
        <p:spPr>
          <a:xfrm>
            <a:off x="7774940" y="1447800"/>
            <a:ext cx="2428875" cy="628650"/>
          </a:xfrm>
          <a:prstGeom prst="rect">
            <a:avLst/>
          </a:prstGeom>
        </p:spPr>
      </p:pic>
      <p:pic>
        <p:nvPicPr>
          <p:cNvPr id="6" name="图片 5"/>
          <p:cNvPicPr>
            <a:picLocks noChangeAspect="1"/>
          </p:cNvPicPr>
          <p:nvPr>
            <p:custDataLst>
              <p:tags r:id="rId11"/>
            </p:custDataLst>
          </p:nvPr>
        </p:nvPicPr>
        <p:blipFill>
          <a:blip r:embed="rId12"/>
          <a:stretch>
            <a:fillRect/>
          </a:stretch>
        </p:blipFill>
        <p:spPr>
          <a:xfrm>
            <a:off x="1038225" y="2281555"/>
            <a:ext cx="2463165" cy="739775"/>
          </a:xfrm>
          <a:prstGeom prst="rect">
            <a:avLst/>
          </a:prstGeom>
        </p:spPr>
      </p:pic>
      <p:pic>
        <p:nvPicPr>
          <p:cNvPr id="7" name="图片 6"/>
          <p:cNvPicPr>
            <a:picLocks noChangeAspect="1"/>
          </p:cNvPicPr>
          <p:nvPr>
            <p:custDataLst>
              <p:tags r:id="rId13"/>
            </p:custDataLst>
          </p:nvPr>
        </p:nvPicPr>
        <p:blipFill>
          <a:blip r:embed="rId14"/>
          <a:stretch>
            <a:fillRect/>
          </a:stretch>
        </p:blipFill>
        <p:spPr>
          <a:xfrm>
            <a:off x="3658235" y="2449195"/>
            <a:ext cx="3612515" cy="405130"/>
          </a:xfrm>
          <a:prstGeom prst="rect">
            <a:avLst/>
          </a:prstGeom>
        </p:spPr>
      </p:pic>
      <p:pic>
        <p:nvPicPr>
          <p:cNvPr id="9" name="图片 8"/>
          <p:cNvPicPr>
            <a:picLocks noChangeAspect="1"/>
          </p:cNvPicPr>
          <p:nvPr>
            <p:custDataLst>
              <p:tags r:id="rId15"/>
            </p:custDataLst>
          </p:nvPr>
        </p:nvPicPr>
        <p:blipFill>
          <a:blip r:embed="rId16"/>
          <a:stretch>
            <a:fillRect/>
          </a:stretch>
        </p:blipFill>
        <p:spPr>
          <a:xfrm>
            <a:off x="1038225" y="3175635"/>
            <a:ext cx="2482850" cy="906780"/>
          </a:xfrm>
          <a:prstGeom prst="rect">
            <a:avLst/>
          </a:prstGeom>
        </p:spPr>
      </p:pic>
      <p:pic>
        <p:nvPicPr>
          <p:cNvPr id="11" name="图片 10"/>
          <p:cNvPicPr>
            <a:picLocks noChangeAspect="1"/>
          </p:cNvPicPr>
          <p:nvPr>
            <p:custDataLst>
              <p:tags r:id="rId17"/>
            </p:custDataLst>
          </p:nvPr>
        </p:nvPicPr>
        <p:blipFill>
          <a:blip r:embed="rId18"/>
          <a:stretch>
            <a:fillRect/>
          </a:stretch>
        </p:blipFill>
        <p:spPr>
          <a:xfrm>
            <a:off x="3988435" y="3175635"/>
            <a:ext cx="2389505" cy="1005205"/>
          </a:xfrm>
          <a:prstGeom prst="rect">
            <a:avLst/>
          </a:prstGeom>
        </p:spPr>
      </p:pic>
      <p:pic>
        <p:nvPicPr>
          <p:cNvPr id="12" name="图片 11"/>
          <p:cNvPicPr>
            <a:picLocks noChangeAspect="1"/>
          </p:cNvPicPr>
          <p:nvPr>
            <p:custDataLst>
              <p:tags r:id="rId19"/>
            </p:custDataLst>
          </p:nvPr>
        </p:nvPicPr>
        <p:blipFill>
          <a:blip r:embed="rId20"/>
          <a:stretch>
            <a:fillRect/>
          </a:stretch>
        </p:blipFill>
        <p:spPr>
          <a:xfrm>
            <a:off x="6845300" y="3175635"/>
            <a:ext cx="1510665" cy="1052830"/>
          </a:xfrm>
          <a:prstGeom prst="rect">
            <a:avLst/>
          </a:prstGeom>
        </p:spPr>
      </p:pic>
      <p:pic>
        <p:nvPicPr>
          <p:cNvPr id="13" name="图片 12"/>
          <p:cNvPicPr>
            <a:picLocks noChangeAspect="1"/>
          </p:cNvPicPr>
          <p:nvPr>
            <p:custDataLst>
              <p:tags r:id="rId21"/>
            </p:custDataLst>
          </p:nvPr>
        </p:nvPicPr>
        <p:blipFill>
          <a:blip r:embed="rId22"/>
          <a:stretch>
            <a:fillRect/>
          </a:stretch>
        </p:blipFill>
        <p:spPr>
          <a:xfrm>
            <a:off x="1045210" y="4300855"/>
            <a:ext cx="2476500" cy="897890"/>
          </a:xfrm>
          <a:prstGeom prst="rect">
            <a:avLst/>
          </a:prstGeom>
        </p:spPr>
      </p:pic>
      <p:pic>
        <p:nvPicPr>
          <p:cNvPr id="15" name="图片 14"/>
          <p:cNvPicPr>
            <a:picLocks noChangeAspect="1"/>
          </p:cNvPicPr>
          <p:nvPr>
            <p:custDataLst>
              <p:tags r:id="rId23"/>
            </p:custDataLst>
          </p:nvPr>
        </p:nvPicPr>
        <p:blipFill>
          <a:blip r:embed="rId24"/>
          <a:stretch>
            <a:fillRect/>
          </a:stretch>
        </p:blipFill>
        <p:spPr>
          <a:xfrm>
            <a:off x="3988435" y="4352290"/>
            <a:ext cx="2360295" cy="6038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3230245" cy="460375"/>
          </a:xfrm>
          <a:prstGeom prst="rect">
            <a:avLst/>
          </a:prstGeom>
          <a:noFill/>
        </p:spPr>
        <p:txBody>
          <a:bodyPr wrap="square" rtlCol="0">
            <a:spAutoFit/>
          </a:bodyPr>
          <a:lstStyle/>
          <a:p>
            <a:pPr lvl="0">
              <a:defRPr/>
            </a:pP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面试题（补充）</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14" name="图片 13"/>
          <p:cNvPicPr>
            <a:picLocks noChangeAspect="1"/>
          </p:cNvPicPr>
          <p:nvPr>
            <p:custDataLst>
              <p:tags r:id="rId3"/>
            </p:custDataLst>
          </p:nvPr>
        </p:nvPicPr>
        <p:blipFill>
          <a:blip r:embed="rId4"/>
          <a:stretch>
            <a:fillRect/>
          </a:stretch>
        </p:blipFill>
        <p:spPr>
          <a:xfrm>
            <a:off x="1077595" y="1176655"/>
            <a:ext cx="2032635" cy="1532890"/>
          </a:xfrm>
          <a:prstGeom prst="rect">
            <a:avLst/>
          </a:prstGeom>
        </p:spPr>
      </p:pic>
      <p:pic>
        <p:nvPicPr>
          <p:cNvPr id="16" name="图片 15"/>
          <p:cNvPicPr>
            <a:picLocks noChangeAspect="1"/>
          </p:cNvPicPr>
          <p:nvPr>
            <p:custDataLst>
              <p:tags r:id="rId5"/>
            </p:custDataLst>
          </p:nvPr>
        </p:nvPicPr>
        <p:blipFill>
          <a:blip r:embed="rId6"/>
          <a:stretch>
            <a:fillRect/>
          </a:stretch>
        </p:blipFill>
        <p:spPr>
          <a:xfrm>
            <a:off x="3354705" y="1176655"/>
            <a:ext cx="2470785" cy="1532890"/>
          </a:xfrm>
          <a:prstGeom prst="rect">
            <a:avLst/>
          </a:prstGeom>
        </p:spPr>
      </p:pic>
      <p:pic>
        <p:nvPicPr>
          <p:cNvPr id="17" name="图片 16"/>
          <p:cNvPicPr>
            <a:picLocks noChangeAspect="1"/>
          </p:cNvPicPr>
          <p:nvPr>
            <p:custDataLst>
              <p:tags r:id="rId7"/>
            </p:custDataLst>
          </p:nvPr>
        </p:nvPicPr>
        <p:blipFill>
          <a:blip r:embed="rId8"/>
          <a:stretch>
            <a:fillRect/>
          </a:stretch>
        </p:blipFill>
        <p:spPr>
          <a:xfrm>
            <a:off x="6069965" y="1176655"/>
            <a:ext cx="2126615" cy="1527175"/>
          </a:xfrm>
          <a:prstGeom prst="rect">
            <a:avLst/>
          </a:prstGeom>
        </p:spPr>
      </p:pic>
      <p:pic>
        <p:nvPicPr>
          <p:cNvPr id="18" name="图片 17"/>
          <p:cNvPicPr>
            <a:picLocks noChangeAspect="1"/>
          </p:cNvPicPr>
          <p:nvPr>
            <p:custDataLst>
              <p:tags r:id="rId9"/>
            </p:custDataLst>
          </p:nvPr>
        </p:nvPicPr>
        <p:blipFill>
          <a:blip r:embed="rId10"/>
          <a:stretch>
            <a:fillRect/>
          </a:stretch>
        </p:blipFill>
        <p:spPr>
          <a:xfrm>
            <a:off x="1183640" y="3882390"/>
            <a:ext cx="2829560" cy="932180"/>
          </a:xfrm>
          <a:prstGeom prst="rect">
            <a:avLst/>
          </a:prstGeom>
        </p:spPr>
      </p:pic>
      <p:pic>
        <p:nvPicPr>
          <p:cNvPr id="19" name="图片 18"/>
          <p:cNvPicPr>
            <a:picLocks noChangeAspect="1"/>
          </p:cNvPicPr>
          <p:nvPr>
            <p:custDataLst>
              <p:tags r:id="rId11"/>
            </p:custDataLst>
          </p:nvPr>
        </p:nvPicPr>
        <p:blipFill>
          <a:blip r:embed="rId12"/>
          <a:stretch>
            <a:fillRect/>
          </a:stretch>
        </p:blipFill>
        <p:spPr>
          <a:xfrm>
            <a:off x="5119370" y="2998470"/>
            <a:ext cx="1953260" cy="34251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042035"/>
            <a:ext cx="9582785" cy="228155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String</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的练习题</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rPr>
              <a:t>获取指定字符串中大写字母、小写字母、数字的个数</a:t>
            </a:r>
            <a:r>
              <a:rPr lang="zh-CN" altLang="en-US" sz="1400" kern="0" dirty="0">
                <a:solidFill>
                  <a:schemeClr val="tx1"/>
                </a:solidFill>
                <a:latin typeface="思源黑体 CN Normal" panose="020B0400000000000000" pitchFamily="34" charset="-122"/>
                <a:ea typeface="思源黑体 CN Normal" panose="020B0400000000000000" pitchFamily="34" charset="-122"/>
              </a:rPr>
              <a:t>。</a:t>
            </a:r>
            <a:endParaRPr lang="en-US" altLang="zh-CN"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字符串的反转。</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获取子字符串在整个字符串中出现的次数。</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rPr>
              <a:t>从身份证中读取信息，要求读取出这个人的生日以及性别</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sym typeface="+mn-ea"/>
              </a:rPr>
              <a:t>获取两个字符串中最大相同的子字符串。</a:t>
            </a:r>
            <a:endParaRPr lang="zh-CN" altLang="en-US" sz="140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323024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01String</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类</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158240"/>
            <a:ext cx="9582785" cy="353441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StringBuffer</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和</a:t>
            </a: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StringBuilder</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：可变长度字符串</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这两个类是专门为频繁进行字符串拼接而准备。</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mj-ea"/>
                <a:ea typeface="+mj-ea"/>
                <a:cs typeface="+mj-ea"/>
                <a:sym typeface="+mn-ea"/>
              </a:rPr>
              <a:t>StringBuffer</a:t>
            </a:r>
            <a:r>
              <a:rPr lang="zh-CN" altLang="en-US" sz="1400" kern="0" dirty="0">
                <a:solidFill>
                  <a:schemeClr val="tx1"/>
                </a:solidFill>
                <a:latin typeface="+mj-ea"/>
                <a:ea typeface="+mj-ea"/>
                <a:cs typeface="+mj-ea"/>
                <a:sym typeface="+mn-ea"/>
              </a:rPr>
              <a:t>先出现的，</a:t>
            </a:r>
            <a:r>
              <a:rPr lang="en-US" altLang="zh-CN" sz="1400" kern="0" dirty="0">
                <a:solidFill>
                  <a:schemeClr val="tx1"/>
                </a:solidFill>
                <a:latin typeface="+mj-ea"/>
                <a:ea typeface="+mj-ea"/>
                <a:cs typeface="+mj-ea"/>
                <a:sym typeface="+mn-ea"/>
              </a:rPr>
              <a:t>Java5</a:t>
            </a:r>
            <a:r>
              <a:rPr lang="zh-CN" altLang="en-US" sz="1400" kern="0" dirty="0">
                <a:solidFill>
                  <a:schemeClr val="tx1"/>
                </a:solidFill>
                <a:latin typeface="+mj-ea"/>
                <a:ea typeface="+mj-ea"/>
                <a:cs typeface="+mj-ea"/>
                <a:sym typeface="+mn-ea"/>
              </a:rPr>
              <a:t>的时候新增了</a:t>
            </a:r>
            <a:r>
              <a:rPr lang="en-US" altLang="zh-CN" sz="1400" kern="0" dirty="0">
                <a:solidFill>
                  <a:schemeClr val="tx1"/>
                </a:solidFill>
                <a:latin typeface="+mj-ea"/>
                <a:ea typeface="+mj-ea"/>
                <a:cs typeface="+mj-ea"/>
                <a:sym typeface="+mn-ea"/>
              </a:rPr>
              <a:t>StringBuilder</a:t>
            </a:r>
            <a:r>
              <a:rPr lang="zh-CN" altLang="en-US" sz="1400" kern="0" dirty="0">
                <a:solidFill>
                  <a:schemeClr val="tx1"/>
                </a:solidFill>
                <a:latin typeface="+mj-ea"/>
                <a:ea typeface="+mj-ea"/>
                <a:cs typeface="+mj-ea"/>
                <a:sym typeface="+mn-ea"/>
              </a:rPr>
              <a:t>。</a:t>
            </a:r>
            <a:r>
              <a:rPr lang="en-US" altLang="zh-CN" sz="1400" kern="0" dirty="0">
                <a:solidFill>
                  <a:schemeClr val="tx1"/>
                </a:solidFill>
                <a:latin typeface="+mj-ea"/>
                <a:ea typeface="+mj-ea"/>
                <a:cs typeface="+mj-ea"/>
                <a:sym typeface="+mn-ea"/>
              </a:rPr>
              <a:t>StringBuffer</a:t>
            </a:r>
            <a:r>
              <a:rPr lang="zh-CN" altLang="en-US" sz="1400" kern="0" dirty="0">
                <a:solidFill>
                  <a:schemeClr val="tx1"/>
                </a:solidFill>
                <a:latin typeface="+mj-ea"/>
                <a:ea typeface="+mj-ea"/>
                <a:cs typeface="+mj-ea"/>
                <a:sym typeface="+mn-ea"/>
              </a:rPr>
              <a:t>是线程安全的。在不需要考虑线程安全问题的情况下优先选择</a:t>
            </a:r>
            <a:r>
              <a:rPr lang="en-US" altLang="zh-CN" sz="1400" kern="0" dirty="0">
                <a:solidFill>
                  <a:schemeClr val="tx1"/>
                </a:solidFill>
                <a:latin typeface="+mj-ea"/>
                <a:ea typeface="+mj-ea"/>
                <a:cs typeface="+mj-ea"/>
                <a:sym typeface="+mn-ea"/>
              </a:rPr>
              <a:t>StringBuilder</a:t>
            </a:r>
            <a:r>
              <a:rPr lang="zh-CN" altLang="en-US" sz="1400" kern="0" dirty="0">
                <a:solidFill>
                  <a:schemeClr val="tx1"/>
                </a:solidFill>
                <a:latin typeface="+mj-ea"/>
                <a:ea typeface="+mj-ea"/>
                <a:cs typeface="+mj-ea"/>
                <a:sym typeface="+mn-ea"/>
              </a:rPr>
              <a:t>，效率较高一些。</a:t>
            </a:r>
            <a:endParaRPr lang="zh-CN" altLang="en-US" sz="1400" kern="0" dirty="0">
              <a:solidFill>
                <a:schemeClr val="tx1"/>
              </a:solidFill>
              <a:latin typeface="+mj-ea"/>
              <a:ea typeface="+mj-ea"/>
              <a:cs typeface="+mj-ea"/>
              <a:sym typeface="+mn-ea"/>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mj-ea"/>
                <a:ea typeface="+mj-ea"/>
                <a:cs typeface="+mj-ea"/>
                <a:sym typeface="+mn-ea"/>
              </a:rPr>
              <a:t>底层是</a:t>
            </a:r>
            <a:r>
              <a:rPr lang="en-US" altLang="zh-CN" sz="1400" kern="0" dirty="0">
                <a:solidFill>
                  <a:schemeClr val="tx1"/>
                </a:solidFill>
                <a:latin typeface="+mj-ea"/>
                <a:ea typeface="+mj-ea"/>
                <a:cs typeface="+mj-ea"/>
                <a:sym typeface="+mn-ea"/>
              </a:rPr>
              <a:t> byte[] </a:t>
            </a:r>
            <a:r>
              <a:rPr lang="zh-CN" altLang="en-US" sz="1400" kern="0" dirty="0">
                <a:solidFill>
                  <a:schemeClr val="tx1"/>
                </a:solidFill>
                <a:latin typeface="+mj-ea"/>
                <a:ea typeface="+mj-ea"/>
                <a:cs typeface="+mj-ea"/>
                <a:sym typeface="+mn-ea"/>
              </a:rPr>
              <a:t>数组，并且这个</a:t>
            </a:r>
            <a:r>
              <a:rPr lang="en-US" altLang="zh-CN" sz="1400" kern="0" dirty="0">
                <a:solidFill>
                  <a:schemeClr val="tx1"/>
                </a:solidFill>
                <a:latin typeface="+mj-ea"/>
                <a:ea typeface="+mj-ea"/>
                <a:cs typeface="+mj-ea"/>
                <a:sym typeface="+mn-ea"/>
              </a:rPr>
              <a:t> byte[] </a:t>
            </a:r>
            <a:r>
              <a:rPr lang="zh-CN" altLang="en-US" sz="1400" kern="0" dirty="0">
                <a:solidFill>
                  <a:schemeClr val="tx1"/>
                </a:solidFill>
                <a:latin typeface="+mj-ea"/>
                <a:ea typeface="+mj-ea"/>
                <a:cs typeface="+mj-ea"/>
                <a:sym typeface="+mn-ea"/>
              </a:rPr>
              <a:t>数组没有被</a:t>
            </a:r>
            <a:r>
              <a:rPr lang="en-US" altLang="zh-CN" sz="1400" kern="0" dirty="0">
                <a:solidFill>
                  <a:schemeClr val="tx1"/>
                </a:solidFill>
                <a:latin typeface="+mj-ea"/>
                <a:ea typeface="+mj-ea"/>
                <a:cs typeface="+mj-ea"/>
                <a:sym typeface="+mn-ea"/>
              </a:rPr>
              <a:t>final</a:t>
            </a:r>
            <a:r>
              <a:rPr lang="zh-CN" altLang="en-US" sz="1400" kern="0" dirty="0">
                <a:solidFill>
                  <a:schemeClr val="tx1"/>
                </a:solidFill>
                <a:latin typeface="+mj-ea"/>
                <a:ea typeface="+mj-ea"/>
                <a:cs typeface="+mj-ea"/>
                <a:sym typeface="+mn-ea"/>
              </a:rPr>
              <a:t>修饰，这说明如果</a:t>
            </a:r>
            <a:r>
              <a:rPr lang="en-US" altLang="zh-CN" sz="1400" kern="0" dirty="0">
                <a:solidFill>
                  <a:schemeClr val="tx1"/>
                </a:solidFill>
                <a:latin typeface="+mj-ea"/>
                <a:ea typeface="+mj-ea"/>
                <a:cs typeface="+mj-ea"/>
                <a:sym typeface="+mn-ea"/>
              </a:rPr>
              <a:t>byte[]</a:t>
            </a:r>
            <a:r>
              <a:rPr lang="zh-CN" altLang="en-US" sz="1400" kern="0" dirty="0">
                <a:solidFill>
                  <a:schemeClr val="tx1"/>
                </a:solidFill>
                <a:latin typeface="+mj-ea"/>
                <a:ea typeface="+mj-ea"/>
                <a:cs typeface="+mj-ea"/>
                <a:sym typeface="+mn-ea"/>
              </a:rPr>
              <a:t>数组满了，可以创建一个更大的新数组来达到扩容，然后它可以重新指向这个新的数组对象。</a:t>
            </a:r>
            <a:endParaRPr lang="zh-CN" altLang="en-US" sz="1400" kern="0" dirty="0">
              <a:solidFill>
                <a:schemeClr val="tx1"/>
              </a:solidFill>
              <a:latin typeface="+mj-ea"/>
              <a:ea typeface="+mj-ea"/>
              <a:cs typeface="+mj-ea"/>
              <a:sym typeface="+mn-ea"/>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mj-ea"/>
                <a:ea typeface="+mj-ea"/>
                <a:cs typeface="+mj-ea"/>
                <a:sym typeface="+mn-ea"/>
              </a:rPr>
              <a:t>优化策略：创建</a:t>
            </a:r>
            <a:r>
              <a:rPr lang="en-US" altLang="zh-CN" sz="1400" kern="0" dirty="0">
                <a:solidFill>
                  <a:schemeClr val="tx1"/>
                </a:solidFill>
                <a:latin typeface="+mj-ea"/>
                <a:ea typeface="+mj-ea"/>
                <a:cs typeface="+mj-ea"/>
                <a:sym typeface="+mn-ea"/>
              </a:rPr>
              <a:t>StringBuilder</a:t>
            </a:r>
            <a:r>
              <a:rPr lang="zh-CN" altLang="en-US" sz="1400" kern="0" dirty="0">
                <a:solidFill>
                  <a:schemeClr val="tx1"/>
                </a:solidFill>
                <a:latin typeface="+mj-ea"/>
                <a:ea typeface="+mj-ea"/>
                <a:cs typeface="+mj-ea"/>
                <a:sym typeface="+mn-ea"/>
              </a:rPr>
              <a:t>对象时，预估计字符串的长度，给定一个合适的初始化容量，减少底层数组的扩容。</a:t>
            </a:r>
            <a:endParaRPr lang="zh-CN" altLang="en-US" sz="1400" kern="0" dirty="0">
              <a:solidFill>
                <a:schemeClr val="tx1"/>
              </a:solidFill>
              <a:latin typeface="+mj-ea"/>
              <a:ea typeface="+mj-ea"/>
              <a:cs typeface="+mj-ea"/>
              <a:sym typeface="+mn-ea"/>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mj-ea"/>
                <a:ea typeface="+mj-ea"/>
                <a:cs typeface="+mj-ea"/>
                <a:sym typeface="+mn-ea"/>
              </a:rPr>
              <a:t>StringBuilder</a:t>
            </a:r>
            <a:r>
              <a:rPr lang="zh-CN" altLang="en-US" sz="1400" kern="0" dirty="0">
                <a:solidFill>
                  <a:schemeClr val="tx1"/>
                </a:solidFill>
                <a:latin typeface="+mj-ea"/>
                <a:ea typeface="+mj-ea"/>
                <a:cs typeface="+mj-ea"/>
                <a:sym typeface="+mn-ea"/>
              </a:rPr>
              <a:t>默认初始化容量：</a:t>
            </a:r>
            <a:r>
              <a:rPr lang="en-US" altLang="zh-CN" sz="1400" kern="0" dirty="0">
                <a:solidFill>
                  <a:schemeClr val="tx1"/>
                </a:solidFill>
                <a:latin typeface="+mj-ea"/>
                <a:ea typeface="+mj-ea"/>
                <a:cs typeface="+mj-ea"/>
                <a:sym typeface="+mn-ea"/>
              </a:rPr>
              <a:t>16</a:t>
            </a:r>
            <a:endParaRPr lang="en-US" altLang="zh-CN" sz="1400" kern="0" dirty="0">
              <a:solidFill>
                <a:schemeClr val="tx1"/>
              </a:solidFill>
              <a:latin typeface="+mj-ea"/>
              <a:ea typeface="+mj-ea"/>
              <a:cs typeface="+mj-ea"/>
              <a:sym typeface="+mn-ea"/>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mj-ea"/>
                <a:ea typeface="+mj-ea"/>
                <a:cs typeface="+mj-ea"/>
                <a:sym typeface="+mn-ea"/>
              </a:rPr>
              <a:t>StringBuilder</a:t>
            </a:r>
            <a:r>
              <a:rPr lang="zh-CN" altLang="en-US" sz="1400" kern="0" dirty="0">
                <a:solidFill>
                  <a:schemeClr val="tx1"/>
                </a:solidFill>
                <a:latin typeface="+mj-ea"/>
                <a:ea typeface="+mj-ea"/>
                <a:cs typeface="+mj-ea"/>
                <a:sym typeface="+mn-ea"/>
              </a:rPr>
              <a:t>一次扩容多少？可以通过</a:t>
            </a:r>
            <a:r>
              <a:rPr lang="en-US" altLang="zh-CN" sz="1400" kern="0" dirty="0">
                <a:solidFill>
                  <a:schemeClr val="tx1"/>
                </a:solidFill>
                <a:latin typeface="+mj-ea"/>
                <a:ea typeface="+mj-ea"/>
                <a:cs typeface="+mj-ea"/>
                <a:sym typeface="+mn-ea"/>
              </a:rPr>
              <a:t>Debug</a:t>
            </a:r>
            <a:r>
              <a:rPr lang="zh-CN" altLang="en-US" sz="1400" kern="0" dirty="0">
                <a:solidFill>
                  <a:schemeClr val="tx1"/>
                </a:solidFill>
                <a:latin typeface="+mj-ea"/>
                <a:ea typeface="+mj-ea"/>
                <a:cs typeface="+mj-ea"/>
                <a:sym typeface="+mn-ea"/>
              </a:rPr>
              <a:t>跟踪一下</a:t>
            </a:r>
            <a:r>
              <a:rPr lang="en-US" altLang="zh-CN" sz="1400" kern="0" dirty="0">
                <a:solidFill>
                  <a:schemeClr val="tx1"/>
                </a:solidFill>
                <a:latin typeface="+mj-ea"/>
                <a:ea typeface="+mj-ea"/>
                <a:cs typeface="+mj-ea"/>
                <a:sym typeface="+mn-ea"/>
              </a:rPr>
              <a:t>append</a:t>
            </a:r>
            <a:r>
              <a:rPr lang="zh-CN" altLang="en-US" sz="1400" kern="0" dirty="0">
                <a:solidFill>
                  <a:schemeClr val="tx1"/>
                </a:solidFill>
                <a:latin typeface="+mj-ea"/>
                <a:ea typeface="+mj-ea"/>
                <a:cs typeface="+mj-ea"/>
                <a:sym typeface="+mn-ea"/>
              </a:rPr>
              <a:t>方法。扩容策略是：从当前容量开始，每次扩容为原来的2倍再加上2。</a:t>
            </a:r>
            <a:endParaRPr lang="zh-CN" altLang="en-US" sz="1400" kern="0" dirty="0">
              <a:solidFill>
                <a:schemeClr val="tx1"/>
              </a:solidFill>
              <a:latin typeface="+mj-ea"/>
              <a:ea typeface="+mj-ea"/>
              <a:cs typeface="+mj-ea"/>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41159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02StringBuffer</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与</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StringBuilder</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158240"/>
            <a:ext cx="9582785" cy="204787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StringBuffer</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和</a:t>
            </a: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StringBuilder</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构造方法</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StringBuilder()</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构造一个字符串生成器，其中不包含任何字符，初始容量为16个字符。</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StringBuilder(int capacity)</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构造一个字符串生成器，其中不包含任何字符，并且具有由容量参数指定的初始容量。</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StringBuilder(String str)</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构造初始化为指定字符串内容的字符串生成器</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41159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02StringBuffer</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与</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StringBuilder</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p:cNvGrpSpPr/>
          <p:nvPr/>
        </p:nvGrpSpPr>
        <p:grpSpPr>
          <a:xfrm>
            <a:off x="976125" y="2537605"/>
            <a:ext cx="10108667" cy="3155928"/>
            <a:chOff x="1037721" y="2414315"/>
            <a:chExt cx="10108667" cy="3155928"/>
          </a:xfrm>
        </p:grpSpPr>
        <p:cxnSp>
          <p:nvCxnSpPr>
            <p:cNvPr id="4" name="直接连接符 3"/>
            <p:cNvCxnSpPr/>
            <p:nvPr/>
          </p:nvCxnSpPr>
          <p:spPr>
            <a:xfrm>
              <a:off x="9042935"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092053"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41171"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í$ļíḋê"/>
            <p:cNvSpPr/>
            <p:nvPr/>
          </p:nvSpPr>
          <p:spPr bwMode="auto">
            <a:xfrm rot="5400000">
              <a:off x="1642872" y="3566356"/>
              <a:ext cx="45718" cy="1256019"/>
            </a:xfrm>
            <a:prstGeom prst="rect">
              <a:avLst/>
            </a:prstGeom>
            <a:solidFill>
              <a:srgbClr val="01255A"/>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sp>
          <p:nvSpPr>
            <p:cNvPr id="13" name="í$ļîdè"/>
            <p:cNvSpPr/>
            <p:nvPr/>
          </p:nvSpPr>
          <p:spPr bwMode="auto">
            <a:xfrm rot="5400000">
              <a:off x="4593754" y="3552984"/>
              <a:ext cx="45718" cy="1256019"/>
            </a:xfrm>
            <a:prstGeom prst="rect">
              <a:avLst/>
            </a:prstGeom>
            <a:solidFill>
              <a:srgbClr val="ED7D31"/>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sp>
          <p:nvSpPr>
            <p:cNvPr id="15" name="ïṥliḋè"/>
            <p:cNvSpPr/>
            <p:nvPr/>
          </p:nvSpPr>
          <p:spPr bwMode="auto">
            <a:xfrm rot="5400000">
              <a:off x="7544636" y="3566357"/>
              <a:ext cx="45718" cy="1256019"/>
            </a:xfrm>
            <a:prstGeom prst="rect">
              <a:avLst/>
            </a:prstGeom>
            <a:solidFill>
              <a:srgbClr val="01255A"/>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sp>
          <p:nvSpPr>
            <p:cNvPr id="17" name="iṩḻîḓé"/>
            <p:cNvSpPr/>
            <p:nvPr/>
          </p:nvSpPr>
          <p:spPr bwMode="auto">
            <a:xfrm rot="5400000">
              <a:off x="10495520" y="3551413"/>
              <a:ext cx="45718" cy="1256019"/>
            </a:xfrm>
            <a:prstGeom prst="rect">
              <a:avLst/>
            </a:prstGeom>
            <a:solidFill>
              <a:srgbClr val="ED7D31"/>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grpSp>
      <p:sp>
        <p:nvSpPr>
          <p:cNvPr id="38" name="矩形 37"/>
          <p:cNvSpPr/>
          <p:nvPr/>
        </p:nvSpPr>
        <p:spPr>
          <a:xfrm>
            <a:off x="405765" y="4769485"/>
            <a:ext cx="2323465"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String</a:t>
            </a: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类</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67" name="矩形 66"/>
          <p:cNvSpPr/>
          <p:nvPr/>
        </p:nvSpPr>
        <p:spPr>
          <a:xfrm>
            <a:off x="3316362" y="4763502"/>
            <a:ext cx="2491105" cy="8299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StringBuffer</a:t>
            </a: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与</a:t>
            </a:r>
            <a:r>
              <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StringBuilder</a:t>
            </a:r>
            <a:endPar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3" name="矩形 72"/>
          <p:cNvSpPr/>
          <p:nvPr/>
        </p:nvSpPr>
        <p:spPr>
          <a:xfrm>
            <a:off x="6450330" y="4763770"/>
            <a:ext cx="2223135"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包装类</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4" name="矩形 73"/>
          <p:cNvSpPr/>
          <p:nvPr/>
        </p:nvSpPr>
        <p:spPr>
          <a:xfrm>
            <a:off x="9451975" y="4802505"/>
            <a:ext cx="2057400"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大数字</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7" name="矩形 76"/>
          <p:cNvSpPr/>
          <p:nvPr/>
        </p:nvSpPr>
        <p:spPr>
          <a:xfrm>
            <a:off x="1090567" y="933562"/>
            <a:ext cx="1888642" cy="1015663"/>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60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目录</a:t>
            </a:r>
            <a:endParaRPr kumimoji="0" lang="zh-CN" altLang="en-US" sz="60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8" name="文本框 77"/>
          <p:cNvSpPr txBox="1"/>
          <p:nvPr/>
        </p:nvSpPr>
        <p:spPr>
          <a:xfrm>
            <a:off x="3062581" y="1179783"/>
            <a:ext cx="2435347" cy="584775"/>
          </a:xfrm>
          <a:prstGeom prst="rect">
            <a:avLst/>
          </a:prstGeom>
          <a:noFill/>
          <a:ln>
            <a:noFill/>
          </a:ln>
          <a:effectLst/>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noProof="0">
                <a:ln>
                  <a:noFill/>
                </a:ln>
                <a:solidFill>
                  <a:schemeClr val="bg1">
                    <a:lumMod val="75000"/>
                  </a:schemeClr>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CONTENTS</a:t>
            </a:r>
            <a:endParaRPr kumimoji="0" lang="en-US" altLang="zh-CN" sz="3200" b="1" i="0" u="none" strike="noStrike" kern="1200" cap="none" spc="0" normalizeH="0" noProof="0" dirty="0">
              <a:ln>
                <a:noFill/>
              </a:ln>
              <a:solidFill>
                <a:schemeClr val="bg1">
                  <a:lumMod val="75000"/>
                </a:schemeClr>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48" name="矩形 47"/>
          <p:cNvSpPr/>
          <p:nvPr/>
        </p:nvSpPr>
        <p:spPr>
          <a:xfrm>
            <a:off x="954799" y="2985340"/>
            <a:ext cx="1299736" cy="104644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01</a:t>
            </a:r>
            <a:endParaRPr kumimoji="0" lang="en-US" altLang="zh-CN" sz="62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49" name="矩形 48"/>
          <p:cNvSpPr/>
          <p:nvPr/>
        </p:nvSpPr>
        <p:spPr>
          <a:xfrm>
            <a:off x="3887918" y="2983717"/>
            <a:ext cx="1299736" cy="104644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02</a:t>
            </a:r>
            <a:endParaRPr kumimoji="0" lang="en-US" altLang="zh-CN" sz="6200" b="0" i="0" u="none" strike="noStrike" kern="1200" cap="none" spc="300" normalizeH="0" baseline="0" noProof="0" dirty="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50" name="矩形 49"/>
          <p:cNvSpPr/>
          <p:nvPr/>
        </p:nvSpPr>
        <p:spPr>
          <a:xfrm>
            <a:off x="6851938" y="3019115"/>
            <a:ext cx="1299736" cy="104644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03</a:t>
            </a:r>
            <a:endParaRPr kumimoji="0" lang="en-US" altLang="zh-CN" sz="62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51" name="矩形 50"/>
          <p:cNvSpPr/>
          <p:nvPr/>
        </p:nvSpPr>
        <p:spPr>
          <a:xfrm>
            <a:off x="9785057" y="3017492"/>
            <a:ext cx="1299736" cy="104644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04</a:t>
            </a:r>
            <a:endParaRPr kumimoji="0" lang="en-US" altLang="zh-CN" sz="6200" b="0" i="0" u="none" strike="noStrike" kern="1200" cap="none" spc="300" normalizeH="0" baseline="0" noProof="0" dirty="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3" name="椭圆 2"/>
          <p:cNvSpPr/>
          <p:nvPr/>
        </p:nvSpPr>
        <p:spPr>
          <a:xfrm>
            <a:off x="-986155" y="5693410"/>
            <a:ext cx="2044700" cy="2044700"/>
          </a:xfrm>
          <a:prstGeom prst="ellipse">
            <a:avLst/>
          </a:prstGeom>
          <a:solidFill>
            <a:srgbClr val="012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66725" y="5224145"/>
            <a:ext cx="1005840" cy="1005840"/>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ppt_x"/>
                                          </p:val>
                                        </p:tav>
                                        <p:tav tm="100000">
                                          <p:val>
                                            <p:strVal val="#ppt_x"/>
                                          </p:val>
                                        </p:tav>
                                      </p:tavLst>
                                    </p:anim>
                                    <p:anim calcmode="lin" valueType="num">
                                      <p:cBhvr additive="base">
                                        <p:cTn id="8" dur="500" fill="hold"/>
                                        <p:tgtEl>
                                          <p:spTgt spid="77"/>
                                        </p:tgtEl>
                                        <p:attrNameLst>
                                          <p:attrName>ppt_y</p:attrName>
                                        </p:attrNameLst>
                                      </p:cBhvr>
                                      <p:tavLst>
                                        <p:tav tm="0">
                                          <p:val>
                                            <p:strVal val="1+#ppt_h/2"/>
                                          </p:val>
                                        </p:tav>
                                        <p:tav tm="100000">
                                          <p:val>
                                            <p:strVal val="#ppt_y"/>
                                          </p:val>
                                        </p:tav>
                                      </p:tavLst>
                                    </p:anim>
                                  </p:childTnLst>
                                </p:cTn>
                              </p:par>
                              <p:par>
                                <p:cTn id="9" presetID="2" presetClass="entr" presetSubtype="4" fill="hold" grpId="1"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ppt_x"/>
                                          </p:val>
                                        </p:tav>
                                        <p:tav tm="100000">
                                          <p:val>
                                            <p:strVal val="#ppt_x"/>
                                          </p:val>
                                        </p:tav>
                                      </p:tavLst>
                                    </p:anim>
                                    <p:anim calcmode="lin" valueType="num">
                                      <p:cBhvr additive="base">
                                        <p:cTn id="12"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 calcmode="lin" valueType="num">
                                      <p:cBhvr additive="base">
                                        <p:cTn id="17" dur="500" fill="hold"/>
                                        <p:tgtEl>
                                          <p:spTgt spid="63"/>
                                        </p:tgtEl>
                                        <p:attrNameLst>
                                          <p:attrName>ppt_x</p:attrName>
                                        </p:attrNameLst>
                                      </p:cBhvr>
                                      <p:tavLst>
                                        <p:tav tm="0">
                                          <p:val>
                                            <p:strVal val="#ppt_x"/>
                                          </p:val>
                                        </p:tav>
                                        <p:tav tm="100000">
                                          <p:val>
                                            <p:strVal val="#ppt_x"/>
                                          </p:val>
                                        </p:tav>
                                      </p:tavLst>
                                    </p:anim>
                                    <p:anim calcmode="lin" valueType="num">
                                      <p:cBhvr additive="base">
                                        <p:cTn id="18" dur="500" fill="hold"/>
                                        <p:tgtEl>
                                          <p:spTgt spid="6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additive="base">
                                        <p:cTn id="21" dur="500" fill="hold"/>
                                        <p:tgtEl>
                                          <p:spTgt spid="38"/>
                                        </p:tgtEl>
                                        <p:attrNameLst>
                                          <p:attrName>ppt_x</p:attrName>
                                        </p:attrNameLst>
                                      </p:cBhvr>
                                      <p:tavLst>
                                        <p:tav tm="0">
                                          <p:val>
                                            <p:strVal val="#ppt_x"/>
                                          </p:val>
                                        </p:tav>
                                        <p:tav tm="100000">
                                          <p:val>
                                            <p:strVal val="#ppt_x"/>
                                          </p:val>
                                        </p:tav>
                                      </p:tavLst>
                                    </p:anim>
                                    <p:anim calcmode="lin" valueType="num">
                                      <p:cBhvr additive="base">
                                        <p:cTn id="22" dur="500" fill="hold"/>
                                        <p:tgtEl>
                                          <p:spTgt spid="38"/>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additive="base">
                                        <p:cTn id="25" dur="500" fill="hold"/>
                                        <p:tgtEl>
                                          <p:spTgt spid="67"/>
                                        </p:tgtEl>
                                        <p:attrNameLst>
                                          <p:attrName>ppt_x</p:attrName>
                                        </p:attrNameLst>
                                      </p:cBhvr>
                                      <p:tavLst>
                                        <p:tav tm="0">
                                          <p:val>
                                            <p:strVal val="#ppt_x"/>
                                          </p:val>
                                        </p:tav>
                                        <p:tav tm="100000">
                                          <p:val>
                                            <p:strVal val="#ppt_x"/>
                                          </p:val>
                                        </p:tav>
                                      </p:tavLst>
                                    </p:anim>
                                    <p:anim calcmode="lin" valueType="num">
                                      <p:cBhvr additive="base">
                                        <p:cTn id="26" dur="500" fill="hold"/>
                                        <p:tgtEl>
                                          <p:spTgt spid="67"/>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73"/>
                                        </p:tgtEl>
                                        <p:attrNameLst>
                                          <p:attrName>style.visibility</p:attrName>
                                        </p:attrNameLst>
                                      </p:cBhvr>
                                      <p:to>
                                        <p:strVal val="visible"/>
                                      </p:to>
                                    </p:set>
                                    <p:anim calcmode="lin" valueType="num">
                                      <p:cBhvr additive="base">
                                        <p:cTn id="29" dur="500" fill="hold"/>
                                        <p:tgtEl>
                                          <p:spTgt spid="73"/>
                                        </p:tgtEl>
                                        <p:attrNameLst>
                                          <p:attrName>ppt_x</p:attrName>
                                        </p:attrNameLst>
                                      </p:cBhvr>
                                      <p:tavLst>
                                        <p:tav tm="0">
                                          <p:val>
                                            <p:strVal val="#ppt_x"/>
                                          </p:val>
                                        </p:tav>
                                        <p:tav tm="100000">
                                          <p:val>
                                            <p:strVal val="#ppt_x"/>
                                          </p:val>
                                        </p:tav>
                                      </p:tavLst>
                                    </p:anim>
                                    <p:anim calcmode="lin" valueType="num">
                                      <p:cBhvr additive="base">
                                        <p:cTn id="30" dur="500" fill="hold"/>
                                        <p:tgtEl>
                                          <p:spTgt spid="73"/>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74"/>
                                        </p:tgtEl>
                                        <p:attrNameLst>
                                          <p:attrName>style.visibility</p:attrName>
                                        </p:attrNameLst>
                                      </p:cBhvr>
                                      <p:to>
                                        <p:strVal val="visible"/>
                                      </p:to>
                                    </p:set>
                                    <p:anim calcmode="lin" valueType="num">
                                      <p:cBhvr additive="base">
                                        <p:cTn id="33" dur="500" fill="hold"/>
                                        <p:tgtEl>
                                          <p:spTgt spid="74"/>
                                        </p:tgtEl>
                                        <p:attrNameLst>
                                          <p:attrName>ppt_x</p:attrName>
                                        </p:attrNameLst>
                                      </p:cBhvr>
                                      <p:tavLst>
                                        <p:tav tm="0">
                                          <p:val>
                                            <p:strVal val="#ppt_x"/>
                                          </p:val>
                                        </p:tav>
                                        <p:tav tm="100000">
                                          <p:val>
                                            <p:strVal val="#ppt_x"/>
                                          </p:val>
                                        </p:tav>
                                      </p:tavLst>
                                    </p:anim>
                                    <p:anim calcmode="lin" valueType="num">
                                      <p:cBhvr additive="base">
                                        <p:cTn id="3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1" nodeType="click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additive="base">
                                        <p:cTn id="39" dur="500" fill="hold"/>
                                        <p:tgtEl>
                                          <p:spTgt spid="48"/>
                                        </p:tgtEl>
                                        <p:attrNameLst>
                                          <p:attrName>ppt_x</p:attrName>
                                        </p:attrNameLst>
                                      </p:cBhvr>
                                      <p:tavLst>
                                        <p:tav tm="0">
                                          <p:val>
                                            <p:strVal val="#ppt_x"/>
                                          </p:val>
                                        </p:tav>
                                        <p:tav tm="100000">
                                          <p:val>
                                            <p:strVal val="#ppt_x"/>
                                          </p:val>
                                        </p:tav>
                                      </p:tavLst>
                                    </p:anim>
                                    <p:anim calcmode="lin" valueType="num">
                                      <p:cBhvr additive="base">
                                        <p:cTn id="4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1" nodeType="clickEffect">
                                  <p:stCondLst>
                                    <p:cond delay="0"/>
                                  </p:stCondLst>
                                  <p:childTnLst>
                                    <p:set>
                                      <p:cBhvr>
                                        <p:cTn id="44" dur="1" fill="hold">
                                          <p:stCondLst>
                                            <p:cond delay="0"/>
                                          </p:stCondLst>
                                        </p:cTn>
                                        <p:tgtEl>
                                          <p:spTgt spid="49"/>
                                        </p:tgtEl>
                                        <p:attrNameLst>
                                          <p:attrName>style.visibility</p:attrName>
                                        </p:attrNameLst>
                                      </p:cBhvr>
                                      <p:to>
                                        <p:strVal val="visible"/>
                                      </p:to>
                                    </p:set>
                                    <p:anim calcmode="lin" valueType="num">
                                      <p:cBhvr additive="base">
                                        <p:cTn id="45" dur="500" fill="hold"/>
                                        <p:tgtEl>
                                          <p:spTgt spid="49"/>
                                        </p:tgtEl>
                                        <p:attrNameLst>
                                          <p:attrName>ppt_x</p:attrName>
                                        </p:attrNameLst>
                                      </p:cBhvr>
                                      <p:tavLst>
                                        <p:tav tm="0">
                                          <p:val>
                                            <p:strVal val="#ppt_x"/>
                                          </p:val>
                                        </p:tav>
                                        <p:tav tm="100000">
                                          <p:val>
                                            <p:strVal val="#ppt_x"/>
                                          </p:val>
                                        </p:tav>
                                      </p:tavLst>
                                    </p:anim>
                                    <p:anim calcmode="lin" valueType="num">
                                      <p:cBhvr additive="base">
                                        <p:cTn id="46"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1" nodeType="clickEffect">
                                  <p:stCondLst>
                                    <p:cond delay="0"/>
                                  </p:stCondLst>
                                  <p:childTnLst>
                                    <p:set>
                                      <p:cBhvr>
                                        <p:cTn id="50" dur="1" fill="hold">
                                          <p:stCondLst>
                                            <p:cond delay="0"/>
                                          </p:stCondLst>
                                        </p:cTn>
                                        <p:tgtEl>
                                          <p:spTgt spid="50"/>
                                        </p:tgtEl>
                                        <p:attrNameLst>
                                          <p:attrName>style.visibility</p:attrName>
                                        </p:attrNameLst>
                                      </p:cBhvr>
                                      <p:to>
                                        <p:strVal val="visible"/>
                                      </p:to>
                                    </p:set>
                                    <p:anim calcmode="lin" valueType="num">
                                      <p:cBhvr additive="base">
                                        <p:cTn id="51" dur="500" fill="hold"/>
                                        <p:tgtEl>
                                          <p:spTgt spid="50"/>
                                        </p:tgtEl>
                                        <p:attrNameLst>
                                          <p:attrName>ppt_x</p:attrName>
                                        </p:attrNameLst>
                                      </p:cBhvr>
                                      <p:tavLst>
                                        <p:tav tm="0">
                                          <p:val>
                                            <p:strVal val="#ppt_x"/>
                                          </p:val>
                                        </p:tav>
                                        <p:tav tm="100000">
                                          <p:val>
                                            <p:strVal val="#ppt_x"/>
                                          </p:val>
                                        </p:tav>
                                      </p:tavLst>
                                    </p:anim>
                                    <p:anim calcmode="lin" valueType="num">
                                      <p:cBhvr additive="base">
                                        <p:cTn id="52"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1" nodeType="clickEffect">
                                  <p:stCondLst>
                                    <p:cond delay="0"/>
                                  </p:stCondLst>
                                  <p:childTnLst>
                                    <p:set>
                                      <p:cBhvr>
                                        <p:cTn id="56" dur="1" fill="hold">
                                          <p:stCondLst>
                                            <p:cond delay="0"/>
                                          </p:stCondLst>
                                        </p:cTn>
                                        <p:tgtEl>
                                          <p:spTgt spid="51"/>
                                        </p:tgtEl>
                                        <p:attrNameLst>
                                          <p:attrName>style.visibility</p:attrName>
                                        </p:attrNameLst>
                                      </p:cBhvr>
                                      <p:to>
                                        <p:strVal val="visible"/>
                                      </p:to>
                                    </p:set>
                                    <p:anim calcmode="lin" valueType="num">
                                      <p:cBhvr additive="base">
                                        <p:cTn id="57" dur="500" fill="hold"/>
                                        <p:tgtEl>
                                          <p:spTgt spid="51"/>
                                        </p:tgtEl>
                                        <p:attrNameLst>
                                          <p:attrName>ppt_x</p:attrName>
                                        </p:attrNameLst>
                                      </p:cBhvr>
                                      <p:tavLst>
                                        <p:tav tm="0">
                                          <p:val>
                                            <p:strVal val="#ppt_x"/>
                                          </p:val>
                                        </p:tav>
                                        <p:tav tm="100000">
                                          <p:val>
                                            <p:strVal val="#ppt_x"/>
                                          </p:val>
                                        </p:tav>
                                      </p:tavLst>
                                    </p:anim>
                                    <p:anim calcmode="lin" valueType="num">
                                      <p:cBhvr additive="base">
                                        <p:cTn id="5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67" grpId="0"/>
      <p:bldP spid="67" grpId="1"/>
      <p:bldP spid="73" grpId="0"/>
      <p:bldP spid="73" grpId="1"/>
      <p:bldP spid="74" grpId="0"/>
      <p:bldP spid="74" grpId="1"/>
      <p:bldP spid="77" grpId="0"/>
      <p:bldP spid="77" grpId="1" bldLvl="0" animBg="1"/>
      <p:bldP spid="78" grpId="0"/>
      <p:bldP spid="78" grpId="1" bldLvl="0" animBg="1"/>
      <p:bldP spid="48" grpId="0"/>
      <p:bldP spid="48" grpId="1" bldLvl="0" animBg="1"/>
      <p:bldP spid="49" grpId="0"/>
      <p:bldP spid="49" grpId="1" bldLvl="0" animBg="1"/>
      <p:bldP spid="50" grpId="0"/>
      <p:bldP spid="50" grpId="1" bldLvl="0" animBg="1"/>
      <p:bldP spid="51" grpId="0"/>
      <p:bldP spid="51" grpId="1"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34720"/>
            <a:ext cx="9582785" cy="558482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StringBuffer和StringBuilder常用方法</a:t>
            </a:r>
            <a:endParaRPr lang="en-US" altLang="zh-CN"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endParaRPr>
          </a:p>
          <a:p>
            <a:pPr marL="228600" indent="-228600" algn="l" defTabSz="914400">
              <a:lnSpc>
                <a:spcPct val="150000"/>
              </a:lnSpc>
              <a:spcAft>
                <a:spcPts val="0"/>
              </a:spcAft>
              <a:buClrTx/>
              <a:buSzTx/>
              <a:buFont typeface="+mj-ea"/>
              <a:buAutoNum type="circleNumDbPlain"/>
            </a:pPr>
            <a:r>
              <a:rPr lang="zh-CN" altLang="en-US"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S</a:t>
            </a:r>
            <a:r>
              <a:rPr lang="en-US" altLang="zh-CN"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tringBuilder append(Type data);</a:t>
            </a:r>
            <a:endParaRPr lang="en-US" altLang="zh-CN"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en-US" altLang="zh-CN"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StringBuilder delete(int start, int end);</a:t>
            </a:r>
            <a:endParaRPr lang="en-US" altLang="zh-CN"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en-US" altLang="zh-CN"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StringBuilder deleteCharAt(int index);</a:t>
            </a:r>
            <a:endParaRPr lang="en-US" altLang="zh-CN"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en-US" altLang="zh-CN"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StringBuilder insert(int offset, String str);</a:t>
            </a:r>
            <a:endParaRPr lang="en-US" altLang="zh-CN"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en-US" altLang="zh-CN"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StringBuilder replace(int start, int end, String str)</a:t>
            </a:r>
            <a:endParaRPr lang="en-US" altLang="zh-CN"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en-US" altLang="zh-CN"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StringBuilder reverse();</a:t>
            </a:r>
            <a:endParaRPr lang="en-US" altLang="zh-CN"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en-US" altLang="zh-CN"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void setCharAt(int index, char ch);</a:t>
            </a:r>
            <a:endParaRPr lang="en-US" altLang="zh-CN"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en-US" altLang="zh-CN"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void setLength(int newLength);</a:t>
            </a:r>
            <a:endParaRPr lang="en-US" altLang="zh-CN" sz="1400"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char charAt(int index);</a:t>
            </a:r>
            <a:endPar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int indexOf(String str);</a:t>
            </a:r>
            <a:endPar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int indexOf(String str, int fromIndex);</a:t>
            </a:r>
            <a:endPar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int lastIndexOf(String str);</a:t>
            </a:r>
            <a:endPar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int lastIndexOf(String str, int fromIndex);</a:t>
            </a:r>
            <a:endPar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int length();</a:t>
            </a:r>
            <a:endPar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String substring(int start);</a:t>
            </a:r>
            <a:endPar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String substring(int start, int end);</a:t>
            </a:r>
            <a:endPar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String toString();</a:t>
            </a:r>
            <a:endPar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41159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02StringBuffer</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与</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StringBuilder</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34720"/>
            <a:ext cx="9582785" cy="466788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String</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的效率问题</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以下这种写法尽量避免，效率太低：</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0" algn="l" defTabSz="914400">
              <a:lnSpc>
                <a:spcPct val="150000"/>
              </a:lnSpc>
              <a:spcAft>
                <a:spcPts val="0"/>
              </a:spcAft>
              <a:buFont typeface="+mj-ea"/>
              <a:buNone/>
            </a:pPr>
            <a:r>
              <a:rPr lang="en-US" altLang="zh-CN" sz="1400" kern="0" dirty="0">
                <a:solidFill>
                  <a:schemeClr val="tx1"/>
                </a:solidFill>
                <a:latin typeface="+mj-ea"/>
                <a:ea typeface="+mj-ea"/>
                <a:cs typeface="+mj-ea"/>
                <a:sym typeface="+mn-ea"/>
              </a:rPr>
              <a:t>String s = “”;</a:t>
            </a:r>
            <a:endParaRPr lang="zh-CN" altLang="en-US" sz="1400" kern="0" dirty="0">
              <a:solidFill>
                <a:schemeClr val="tx1"/>
              </a:solidFill>
              <a:latin typeface="+mj-ea"/>
              <a:ea typeface="+mj-ea"/>
              <a:cs typeface="+mj-ea"/>
              <a:sym typeface="+mn-ea"/>
            </a:endParaRPr>
          </a:p>
          <a:p>
            <a:pPr marL="0" indent="0" algn="l" defTabSz="914400">
              <a:lnSpc>
                <a:spcPct val="150000"/>
              </a:lnSpc>
              <a:spcAft>
                <a:spcPts val="0"/>
              </a:spcAft>
              <a:buFont typeface="+mj-ea"/>
              <a:buNone/>
            </a:pPr>
            <a:r>
              <a:rPr lang="en-US" altLang="zh-CN" sz="1400" kern="0" dirty="0">
                <a:solidFill>
                  <a:schemeClr val="tx1"/>
                </a:solidFill>
                <a:latin typeface="+mj-ea"/>
                <a:ea typeface="+mj-ea"/>
                <a:cs typeface="+mj-ea"/>
                <a:sym typeface="+mn-ea"/>
              </a:rPr>
              <a:t>for(int i = 0; i &lt; 100000; i++){</a:t>
            </a:r>
            <a:endParaRPr lang="en-US" altLang="zh-CN" sz="1400" kern="0" dirty="0">
              <a:solidFill>
                <a:schemeClr val="tx1"/>
              </a:solidFill>
              <a:latin typeface="+mj-ea"/>
              <a:ea typeface="+mj-ea"/>
              <a:cs typeface="+mj-ea"/>
              <a:sym typeface="+mn-ea"/>
            </a:endParaRPr>
          </a:p>
          <a:p>
            <a:pPr marL="0" indent="0" algn="l" defTabSz="914400">
              <a:lnSpc>
                <a:spcPct val="150000"/>
              </a:lnSpc>
              <a:spcAft>
                <a:spcPts val="0"/>
              </a:spcAft>
              <a:buFont typeface="+mj-ea"/>
              <a:buNone/>
            </a:pPr>
            <a:r>
              <a:rPr lang="en-US" altLang="zh-CN" sz="1400" kern="0" dirty="0">
                <a:solidFill>
                  <a:schemeClr val="tx1"/>
                </a:solidFill>
                <a:latin typeface="+mj-ea"/>
                <a:ea typeface="+mj-ea"/>
                <a:cs typeface="+mj-ea"/>
                <a:sym typeface="+mn-ea"/>
              </a:rPr>
              <a:t>    // </a:t>
            </a:r>
            <a:r>
              <a:rPr lang="zh-CN" altLang="en-US" sz="1400" kern="0" dirty="0">
                <a:solidFill>
                  <a:schemeClr val="tx1"/>
                </a:solidFill>
                <a:latin typeface="+mj-ea"/>
                <a:ea typeface="+mj-ea"/>
                <a:cs typeface="+mj-ea"/>
                <a:sym typeface="+mn-ea"/>
              </a:rPr>
              <a:t>优化策略：底层会新建一个</a:t>
            </a:r>
            <a:r>
              <a:rPr lang="en-US" altLang="zh-CN" sz="1400" kern="0" dirty="0">
                <a:solidFill>
                  <a:schemeClr val="tx1"/>
                </a:solidFill>
                <a:latin typeface="+mj-ea"/>
                <a:ea typeface="+mj-ea"/>
                <a:cs typeface="+mj-ea"/>
                <a:sym typeface="+mn-ea"/>
              </a:rPr>
              <a:t>StringBuilder</a:t>
            </a:r>
            <a:r>
              <a:rPr lang="zh-CN" altLang="en-US" sz="1400" kern="0" dirty="0">
                <a:solidFill>
                  <a:schemeClr val="tx1"/>
                </a:solidFill>
                <a:latin typeface="+mj-ea"/>
                <a:ea typeface="+mj-ea"/>
                <a:cs typeface="+mj-ea"/>
                <a:sym typeface="+mn-ea"/>
              </a:rPr>
              <a:t>对象</a:t>
            </a:r>
            <a:endParaRPr lang="zh-CN" altLang="en-US" sz="1400" kern="0" dirty="0">
              <a:solidFill>
                <a:schemeClr val="tx1"/>
              </a:solidFill>
              <a:latin typeface="+mj-ea"/>
              <a:ea typeface="+mj-ea"/>
              <a:cs typeface="+mj-ea"/>
              <a:sym typeface="+mn-ea"/>
            </a:endParaRPr>
          </a:p>
          <a:p>
            <a:pPr marL="0" indent="0" algn="l" defTabSz="914400">
              <a:lnSpc>
                <a:spcPct val="150000"/>
              </a:lnSpc>
              <a:spcAft>
                <a:spcPts val="0"/>
              </a:spcAft>
              <a:buFont typeface="+mj-ea"/>
              <a:buNone/>
            </a:pPr>
            <a:r>
              <a:rPr lang="zh-CN" altLang="en-US" sz="1400" kern="0" dirty="0">
                <a:solidFill>
                  <a:schemeClr val="tx1"/>
                </a:solidFill>
                <a:latin typeface="+mj-ea"/>
                <a:ea typeface="+mj-ea"/>
                <a:cs typeface="+mj-ea"/>
                <a:sym typeface="+mn-ea"/>
              </a:rPr>
              <a:t> </a:t>
            </a:r>
            <a:r>
              <a:rPr lang="en-US" altLang="zh-CN" sz="1400" kern="0" dirty="0">
                <a:solidFill>
                  <a:schemeClr val="tx1"/>
                </a:solidFill>
                <a:latin typeface="+mj-ea"/>
                <a:ea typeface="+mj-ea"/>
                <a:cs typeface="+mj-ea"/>
                <a:sym typeface="+mn-ea"/>
              </a:rPr>
              <a:t>   // </a:t>
            </a:r>
            <a:r>
              <a:rPr lang="zh-CN" altLang="en-US" sz="1400" kern="0" dirty="0">
                <a:solidFill>
                  <a:schemeClr val="tx1"/>
                </a:solidFill>
                <a:latin typeface="+mj-ea"/>
                <a:ea typeface="+mj-ea"/>
                <a:cs typeface="+mj-ea"/>
                <a:sym typeface="+mn-ea"/>
              </a:rPr>
              <a:t>然后调用</a:t>
            </a:r>
            <a:r>
              <a:rPr lang="en-US" altLang="zh-CN" sz="1400" kern="0" dirty="0">
                <a:solidFill>
                  <a:schemeClr val="tx1"/>
                </a:solidFill>
                <a:latin typeface="+mj-ea"/>
                <a:ea typeface="+mj-ea"/>
                <a:cs typeface="+mj-ea"/>
                <a:sym typeface="+mn-ea"/>
              </a:rPr>
              <a:t>StringBuilder</a:t>
            </a:r>
            <a:r>
              <a:rPr lang="zh-CN" altLang="en-US" sz="1400" kern="0" dirty="0">
                <a:solidFill>
                  <a:schemeClr val="tx1"/>
                </a:solidFill>
                <a:latin typeface="+mj-ea"/>
                <a:ea typeface="+mj-ea"/>
                <a:cs typeface="+mj-ea"/>
                <a:sym typeface="+mn-ea"/>
              </a:rPr>
              <a:t>的</a:t>
            </a:r>
            <a:r>
              <a:rPr lang="en-US" altLang="zh-CN" sz="1400" kern="0" dirty="0">
                <a:solidFill>
                  <a:schemeClr val="tx1"/>
                </a:solidFill>
                <a:latin typeface="+mj-ea"/>
                <a:ea typeface="+mj-ea"/>
                <a:cs typeface="+mj-ea"/>
                <a:sym typeface="+mn-ea"/>
              </a:rPr>
              <a:t>append(i)</a:t>
            </a:r>
            <a:r>
              <a:rPr lang="zh-CN" altLang="en-US" sz="1400" kern="0" dirty="0">
                <a:solidFill>
                  <a:schemeClr val="tx1"/>
                </a:solidFill>
                <a:latin typeface="+mj-ea"/>
                <a:ea typeface="+mj-ea"/>
                <a:cs typeface="+mj-ea"/>
                <a:sym typeface="+mn-ea"/>
              </a:rPr>
              <a:t>方法进行追加</a:t>
            </a:r>
            <a:endParaRPr lang="zh-CN" altLang="en-US" sz="1400" kern="0" dirty="0">
              <a:solidFill>
                <a:schemeClr val="tx1"/>
              </a:solidFill>
              <a:latin typeface="+mj-ea"/>
              <a:ea typeface="+mj-ea"/>
              <a:cs typeface="+mj-ea"/>
              <a:sym typeface="+mn-ea"/>
            </a:endParaRPr>
          </a:p>
          <a:p>
            <a:pPr marL="0" indent="0" algn="l" defTabSz="914400">
              <a:lnSpc>
                <a:spcPct val="150000"/>
              </a:lnSpc>
              <a:spcAft>
                <a:spcPts val="0"/>
              </a:spcAft>
              <a:buFont typeface="+mj-ea"/>
              <a:buNone/>
            </a:pPr>
            <a:r>
              <a:rPr lang="zh-CN" altLang="en-US" sz="1400" kern="0" dirty="0">
                <a:solidFill>
                  <a:schemeClr val="tx1"/>
                </a:solidFill>
                <a:latin typeface="+mj-ea"/>
                <a:ea typeface="+mj-ea"/>
                <a:cs typeface="+mj-ea"/>
                <a:sym typeface="+mn-ea"/>
              </a:rPr>
              <a:t> </a:t>
            </a:r>
            <a:r>
              <a:rPr lang="en-US" altLang="zh-CN" sz="1400" kern="0" dirty="0">
                <a:solidFill>
                  <a:schemeClr val="tx1"/>
                </a:solidFill>
                <a:latin typeface="+mj-ea"/>
                <a:ea typeface="+mj-ea"/>
                <a:cs typeface="+mj-ea"/>
                <a:sym typeface="+mn-ea"/>
              </a:rPr>
              <a:t>   // </a:t>
            </a:r>
            <a:r>
              <a:rPr lang="zh-CN" altLang="en-US" sz="1400" kern="0" dirty="0">
                <a:solidFill>
                  <a:schemeClr val="tx1"/>
                </a:solidFill>
                <a:latin typeface="+mj-ea"/>
                <a:ea typeface="+mj-ea"/>
                <a:cs typeface="+mj-ea"/>
                <a:sym typeface="+mn-ea"/>
              </a:rPr>
              <a:t>然后再调用</a:t>
            </a:r>
            <a:r>
              <a:rPr lang="en-US" altLang="zh-CN" sz="1400" kern="0" dirty="0">
                <a:solidFill>
                  <a:schemeClr val="tx1"/>
                </a:solidFill>
                <a:latin typeface="+mj-ea"/>
                <a:ea typeface="+mj-ea"/>
                <a:cs typeface="+mj-ea"/>
                <a:sym typeface="+mn-ea"/>
              </a:rPr>
              <a:t>StringBuilder toString()</a:t>
            </a:r>
            <a:r>
              <a:rPr lang="zh-CN" altLang="en-US" sz="1400" kern="0" dirty="0">
                <a:solidFill>
                  <a:schemeClr val="tx1"/>
                </a:solidFill>
                <a:latin typeface="+mj-ea"/>
                <a:ea typeface="+mj-ea"/>
                <a:cs typeface="+mj-ea"/>
                <a:sym typeface="+mn-ea"/>
              </a:rPr>
              <a:t>方法转成</a:t>
            </a:r>
            <a:r>
              <a:rPr lang="en-US" altLang="zh-CN" sz="1400" kern="0" dirty="0">
                <a:solidFill>
                  <a:schemeClr val="tx1"/>
                </a:solidFill>
                <a:latin typeface="+mj-ea"/>
                <a:ea typeface="+mj-ea"/>
                <a:cs typeface="+mj-ea"/>
                <a:sym typeface="+mn-ea"/>
              </a:rPr>
              <a:t>String</a:t>
            </a:r>
            <a:r>
              <a:rPr lang="zh-CN" altLang="en-US" sz="1400" kern="0" dirty="0">
                <a:solidFill>
                  <a:schemeClr val="tx1"/>
                </a:solidFill>
                <a:latin typeface="+mj-ea"/>
                <a:ea typeface="+mj-ea"/>
                <a:cs typeface="+mj-ea"/>
                <a:sym typeface="+mn-ea"/>
              </a:rPr>
              <a:t>类型</a:t>
            </a:r>
            <a:endParaRPr lang="zh-CN" altLang="en-US" sz="1400" kern="0" dirty="0">
              <a:solidFill>
                <a:schemeClr val="tx1"/>
              </a:solidFill>
              <a:latin typeface="+mj-ea"/>
              <a:ea typeface="+mj-ea"/>
              <a:cs typeface="+mj-ea"/>
              <a:sym typeface="+mn-ea"/>
            </a:endParaRPr>
          </a:p>
          <a:p>
            <a:pPr marL="0" indent="0" algn="l" defTabSz="914400">
              <a:lnSpc>
                <a:spcPct val="150000"/>
              </a:lnSpc>
              <a:spcAft>
                <a:spcPts val="0"/>
              </a:spcAft>
              <a:buFont typeface="+mj-ea"/>
              <a:buNone/>
            </a:pPr>
            <a:r>
              <a:rPr lang="zh-CN" altLang="en-US" sz="1400" kern="0" dirty="0">
                <a:solidFill>
                  <a:schemeClr val="tx1"/>
                </a:solidFill>
                <a:latin typeface="+mj-ea"/>
                <a:ea typeface="+mj-ea"/>
                <a:cs typeface="+mj-ea"/>
                <a:sym typeface="+mn-ea"/>
              </a:rPr>
              <a:t> </a:t>
            </a:r>
            <a:r>
              <a:rPr lang="en-US" altLang="zh-CN" sz="1400" kern="0" dirty="0">
                <a:solidFill>
                  <a:schemeClr val="tx1"/>
                </a:solidFill>
                <a:latin typeface="+mj-ea"/>
                <a:ea typeface="+mj-ea"/>
                <a:cs typeface="+mj-ea"/>
                <a:sym typeface="+mn-ea"/>
              </a:rPr>
              <a:t>   // </a:t>
            </a:r>
            <a:r>
              <a:rPr lang="zh-CN" altLang="en-US" sz="1400" kern="0" dirty="0">
                <a:solidFill>
                  <a:schemeClr val="tx1"/>
                </a:solidFill>
                <a:latin typeface="+mj-ea"/>
                <a:ea typeface="+mj-ea"/>
                <a:cs typeface="+mj-ea"/>
                <a:sym typeface="+mn-ea"/>
              </a:rPr>
              <a:t>也就是说：这里会频繁的创建</a:t>
            </a:r>
            <a:r>
              <a:rPr lang="en-US" altLang="zh-CN" sz="1400" kern="0" dirty="0">
                <a:solidFill>
                  <a:schemeClr val="tx1"/>
                </a:solidFill>
                <a:latin typeface="+mj-ea"/>
                <a:ea typeface="+mj-ea"/>
                <a:cs typeface="+mj-ea"/>
                <a:sym typeface="+mn-ea"/>
              </a:rPr>
              <a:t>String</a:t>
            </a:r>
            <a:r>
              <a:rPr lang="zh-CN" altLang="en-US" sz="1400" kern="0" dirty="0">
                <a:solidFill>
                  <a:schemeClr val="tx1"/>
                </a:solidFill>
                <a:latin typeface="+mj-ea"/>
                <a:ea typeface="+mj-ea"/>
                <a:cs typeface="+mj-ea"/>
                <a:sym typeface="+mn-ea"/>
              </a:rPr>
              <a:t>对象，导致效率很低</a:t>
            </a:r>
            <a:endParaRPr lang="zh-CN" altLang="en-US" sz="1400" kern="0" dirty="0">
              <a:solidFill>
                <a:schemeClr val="tx1"/>
              </a:solidFill>
              <a:latin typeface="+mj-ea"/>
              <a:ea typeface="+mj-ea"/>
              <a:cs typeface="+mj-ea"/>
              <a:sym typeface="+mn-ea"/>
            </a:endParaRPr>
          </a:p>
          <a:p>
            <a:pPr marL="0" indent="0" algn="l" defTabSz="914400">
              <a:lnSpc>
                <a:spcPct val="150000"/>
              </a:lnSpc>
              <a:spcAft>
                <a:spcPts val="0"/>
              </a:spcAft>
              <a:buFont typeface="+mj-ea"/>
              <a:buNone/>
            </a:pPr>
            <a:r>
              <a:rPr lang="zh-CN" altLang="en-US" sz="1400" kern="0" dirty="0">
                <a:solidFill>
                  <a:schemeClr val="tx1"/>
                </a:solidFill>
                <a:latin typeface="+mj-ea"/>
                <a:ea typeface="+mj-ea"/>
                <a:cs typeface="+mj-ea"/>
                <a:sym typeface="+mn-ea"/>
              </a:rPr>
              <a:t> </a:t>
            </a:r>
            <a:r>
              <a:rPr lang="en-US" altLang="zh-CN" sz="1400" kern="0" dirty="0">
                <a:solidFill>
                  <a:schemeClr val="tx1"/>
                </a:solidFill>
                <a:latin typeface="+mj-ea"/>
                <a:ea typeface="+mj-ea"/>
                <a:cs typeface="+mj-ea"/>
                <a:sym typeface="+mn-ea"/>
              </a:rPr>
              <a:t>   // </a:t>
            </a:r>
            <a:r>
              <a:rPr lang="zh-CN" altLang="en-US" sz="1400" kern="0" dirty="0">
                <a:solidFill>
                  <a:schemeClr val="tx1"/>
                </a:solidFill>
                <a:latin typeface="+mj-ea"/>
                <a:ea typeface="+mj-ea"/>
                <a:cs typeface="+mj-ea"/>
                <a:sym typeface="+mn-ea"/>
              </a:rPr>
              <a:t>同时给</a:t>
            </a:r>
            <a:r>
              <a:rPr lang="en-US" altLang="zh-CN" sz="1400" kern="0" dirty="0">
                <a:solidFill>
                  <a:schemeClr val="tx1"/>
                </a:solidFill>
                <a:latin typeface="+mj-ea"/>
                <a:ea typeface="+mj-ea"/>
                <a:cs typeface="+mj-ea"/>
                <a:sym typeface="+mn-ea"/>
              </a:rPr>
              <a:t>GC</a:t>
            </a:r>
            <a:r>
              <a:rPr lang="zh-CN" altLang="en-US" sz="1400" kern="0" dirty="0">
                <a:solidFill>
                  <a:schemeClr val="tx1"/>
                </a:solidFill>
                <a:latin typeface="+mj-ea"/>
                <a:ea typeface="+mj-ea"/>
                <a:cs typeface="+mj-ea"/>
                <a:sym typeface="+mn-ea"/>
              </a:rPr>
              <a:t>带来巨大压力。</a:t>
            </a:r>
            <a:endParaRPr lang="en-US" altLang="zh-CN" sz="1400" kern="0" dirty="0">
              <a:solidFill>
                <a:schemeClr val="tx1"/>
              </a:solidFill>
              <a:latin typeface="+mj-ea"/>
              <a:ea typeface="+mj-ea"/>
              <a:cs typeface="+mj-ea"/>
              <a:sym typeface="+mn-ea"/>
            </a:endParaRPr>
          </a:p>
          <a:p>
            <a:pPr marL="0" indent="0" algn="l" defTabSz="914400">
              <a:lnSpc>
                <a:spcPct val="150000"/>
              </a:lnSpc>
              <a:spcAft>
                <a:spcPts val="0"/>
              </a:spcAft>
              <a:buFont typeface="+mj-ea"/>
              <a:buNone/>
            </a:pPr>
            <a:r>
              <a:rPr lang="en-US" altLang="zh-CN" sz="1400" kern="0" dirty="0">
                <a:solidFill>
                  <a:schemeClr val="tx1"/>
                </a:solidFill>
                <a:latin typeface="+mj-ea"/>
                <a:ea typeface="+mj-ea"/>
                <a:cs typeface="+mj-ea"/>
                <a:sym typeface="+mn-ea"/>
              </a:rPr>
              <a:t>    </a:t>
            </a:r>
            <a:r>
              <a:rPr lang="en-US" altLang="zh-CN" sz="1400" kern="0" dirty="0">
                <a:solidFill>
                  <a:srgbClr val="FF0000"/>
                </a:solidFill>
                <a:latin typeface="+mj-ea"/>
                <a:ea typeface="+mj-ea"/>
                <a:cs typeface="+mj-ea"/>
                <a:sym typeface="+mn-ea"/>
              </a:rPr>
              <a:t>s += i;</a:t>
            </a:r>
            <a:endParaRPr lang="en-US" altLang="zh-CN" sz="1400" kern="0" dirty="0">
              <a:solidFill>
                <a:srgbClr val="FF0000"/>
              </a:solidFill>
              <a:latin typeface="+mj-ea"/>
              <a:ea typeface="+mj-ea"/>
              <a:cs typeface="+mj-ea"/>
              <a:sym typeface="+mn-ea"/>
            </a:endParaRPr>
          </a:p>
          <a:p>
            <a:pPr marL="0" indent="0" algn="l" defTabSz="914400">
              <a:lnSpc>
                <a:spcPct val="150000"/>
              </a:lnSpc>
              <a:spcAft>
                <a:spcPts val="0"/>
              </a:spcAft>
              <a:buFont typeface="+mj-ea"/>
              <a:buNone/>
            </a:pPr>
            <a:r>
              <a:rPr lang="en-US" altLang="zh-CN" sz="1400" kern="0" dirty="0">
                <a:solidFill>
                  <a:schemeClr val="tx1"/>
                </a:solidFill>
                <a:latin typeface="+mj-ea"/>
                <a:ea typeface="+mj-ea"/>
                <a:cs typeface="+mj-ea"/>
                <a:sym typeface="+mn-ea"/>
              </a:rPr>
              <a:t>}</a:t>
            </a:r>
            <a:endParaRPr lang="en-US" altLang="zh-CN" sz="1400" kern="0" dirty="0">
              <a:solidFill>
                <a:schemeClr val="tx1"/>
              </a:solidFill>
              <a:latin typeface="+mj-ea"/>
              <a:ea typeface="+mj-ea"/>
              <a:cs typeface="+mj-ea"/>
              <a:sym typeface="+mn-ea"/>
            </a:endParaRPr>
          </a:p>
          <a:p>
            <a:pPr marL="0" indent="0" algn="l" defTabSz="914400">
              <a:lnSpc>
                <a:spcPct val="150000"/>
              </a:lnSpc>
              <a:spcAft>
                <a:spcPts val="0"/>
              </a:spcAft>
              <a:buFont typeface="+mj-ea"/>
              <a:buNone/>
            </a:pPr>
            <a:r>
              <a:rPr lang="zh-CN" altLang="en-US" sz="1400" kern="0" dirty="0">
                <a:solidFill>
                  <a:schemeClr val="tx1"/>
                </a:solidFill>
                <a:latin typeface="+mj-ea"/>
                <a:ea typeface="+mj-ea"/>
                <a:cs typeface="+mj-ea"/>
                <a:sym typeface="+mn-ea"/>
              </a:rPr>
              <a:t>因此建议使用下面的方式，只创建一个</a:t>
            </a:r>
            <a:r>
              <a:rPr lang="en-US" altLang="zh-CN" sz="1400" kern="0" dirty="0">
                <a:solidFill>
                  <a:schemeClr val="tx1"/>
                </a:solidFill>
                <a:latin typeface="+mj-ea"/>
                <a:ea typeface="+mj-ea"/>
                <a:cs typeface="+mj-ea"/>
                <a:sym typeface="+mn-ea"/>
              </a:rPr>
              <a:t>StringBuilder</a:t>
            </a:r>
            <a:r>
              <a:rPr lang="zh-CN" altLang="en-US" sz="1400" kern="0" dirty="0">
                <a:solidFill>
                  <a:schemeClr val="tx1"/>
                </a:solidFill>
                <a:latin typeface="+mj-ea"/>
                <a:ea typeface="+mj-ea"/>
                <a:cs typeface="+mj-ea"/>
                <a:sym typeface="+mn-ea"/>
              </a:rPr>
              <a:t>对象。</a:t>
            </a:r>
            <a:endParaRPr lang="zh-CN" altLang="en-US" sz="1400" kern="0" dirty="0">
              <a:solidFill>
                <a:schemeClr val="tx1"/>
              </a:solidFill>
              <a:latin typeface="+mj-ea"/>
              <a:ea typeface="+mj-ea"/>
              <a:cs typeface="+mj-ea"/>
              <a:sym typeface="+mn-ea"/>
            </a:endParaRPr>
          </a:p>
          <a:p>
            <a:pPr marL="0" indent="0" algn="l" defTabSz="914400">
              <a:lnSpc>
                <a:spcPct val="150000"/>
              </a:lnSpc>
              <a:spcAft>
                <a:spcPts val="0"/>
              </a:spcAft>
              <a:buFont typeface="+mj-ea"/>
              <a:buNone/>
            </a:pPr>
            <a:endParaRPr lang="zh-CN" altLang="en-US" sz="1400" kern="0" dirty="0">
              <a:solidFill>
                <a:schemeClr val="tx1"/>
              </a:solidFill>
              <a:latin typeface="+mj-ea"/>
              <a:ea typeface="+mj-ea"/>
              <a:cs typeface="+mj-ea"/>
              <a:sym typeface="+mn-ea"/>
            </a:endParaRPr>
          </a:p>
          <a:p>
            <a:pPr marL="0" indent="0" algn="l" defTabSz="914400">
              <a:lnSpc>
                <a:spcPct val="150000"/>
              </a:lnSpc>
              <a:spcAft>
                <a:spcPts val="0"/>
              </a:spcAft>
              <a:buFont typeface="+mj-ea"/>
              <a:buNone/>
            </a:pPr>
            <a:r>
              <a:rPr lang="en-US" altLang="zh-CN" sz="1400" b="1" kern="0" dirty="0">
                <a:solidFill>
                  <a:srgbClr val="FF0000"/>
                </a:solidFill>
                <a:latin typeface="+mj-ea"/>
                <a:ea typeface="+mj-ea"/>
                <a:cs typeface="+mj-ea"/>
                <a:sym typeface="+mn-ea"/>
              </a:rPr>
              <a:t>String</a:t>
            </a:r>
            <a:r>
              <a:rPr lang="zh-CN" altLang="en-US" sz="1400" b="1" kern="0" dirty="0">
                <a:solidFill>
                  <a:srgbClr val="FF0000"/>
                </a:solidFill>
                <a:latin typeface="+mj-ea"/>
                <a:ea typeface="+mj-ea"/>
                <a:cs typeface="+mj-ea"/>
                <a:sym typeface="+mn-ea"/>
              </a:rPr>
              <a:t>、</a:t>
            </a:r>
            <a:r>
              <a:rPr lang="en-US" altLang="zh-CN" sz="1400" b="1" kern="0" dirty="0">
                <a:solidFill>
                  <a:srgbClr val="FF0000"/>
                </a:solidFill>
                <a:latin typeface="+mj-ea"/>
                <a:ea typeface="+mj-ea"/>
                <a:cs typeface="+mj-ea"/>
                <a:sym typeface="+mn-ea"/>
              </a:rPr>
              <a:t>StringBuilder</a:t>
            </a:r>
            <a:r>
              <a:rPr lang="zh-CN" altLang="en-US" sz="1400" b="1" kern="0" dirty="0">
                <a:solidFill>
                  <a:srgbClr val="FF0000"/>
                </a:solidFill>
                <a:latin typeface="+mj-ea"/>
                <a:ea typeface="+mj-ea"/>
                <a:cs typeface="+mj-ea"/>
                <a:sym typeface="+mn-ea"/>
              </a:rPr>
              <a:t>、</a:t>
            </a:r>
            <a:r>
              <a:rPr lang="en-US" altLang="zh-CN" sz="1400" b="1" kern="0" dirty="0">
                <a:solidFill>
                  <a:srgbClr val="FF0000"/>
                </a:solidFill>
                <a:latin typeface="+mj-ea"/>
                <a:ea typeface="+mj-ea"/>
                <a:cs typeface="+mj-ea"/>
                <a:sym typeface="+mn-ea"/>
              </a:rPr>
              <a:t>StringBuffer</a:t>
            </a:r>
            <a:r>
              <a:rPr lang="zh-CN" altLang="en-US" sz="1400" b="1" kern="0" dirty="0">
                <a:solidFill>
                  <a:srgbClr val="FF0000"/>
                </a:solidFill>
                <a:latin typeface="+mj-ea"/>
                <a:ea typeface="+mj-ea"/>
                <a:cs typeface="+mj-ea"/>
                <a:sym typeface="+mn-ea"/>
              </a:rPr>
              <a:t>效率</a:t>
            </a:r>
            <a:r>
              <a:rPr lang="en-US" altLang="zh-CN" sz="1400" b="1" kern="0" dirty="0">
                <a:solidFill>
                  <a:srgbClr val="FF0000"/>
                </a:solidFill>
                <a:latin typeface="+mj-ea"/>
                <a:ea typeface="+mj-ea"/>
                <a:cs typeface="+mj-ea"/>
                <a:sym typeface="+mn-ea"/>
              </a:rPr>
              <a:t>PK</a:t>
            </a:r>
            <a:r>
              <a:rPr lang="zh-CN" altLang="en-US" sz="1400" b="1" kern="0" dirty="0">
                <a:solidFill>
                  <a:srgbClr val="FF0000"/>
                </a:solidFill>
                <a:latin typeface="+mj-ea"/>
                <a:ea typeface="+mj-ea"/>
                <a:cs typeface="+mj-ea"/>
                <a:sym typeface="+mn-ea"/>
              </a:rPr>
              <a:t>。</a:t>
            </a:r>
            <a:endParaRPr lang="zh-CN" altLang="en-US" sz="1400" b="1" kern="0" dirty="0">
              <a:solidFill>
                <a:srgbClr val="FF0000"/>
              </a:solidFill>
              <a:latin typeface="+mj-ea"/>
              <a:ea typeface="+mj-ea"/>
              <a:cs typeface="+mj-ea"/>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82994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02StringBuffer</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与</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StringBuilder</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6391275" y="3524885"/>
            <a:ext cx="4860290" cy="2545080"/>
          </a:xfrm>
          <a:prstGeom prst="rect">
            <a:avLst/>
          </a:prstGeom>
        </p:spPr>
      </p:pic>
      <p:pic>
        <p:nvPicPr>
          <p:cNvPr id="3" name="图片 2"/>
          <p:cNvPicPr>
            <a:picLocks noChangeAspect="1"/>
          </p:cNvPicPr>
          <p:nvPr>
            <p:custDataLst>
              <p:tags r:id="rId5"/>
            </p:custDataLst>
          </p:nvPr>
        </p:nvPicPr>
        <p:blipFill>
          <a:blip r:embed="rId6"/>
          <a:stretch>
            <a:fillRect/>
          </a:stretch>
        </p:blipFill>
        <p:spPr>
          <a:xfrm>
            <a:off x="6391275" y="934720"/>
            <a:ext cx="4871085" cy="24942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34720"/>
            <a:ext cx="9582785" cy="532828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什么是包装类？有什么用？</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mj-ea"/>
                <a:ea typeface="+mj-ea"/>
                <a:cs typeface="+mj-ea"/>
                <a:sym typeface="+mn-ea"/>
              </a:rPr>
              <a:t>为了方便开发，</a:t>
            </a:r>
            <a:r>
              <a:rPr lang="en-US" altLang="zh-CN" sz="1400" kern="0" dirty="0">
                <a:solidFill>
                  <a:schemeClr val="tx1"/>
                </a:solidFill>
                <a:latin typeface="+mj-ea"/>
                <a:ea typeface="+mj-ea"/>
                <a:cs typeface="+mj-ea"/>
                <a:sym typeface="+mn-ea"/>
              </a:rPr>
              <a:t>Java</a:t>
            </a:r>
            <a:r>
              <a:rPr lang="zh-CN" altLang="en-US" sz="1400" kern="0" dirty="0">
                <a:solidFill>
                  <a:schemeClr val="tx1"/>
                </a:solidFill>
                <a:latin typeface="+mj-ea"/>
                <a:ea typeface="+mj-ea"/>
                <a:cs typeface="+mj-ea"/>
                <a:sym typeface="+mn-ea"/>
              </a:rPr>
              <a:t>为</a:t>
            </a:r>
            <a:r>
              <a:rPr lang="en-US" altLang="zh-CN" sz="1400" kern="0" dirty="0">
                <a:solidFill>
                  <a:schemeClr val="tx1"/>
                </a:solidFill>
                <a:latin typeface="+mj-ea"/>
                <a:ea typeface="+mj-ea"/>
                <a:cs typeface="+mj-ea"/>
                <a:sym typeface="+mn-ea"/>
              </a:rPr>
              <a:t>8</a:t>
            </a:r>
            <a:r>
              <a:rPr lang="zh-CN" altLang="en-US" sz="1400" kern="0" dirty="0">
                <a:solidFill>
                  <a:schemeClr val="tx1"/>
                </a:solidFill>
                <a:latin typeface="+mj-ea"/>
                <a:ea typeface="+mj-ea"/>
                <a:cs typeface="+mj-ea"/>
                <a:sym typeface="+mn-ea"/>
              </a:rPr>
              <a:t>种基本数据类型分别又提供了对应的包装类。（包装类都是引用数据类型。）</a:t>
            </a:r>
            <a:endParaRPr lang="zh-CN" altLang="en-US" sz="1400" kern="0" dirty="0">
              <a:solidFill>
                <a:schemeClr val="tx1"/>
              </a:solidFill>
              <a:latin typeface="+mj-ea"/>
              <a:ea typeface="+mj-ea"/>
              <a:cs typeface="+mj-ea"/>
              <a:sym typeface="+mn-ea"/>
            </a:endParaRPr>
          </a:p>
          <a:p>
            <a:pPr marL="0" indent="457200" algn="l" defTabSz="914400">
              <a:lnSpc>
                <a:spcPct val="150000"/>
              </a:lnSpc>
              <a:spcAft>
                <a:spcPts val="0"/>
              </a:spcAft>
              <a:buFont typeface="+mj-ea"/>
              <a:buNone/>
            </a:pPr>
            <a:r>
              <a:rPr lang="en-US" altLang="zh-CN" sz="1400" kern="0" dirty="0">
                <a:solidFill>
                  <a:schemeClr val="tx1"/>
                </a:solidFill>
                <a:latin typeface="+mj-ea"/>
                <a:ea typeface="+mj-ea"/>
                <a:cs typeface="+mj-ea"/>
                <a:sym typeface="+mn-ea"/>
              </a:rPr>
              <a:t>8</a:t>
            </a:r>
            <a:r>
              <a:rPr lang="zh-CN" altLang="en-US" sz="1400" kern="0" dirty="0">
                <a:solidFill>
                  <a:schemeClr val="tx1"/>
                </a:solidFill>
                <a:latin typeface="+mj-ea"/>
                <a:ea typeface="+mj-ea"/>
                <a:cs typeface="+mj-ea"/>
                <a:sym typeface="+mn-ea"/>
              </a:rPr>
              <a:t>种基本数据类型</a:t>
            </a:r>
            <a:r>
              <a:rPr lang="en-US" altLang="zh-CN" sz="1400" kern="0" dirty="0">
                <a:solidFill>
                  <a:schemeClr val="tx1"/>
                </a:solidFill>
                <a:latin typeface="+mj-ea"/>
                <a:ea typeface="+mj-ea"/>
                <a:cs typeface="+mj-ea"/>
                <a:sym typeface="+mn-ea"/>
              </a:rPr>
              <a:t>			</a:t>
            </a:r>
            <a:r>
              <a:rPr lang="zh-CN" altLang="en-US" sz="1400" kern="0" dirty="0">
                <a:solidFill>
                  <a:schemeClr val="tx1"/>
                </a:solidFill>
                <a:latin typeface="+mj-ea"/>
                <a:ea typeface="+mj-ea"/>
                <a:cs typeface="+mj-ea"/>
                <a:sym typeface="+mn-ea"/>
              </a:rPr>
              <a:t>包装类</a:t>
            </a:r>
            <a:endParaRPr lang="zh-CN" altLang="en-US" sz="1400" kern="0" dirty="0">
              <a:solidFill>
                <a:schemeClr val="tx1"/>
              </a:solidFill>
              <a:latin typeface="+mj-ea"/>
              <a:ea typeface="+mj-ea"/>
              <a:cs typeface="+mj-ea"/>
              <a:sym typeface="+mn-ea"/>
            </a:endParaRPr>
          </a:p>
          <a:p>
            <a:pPr marL="0" indent="457200" algn="l" defTabSz="914400">
              <a:lnSpc>
                <a:spcPct val="150000"/>
              </a:lnSpc>
              <a:spcAft>
                <a:spcPts val="0"/>
              </a:spcAft>
              <a:buFont typeface="+mj-ea"/>
              <a:buNone/>
            </a:pPr>
            <a:r>
              <a:rPr lang="en-US" altLang="zh-CN" sz="1400" kern="0" dirty="0">
                <a:solidFill>
                  <a:schemeClr val="tx1"/>
                </a:solidFill>
                <a:latin typeface="+mj-ea"/>
                <a:ea typeface="+mj-ea"/>
                <a:cs typeface="+mj-ea"/>
                <a:sym typeface="+mn-ea"/>
              </a:rPr>
              <a:t>----------------------------------------------------------------------</a:t>
            </a:r>
            <a:endParaRPr lang="en-US" altLang="zh-CN" sz="1400" kern="0" dirty="0">
              <a:solidFill>
                <a:schemeClr val="tx1"/>
              </a:solidFill>
              <a:latin typeface="+mj-ea"/>
              <a:ea typeface="+mj-ea"/>
              <a:cs typeface="+mj-ea"/>
              <a:sym typeface="+mn-ea"/>
            </a:endParaRPr>
          </a:p>
          <a:p>
            <a:pPr marL="0" indent="457200" algn="l" defTabSz="914400">
              <a:lnSpc>
                <a:spcPct val="150000"/>
              </a:lnSpc>
              <a:spcAft>
                <a:spcPts val="0"/>
              </a:spcAft>
              <a:buFont typeface="+mj-ea"/>
              <a:buNone/>
            </a:pPr>
            <a:r>
              <a:rPr lang="en-US" altLang="zh-CN" sz="1400" kern="0" dirty="0">
                <a:solidFill>
                  <a:schemeClr val="tx1"/>
                </a:solidFill>
                <a:latin typeface="+mj-ea"/>
                <a:ea typeface="+mj-ea"/>
                <a:cs typeface="+mj-ea"/>
                <a:sym typeface="+mn-ea"/>
              </a:rPr>
              <a:t>byte				java.lang.Byte</a:t>
            </a:r>
            <a:endParaRPr lang="en-US" altLang="zh-CN" sz="1400" kern="0" dirty="0">
              <a:solidFill>
                <a:schemeClr val="tx1"/>
              </a:solidFill>
              <a:latin typeface="+mj-ea"/>
              <a:ea typeface="+mj-ea"/>
              <a:cs typeface="+mj-ea"/>
              <a:sym typeface="+mn-ea"/>
            </a:endParaRPr>
          </a:p>
          <a:p>
            <a:pPr marL="0" indent="457200" algn="l" defTabSz="914400">
              <a:lnSpc>
                <a:spcPct val="150000"/>
              </a:lnSpc>
              <a:spcAft>
                <a:spcPts val="0"/>
              </a:spcAft>
              <a:buFont typeface="+mj-ea"/>
              <a:buNone/>
            </a:pPr>
            <a:r>
              <a:rPr lang="en-US" altLang="zh-CN" sz="1400" kern="0" dirty="0">
                <a:solidFill>
                  <a:schemeClr val="tx1"/>
                </a:solidFill>
                <a:latin typeface="+mj-ea"/>
                <a:ea typeface="+mj-ea"/>
                <a:cs typeface="+mj-ea"/>
                <a:sym typeface="+mn-ea"/>
              </a:rPr>
              <a:t>short				java.lang.Short</a:t>
            </a:r>
            <a:endParaRPr lang="en-US" altLang="zh-CN" sz="1400" kern="0" dirty="0">
              <a:solidFill>
                <a:schemeClr val="tx1"/>
              </a:solidFill>
              <a:latin typeface="+mj-ea"/>
              <a:ea typeface="+mj-ea"/>
              <a:cs typeface="+mj-ea"/>
              <a:sym typeface="+mn-ea"/>
            </a:endParaRPr>
          </a:p>
          <a:p>
            <a:pPr marL="0" indent="457200" algn="l" defTabSz="914400">
              <a:lnSpc>
                <a:spcPct val="150000"/>
              </a:lnSpc>
              <a:spcAft>
                <a:spcPts val="0"/>
              </a:spcAft>
              <a:buFont typeface="+mj-ea"/>
              <a:buNone/>
            </a:pPr>
            <a:r>
              <a:rPr lang="en-US" altLang="zh-CN" sz="1400" kern="0" dirty="0">
                <a:solidFill>
                  <a:schemeClr val="tx1"/>
                </a:solidFill>
                <a:latin typeface="+mj-ea"/>
                <a:ea typeface="+mj-ea"/>
                <a:cs typeface="+mj-ea"/>
                <a:sym typeface="+mn-ea"/>
              </a:rPr>
              <a:t>int				java.lang.</a:t>
            </a:r>
            <a:r>
              <a:rPr lang="en-US" altLang="zh-CN" sz="1400" kern="0" dirty="0">
                <a:solidFill>
                  <a:srgbClr val="FF0000"/>
                </a:solidFill>
                <a:latin typeface="+mj-ea"/>
                <a:ea typeface="+mj-ea"/>
                <a:cs typeface="+mj-ea"/>
                <a:sym typeface="+mn-ea"/>
              </a:rPr>
              <a:t>Integer</a:t>
            </a:r>
            <a:endParaRPr lang="en-US" altLang="zh-CN" sz="1400" kern="0" dirty="0">
              <a:solidFill>
                <a:schemeClr val="tx1"/>
              </a:solidFill>
              <a:latin typeface="+mj-ea"/>
              <a:ea typeface="+mj-ea"/>
              <a:cs typeface="+mj-ea"/>
              <a:sym typeface="+mn-ea"/>
            </a:endParaRPr>
          </a:p>
          <a:p>
            <a:pPr marL="0" indent="457200" algn="l" defTabSz="914400">
              <a:lnSpc>
                <a:spcPct val="150000"/>
              </a:lnSpc>
              <a:spcAft>
                <a:spcPts val="0"/>
              </a:spcAft>
              <a:buFont typeface="+mj-ea"/>
              <a:buNone/>
            </a:pPr>
            <a:r>
              <a:rPr lang="en-US" altLang="zh-CN" sz="1400" kern="0" dirty="0">
                <a:solidFill>
                  <a:schemeClr val="tx1"/>
                </a:solidFill>
                <a:latin typeface="+mj-ea"/>
                <a:ea typeface="+mj-ea"/>
                <a:cs typeface="+mj-ea"/>
                <a:sym typeface="+mn-ea"/>
              </a:rPr>
              <a:t>long				java.lang.Long</a:t>
            </a:r>
            <a:endParaRPr lang="en-US" altLang="zh-CN" sz="1400" kern="0" dirty="0">
              <a:solidFill>
                <a:schemeClr val="tx1"/>
              </a:solidFill>
              <a:latin typeface="+mj-ea"/>
              <a:ea typeface="+mj-ea"/>
              <a:cs typeface="+mj-ea"/>
              <a:sym typeface="+mn-ea"/>
            </a:endParaRPr>
          </a:p>
          <a:p>
            <a:pPr marL="0" indent="457200" algn="l" defTabSz="914400">
              <a:lnSpc>
                <a:spcPct val="150000"/>
              </a:lnSpc>
              <a:spcAft>
                <a:spcPts val="0"/>
              </a:spcAft>
              <a:buFont typeface="+mj-ea"/>
              <a:buNone/>
            </a:pPr>
            <a:r>
              <a:rPr lang="en-US" altLang="zh-CN" sz="1400" kern="0" dirty="0">
                <a:solidFill>
                  <a:schemeClr val="tx1"/>
                </a:solidFill>
                <a:latin typeface="+mj-ea"/>
                <a:ea typeface="+mj-ea"/>
                <a:cs typeface="+mj-ea"/>
                <a:sym typeface="+mn-ea"/>
              </a:rPr>
              <a:t>float				java.lang.Float</a:t>
            </a:r>
            <a:endParaRPr lang="en-US" altLang="zh-CN" sz="1400" kern="0" dirty="0">
              <a:solidFill>
                <a:schemeClr val="tx1"/>
              </a:solidFill>
              <a:latin typeface="+mj-ea"/>
              <a:ea typeface="+mj-ea"/>
              <a:cs typeface="+mj-ea"/>
              <a:sym typeface="+mn-ea"/>
            </a:endParaRPr>
          </a:p>
          <a:p>
            <a:pPr marL="0" indent="457200" algn="l" defTabSz="914400">
              <a:lnSpc>
                <a:spcPct val="150000"/>
              </a:lnSpc>
              <a:spcAft>
                <a:spcPts val="0"/>
              </a:spcAft>
              <a:buFont typeface="+mj-ea"/>
              <a:buNone/>
            </a:pPr>
            <a:r>
              <a:rPr lang="en-US" altLang="zh-CN" sz="1400" kern="0" dirty="0">
                <a:solidFill>
                  <a:schemeClr val="tx1"/>
                </a:solidFill>
                <a:latin typeface="+mj-ea"/>
                <a:ea typeface="+mj-ea"/>
                <a:cs typeface="+mj-ea"/>
                <a:sym typeface="+mn-ea"/>
              </a:rPr>
              <a:t>double			java.lang.Double</a:t>
            </a:r>
            <a:endParaRPr lang="en-US" altLang="zh-CN" sz="1400" kern="0" dirty="0">
              <a:solidFill>
                <a:schemeClr val="tx1"/>
              </a:solidFill>
              <a:latin typeface="+mj-ea"/>
              <a:ea typeface="+mj-ea"/>
              <a:cs typeface="+mj-ea"/>
              <a:sym typeface="+mn-ea"/>
            </a:endParaRPr>
          </a:p>
          <a:p>
            <a:pPr marL="0" indent="457200" algn="l" defTabSz="914400">
              <a:lnSpc>
                <a:spcPct val="150000"/>
              </a:lnSpc>
              <a:spcAft>
                <a:spcPts val="0"/>
              </a:spcAft>
              <a:buFont typeface="+mj-ea"/>
              <a:buNone/>
            </a:pPr>
            <a:r>
              <a:rPr lang="en-US" altLang="zh-CN" sz="1400" kern="0" dirty="0">
                <a:solidFill>
                  <a:schemeClr val="tx1"/>
                </a:solidFill>
                <a:latin typeface="+mj-ea"/>
                <a:ea typeface="+mj-ea"/>
                <a:cs typeface="+mj-ea"/>
                <a:sym typeface="+mn-ea"/>
              </a:rPr>
              <a:t>boolean			java.lang.Boolean</a:t>
            </a:r>
            <a:endParaRPr lang="en-US" altLang="zh-CN" sz="1400" kern="0" dirty="0">
              <a:solidFill>
                <a:schemeClr val="tx1"/>
              </a:solidFill>
              <a:latin typeface="+mj-ea"/>
              <a:ea typeface="+mj-ea"/>
              <a:cs typeface="+mj-ea"/>
              <a:sym typeface="+mn-ea"/>
            </a:endParaRPr>
          </a:p>
          <a:p>
            <a:pPr marL="0" indent="457200" algn="l" defTabSz="914400">
              <a:lnSpc>
                <a:spcPct val="150000"/>
              </a:lnSpc>
              <a:spcAft>
                <a:spcPts val="0"/>
              </a:spcAft>
              <a:buFont typeface="+mj-ea"/>
              <a:buNone/>
            </a:pPr>
            <a:r>
              <a:rPr lang="en-US" altLang="zh-CN" sz="1400" kern="0" dirty="0">
                <a:solidFill>
                  <a:schemeClr val="tx1"/>
                </a:solidFill>
                <a:latin typeface="+mj-ea"/>
                <a:ea typeface="+mj-ea"/>
                <a:cs typeface="+mj-ea"/>
                <a:sym typeface="+mn-ea"/>
              </a:rPr>
              <a:t>char				java.lang.</a:t>
            </a:r>
            <a:r>
              <a:rPr lang="en-US" altLang="zh-CN" sz="1400" kern="0" dirty="0">
                <a:solidFill>
                  <a:srgbClr val="FF0000"/>
                </a:solidFill>
                <a:latin typeface="+mj-ea"/>
                <a:ea typeface="+mj-ea"/>
                <a:cs typeface="+mj-ea"/>
                <a:sym typeface="+mn-ea"/>
              </a:rPr>
              <a:t>Character</a:t>
            </a:r>
            <a:endParaRPr lang="en-US" altLang="zh-CN" sz="1400" kern="0" dirty="0">
              <a:solidFill>
                <a:schemeClr val="tx1"/>
              </a:solidFill>
              <a:latin typeface="+mj-ea"/>
              <a:ea typeface="+mj-ea"/>
              <a:cs typeface="+mj-ea"/>
              <a:sym typeface="+mn-ea"/>
            </a:endParaRPr>
          </a:p>
          <a:p>
            <a:pPr marL="0" indent="457200" algn="l" defTabSz="914400">
              <a:lnSpc>
                <a:spcPct val="150000"/>
              </a:lnSpc>
              <a:spcAft>
                <a:spcPts val="0"/>
              </a:spcAft>
              <a:buFont typeface="+mj-ea"/>
              <a:buNone/>
            </a:pPr>
            <a:endParaRPr lang="zh-CN" altLang="en-US" sz="1400" kern="0" dirty="0">
              <a:solidFill>
                <a:schemeClr val="tx1"/>
              </a:solidFill>
              <a:latin typeface="+mj-ea"/>
              <a:ea typeface="+mj-ea"/>
              <a:cs typeface="+mj-ea"/>
              <a:sym typeface="+mn-ea"/>
            </a:endParaRPr>
          </a:p>
          <a:p>
            <a:pPr marL="0" indent="457200" algn="l" defTabSz="914400">
              <a:lnSpc>
                <a:spcPct val="150000"/>
              </a:lnSpc>
              <a:spcAft>
                <a:spcPts val="0"/>
              </a:spcAft>
              <a:buFont typeface="+mj-ea"/>
              <a:buNone/>
            </a:pPr>
            <a:r>
              <a:rPr lang="zh-CN" altLang="en-US" sz="1400" kern="0" dirty="0">
                <a:solidFill>
                  <a:schemeClr val="tx1"/>
                </a:solidFill>
                <a:latin typeface="+mj-ea"/>
                <a:ea typeface="+mj-ea"/>
                <a:cs typeface="+mj-ea"/>
                <a:sym typeface="+mn-ea"/>
              </a:rPr>
              <a:t>声明：其中</a:t>
            </a:r>
            <a:r>
              <a:rPr lang="en-US" altLang="zh-CN" sz="1400" kern="0" dirty="0">
                <a:solidFill>
                  <a:schemeClr val="tx1"/>
                </a:solidFill>
                <a:latin typeface="+mj-ea"/>
                <a:ea typeface="+mj-ea"/>
                <a:cs typeface="+mj-ea"/>
                <a:sym typeface="+mn-ea"/>
              </a:rPr>
              <a:t>Integer</a:t>
            </a:r>
            <a:r>
              <a:rPr lang="zh-CN" altLang="en-US" sz="1400" kern="0" dirty="0">
                <a:solidFill>
                  <a:schemeClr val="tx1"/>
                </a:solidFill>
                <a:latin typeface="+mj-ea"/>
                <a:ea typeface="+mj-ea"/>
                <a:cs typeface="+mj-ea"/>
                <a:sym typeface="+mn-ea"/>
              </a:rPr>
              <a:t>使用最多，以它为代表进行学习。</a:t>
            </a:r>
            <a:endParaRPr lang="zh-CN" altLang="en-US" sz="1400" kern="0" dirty="0">
              <a:solidFill>
                <a:schemeClr val="tx1"/>
              </a:solidFill>
              <a:latin typeface="+mj-ea"/>
              <a:ea typeface="+mj-ea"/>
              <a:cs typeface="+mj-ea"/>
              <a:sym typeface="+mn-ea"/>
            </a:endParaRPr>
          </a:p>
          <a:p>
            <a:pPr marL="0" indent="0" algn="l" defTabSz="914400">
              <a:lnSpc>
                <a:spcPct val="150000"/>
              </a:lnSpc>
              <a:spcAft>
                <a:spcPts val="0"/>
              </a:spcAft>
              <a:buFont typeface="+mj-ea"/>
              <a:buNone/>
            </a:pPr>
            <a:endParaRPr lang="zh-CN" altLang="en-US" sz="1400" b="1" kern="0" dirty="0">
              <a:solidFill>
                <a:srgbClr val="FF0000"/>
              </a:solidFill>
              <a:latin typeface="+mj-ea"/>
              <a:ea typeface="+mj-ea"/>
              <a:cs typeface="+mj-ea"/>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03</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包装类</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34720"/>
            <a:ext cx="9582785" cy="467614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包装类中的</a:t>
            </a: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6</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个数字类型都继承了</a:t>
            </a: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Number</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类</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mj-ea"/>
                <a:ea typeface="+mj-ea"/>
                <a:cs typeface="+mj-ea"/>
                <a:sym typeface="+mn-ea"/>
              </a:rPr>
              <a:t>Byte</a:t>
            </a:r>
            <a:r>
              <a:rPr lang="zh-CN" altLang="en-US" sz="1400" kern="0" dirty="0">
                <a:solidFill>
                  <a:schemeClr val="tx1"/>
                </a:solidFill>
                <a:latin typeface="+mj-ea"/>
                <a:ea typeface="+mj-ea"/>
                <a:cs typeface="+mj-ea"/>
                <a:sym typeface="+mn-ea"/>
              </a:rPr>
              <a:t>、</a:t>
            </a:r>
            <a:r>
              <a:rPr lang="en-US" altLang="zh-CN" sz="1400" kern="0" dirty="0">
                <a:solidFill>
                  <a:schemeClr val="tx1"/>
                </a:solidFill>
                <a:latin typeface="+mj-ea"/>
                <a:ea typeface="+mj-ea"/>
                <a:cs typeface="+mj-ea"/>
                <a:sym typeface="+mn-ea"/>
              </a:rPr>
              <a:t>Short</a:t>
            </a:r>
            <a:r>
              <a:rPr lang="zh-CN" altLang="en-US" sz="1400" kern="0" dirty="0">
                <a:solidFill>
                  <a:schemeClr val="tx1"/>
                </a:solidFill>
                <a:latin typeface="+mj-ea"/>
                <a:ea typeface="+mj-ea"/>
                <a:cs typeface="+mj-ea"/>
                <a:sym typeface="+mn-ea"/>
              </a:rPr>
              <a:t>、</a:t>
            </a:r>
            <a:r>
              <a:rPr lang="en-US" altLang="zh-CN" sz="1400" kern="0" dirty="0">
                <a:solidFill>
                  <a:schemeClr val="tx1"/>
                </a:solidFill>
                <a:latin typeface="+mj-ea"/>
                <a:ea typeface="+mj-ea"/>
                <a:cs typeface="+mj-ea"/>
                <a:sym typeface="+mn-ea"/>
              </a:rPr>
              <a:t>Integer</a:t>
            </a:r>
            <a:r>
              <a:rPr lang="zh-CN" altLang="en-US" sz="1400" kern="0" dirty="0">
                <a:solidFill>
                  <a:schemeClr val="tx1"/>
                </a:solidFill>
                <a:latin typeface="+mj-ea"/>
                <a:ea typeface="+mj-ea"/>
                <a:cs typeface="+mj-ea"/>
                <a:sym typeface="+mn-ea"/>
              </a:rPr>
              <a:t>、</a:t>
            </a:r>
            <a:r>
              <a:rPr lang="en-US" altLang="zh-CN" sz="1400" kern="0" dirty="0">
                <a:solidFill>
                  <a:schemeClr val="tx1"/>
                </a:solidFill>
                <a:latin typeface="+mj-ea"/>
                <a:ea typeface="+mj-ea"/>
                <a:cs typeface="+mj-ea"/>
                <a:sym typeface="+mn-ea"/>
              </a:rPr>
              <a:t>Long</a:t>
            </a:r>
            <a:r>
              <a:rPr lang="zh-CN" altLang="en-US" sz="1400" kern="0" dirty="0">
                <a:solidFill>
                  <a:schemeClr val="tx1"/>
                </a:solidFill>
                <a:latin typeface="+mj-ea"/>
                <a:ea typeface="+mj-ea"/>
                <a:cs typeface="+mj-ea"/>
                <a:sym typeface="+mn-ea"/>
              </a:rPr>
              <a:t>、</a:t>
            </a:r>
            <a:r>
              <a:rPr lang="en-US" altLang="zh-CN" sz="1400" kern="0" dirty="0">
                <a:solidFill>
                  <a:schemeClr val="tx1"/>
                </a:solidFill>
                <a:latin typeface="+mj-ea"/>
                <a:ea typeface="+mj-ea"/>
                <a:cs typeface="+mj-ea"/>
                <a:sym typeface="+mn-ea"/>
              </a:rPr>
              <a:t>Float</a:t>
            </a:r>
            <a:r>
              <a:rPr lang="zh-CN" altLang="en-US" sz="1400" kern="0" dirty="0">
                <a:solidFill>
                  <a:schemeClr val="tx1"/>
                </a:solidFill>
                <a:latin typeface="+mj-ea"/>
                <a:ea typeface="+mj-ea"/>
                <a:cs typeface="+mj-ea"/>
                <a:sym typeface="+mn-ea"/>
              </a:rPr>
              <a:t>、</a:t>
            </a:r>
            <a:r>
              <a:rPr lang="en-US" altLang="zh-CN" sz="1400" kern="0" dirty="0">
                <a:solidFill>
                  <a:schemeClr val="tx1"/>
                </a:solidFill>
                <a:latin typeface="+mj-ea"/>
                <a:ea typeface="+mj-ea"/>
                <a:cs typeface="+mj-ea"/>
                <a:sym typeface="+mn-ea"/>
              </a:rPr>
              <a:t>Double</a:t>
            </a:r>
            <a:r>
              <a:rPr lang="zh-CN" altLang="en-US" sz="1400" kern="0" dirty="0">
                <a:solidFill>
                  <a:schemeClr val="tx1"/>
                </a:solidFill>
                <a:latin typeface="+mj-ea"/>
                <a:ea typeface="+mj-ea"/>
                <a:cs typeface="+mj-ea"/>
                <a:sym typeface="+mn-ea"/>
              </a:rPr>
              <a:t>都继承了</a:t>
            </a:r>
            <a:r>
              <a:rPr lang="en-US" altLang="zh-CN" sz="1400" kern="0" dirty="0">
                <a:solidFill>
                  <a:schemeClr val="tx1"/>
                </a:solidFill>
                <a:latin typeface="+mj-ea"/>
                <a:ea typeface="+mj-ea"/>
                <a:cs typeface="+mj-ea"/>
                <a:sym typeface="+mn-ea"/>
              </a:rPr>
              <a:t>Number</a:t>
            </a:r>
            <a:r>
              <a:rPr lang="zh-CN" altLang="en-US" sz="1400" kern="0" dirty="0">
                <a:solidFill>
                  <a:schemeClr val="tx1"/>
                </a:solidFill>
                <a:latin typeface="+mj-ea"/>
                <a:ea typeface="+mj-ea"/>
                <a:cs typeface="+mj-ea"/>
                <a:sym typeface="+mn-ea"/>
              </a:rPr>
              <a:t>类，因此这些类中都有以下这些方法：</a:t>
            </a:r>
            <a:endParaRPr lang="zh-CN" altLang="en-US" sz="1400" kern="0" dirty="0">
              <a:solidFill>
                <a:schemeClr val="tx1"/>
              </a:solidFill>
              <a:latin typeface="+mj-ea"/>
              <a:ea typeface="+mj-ea"/>
              <a:cs typeface="+mj-ea"/>
              <a:sym typeface="+mn-ea"/>
            </a:endParaRPr>
          </a:p>
          <a:p>
            <a:pPr marL="800100" lvl="1" indent="-342900" algn="l" defTabSz="914400">
              <a:lnSpc>
                <a:spcPct val="150000"/>
              </a:lnSpc>
              <a:spcAft>
                <a:spcPts val="0"/>
              </a:spcAft>
              <a:buFont typeface="+mj-lt"/>
              <a:buAutoNum type="arabicPeriod"/>
            </a:pPr>
            <a:r>
              <a:rPr lang="en-US" altLang="zh-CN" sz="1400" kern="0" dirty="0">
                <a:solidFill>
                  <a:schemeClr val="tx1"/>
                </a:solidFill>
                <a:latin typeface="+mj-ea"/>
                <a:ea typeface="+mj-ea"/>
                <a:cs typeface="+mj-ea"/>
                <a:sym typeface="+mn-ea"/>
              </a:rPr>
              <a:t>byteValue()</a:t>
            </a:r>
            <a:endParaRPr lang="en-US" altLang="zh-CN" sz="1400" kern="0" dirty="0">
              <a:solidFill>
                <a:schemeClr val="tx1"/>
              </a:solidFill>
              <a:latin typeface="+mj-ea"/>
              <a:ea typeface="+mj-ea"/>
              <a:cs typeface="+mj-ea"/>
              <a:sym typeface="+mn-ea"/>
            </a:endParaRPr>
          </a:p>
          <a:p>
            <a:pPr marL="800100" lvl="1" indent="-342900" algn="l" defTabSz="914400">
              <a:lnSpc>
                <a:spcPct val="150000"/>
              </a:lnSpc>
              <a:spcAft>
                <a:spcPts val="0"/>
              </a:spcAft>
              <a:buFont typeface="+mj-lt"/>
              <a:buAutoNum type="arabicPeriod"/>
            </a:pPr>
            <a:r>
              <a:rPr lang="en-US" altLang="zh-CN" sz="1400" kern="0" dirty="0">
                <a:solidFill>
                  <a:schemeClr val="tx1"/>
                </a:solidFill>
                <a:latin typeface="+mj-ea"/>
                <a:ea typeface="+mj-ea"/>
                <a:cs typeface="+mj-ea"/>
                <a:sym typeface="+mn-ea"/>
              </a:rPr>
              <a:t>shortValue()</a:t>
            </a:r>
            <a:endParaRPr lang="en-US" altLang="zh-CN" sz="1400" kern="0" dirty="0">
              <a:solidFill>
                <a:schemeClr val="tx1"/>
              </a:solidFill>
              <a:latin typeface="+mj-ea"/>
              <a:ea typeface="+mj-ea"/>
              <a:cs typeface="+mj-ea"/>
              <a:sym typeface="+mn-ea"/>
            </a:endParaRPr>
          </a:p>
          <a:p>
            <a:pPr marL="800100" lvl="1" indent="-342900" algn="l" defTabSz="914400">
              <a:lnSpc>
                <a:spcPct val="150000"/>
              </a:lnSpc>
              <a:spcAft>
                <a:spcPts val="0"/>
              </a:spcAft>
              <a:buFont typeface="+mj-lt"/>
              <a:buAutoNum type="arabicPeriod"/>
            </a:pPr>
            <a:r>
              <a:rPr lang="en-US" altLang="zh-CN" sz="1400" kern="0" dirty="0">
                <a:solidFill>
                  <a:schemeClr val="tx1"/>
                </a:solidFill>
                <a:latin typeface="+mj-ea"/>
                <a:ea typeface="+mj-ea"/>
                <a:cs typeface="+mj-ea"/>
                <a:sym typeface="+mn-ea"/>
              </a:rPr>
              <a:t>intValue()</a:t>
            </a:r>
            <a:endParaRPr lang="en-US" altLang="zh-CN" sz="1400" kern="0" dirty="0">
              <a:solidFill>
                <a:schemeClr val="tx1"/>
              </a:solidFill>
              <a:latin typeface="+mj-ea"/>
              <a:ea typeface="+mj-ea"/>
              <a:cs typeface="+mj-ea"/>
              <a:sym typeface="+mn-ea"/>
            </a:endParaRPr>
          </a:p>
          <a:p>
            <a:pPr marL="800100" lvl="1" indent="-342900" algn="l" defTabSz="914400">
              <a:lnSpc>
                <a:spcPct val="150000"/>
              </a:lnSpc>
              <a:spcAft>
                <a:spcPts val="0"/>
              </a:spcAft>
              <a:buFont typeface="+mj-lt"/>
              <a:buAutoNum type="arabicPeriod"/>
            </a:pPr>
            <a:r>
              <a:rPr lang="en-US" altLang="zh-CN" sz="1400" kern="0" dirty="0">
                <a:solidFill>
                  <a:schemeClr val="tx1"/>
                </a:solidFill>
                <a:latin typeface="+mj-ea"/>
                <a:ea typeface="+mj-ea"/>
                <a:cs typeface="+mj-ea"/>
                <a:sym typeface="+mn-ea"/>
              </a:rPr>
              <a:t>longValue()</a:t>
            </a:r>
            <a:endParaRPr lang="en-US" altLang="zh-CN" sz="1400" kern="0" dirty="0">
              <a:solidFill>
                <a:schemeClr val="tx1"/>
              </a:solidFill>
              <a:latin typeface="+mj-ea"/>
              <a:ea typeface="+mj-ea"/>
              <a:cs typeface="+mj-ea"/>
              <a:sym typeface="+mn-ea"/>
            </a:endParaRPr>
          </a:p>
          <a:p>
            <a:pPr marL="800100" lvl="1" indent="-342900" algn="l" defTabSz="914400">
              <a:lnSpc>
                <a:spcPct val="150000"/>
              </a:lnSpc>
              <a:spcAft>
                <a:spcPts val="0"/>
              </a:spcAft>
              <a:buFont typeface="+mj-lt"/>
              <a:buAutoNum type="arabicPeriod"/>
            </a:pPr>
            <a:r>
              <a:rPr lang="en-US" altLang="zh-CN" sz="1400" kern="0" dirty="0">
                <a:solidFill>
                  <a:schemeClr val="tx1"/>
                </a:solidFill>
                <a:latin typeface="+mj-ea"/>
                <a:ea typeface="+mj-ea"/>
                <a:cs typeface="+mj-ea"/>
                <a:sym typeface="+mn-ea"/>
              </a:rPr>
              <a:t>floatValue()</a:t>
            </a:r>
            <a:endParaRPr lang="en-US" altLang="zh-CN" sz="1400" kern="0" dirty="0">
              <a:solidFill>
                <a:schemeClr val="tx1"/>
              </a:solidFill>
              <a:latin typeface="+mj-ea"/>
              <a:ea typeface="+mj-ea"/>
              <a:cs typeface="+mj-ea"/>
              <a:sym typeface="+mn-ea"/>
            </a:endParaRPr>
          </a:p>
          <a:p>
            <a:pPr marL="800100" lvl="1" indent="-342900" algn="l" defTabSz="914400">
              <a:lnSpc>
                <a:spcPct val="150000"/>
              </a:lnSpc>
              <a:spcAft>
                <a:spcPts val="0"/>
              </a:spcAft>
              <a:buFont typeface="+mj-lt"/>
              <a:buAutoNum type="arabicPeriod"/>
            </a:pPr>
            <a:r>
              <a:rPr lang="en-US" altLang="zh-CN" sz="1400" kern="0" dirty="0">
                <a:solidFill>
                  <a:schemeClr val="tx1"/>
                </a:solidFill>
                <a:latin typeface="+mj-ea"/>
                <a:ea typeface="+mj-ea"/>
                <a:cs typeface="+mj-ea"/>
                <a:sym typeface="+mn-ea"/>
              </a:rPr>
              <a:t>doubleValue()</a:t>
            </a:r>
            <a:endParaRPr lang="en-US" altLang="zh-CN" sz="1400" kern="0" dirty="0">
              <a:solidFill>
                <a:schemeClr val="tx1"/>
              </a:solidFill>
              <a:latin typeface="+mj-ea"/>
              <a:ea typeface="+mj-ea"/>
              <a:cs typeface="+mj-ea"/>
              <a:sym typeface="+mn-ea"/>
            </a:endParaRPr>
          </a:p>
          <a:p>
            <a:pPr marL="457200" lvl="1" indent="0" algn="l" defTabSz="914400">
              <a:lnSpc>
                <a:spcPct val="150000"/>
              </a:lnSpc>
              <a:spcAft>
                <a:spcPts val="0"/>
              </a:spcAft>
              <a:buFont typeface="+mj-ea"/>
              <a:buNone/>
            </a:pPr>
            <a:r>
              <a:rPr lang="zh-CN" altLang="en-US" sz="1400" kern="0" dirty="0">
                <a:solidFill>
                  <a:schemeClr val="tx1"/>
                </a:solidFill>
                <a:latin typeface="+mj-ea"/>
                <a:ea typeface="+mj-ea"/>
                <a:cs typeface="+mj-ea"/>
                <a:sym typeface="+mn-ea"/>
              </a:rPr>
              <a:t>这些方法的作用就是将包装类型的数据转换为基本数据类型。</a:t>
            </a:r>
            <a:endParaRPr lang="zh-CN" altLang="en-US" sz="1400" kern="0" dirty="0">
              <a:solidFill>
                <a:schemeClr val="tx1"/>
              </a:solidFill>
              <a:latin typeface="+mj-ea"/>
              <a:ea typeface="+mj-ea"/>
              <a:cs typeface="+mj-ea"/>
              <a:sym typeface="+mn-ea"/>
            </a:endParaRPr>
          </a:p>
          <a:p>
            <a:pPr marL="457200" lvl="1" indent="0" algn="l" defTabSz="914400">
              <a:lnSpc>
                <a:spcPct val="150000"/>
              </a:lnSpc>
              <a:spcAft>
                <a:spcPts val="0"/>
              </a:spcAft>
              <a:buFont typeface="+mj-ea"/>
              <a:buNone/>
            </a:pPr>
            <a:r>
              <a:rPr lang="zh-CN" altLang="en-US" sz="1400" kern="0" dirty="0">
                <a:solidFill>
                  <a:schemeClr val="tx1"/>
                </a:solidFill>
                <a:latin typeface="+mj-ea"/>
                <a:ea typeface="+mj-ea"/>
                <a:cs typeface="+mj-ea"/>
                <a:sym typeface="+mn-ea"/>
              </a:rPr>
              <a:t>包装类转换成基本数据类型的过程我们称为：</a:t>
            </a:r>
            <a:r>
              <a:rPr lang="zh-CN" altLang="en-US" sz="1400" b="1" kern="0" dirty="0">
                <a:solidFill>
                  <a:srgbClr val="FF0000"/>
                </a:solidFill>
                <a:latin typeface="+mj-ea"/>
                <a:ea typeface="+mj-ea"/>
                <a:cs typeface="+mj-ea"/>
                <a:sym typeface="+mn-ea"/>
              </a:rPr>
              <a:t>拆箱</a:t>
            </a:r>
            <a:r>
              <a:rPr lang="en-US" altLang="zh-CN" sz="1400" b="1" kern="0" dirty="0">
                <a:solidFill>
                  <a:srgbClr val="FF0000"/>
                </a:solidFill>
                <a:latin typeface="+mj-ea"/>
                <a:ea typeface="+mj-ea"/>
                <a:cs typeface="+mj-ea"/>
                <a:sym typeface="+mn-ea"/>
              </a:rPr>
              <a:t> unboxing</a:t>
            </a:r>
            <a:endParaRPr lang="en-US" altLang="zh-CN" sz="1400" b="1" kern="0" dirty="0">
              <a:solidFill>
                <a:srgbClr val="FF0000"/>
              </a:solidFill>
              <a:latin typeface="+mj-ea"/>
              <a:ea typeface="+mj-ea"/>
              <a:cs typeface="+mj-ea"/>
              <a:sym typeface="+mn-ea"/>
            </a:endParaRPr>
          </a:p>
          <a:p>
            <a:pPr marL="457200" lvl="1" indent="0" algn="l" defTabSz="914400">
              <a:lnSpc>
                <a:spcPct val="150000"/>
              </a:lnSpc>
              <a:spcAft>
                <a:spcPts val="0"/>
              </a:spcAft>
              <a:buFont typeface="+mj-ea"/>
              <a:buNone/>
            </a:pPr>
            <a:endParaRPr lang="en-US" altLang="zh-CN" sz="1400" b="1" kern="0" dirty="0">
              <a:solidFill>
                <a:srgbClr val="FF0000"/>
              </a:solidFill>
              <a:latin typeface="+mj-ea"/>
              <a:ea typeface="+mj-ea"/>
              <a:cs typeface="+mj-ea"/>
              <a:sym typeface="+mn-ea"/>
            </a:endParaRPr>
          </a:p>
          <a:p>
            <a:pPr marL="457200" lvl="1" indent="0" algn="l" defTabSz="914400">
              <a:lnSpc>
                <a:spcPct val="150000"/>
              </a:lnSpc>
              <a:spcAft>
                <a:spcPts val="0"/>
              </a:spcAft>
              <a:buFont typeface="+mj-ea"/>
              <a:buNone/>
            </a:pPr>
            <a:r>
              <a:rPr lang="en-US" altLang="zh-CN" sz="1400" kern="0" dirty="0">
                <a:solidFill>
                  <a:schemeClr val="tx1"/>
                </a:solidFill>
                <a:latin typeface="+mj-ea"/>
                <a:ea typeface="+mj-ea"/>
                <a:cs typeface="+mj-ea"/>
                <a:sym typeface="+mn-ea"/>
              </a:rPr>
              <a:t>Boolean</a:t>
            </a:r>
            <a:r>
              <a:rPr lang="zh-CN" altLang="en-US" sz="1400" kern="0" dirty="0">
                <a:solidFill>
                  <a:schemeClr val="tx1"/>
                </a:solidFill>
                <a:latin typeface="+mj-ea"/>
                <a:ea typeface="+mj-ea"/>
                <a:cs typeface="+mj-ea"/>
                <a:sym typeface="+mn-ea"/>
              </a:rPr>
              <a:t>的拆箱方法：</a:t>
            </a:r>
            <a:r>
              <a:rPr lang="en-US" altLang="zh-CN" sz="1400" kern="0" dirty="0">
                <a:solidFill>
                  <a:schemeClr val="tx1"/>
                </a:solidFill>
                <a:latin typeface="+mj-ea"/>
                <a:ea typeface="+mj-ea"/>
                <a:cs typeface="+mj-ea"/>
                <a:sym typeface="+mn-ea"/>
              </a:rPr>
              <a:t>booleanValue();</a:t>
            </a:r>
            <a:endParaRPr lang="zh-CN" altLang="en-US" sz="1400" kern="0" dirty="0">
              <a:solidFill>
                <a:schemeClr val="tx1"/>
              </a:solidFill>
              <a:latin typeface="+mj-ea"/>
              <a:ea typeface="+mj-ea"/>
              <a:cs typeface="+mj-ea"/>
              <a:sym typeface="+mn-ea"/>
            </a:endParaRPr>
          </a:p>
          <a:p>
            <a:pPr marL="457200" lvl="1" indent="0" algn="l" defTabSz="914400">
              <a:lnSpc>
                <a:spcPct val="150000"/>
              </a:lnSpc>
              <a:spcAft>
                <a:spcPts val="0"/>
              </a:spcAft>
              <a:buFont typeface="+mj-ea"/>
              <a:buNone/>
            </a:pPr>
            <a:r>
              <a:rPr lang="en-US" altLang="zh-CN" sz="1400" kern="0" dirty="0">
                <a:solidFill>
                  <a:schemeClr val="tx1"/>
                </a:solidFill>
                <a:latin typeface="+mj-ea"/>
                <a:ea typeface="+mj-ea"/>
                <a:cs typeface="+mj-ea"/>
                <a:sym typeface="+mn-ea"/>
              </a:rPr>
              <a:t>Character</a:t>
            </a:r>
            <a:r>
              <a:rPr lang="zh-CN" altLang="en-US" sz="1400" kern="0" dirty="0">
                <a:solidFill>
                  <a:schemeClr val="tx1"/>
                </a:solidFill>
                <a:latin typeface="+mj-ea"/>
                <a:ea typeface="+mj-ea"/>
                <a:cs typeface="+mj-ea"/>
                <a:sym typeface="+mn-ea"/>
              </a:rPr>
              <a:t>的拆箱方法：</a:t>
            </a:r>
            <a:r>
              <a:rPr lang="en-US" altLang="zh-CN" sz="1400" kern="0" dirty="0">
                <a:solidFill>
                  <a:schemeClr val="tx1"/>
                </a:solidFill>
                <a:latin typeface="+mj-ea"/>
                <a:ea typeface="+mj-ea"/>
                <a:cs typeface="+mj-ea"/>
                <a:sym typeface="+mn-ea"/>
              </a:rPr>
              <a:t>charValue();</a:t>
            </a:r>
            <a:endParaRPr lang="en-US" altLang="zh-CN" sz="1400" kern="0" dirty="0">
              <a:solidFill>
                <a:schemeClr val="tx1"/>
              </a:solidFill>
              <a:latin typeface="+mj-ea"/>
              <a:ea typeface="+mj-ea"/>
              <a:cs typeface="+mj-ea"/>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03</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包装类</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6656070" y="2427605"/>
            <a:ext cx="4994910" cy="30499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34720"/>
            <a:ext cx="9582785" cy="383222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Integer</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的常量</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mj-ea"/>
                <a:ea typeface="+mj-ea"/>
                <a:cs typeface="+mj-ea"/>
                <a:sym typeface="+mn-ea"/>
              </a:rPr>
              <a:t>通过</a:t>
            </a:r>
            <a:r>
              <a:rPr lang="en-US" altLang="zh-CN" sz="1400" kern="0" dirty="0">
                <a:solidFill>
                  <a:schemeClr val="tx1"/>
                </a:solidFill>
                <a:latin typeface="+mj-ea"/>
                <a:ea typeface="+mj-ea"/>
                <a:cs typeface="+mj-ea"/>
                <a:sym typeface="+mn-ea"/>
              </a:rPr>
              <a:t>Integer</a:t>
            </a:r>
            <a:r>
              <a:rPr lang="zh-CN" altLang="en-US" sz="1400" kern="0" dirty="0">
                <a:solidFill>
                  <a:schemeClr val="tx1"/>
                </a:solidFill>
                <a:latin typeface="+mj-ea"/>
                <a:ea typeface="+mj-ea"/>
                <a:cs typeface="+mj-ea"/>
                <a:sym typeface="+mn-ea"/>
              </a:rPr>
              <a:t>提供的常量可以获取</a:t>
            </a:r>
            <a:r>
              <a:rPr lang="en-US" altLang="zh-CN" sz="1400" kern="0" dirty="0">
                <a:solidFill>
                  <a:schemeClr val="tx1"/>
                </a:solidFill>
                <a:latin typeface="+mj-ea"/>
                <a:ea typeface="+mj-ea"/>
                <a:cs typeface="+mj-ea"/>
                <a:sym typeface="+mn-ea"/>
              </a:rPr>
              <a:t>int</a:t>
            </a:r>
            <a:r>
              <a:rPr lang="zh-CN" altLang="en-US" sz="1400" kern="0" dirty="0">
                <a:solidFill>
                  <a:schemeClr val="tx1"/>
                </a:solidFill>
                <a:latin typeface="+mj-ea"/>
                <a:ea typeface="+mj-ea"/>
                <a:cs typeface="+mj-ea"/>
                <a:sym typeface="+mn-ea"/>
              </a:rPr>
              <a:t>的最大值和最小值：</a:t>
            </a:r>
            <a:endParaRPr lang="zh-CN" altLang="en-US" sz="1400" kern="0" dirty="0">
              <a:solidFill>
                <a:schemeClr val="tx1"/>
              </a:solidFill>
              <a:latin typeface="+mj-ea"/>
              <a:ea typeface="+mj-ea"/>
              <a:cs typeface="+mj-ea"/>
              <a:sym typeface="+mn-ea"/>
            </a:endParaRPr>
          </a:p>
          <a:p>
            <a:pPr marL="685800" lvl="1" indent="-228600" algn="l" defTabSz="914400">
              <a:lnSpc>
                <a:spcPct val="150000"/>
              </a:lnSpc>
              <a:spcAft>
                <a:spcPts val="0"/>
              </a:spcAft>
              <a:buFont typeface="+mj-ea"/>
              <a:buAutoNum type="circleNumDbPlain"/>
            </a:pPr>
            <a:r>
              <a:rPr lang="zh-CN" altLang="en-US" sz="1215" kern="0" dirty="0">
                <a:solidFill>
                  <a:schemeClr val="tx1"/>
                </a:solidFill>
                <a:latin typeface="+mj-ea"/>
                <a:ea typeface="+mj-ea"/>
                <a:cs typeface="+mj-ea"/>
                <a:sym typeface="+mn-ea"/>
              </a:rPr>
              <a:t>最大值：</a:t>
            </a:r>
            <a:r>
              <a:rPr lang="en-US" altLang="zh-CN" sz="1215" kern="0" dirty="0">
                <a:solidFill>
                  <a:schemeClr val="tx1"/>
                </a:solidFill>
                <a:latin typeface="+mj-ea"/>
                <a:ea typeface="+mj-ea"/>
                <a:cs typeface="+mj-ea"/>
                <a:sym typeface="+mn-ea"/>
              </a:rPr>
              <a:t>Integer.MAX_VALUE</a:t>
            </a:r>
            <a:endParaRPr lang="en-US" altLang="zh-CN" sz="1215" kern="0" dirty="0">
              <a:solidFill>
                <a:schemeClr val="tx1"/>
              </a:solidFill>
              <a:latin typeface="+mj-ea"/>
              <a:ea typeface="+mj-ea"/>
              <a:cs typeface="+mj-ea"/>
              <a:sym typeface="+mn-ea"/>
            </a:endParaRPr>
          </a:p>
          <a:p>
            <a:pPr marL="685800" lvl="1" indent="-228600" algn="l" defTabSz="914400">
              <a:lnSpc>
                <a:spcPct val="150000"/>
              </a:lnSpc>
              <a:spcAft>
                <a:spcPts val="0"/>
              </a:spcAft>
              <a:buFont typeface="+mj-ea"/>
              <a:buAutoNum type="circleNumDbPlain"/>
            </a:pPr>
            <a:r>
              <a:rPr lang="zh-CN" altLang="en-US" sz="1215" kern="0" dirty="0">
                <a:solidFill>
                  <a:schemeClr val="tx1"/>
                </a:solidFill>
                <a:latin typeface="+mj-ea"/>
                <a:ea typeface="+mj-ea"/>
                <a:cs typeface="+mj-ea"/>
                <a:sym typeface="+mn-ea"/>
              </a:rPr>
              <a:t>最小值：</a:t>
            </a:r>
            <a:r>
              <a:rPr lang="en-US" altLang="zh-CN" sz="1215" kern="0" dirty="0">
                <a:solidFill>
                  <a:schemeClr val="tx1"/>
                </a:solidFill>
                <a:latin typeface="+mj-ea"/>
                <a:ea typeface="+mj-ea"/>
                <a:cs typeface="+mj-ea"/>
                <a:sym typeface="+mn-ea"/>
              </a:rPr>
              <a:t>Integer.MIN_VALUE</a:t>
            </a:r>
            <a:endParaRPr lang="en-US" altLang="zh-CN" sz="1215" kern="0" dirty="0">
              <a:solidFill>
                <a:schemeClr val="tx1"/>
              </a:solidFill>
              <a:latin typeface="+mj-ea"/>
              <a:ea typeface="+mj-ea"/>
              <a:cs typeface="+mj-ea"/>
              <a:sym typeface="+mn-ea"/>
            </a:endParaRPr>
          </a:p>
          <a:p>
            <a:pPr marL="342900" lvl="1" indent="-342900" algn="l" defTabSz="914400">
              <a:lnSpc>
                <a:spcPct val="150000"/>
              </a:lnSpc>
              <a:spcAft>
                <a:spcPts val="0"/>
              </a:spcAft>
              <a:buClrTx/>
              <a:buSzTx/>
              <a:buFont typeface="+mj-ea"/>
              <a:buAutoNum type="circleNumDbPlain" startAt="2"/>
            </a:pPr>
            <a:r>
              <a:rPr lang="zh-CN" altLang="en-US" sz="1400" kern="0" dirty="0">
                <a:solidFill>
                  <a:schemeClr val="tx1"/>
                </a:solidFill>
                <a:latin typeface="+mj-ea"/>
                <a:ea typeface="+mj-ea"/>
                <a:cs typeface="+mj-ea"/>
                <a:sym typeface="+mn-ea"/>
              </a:rPr>
              <a:t>当然，其它5个数字包装类也有对应的常量：</a:t>
            </a:r>
            <a:endParaRPr lang="zh-CN" altLang="en-US" sz="1400" kern="0" dirty="0">
              <a:solidFill>
                <a:schemeClr val="tx1"/>
              </a:solidFill>
              <a:latin typeface="+mj-ea"/>
              <a:ea typeface="+mj-ea"/>
              <a:cs typeface="+mj-ea"/>
              <a:sym typeface="+mn-ea"/>
            </a:endParaRPr>
          </a:p>
          <a:p>
            <a:pPr marL="685800" lvl="2" indent="-228600" algn="l" defTabSz="914400">
              <a:lnSpc>
                <a:spcPct val="150000"/>
              </a:lnSpc>
              <a:spcAft>
                <a:spcPts val="0"/>
              </a:spcAft>
              <a:buClrTx/>
              <a:buSzTx/>
              <a:buFont typeface="+mj-ea"/>
              <a:buAutoNum type="circleNumDbPlain"/>
            </a:pPr>
            <a:r>
              <a:rPr lang="en-US" altLang="zh-CN" sz="1330" kern="0" dirty="0">
                <a:solidFill>
                  <a:schemeClr val="tx1"/>
                </a:solidFill>
                <a:latin typeface="+mj-ea"/>
                <a:ea typeface="+mj-ea"/>
                <a:cs typeface="+mj-ea"/>
                <a:sym typeface="+mn-ea"/>
              </a:rPr>
              <a:t>byte</a:t>
            </a:r>
            <a:r>
              <a:rPr lang="zh-CN" altLang="en-US" sz="1330" kern="0" dirty="0">
                <a:solidFill>
                  <a:schemeClr val="tx1"/>
                </a:solidFill>
                <a:latin typeface="+mj-ea"/>
                <a:ea typeface="+mj-ea"/>
                <a:cs typeface="+mj-ea"/>
                <a:sym typeface="+mn-ea"/>
              </a:rPr>
              <a:t>最大值：</a:t>
            </a:r>
            <a:r>
              <a:rPr lang="en-US" altLang="zh-CN" sz="1330" kern="0" dirty="0">
                <a:solidFill>
                  <a:schemeClr val="tx1"/>
                </a:solidFill>
                <a:latin typeface="+mj-ea"/>
                <a:ea typeface="+mj-ea"/>
                <a:cs typeface="+mj-ea"/>
                <a:sym typeface="+mn-ea"/>
              </a:rPr>
              <a:t>Byte.MAX_VALUE</a:t>
            </a:r>
            <a:endParaRPr lang="en-US" altLang="zh-CN" sz="1330" kern="0" dirty="0">
              <a:solidFill>
                <a:schemeClr val="tx1"/>
              </a:solidFill>
              <a:latin typeface="+mj-ea"/>
              <a:ea typeface="+mj-ea"/>
              <a:cs typeface="+mj-ea"/>
              <a:sym typeface="+mn-ea"/>
            </a:endParaRPr>
          </a:p>
          <a:p>
            <a:pPr marL="685800" lvl="2" indent="-228600" algn="l" defTabSz="914400">
              <a:lnSpc>
                <a:spcPct val="150000"/>
              </a:lnSpc>
              <a:spcAft>
                <a:spcPts val="0"/>
              </a:spcAft>
              <a:buClrTx/>
              <a:buSzTx/>
              <a:buFont typeface="+mj-ea"/>
              <a:buAutoNum type="circleNumDbPlain"/>
            </a:pPr>
            <a:r>
              <a:rPr lang="en-US" altLang="zh-CN" sz="1330" kern="0" dirty="0">
                <a:solidFill>
                  <a:schemeClr val="tx1"/>
                </a:solidFill>
                <a:latin typeface="+mj-ea"/>
                <a:ea typeface="+mj-ea"/>
                <a:cs typeface="+mj-ea"/>
                <a:sym typeface="+mn-ea"/>
              </a:rPr>
              <a:t>byte</a:t>
            </a:r>
            <a:r>
              <a:rPr lang="zh-CN" altLang="en-US" sz="1330" kern="0" dirty="0">
                <a:solidFill>
                  <a:schemeClr val="tx1"/>
                </a:solidFill>
                <a:latin typeface="+mj-ea"/>
                <a:ea typeface="+mj-ea"/>
                <a:cs typeface="+mj-ea"/>
                <a:sym typeface="+mn-ea"/>
              </a:rPr>
              <a:t>最小值：</a:t>
            </a:r>
            <a:r>
              <a:rPr lang="en-US" altLang="zh-CN" sz="1330" kern="0" dirty="0">
                <a:solidFill>
                  <a:schemeClr val="tx1"/>
                </a:solidFill>
                <a:latin typeface="+mj-ea"/>
                <a:ea typeface="+mj-ea"/>
                <a:cs typeface="+mj-ea"/>
                <a:sym typeface="+mn-ea"/>
              </a:rPr>
              <a:t>Byte.MIN_VALUE</a:t>
            </a:r>
            <a:endParaRPr lang="en-US" altLang="zh-CN" sz="1330" kern="0" dirty="0">
              <a:solidFill>
                <a:schemeClr val="tx1"/>
              </a:solidFill>
              <a:latin typeface="+mj-ea"/>
              <a:ea typeface="+mj-ea"/>
              <a:cs typeface="+mj-ea"/>
              <a:sym typeface="+mn-ea"/>
            </a:endParaRPr>
          </a:p>
          <a:p>
            <a:pPr marL="685800" lvl="2" indent="-228600" algn="l" defTabSz="914400">
              <a:lnSpc>
                <a:spcPct val="150000"/>
              </a:lnSpc>
              <a:spcAft>
                <a:spcPts val="0"/>
              </a:spcAft>
              <a:buClrTx/>
              <a:buSzTx/>
              <a:buFont typeface="+mj-ea"/>
              <a:buAutoNum type="circleNumDbPlain"/>
            </a:pPr>
            <a:r>
              <a:rPr lang="en-US" altLang="zh-CN" sz="1330" kern="0" dirty="0">
                <a:solidFill>
                  <a:schemeClr val="tx1"/>
                </a:solidFill>
                <a:latin typeface="+mj-ea"/>
                <a:ea typeface="+mj-ea"/>
                <a:cs typeface="+mj-ea"/>
                <a:sym typeface="+mn-ea"/>
              </a:rPr>
              <a:t>short</a:t>
            </a:r>
            <a:r>
              <a:rPr lang="zh-CN" altLang="en-US" sz="1330" kern="0" dirty="0">
                <a:solidFill>
                  <a:schemeClr val="tx1"/>
                </a:solidFill>
                <a:latin typeface="+mj-ea"/>
                <a:ea typeface="+mj-ea"/>
                <a:cs typeface="+mj-ea"/>
                <a:sym typeface="+mn-ea"/>
              </a:rPr>
              <a:t>最大值：</a:t>
            </a:r>
            <a:r>
              <a:rPr lang="en-US" altLang="zh-CN" sz="1330" kern="0" dirty="0">
                <a:solidFill>
                  <a:schemeClr val="tx1"/>
                </a:solidFill>
                <a:latin typeface="+mj-ea"/>
                <a:ea typeface="+mj-ea"/>
                <a:cs typeface="+mj-ea"/>
                <a:sym typeface="+mn-ea"/>
              </a:rPr>
              <a:t>Short.MAX_VALUE</a:t>
            </a:r>
            <a:endParaRPr lang="en-US" altLang="zh-CN" sz="1330" kern="0" dirty="0">
              <a:solidFill>
                <a:schemeClr val="tx1"/>
              </a:solidFill>
              <a:latin typeface="+mj-ea"/>
              <a:ea typeface="+mj-ea"/>
              <a:cs typeface="+mj-ea"/>
              <a:sym typeface="+mn-ea"/>
            </a:endParaRPr>
          </a:p>
          <a:p>
            <a:pPr marL="685800" lvl="2" indent="-228600" algn="l" defTabSz="914400">
              <a:lnSpc>
                <a:spcPct val="150000"/>
              </a:lnSpc>
              <a:spcAft>
                <a:spcPts val="0"/>
              </a:spcAft>
              <a:buClrTx/>
              <a:buSzTx/>
              <a:buFont typeface="+mj-ea"/>
              <a:buAutoNum type="circleNumDbPlain"/>
            </a:pPr>
            <a:r>
              <a:rPr lang="en-US" altLang="zh-CN" sz="1330" kern="0" dirty="0">
                <a:solidFill>
                  <a:schemeClr val="tx1"/>
                </a:solidFill>
                <a:latin typeface="+mj-ea"/>
                <a:ea typeface="+mj-ea"/>
                <a:cs typeface="+mj-ea"/>
                <a:sym typeface="+mn-ea"/>
              </a:rPr>
              <a:t>short</a:t>
            </a:r>
            <a:r>
              <a:rPr lang="zh-CN" altLang="en-US" sz="1330" kern="0" dirty="0">
                <a:solidFill>
                  <a:schemeClr val="tx1"/>
                </a:solidFill>
                <a:latin typeface="+mj-ea"/>
                <a:ea typeface="+mj-ea"/>
                <a:cs typeface="+mj-ea"/>
                <a:sym typeface="+mn-ea"/>
              </a:rPr>
              <a:t>最小值：</a:t>
            </a:r>
            <a:r>
              <a:rPr lang="en-US" altLang="zh-CN" sz="1330" kern="0" dirty="0">
                <a:solidFill>
                  <a:schemeClr val="tx1"/>
                </a:solidFill>
                <a:latin typeface="+mj-ea"/>
                <a:ea typeface="+mj-ea"/>
                <a:cs typeface="+mj-ea"/>
                <a:sym typeface="+mn-ea"/>
              </a:rPr>
              <a:t>Short.MIN_VALUE</a:t>
            </a:r>
            <a:endParaRPr lang="en-US" altLang="zh-CN" sz="1330" kern="0" dirty="0">
              <a:solidFill>
                <a:schemeClr val="tx1"/>
              </a:solidFill>
              <a:latin typeface="+mj-ea"/>
              <a:ea typeface="+mj-ea"/>
              <a:cs typeface="+mj-ea"/>
              <a:sym typeface="+mn-ea"/>
            </a:endParaRPr>
          </a:p>
          <a:p>
            <a:pPr marL="685800" lvl="2" indent="-228600" algn="l" defTabSz="914400">
              <a:lnSpc>
                <a:spcPct val="150000"/>
              </a:lnSpc>
              <a:spcAft>
                <a:spcPts val="0"/>
              </a:spcAft>
              <a:buClrTx/>
              <a:buSzTx/>
              <a:buFont typeface="+mj-ea"/>
              <a:buAutoNum type="circleNumDbPlain"/>
            </a:pPr>
            <a:r>
              <a:rPr lang="en-US" altLang="zh-CN" sz="1330" kern="0" dirty="0">
                <a:solidFill>
                  <a:schemeClr val="tx1"/>
                </a:solidFill>
                <a:latin typeface="+mj-ea"/>
                <a:ea typeface="+mj-ea"/>
                <a:cs typeface="+mj-ea"/>
                <a:sym typeface="+mn-ea"/>
              </a:rPr>
              <a:t>......</a:t>
            </a:r>
            <a:endParaRPr lang="zh-CN" altLang="en-US" sz="1330" kern="0" dirty="0">
              <a:solidFill>
                <a:schemeClr val="tx1"/>
              </a:solidFill>
              <a:latin typeface="+mj-ea"/>
              <a:ea typeface="+mj-ea"/>
              <a:cs typeface="+mj-ea"/>
              <a:sym typeface="+mn-ea"/>
            </a:endParaRPr>
          </a:p>
          <a:p>
            <a:pPr marL="685800" lvl="1" indent="-228600" algn="l" defTabSz="914400">
              <a:lnSpc>
                <a:spcPct val="150000"/>
              </a:lnSpc>
              <a:spcAft>
                <a:spcPts val="0"/>
              </a:spcAft>
              <a:buFont typeface="+mj-ea"/>
              <a:buAutoNum type="circleNumDbPlain" startAt="2"/>
            </a:pPr>
            <a:endParaRPr lang="zh-CN" altLang="en-US" sz="1215" b="1" kern="0" dirty="0">
              <a:solidFill>
                <a:schemeClr val="tx1"/>
              </a:solidFill>
              <a:latin typeface="+mj-ea"/>
              <a:ea typeface="+mj-ea"/>
              <a:cs typeface="+mj-ea"/>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03</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包装类</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290320"/>
            <a:ext cx="9582785" cy="412940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Integer</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的构造方法</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mj-ea"/>
                <a:ea typeface="+mj-ea"/>
                <a:cs typeface="+mj-ea"/>
                <a:sym typeface="+mn-ea"/>
              </a:rPr>
              <a:t>Integer(int value)</a:t>
            </a:r>
            <a:endParaRPr lang="zh-CN" altLang="en-US" sz="1400" kern="0" dirty="0">
              <a:solidFill>
                <a:schemeClr val="tx1"/>
              </a:solidFill>
              <a:latin typeface="+mj-ea"/>
              <a:ea typeface="+mj-ea"/>
              <a:cs typeface="+mj-ea"/>
              <a:sym typeface="+mn-ea"/>
            </a:endParaRPr>
          </a:p>
          <a:p>
            <a:pPr marL="800100" lvl="1" indent="-342900" algn="l" defTabSz="914400">
              <a:lnSpc>
                <a:spcPct val="150000"/>
              </a:lnSpc>
              <a:spcAft>
                <a:spcPts val="0"/>
              </a:spcAft>
              <a:buFont typeface="+mj-lt"/>
              <a:buAutoNum type="arabicPeriod"/>
            </a:pPr>
            <a:r>
              <a:rPr lang="en-US" altLang="zh-CN" sz="1400" kern="0" dirty="0">
                <a:solidFill>
                  <a:schemeClr val="tx1"/>
                </a:solidFill>
                <a:latin typeface="+mj-ea"/>
                <a:ea typeface="+mj-ea"/>
                <a:cs typeface="+mj-ea"/>
                <a:sym typeface="+mn-ea"/>
              </a:rPr>
              <a:t>Java9</a:t>
            </a:r>
            <a:r>
              <a:rPr lang="zh-CN" altLang="en-US" sz="1400" kern="0" dirty="0">
                <a:solidFill>
                  <a:schemeClr val="tx1"/>
                </a:solidFill>
                <a:latin typeface="+mj-ea"/>
                <a:ea typeface="+mj-ea"/>
                <a:cs typeface="+mj-ea"/>
                <a:sym typeface="+mn-ea"/>
              </a:rPr>
              <a:t>之后标记已过时，不建议使用。</a:t>
            </a:r>
            <a:endParaRPr lang="zh-CN" altLang="en-US" sz="1400" kern="0" dirty="0">
              <a:solidFill>
                <a:schemeClr val="tx1"/>
              </a:solidFill>
              <a:latin typeface="+mj-ea"/>
              <a:ea typeface="+mj-ea"/>
              <a:cs typeface="+mj-ea"/>
              <a:sym typeface="+mn-ea"/>
            </a:endParaRPr>
          </a:p>
          <a:p>
            <a:pPr marL="800100" lvl="1" indent="-342900" algn="l" defTabSz="914400">
              <a:lnSpc>
                <a:spcPct val="150000"/>
              </a:lnSpc>
              <a:spcAft>
                <a:spcPts val="0"/>
              </a:spcAft>
              <a:buFont typeface="+mj-lt"/>
              <a:buAutoNum type="arabicPeriod"/>
            </a:pPr>
            <a:r>
              <a:rPr lang="zh-CN" altLang="en-US" sz="1400" kern="0" dirty="0">
                <a:solidFill>
                  <a:schemeClr val="tx1"/>
                </a:solidFill>
                <a:latin typeface="+mj-ea"/>
                <a:ea typeface="+mj-ea"/>
                <a:cs typeface="+mj-ea"/>
                <a:sym typeface="+mn-ea"/>
              </a:rPr>
              <a:t>该构造方法可以将基本数据类型转换成包装类。这个过程我们称为</a:t>
            </a:r>
            <a:r>
              <a:rPr lang="zh-CN" altLang="en-US" sz="1400" b="1" kern="0" dirty="0">
                <a:solidFill>
                  <a:srgbClr val="FF0000"/>
                </a:solidFill>
                <a:latin typeface="+mj-ea"/>
                <a:ea typeface="+mj-ea"/>
                <a:cs typeface="+mj-ea"/>
                <a:sym typeface="+mn-ea"/>
              </a:rPr>
              <a:t>装箱</a:t>
            </a:r>
            <a:r>
              <a:rPr lang="en-US" altLang="zh-CN" sz="1400" b="1" kern="0" dirty="0">
                <a:solidFill>
                  <a:srgbClr val="FF0000"/>
                </a:solidFill>
                <a:latin typeface="+mj-ea"/>
                <a:ea typeface="+mj-ea"/>
                <a:cs typeface="+mj-ea"/>
                <a:sym typeface="+mn-ea"/>
              </a:rPr>
              <a:t>boxing</a:t>
            </a:r>
            <a:endParaRPr lang="zh-CN" altLang="en-US" sz="1400" kern="0" dirty="0">
              <a:solidFill>
                <a:schemeClr val="tx1"/>
              </a:solidFill>
              <a:latin typeface="+mj-ea"/>
              <a:ea typeface="+mj-ea"/>
              <a:cs typeface="+mj-ea"/>
              <a:sym typeface="+mn-ea"/>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mj-ea"/>
                <a:ea typeface="+mj-ea"/>
                <a:cs typeface="+mj-ea"/>
                <a:sym typeface="+mn-ea"/>
              </a:rPr>
              <a:t>Integer(String s)</a:t>
            </a:r>
            <a:endParaRPr lang="zh-CN" altLang="en-US" sz="1400" kern="0" dirty="0">
              <a:solidFill>
                <a:schemeClr val="tx1"/>
              </a:solidFill>
              <a:latin typeface="+mj-ea"/>
              <a:ea typeface="+mj-ea"/>
              <a:cs typeface="+mj-ea"/>
              <a:sym typeface="+mn-ea"/>
            </a:endParaRPr>
          </a:p>
          <a:p>
            <a:pPr marL="800100" lvl="1" indent="-342900" algn="l" defTabSz="914400">
              <a:lnSpc>
                <a:spcPct val="150000"/>
              </a:lnSpc>
              <a:spcAft>
                <a:spcPts val="0"/>
              </a:spcAft>
              <a:buFont typeface="+mj-lt"/>
              <a:buAutoNum type="arabicPeriod"/>
            </a:pPr>
            <a:r>
              <a:rPr lang="en-US" altLang="zh-CN" sz="1400" kern="0" dirty="0">
                <a:solidFill>
                  <a:schemeClr val="tx1"/>
                </a:solidFill>
                <a:latin typeface="+mj-ea"/>
                <a:ea typeface="+mj-ea"/>
                <a:cs typeface="+mj-ea"/>
                <a:sym typeface="+mn-ea"/>
              </a:rPr>
              <a:t>Java9</a:t>
            </a:r>
            <a:r>
              <a:rPr lang="zh-CN" altLang="en-US" sz="1400" kern="0" dirty="0">
                <a:solidFill>
                  <a:schemeClr val="tx1"/>
                </a:solidFill>
                <a:latin typeface="+mj-ea"/>
                <a:ea typeface="+mj-ea"/>
                <a:cs typeface="+mj-ea"/>
                <a:sym typeface="+mn-ea"/>
              </a:rPr>
              <a:t>之后标记已过时，不建议使用。</a:t>
            </a:r>
            <a:endParaRPr lang="zh-CN" altLang="en-US" sz="1400" kern="0" dirty="0">
              <a:solidFill>
                <a:schemeClr val="tx1"/>
              </a:solidFill>
              <a:latin typeface="+mj-ea"/>
              <a:ea typeface="+mj-ea"/>
              <a:cs typeface="+mj-ea"/>
              <a:sym typeface="+mn-ea"/>
            </a:endParaRPr>
          </a:p>
          <a:p>
            <a:pPr marL="800100" lvl="1" indent="-342900" algn="l" defTabSz="914400">
              <a:lnSpc>
                <a:spcPct val="150000"/>
              </a:lnSpc>
              <a:spcAft>
                <a:spcPts val="0"/>
              </a:spcAft>
              <a:buFont typeface="+mj-lt"/>
              <a:buAutoNum type="arabicPeriod"/>
            </a:pPr>
            <a:r>
              <a:rPr lang="zh-CN" altLang="en-US" sz="1400" kern="0" dirty="0">
                <a:solidFill>
                  <a:schemeClr val="tx1"/>
                </a:solidFill>
                <a:latin typeface="+mj-ea"/>
                <a:ea typeface="+mj-ea"/>
                <a:cs typeface="+mj-ea"/>
                <a:sym typeface="+mn-ea"/>
              </a:rPr>
              <a:t>该构造方法可以将字符串数字转换成包装类。但字符串必须是整数数字，如果不是会出现异常：</a:t>
            </a:r>
            <a:r>
              <a:rPr lang="en-US" altLang="zh-CN" sz="1400" b="1" kern="0" dirty="0">
                <a:solidFill>
                  <a:srgbClr val="FF0000"/>
                </a:solidFill>
                <a:latin typeface="+mj-ea"/>
                <a:ea typeface="+mj-ea"/>
                <a:cs typeface="+mj-ea"/>
                <a:sym typeface="+mn-ea"/>
              </a:rPr>
              <a:t>NumberFormatException</a:t>
            </a:r>
            <a:endParaRPr lang="zh-CN" altLang="en-US" sz="1400" kern="0" dirty="0">
              <a:solidFill>
                <a:schemeClr val="tx1"/>
              </a:solidFill>
              <a:latin typeface="+mj-ea"/>
              <a:ea typeface="+mj-ea"/>
              <a:cs typeface="+mj-ea"/>
              <a:sym typeface="+mn-ea"/>
            </a:endParaRPr>
          </a:p>
          <a:p>
            <a:pPr marL="0" algn="l" defTabSz="457200" hangingPunct="0">
              <a:lnSpc>
                <a:spcPct val="150000"/>
              </a:lnSpc>
              <a:spcAft>
                <a:spcPts val="0"/>
              </a:spcAft>
              <a:buClrTx/>
              <a:buSzTx/>
              <a:buNone/>
              <a:defRPr/>
            </a:pP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其它包装类的构造方法也是如此，例如</a:t>
            </a: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Boolean的构造方法</a:t>
            </a:r>
            <a:endParaRPr lang="en-US" altLang="zh-CN"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mj-ea"/>
                <a:ea typeface="+mj-ea"/>
                <a:cs typeface="+mj-ea"/>
                <a:sym typeface="+mn-ea"/>
              </a:rPr>
              <a:t>Boolean(boolean value)</a:t>
            </a:r>
            <a:endParaRPr lang="en-US" altLang="zh-CN" sz="1400" kern="0" dirty="0">
              <a:solidFill>
                <a:schemeClr val="tx1"/>
              </a:solidFill>
              <a:latin typeface="+mj-ea"/>
              <a:ea typeface="+mj-ea"/>
              <a:cs typeface="+mj-ea"/>
              <a:sym typeface="+mn-ea"/>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mj-ea"/>
                <a:ea typeface="+mj-ea"/>
                <a:cs typeface="+mj-ea"/>
                <a:sym typeface="+mn-ea"/>
              </a:rPr>
              <a:t>Boolean(String s)</a:t>
            </a:r>
            <a:endParaRPr lang="en-US" altLang="zh-CN" sz="1400" kern="0" dirty="0">
              <a:solidFill>
                <a:schemeClr val="tx1"/>
              </a:solidFill>
              <a:latin typeface="+mj-ea"/>
              <a:ea typeface="+mj-ea"/>
              <a:cs typeface="+mj-ea"/>
              <a:sym typeface="+mn-ea"/>
            </a:endParaRPr>
          </a:p>
          <a:p>
            <a:pPr marL="0" indent="0" algn="l" defTabSz="914400">
              <a:lnSpc>
                <a:spcPct val="150000"/>
              </a:lnSpc>
              <a:spcAft>
                <a:spcPts val="0"/>
              </a:spcAft>
              <a:buFont typeface="+mj-ea"/>
              <a:buNone/>
            </a:pPr>
            <a:r>
              <a:rPr lang="zh-CN" altLang="en-US" sz="1400" kern="0" dirty="0">
                <a:solidFill>
                  <a:schemeClr val="tx1"/>
                </a:solidFill>
                <a:latin typeface="+mj-ea"/>
                <a:ea typeface="+mj-ea"/>
                <a:cs typeface="+mj-ea"/>
                <a:sym typeface="+mn-ea"/>
              </a:rPr>
              <a:t>以上两个构造方法也都在</a:t>
            </a:r>
            <a:r>
              <a:rPr lang="en-US" altLang="zh-CN" sz="1400" kern="0" dirty="0">
                <a:solidFill>
                  <a:schemeClr val="tx1"/>
                </a:solidFill>
                <a:latin typeface="+mj-ea"/>
                <a:ea typeface="+mj-ea"/>
                <a:cs typeface="+mj-ea"/>
                <a:sym typeface="+mn-ea"/>
              </a:rPr>
              <a:t>Java9</a:t>
            </a:r>
            <a:r>
              <a:rPr lang="zh-CN" altLang="en-US" sz="1400" kern="0" dirty="0">
                <a:solidFill>
                  <a:schemeClr val="tx1"/>
                </a:solidFill>
                <a:latin typeface="+mj-ea"/>
                <a:ea typeface="+mj-ea"/>
                <a:cs typeface="+mj-ea"/>
                <a:sym typeface="+mn-ea"/>
              </a:rPr>
              <a:t>的时候标记已过时。</a:t>
            </a:r>
            <a:endParaRPr lang="zh-CN" altLang="en-US" sz="1400" kern="0" dirty="0">
              <a:solidFill>
                <a:schemeClr val="tx1"/>
              </a:solidFill>
              <a:latin typeface="+mj-ea"/>
              <a:ea typeface="+mj-ea"/>
              <a:cs typeface="+mj-ea"/>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03</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包装类</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017905"/>
            <a:ext cx="9582785" cy="567499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Integer</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的常用方法</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endParaRPr>
          </a:p>
          <a:p>
            <a:pPr marL="228600" indent="-228600" algn="l" defTabSz="914400">
              <a:lnSpc>
                <a:spcPct val="150000"/>
              </a:lnSpc>
              <a:spcAft>
                <a:spcPts val="0"/>
              </a:spcAft>
              <a:buClrTx/>
              <a:buSzTx/>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static int compare(int x, int y); 比较大小</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static int max(int a, int b); 最大值</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static int min(int a, int b); 最小值</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zh-CN" altLang="en-US" sz="1400" b="1"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static int parseInt(String s); 将字符串数字转换成数字类型。其它包装类也有这个方法：Double.parseDouble(String s)</a:t>
            </a:r>
            <a:endParaRPr lang="zh-CN" altLang="en-US" sz="1400" b="1"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static String toBinaryString(int i); 获取数字二进制的字符串表示形式</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static String toHexString(int i);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获取数字十六进制的字符串表示形式</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static String toOctalString(int i);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获取数字八进制的字符串表示形式</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int compareTo(Integer anotherInteger); 比较大小，可见实现了Comparable接口</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boolean equals(Object obj); 包装类已经重写了equals()方法。</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String toString(); 包装类已经重写了toString()方法。</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int intValue(); 将包装类拆箱为基本数据类型</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static String toString(int i); 将基本数据类型转换成字符串</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static Integer valueOf(int i); 将基本数据类型转换成Integer</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static Integer valueOf(String s) 将字符串转换成Integer（这个字符串必须是数字字符串才行，不然出现NumberFormatException）</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Font typeface="+mj-ea"/>
              <a:buAutoNum type="circleNumDbPlain"/>
            </a:pPr>
            <a:endParaRPr lang="en-US" altLang="zh-CN" sz="1400" kern="0" dirty="0">
              <a:solidFill>
                <a:schemeClr val="tx1"/>
              </a:solidFill>
              <a:latin typeface="+mj-ea"/>
              <a:ea typeface="+mj-ea"/>
              <a:cs typeface="+mj-ea"/>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03</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包装类</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290320"/>
            <a:ext cx="10591165" cy="51879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String</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a:t>
            </a: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int</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a:t>
            </a: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Integer</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三种类型之间的互相转换（</a:t>
            </a:r>
            <a:r>
              <a:rPr lang="en-US" altLang="zh-CN" sz="2000" kern="0" dirty="0">
                <a:solidFill>
                  <a:srgbClr val="FF0000"/>
                </a:solidFill>
                <a:latin typeface="思源黑体 CN Normal" panose="020B0400000000000000" pitchFamily="34" charset="-122"/>
                <a:ea typeface="思源黑体 CN Normal" panose="020B0400000000000000" pitchFamily="34" charset="-122"/>
                <a:sym typeface="思源宋体 CN Heavy" panose="02020900000000000000" charset="-122"/>
              </a:rPr>
              <a:t>String,double,Double</a:t>
            </a:r>
            <a:r>
              <a:rPr lang="zh-CN" altLang="en-US" sz="2000" kern="0" dirty="0">
                <a:solidFill>
                  <a:srgbClr val="FF0000"/>
                </a:solidFill>
                <a:latin typeface="思源黑体 CN Normal" panose="020B0400000000000000" pitchFamily="34" charset="-122"/>
                <a:ea typeface="思源黑体 CN Normal" panose="020B0400000000000000" pitchFamily="34" charset="-122"/>
                <a:sym typeface="思源宋体 CN Heavy" panose="02020900000000000000" charset="-122"/>
              </a:rPr>
              <a:t>转换原理相同</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a:t>
            </a:r>
            <a:endParaRPr lang="zh-CN" altLang="en-US" sz="1400" kern="0" dirty="0">
              <a:solidFill>
                <a:schemeClr val="tx1"/>
              </a:solidFill>
              <a:latin typeface="+mj-ea"/>
              <a:ea typeface="+mj-ea"/>
              <a:cs typeface="+mj-ea"/>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03</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包装类</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3" name="图片 2" descr="图片1"/>
          <p:cNvPicPr>
            <a:picLocks noChangeAspect="1"/>
          </p:cNvPicPr>
          <p:nvPr/>
        </p:nvPicPr>
        <p:blipFill>
          <a:blip r:embed="rId3"/>
          <a:stretch>
            <a:fillRect/>
          </a:stretch>
        </p:blipFill>
        <p:spPr>
          <a:xfrm>
            <a:off x="878840" y="2326640"/>
            <a:ext cx="9629775" cy="3524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025525"/>
            <a:ext cx="9582785" cy="428942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Java5</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新特性：自动装箱和自动拆箱</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Java5之后为了开发方便，引入了新特性：自动拆箱和自动装箱。</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自动装箱：auto boxing</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800100" lvl="1" indent="-342900" algn="l" defTabSz="914400">
              <a:lnSpc>
                <a:spcPct val="150000"/>
              </a:lnSpc>
              <a:spcAft>
                <a:spcPts val="0"/>
              </a:spcAft>
              <a:buFont typeface="+mj-lt"/>
              <a:buAutoNum type="arabicPeriod"/>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Integer a = 10000;</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自动拆箱：auto unboxing</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800100" lvl="1" indent="-342900" algn="l" defTabSz="914400">
              <a:lnSpc>
                <a:spcPct val="150000"/>
              </a:lnSpc>
              <a:spcAft>
                <a:spcPts val="0"/>
              </a:spcAft>
              <a:buFont typeface="+mj-lt"/>
              <a:buAutoNum type="arabicPeriod"/>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int b = a;</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342900" lvl="1" indent="-342900" algn="l" defTabSz="914400">
              <a:lnSpc>
                <a:spcPct val="150000"/>
              </a:lnSpc>
              <a:spcAft>
                <a:spcPts val="0"/>
              </a:spcAft>
              <a:buClrTx/>
              <a:buSzTx/>
              <a:buFont typeface="+mj-ea"/>
              <a:buAutoNum type="circleNumDbPlain" startAt="4"/>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System.out.println(a + 1); 这里的a也会做自动拆箱。</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342900" lvl="1" indent="-342900" algn="l" defTabSz="914400">
              <a:lnSpc>
                <a:spcPct val="150000"/>
              </a:lnSpc>
              <a:spcAft>
                <a:spcPts val="0"/>
              </a:spcAft>
              <a:buClrTx/>
              <a:buSzTx/>
              <a:buFont typeface="+mj-ea"/>
              <a:buAutoNum type="circleNumDbPlain" startAt="4"/>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注意空指针异常：</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lvl="1" indent="457200" algn="l" defTabSz="914400">
              <a:lnSpc>
                <a:spcPct val="150000"/>
              </a:lnSpc>
              <a:spcAft>
                <a:spcPts val="0"/>
              </a:spcAft>
              <a:buClrTx/>
              <a:buSzTx/>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Integer a = null;</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lvl="1" indent="457200" algn="l" defTabSz="914400">
              <a:lnSpc>
                <a:spcPct val="150000"/>
              </a:lnSpc>
              <a:spcAft>
                <a:spcPts val="0"/>
              </a:spcAft>
              <a:buClrTx/>
              <a:buSzTx/>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System.out.println(a + 1);</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lvl="1" indent="457200" algn="l" defTabSz="914400">
              <a:lnSpc>
                <a:spcPct val="150000"/>
              </a:lnSpc>
              <a:spcAft>
                <a:spcPts val="0"/>
              </a:spcAft>
              <a:buClrTx/>
              <a:buSzTx/>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以上代码出现空指针异常的原因是</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在进行自动拆箱时，会调用</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a.intValue()</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方法。</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lvl="1" indent="457200" algn="l" defTabSz="914400">
              <a:lnSpc>
                <a:spcPct val="150000"/>
              </a:lnSpc>
              <a:spcAft>
                <a:spcPts val="0"/>
              </a:spcAft>
              <a:buClrTx/>
              <a:buSzTx/>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因为</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是</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null</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，访问实例方法会出现空指针异常，因此使用时应注意。</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03</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包装类</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290320"/>
            <a:ext cx="9582785" cy="334454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整数型常量池</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mj-ea"/>
                <a:ea typeface="+mj-ea"/>
                <a:cs typeface="+mj-ea"/>
                <a:sym typeface="+mn-ea"/>
              </a:rPr>
              <a:t>[-128 ~ 127] Java</a:t>
            </a:r>
            <a:r>
              <a:rPr lang="zh-CN" altLang="en-US" sz="1400" kern="0" dirty="0">
                <a:solidFill>
                  <a:schemeClr val="tx1"/>
                </a:solidFill>
                <a:latin typeface="+mj-ea"/>
                <a:ea typeface="+mj-ea"/>
                <a:cs typeface="+mj-ea"/>
                <a:sym typeface="+mn-ea"/>
              </a:rPr>
              <a:t>为这个区间的</a:t>
            </a:r>
            <a:r>
              <a:rPr lang="en-US" altLang="zh-CN" sz="1400" kern="0" dirty="0">
                <a:solidFill>
                  <a:schemeClr val="tx1"/>
                </a:solidFill>
                <a:latin typeface="+mj-ea"/>
                <a:ea typeface="+mj-ea"/>
                <a:cs typeface="+mj-ea"/>
                <a:sym typeface="+mn-ea"/>
              </a:rPr>
              <a:t>Integer</a:t>
            </a:r>
            <a:r>
              <a:rPr lang="zh-CN" altLang="en-US" sz="1400" kern="0" dirty="0">
                <a:solidFill>
                  <a:schemeClr val="tx1"/>
                </a:solidFill>
                <a:latin typeface="+mj-ea"/>
                <a:ea typeface="+mj-ea"/>
                <a:cs typeface="+mj-ea"/>
                <a:sym typeface="+mn-ea"/>
              </a:rPr>
              <a:t>对象创建了整数型常量池。</a:t>
            </a:r>
            <a:endParaRPr lang="zh-CN" altLang="en-US" sz="1400" kern="0" dirty="0">
              <a:solidFill>
                <a:schemeClr val="tx1"/>
              </a:solidFill>
              <a:latin typeface="+mj-ea"/>
              <a:ea typeface="+mj-ea"/>
              <a:cs typeface="+mj-ea"/>
              <a:sym typeface="+mn-ea"/>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mj-ea"/>
                <a:ea typeface="+mj-ea"/>
                <a:cs typeface="+mj-ea"/>
                <a:sym typeface="+mn-ea"/>
              </a:rPr>
              <a:t>也就是说如果整数没有超出范围的话，直接从整数型常量池获取</a:t>
            </a:r>
            <a:r>
              <a:rPr lang="en-US" altLang="zh-CN" sz="1400" kern="0" dirty="0">
                <a:solidFill>
                  <a:schemeClr val="tx1"/>
                </a:solidFill>
                <a:latin typeface="+mj-ea"/>
                <a:ea typeface="+mj-ea"/>
                <a:cs typeface="+mj-ea"/>
                <a:sym typeface="+mn-ea"/>
              </a:rPr>
              <a:t>Integer</a:t>
            </a:r>
            <a:r>
              <a:rPr lang="zh-CN" altLang="en-US" sz="1400" kern="0" dirty="0">
                <a:solidFill>
                  <a:schemeClr val="tx1"/>
                </a:solidFill>
                <a:latin typeface="+mj-ea"/>
                <a:ea typeface="+mj-ea"/>
                <a:cs typeface="+mj-ea"/>
                <a:sym typeface="+mn-ea"/>
              </a:rPr>
              <a:t>对象。</a:t>
            </a:r>
            <a:endParaRPr lang="zh-CN" altLang="en-US" sz="1400" kern="0" dirty="0">
              <a:solidFill>
                <a:schemeClr val="tx1"/>
              </a:solidFill>
              <a:latin typeface="+mj-ea"/>
              <a:ea typeface="+mj-ea"/>
              <a:cs typeface="+mj-ea"/>
              <a:sym typeface="+mn-ea"/>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mj-ea"/>
                <a:ea typeface="+mj-ea"/>
                <a:cs typeface="+mj-ea"/>
                <a:sym typeface="+mn-ea"/>
              </a:rPr>
              <a:t>以下是一个面试题：请说出它的输出结果：</a:t>
            </a:r>
            <a:endParaRPr lang="zh-CN" altLang="en-US" sz="1400" kern="0" dirty="0">
              <a:solidFill>
                <a:schemeClr val="tx1"/>
              </a:solidFill>
              <a:latin typeface="+mj-ea"/>
              <a:ea typeface="+mj-ea"/>
              <a:cs typeface="+mj-ea"/>
              <a:sym typeface="+mn-ea"/>
            </a:endParaRPr>
          </a:p>
          <a:p>
            <a:pPr marL="0" indent="457200" algn="l" defTabSz="914400">
              <a:lnSpc>
                <a:spcPct val="150000"/>
              </a:lnSpc>
              <a:spcAft>
                <a:spcPts val="0"/>
              </a:spcAft>
              <a:buFont typeface="+mj-ea"/>
              <a:buNone/>
            </a:pPr>
            <a:r>
              <a:rPr lang="en-US" altLang="zh-CN" sz="1400" kern="0" dirty="0">
                <a:solidFill>
                  <a:schemeClr val="tx1"/>
                </a:solidFill>
                <a:latin typeface="+mj-ea"/>
                <a:ea typeface="+mj-ea"/>
                <a:cs typeface="+mj-ea"/>
                <a:sym typeface="+mn-ea"/>
              </a:rPr>
              <a:t>Integer x = 128;</a:t>
            </a:r>
            <a:endParaRPr lang="en-US" altLang="zh-CN" sz="1400" kern="0" dirty="0">
              <a:solidFill>
                <a:schemeClr val="tx1"/>
              </a:solidFill>
              <a:latin typeface="+mj-ea"/>
              <a:ea typeface="+mj-ea"/>
              <a:cs typeface="+mj-ea"/>
              <a:sym typeface="+mn-ea"/>
            </a:endParaRPr>
          </a:p>
          <a:p>
            <a:pPr marL="0" indent="457200" algn="l" defTabSz="914400">
              <a:lnSpc>
                <a:spcPct val="150000"/>
              </a:lnSpc>
              <a:spcAft>
                <a:spcPts val="0"/>
              </a:spcAft>
              <a:buFont typeface="+mj-ea"/>
              <a:buNone/>
            </a:pPr>
            <a:r>
              <a:rPr lang="en-US" altLang="zh-CN" sz="1400" kern="0" dirty="0">
                <a:solidFill>
                  <a:schemeClr val="tx1"/>
                </a:solidFill>
                <a:latin typeface="+mj-ea"/>
                <a:ea typeface="+mj-ea"/>
                <a:cs typeface="+mj-ea"/>
                <a:sym typeface="+mn-ea"/>
              </a:rPr>
              <a:t>Integer y = 128;</a:t>
            </a:r>
            <a:endParaRPr lang="en-US" altLang="zh-CN" sz="1400" kern="0" dirty="0">
              <a:solidFill>
                <a:schemeClr val="tx1"/>
              </a:solidFill>
              <a:latin typeface="+mj-ea"/>
              <a:ea typeface="+mj-ea"/>
              <a:cs typeface="+mj-ea"/>
              <a:sym typeface="+mn-ea"/>
            </a:endParaRPr>
          </a:p>
          <a:p>
            <a:pPr marL="0" indent="457200" algn="l" defTabSz="914400">
              <a:lnSpc>
                <a:spcPct val="150000"/>
              </a:lnSpc>
              <a:spcAft>
                <a:spcPts val="0"/>
              </a:spcAft>
              <a:buFont typeface="+mj-ea"/>
              <a:buNone/>
            </a:pPr>
            <a:r>
              <a:rPr lang="en-US" altLang="zh-CN" sz="1400" kern="0" dirty="0">
                <a:solidFill>
                  <a:schemeClr val="tx1"/>
                </a:solidFill>
                <a:latin typeface="+mj-ea"/>
                <a:ea typeface="+mj-ea"/>
                <a:cs typeface="+mj-ea"/>
                <a:sym typeface="+mn-ea"/>
              </a:rPr>
              <a:t>System.out.println(x == y); // false</a:t>
            </a:r>
            <a:endParaRPr lang="en-US" altLang="zh-CN" sz="1400" kern="0" dirty="0">
              <a:solidFill>
                <a:schemeClr val="tx1"/>
              </a:solidFill>
              <a:latin typeface="+mj-ea"/>
              <a:ea typeface="+mj-ea"/>
              <a:cs typeface="+mj-ea"/>
              <a:sym typeface="+mn-ea"/>
            </a:endParaRPr>
          </a:p>
          <a:p>
            <a:pPr marL="0" indent="457200" algn="l" defTabSz="914400">
              <a:lnSpc>
                <a:spcPct val="150000"/>
              </a:lnSpc>
              <a:spcAft>
                <a:spcPts val="0"/>
              </a:spcAft>
              <a:buFont typeface="+mj-ea"/>
              <a:buNone/>
            </a:pPr>
            <a:r>
              <a:rPr lang="en-US" altLang="zh-CN" sz="1400" kern="0" dirty="0">
                <a:solidFill>
                  <a:schemeClr val="tx1"/>
                </a:solidFill>
                <a:latin typeface="+mj-ea"/>
                <a:ea typeface="+mj-ea"/>
                <a:cs typeface="+mj-ea"/>
                <a:sym typeface="+mn-ea"/>
              </a:rPr>
              <a:t>Integer a = 127;</a:t>
            </a:r>
            <a:endParaRPr lang="en-US" altLang="zh-CN" sz="1400" kern="0" dirty="0">
              <a:solidFill>
                <a:schemeClr val="tx1"/>
              </a:solidFill>
              <a:latin typeface="+mj-ea"/>
              <a:ea typeface="+mj-ea"/>
              <a:cs typeface="+mj-ea"/>
              <a:sym typeface="+mn-ea"/>
            </a:endParaRPr>
          </a:p>
          <a:p>
            <a:pPr marL="0" indent="457200" algn="l" defTabSz="914400">
              <a:lnSpc>
                <a:spcPct val="150000"/>
              </a:lnSpc>
              <a:spcAft>
                <a:spcPts val="0"/>
              </a:spcAft>
              <a:buFont typeface="+mj-ea"/>
              <a:buNone/>
            </a:pPr>
            <a:r>
              <a:rPr lang="en-US" altLang="zh-CN" sz="1400" kern="0" dirty="0">
                <a:solidFill>
                  <a:schemeClr val="tx1"/>
                </a:solidFill>
                <a:latin typeface="+mj-ea"/>
                <a:ea typeface="+mj-ea"/>
                <a:cs typeface="+mj-ea"/>
                <a:sym typeface="+mn-ea"/>
              </a:rPr>
              <a:t>Integer b = 127;</a:t>
            </a:r>
            <a:endParaRPr lang="en-US" altLang="zh-CN" sz="1400" kern="0" dirty="0">
              <a:solidFill>
                <a:schemeClr val="tx1"/>
              </a:solidFill>
              <a:latin typeface="+mj-ea"/>
              <a:ea typeface="+mj-ea"/>
              <a:cs typeface="+mj-ea"/>
              <a:sym typeface="+mn-ea"/>
            </a:endParaRPr>
          </a:p>
          <a:p>
            <a:pPr marL="0" indent="457200" algn="l" defTabSz="914400">
              <a:lnSpc>
                <a:spcPct val="150000"/>
              </a:lnSpc>
              <a:spcAft>
                <a:spcPts val="0"/>
              </a:spcAft>
              <a:buFont typeface="+mj-ea"/>
              <a:buNone/>
            </a:pPr>
            <a:r>
              <a:rPr lang="en-US" altLang="zh-CN" sz="1400" kern="0" dirty="0">
                <a:solidFill>
                  <a:schemeClr val="tx1"/>
                </a:solidFill>
                <a:latin typeface="+mj-ea"/>
                <a:ea typeface="+mj-ea"/>
                <a:cs typeface="+mj-ea"/>
                <a:sym typeface="+mn-ea"/>
              </a:rPr>
              <a:t>System.out.println(a == b); // true</a:t>
            </a:r>
            <a:endParaRPr lang="en-US" altLang="zh-CN" sz="1400" kern="0" dirty="0">
              <a:solidFill>
                <a:schemeClr val="tx1"/>
              </a:solidFill>
              <a:latin typeface="+mj-ea"/>
              <a:ea typeface="+mj-ea"/>
              <a:cs typeface="+mj-ea"/>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03</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包装类</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p:cNvGrpSpPr/>
          <p:nvPr/>
        </p:nvGrpSpPr>
        <p:grpSpPr>
          <a:xfrm>
            <a:off x="976125" y="2537605"/>
            <a:ext cx="10108667" cy="3155928"/>
            <a:chOff x="1037721" y="2414315"/>
            <a:chExt cx="10108667" cy="3155928"/>
          </a:xfrm>
        </p:grpSpPr>
        <p:cxnSp>
          <p:nvCxnSpPr>
            <p:cNvPr id="4" name="直接连接符 3"/>
            <p:cNvCxnSpPr/>
            <p:nvPr/>
          </p:nvCxnSpPr>
          <p:spPr>
            <a:xfrm>
              <a:off x="9042935"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092053"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41171"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í$ļíḋê"/>
            <p:cNvSpPr/>
            <p:nvPr/>
          </p:nvSpPr>
          <p:spPr bwMode="auto">
            <a:xfrm rot="5400000">
              <a:off x="1642872" y="3566356"/>
              <a:ext cx="45718" cy="1256019"/>
            </a:xfrm>
            <a:prstGeom prst="rect">
              <a:avLst/>
            </a:prstGeom>
            <a:solidFill>
              <a:srgbClr val="01255A"/>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sp>
          <p:nvSpPr>
            <p:cNvPr id="13" name="í$ļîdè"/>
            <p:cNvSpPr/>
            <p:nvPr/>
          </p:nvSpPr>
          <p:spPr bwMode="auto">
            <a:xfrm rot="5400000">
              <a:off x="4593754" y="3552984"/>
              <a:ext cx="45718" cy="1256019"/>
            </a:xfrm>
            <a:prstGeom prst="rect">
              <a:avLst/>
            </a:prstGeom>
            <a:solidFill>
              <a:srgbClr val="ED7D31"/>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sp>
          <p:nvSpPr>
            <p:cNvPr id="15" name="ïṥliḋè"/>
            <p:cNvSpPr/>
            <p:nvPr/>
          </p:nvSpPr>
          <p:spPr bwMode="auto">
            <a:xfrm rot="5400000">
              <a:off x="7544636" y="3566357"/>
              <a:ext cx="45718" cy="1256019"/>
            </a:xfrm>
            <a:prstGeom prst="rect">
              <a:avLst/>
            </a:prstGeom>
            <a:solidFill>
              <a:srgbClr val="01255A"/>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sp>
          <p:nvSpPr>
            <p:cNvPr id="17" name="iṩḻîḓé"/>
            <p:cNvSpPr/>
            <p:nvPr/>
          </p:nvSpPr>
          <p:spPr bwMode="auto">
            <a:xfrm rot="5400000">
              <a:off x="10495520" y="3551413"/>
              <a:ext cx="45718" cy="1256019"/>
            </a:xfrm>
            <a:prstGeom prst="rect">
              <a:avLst/>
            </a:prstGeom>
            <a:solidFill>
              <a:srgbClr val="ED7D31"/>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grpSp>
      <p:sp>
        <p:nvSpPr>
          <p:cNvPr id="38" name="矩形 37"/>
          <p:cNvSpPr/>
          <p:nvPr/>
        </p:nvSpPr>
        <p:spPr>
          <a:xfrm>
            <a:off x="405765" y="4769485"/>
            <a:ext cx="2323465"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日期处理</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67" name="矩形 66"/>
          <p:cNvSpPr/>
          <p:nvPr/>
        </p:nvSpPr>
        <p:spPr>
          <a:xfrm>
            <a:off x="3316362" y="4763502"/>
            <a:ext cx="2491105" cy="11988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Java8</a:t>
            </a:r>
            <a:r>
              <a:rPr lang="zh-CN" altLang="en-US" sz="240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的新日期</a:t>
            </a:r>
            <a:r>
              <a:rPr lang="en-US" altLang="zh-CN" sz="240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API</a:t>
            </a:r>
            <a:endPar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3" name="矩形 72"/>
          <p:cNvSpPr/>
          <p:nvPr/>
        </p:nvSpPr>
        <p:spPr>
          <a:xfrm>
            <a:off x="6450330" y="4763770"/>
            <a:ext cx="2223135"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Math</a:t>
            </a:r>
            <a:endPar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4" name="矩形 73"/>
          <p:cNvSpPr/>
          <p:nvPr/>
        </p:nvSpPr>
        <p:spPr>
          <a:xfrm>
            <a:off x="9451975" y="4802505"/>
            <a:ext cx="2057400"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枚举</a:t>
            </a:r>
            <a:endParaRPr kumimoji="0" lang="zh-CN" altLang="en-US"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7" name="矩形 76"/>
          <p:cNvSpPr/>
          <p:nvPr/>
        </p:nvSpPr>
        <p:spPr>
          <a:xfrm>
            <a:off x="1090567" y="933562"/>
            <a:ext cx="1888642" cy="1015663"/>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60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目录</a:t>
            </a:r>
            <a:endParaRPr kumimoji="0" lang="zh-CN" altLang="en-US" sz="60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8" name="文本框 77"/>
          <p:cNvSpPr txBox="1"/>
          <p:nvPr/>
        </p:nvSpPr>
        <p:spPr>
          <a:xfrm>
            <a:off x="3062581" y="1179783"/>
            <a:ext cx="2435347" cy="584775"/>
          </a:xfrm>
          <a:prstGeom prst="rect">
            <a:avLst/>
          </a:prstGeom>
          <a:noFill/>
          <a:ln>
            <a:noFill/>
          </a:ln>
          <a:effectLst/>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noProof="0">
                <a:ln>
                  <a:noFill/>
                </a:ln>
                <a:solidFill>
                  <a:schemeClr val="bg1">
                    <a:lumMod val="75000"/>
                  </a:schemeClr>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CONTENTS</a:t>
            </a:r>
            <a:endParaRPr kumimoji="0" lang="en-US" altLang="zh-CN" sz="3200" b="1" i="0" u="none" strike="noStrike" kern="1200" cap="none" spc="0" normalizeH="0" noProof="0" dirty="0">
              <a:ln>
                <a:noFill/>
              </a:ln>
              <a:solidFill>
                <a:schemeClr val="bg1">
                  <a:lumMod val="75000"/>
                </a:schemeClr>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48" name="矩形 47"/>
          <p:cNvSpPr/>
          <p:nvPr/>
        </p:nvSpPr>
        <p:spPr>
          <a:xfrm>
            <a:off x="954799" y="2985340"/>
            <a:ext cx="1299736" cy="104521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05</a:t>
            </a:r>
            <a:endParaRPr kumimoji="0" lang="en-US" altLang="zh-CN" sz="62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49" name="矩形 48"/>
          <p:cNvSpPr/>
          <p:nvPr/>
        </p:nvSpPr>
        <p:spPr>
          <a:xfrm>
            <a:off x="3887918" y="2983717"/>
            <a:ext cx="1299736" cy="104521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06</a:t>
            </a:r>
            <a:endParaRPr kumimoji="0" lang="en-US" altLang="zh-CN" sz="6200" b="0" i="0" u="none" strike="noStrike" kern="1200" cap="none" spc="300" normalizeH="0" baseline="0" noProof="0" dirty="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50" name="矩形 49"/>
          <p:cNvSpPr/>
          <p:nvPr/>
        </p:nvSpPr>
        <p:spPr>
          <a:xfrm>
            <a:off x="6851938" y="3019115"/>
            <a:ext cx="1299736" cy="104521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07</a:t>
            </a:r>
            <a:endParaRPr kumimoji="0" lang="en-US" altLang="zh-CN" sz="62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51" name="矩形 50"/>
          <p:cNvSpPr/>
          <p:nvPr/>
        </p:nvSpPr>
        <p:spPr>
          <a:xfrm>
            <a:off x="9785057" y="3017492"/>
            <a:ext cx="1299736" cy="104521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08</a:t>
            </a:r>
            <a:endParaRPr kumimoji="0" lang="en-US" altLang="zh-CN" sz="6200" b="0" i="0" u="none" strike="noStrike" kern="1200" cap="none" spc="300" normalizeH="0" baseline="0" noProof="0" dirty="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3" name="椭圆 2"/>
          <p:cNvSpPr/>
          <p:nvPr/>
        </p:nvSpPr>
        <p:spPr>
          <a:xfrm>
            <a:off x="-986155" y="5693410"/>
            <a:ext cx="2044700" cy="2044700"/>
          </a:xfrm>
          <a:prstGeom prst="ellipse">
            <a:avLst/>
          </a:prstGeom>
          <a:solidFill>
            <a:srgbClr val="012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66725" y="5224145"/>
            <a:ext cx="1005840" cy="1005840"/>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ppt_x"/>
                                          </p:val>
                                        </p:tav>
                                        <p:tav tm="100000">
                                          <p:val>
                                            <p:strVal val="#ppt_x"/>
                                          </p:val>
                                        </p:tav>
                                      </p:tavLst>
                                    </p:anim>
                                    <p:anim calcmode="lin" valueType="num">
                                      <p:cBhvr additive="base">
                                        <p:cTn id="8" dur="500" fill="hold"/>
                                        <p:tgtEl>
                                          <p:spTgt spid="77"/>
                                        </p:tgtEl>
                                        <p:attrNameLst>
                                          <p:attrName>ppt_y</p:attrName>
                                        </p:attrNameLst>
                                      </p:cBhvr>
                                      <p:tavLst>
                                        <p:tav tm="0">
                                          <p:val>
                                            <p:strVal val="1+#ppt_h/2"/>
                                          </p:val>
                                        </p:tav>
                                        <p:tav tm="100000">
                                          <p:val>
                                            <p:strVal val="#ppt_y"/>
                                          </p:val>
                                        </p:tav>
                                      </p:tavLst>
                                    </p:anim>
                                  </p:childTnLst>
                                </p:cTn>
                              </p:par>
                              <p:par>
                                <p:cTn id="9" presetID="2" presetClass="entr" presetSubtype="4" fill="hold" grpId="1"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ppt_x"/>
                                          </p:val>
                                        </p:tav>
                                        <p:tav tm="100000">
                                          <p:val>
                                            <p:strVal val="#ppt_x"/>
                                          </p:val>
                                        </p:tav>
                                      </p:tavLst>
                                    </p:anim>
                                    <p:anim calcmode="lin" valueType="num">
                                      <p:cBhvr additive="base">
                                        <p:cTn id="12"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 calcmode="lin" valueType="num">
                                      <p:cBhvr additive="base">
                                        <p:cTn id="17" dur="500" fill="hold"/>
                                        <p:tgtEl>
                                          <p:spTgt spid="63"/>
                                        </p:tgtEl>
                                        <p:attrNameLst>
                                          <p:attrName>ppt_x</p:attrName>
                                        </p:attrNameLst>
                                      </p:cBhvr>
                                      <p:tavLst>
                                        <p:tav tm="0">
                                          <p:val>
                                            <p:strVal val="#ppt_x"/>
                                          </p:val>
                                        </p:tav>
                                        <p:tav tm="100000">
                                          <p:val>
                                            <p:strVal val="#ppt_x"/>
                                          </p:val>
                                        </p:tav>
                                      </p:tavLst>
                                    </p:anim>
                                    <p:anim calcmode="lin" valueType="num">
                                      <p:cBhvr additive="base">
                                        <p:cTn id="18" dur="500" fill="hold"/>
                                        <p:tgtEl>
                                          <p:spTgt spid="6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additive="base">
                                        <p:cTn id="21" dur="500" fill="hold"/>
                                        <p:tgtEl>
                                          <p:spTgt spid="38"/>
                                        </p:tgtEl>
                                        <p:attrNameLst>
                                          <p:attrName>ppt_x</p:attrName>
                                        </p:attrNameLst>
                                      </p:cBhvr>
                                      <p:tavLst>
                                        <p:tav tm="0">
                                          <p:val>
                                            <p:strVal val="#ppt_x"/>
                                          </p:val>
                                        </p:tav>
                                        <p:tav tm="100000">
                                          <p:val>
                                            <p:strVal val="#ppt_x"/>
                                          </p:val>
                                        </p:tav>
                                      </p:tavLst>
                                    </p:anim>
                                    <p:anim calcmode="lin" valueType="num">
                                      <p:cBhvr additive="base">
                                        <p:cTn id="22" dur="500" fill="hold"/>
                                        <p:tgtEl>
                                          <p:spTgt spid="38"/>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additive="base">
                                        <p:cTn id="25" dur="500" fill="hold"/>
                                        <p:tgtEl>
                                          <p:spTgt spid="67"/>
                                        </p:tgtEl>
                                        <p:attrNameLst>
                                          <p:attrName>ppt_x</p:attrName>
                                        </p:attrNameLst>
                                      </p:cBhvr>
                                      <p:tavLst>
                                        <p:tav tm="0">
                                          <p:val>
                                            <p:strVal val="#ppt_x"/>
                                          </p:val>
                                        </p:tav>
                                        <p:tav tm="100000">
                                          <p:val>
                                            <p:strVal val="#ppt_x"/>
                                          </p:val>
                                        </p:tav>
                                      </p:tavLst>
                                    </p:anim>
                                    <p:anim calcmode="lin" valueType="num">
                                      <p:cBhvr additive="base">
                                        <p:cTn id="26" dur="500" fill="hold"/>
                                        <p:tgtEl>
                                          <p:spTgt spid="67"/>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73"/>
                                        </p:tgtEl>
                                        <p:attrNameLst>
                                          <p:attrName>style.visibility</p:attrName>
                                        </p:attrNameLst>
                                      </p:cBhvr>
                                      <p:to>
                                        <p:strVal val="visible"/>
                                      </p:to>
                                    </p:set>
                                    <p:anim calcmode="lin" valueType="num">
                                      <p:cBhvr additive="base">
                                        <p:cTn id="29" dur="500" fill="hold"/>
                                        <p:tgtEl>
                                          <p:spTgt spid="73"/>
                                        </p:tgtEl>
                                        <p:attrNameLst>
                                          <p:attrName>ppt_x</p:attrName>
                                        </p:attrNameLst>
                                      </p:cBhvr>
                                      <p:tavLst>
                                        <p:tav tm="0">
                                          <p:val>
                                            <p:strVal val="#ppt_x"/>
                                          </p:val>
                                        </p:tav>
                                        <p:tav tm="100000">
                                          <p:val>
                                            <p:strVal val="#ppt_x"/>
                                          </p:val>
                                        </p:tav>
                                      </p:tavLst>
                                    </p:anim>
                                    <p:anim calcmode="lin" valueType="num">
                                      <p:cBhvr additive="base">
                                        <p:cTn id="30" dur="500" fill="hold"/>
                                        <p:tgtEl>
                                          <p:spTgt spid="73"/>
                                        </p:tgtEl>
                                        <p:attrNameLst>
                                          <p:attrName>ppt_y</p:attrName>
                                        </p:attrNameLst>
                                      </p:cBhvr>
                                      <p:tavLst>
                                        <p:tav tm="0">
                                          <p:val>
                                            <p:strVal val="1+#ppt_h/2"/>
                                          </p:val>
                                        </p:tav>
                                        <p:tav tm="100000">
                                          <p:val>
                                            <p:strVal val="#ppt_y"/>
                                          </p:val>
                                        </p:tav>
                                      </p:tavLst>
                                    </p:anim>
                                  </p:childTnLst>
                                </p:cTn>
                              </p:par>
                              <p:par>
                                <p:cTn id="31" presetID="2" presetClass="entr" presetSubtype="4" fill="hold" grpId="1" nodeType="withEffect">
                                  <p:stCondLst>
                                    <p:cond delay="0"/>
                                  </p:stCondLst>
                                  <p:childTnLst>
                                    <p:set>
                                      <p:cBhvr>
                                        <p:cTn id="32" dur="1" fill="hold">
                                          <p:stCondLst>
                                            <p:cond delay="0"/>
                                          </p:stCondLst>
                                        </p:cTn>
                                        <p:tgtEl>
                                          <p:spTgt spid="74"/>
                                        </p:tgtEl>
                                        <p:attrNameLst>
                                          <p:attrName>style.visibility</p:attrName>
                                        </p:attrNameLst>
                                      </p:cBhvr>
                                      <p:to>
                                        <p:strVal val="visible"/>
                                      </p:to>
                                    </p:set>
                                    <p:anim calcmode="lin" valueType="num">
                                      <p:cBhvr additive="base">
                                        <p:cTn id="33" dur="500" fill="hold"/>
                                        <p:tgtEl>
                                          <p:spTgt spid="74"/>
                                        </p:tgtEl>
                                        <p:attrNameLst>
                                          <p:attrName>ppt_x</p:attrName>
                                        </p:attrNameLst>
                                      </p:cBhvr>
                                      <p:tavLst>
                                        <p:tav tm="0">
                                          <p:val>
                                            <p:strVal val="#ppt_x"/>
                                          </p:val>
                                        </p:tav>
                                        <p:tav tm="100000">
                                          <p:val>
                                            <p:strVal val="#ppt_x"/>
                                          </p:val>
                                        </p:tav>
                                      </p:tavLst>
                                    </p:anim>
                                    <p:anim calcmode="lin" valueType="num">
                                      <p:cBhvr additive="base">
                                        <p:cTn id="3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1" nodeType="click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additive="base">
                                        <p:cTn id="39" dur="500" fill="hold"/>
                                        <p:tgtEl>
                                          <p:spTgt spid="48"/>
                                        </p:tgtEl>
                                        <p:attrNameLst>
                                          <p:attrName>ppt_x</p:attrName>
                                        </p:attrNameLst>
                                      </p:cBhvr>
                                      <p:tavLst>
                                        <p:tav tm="0">
                                          <p:val>
                                            <p:strVal val="#ppt_x"/>
                                          </p:val>
                                        </p:tav>
                                        <p:tav tm="100000">
                                          <p:val>
                                            <p:strVal val="#ppt_x"/>
                                          </p:val>
                                        </p:tav>
                                      </p:tavLst>
                                    </p:anim>
                                    <p:anim calcmode="lin" valueType="num">
                                      <p:cBhvr additive="base">
                                        <p:cTn id="40"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1" nodeType="clickEffect">
                                  <p:stCondLst>
                                    <p:cond delay="0"/>
                                  </p:stCondLst>
                                  <p:childTnLst>
                                    <p:set>
                                      <p:cBhvr>
                                        <p:cTn id="44" dur="1" fill="hold">
                                          <p:stCondLst>
                                            <p:cond delay="0"/>
                                          </p:stCondLst>
                                        </p:cTn>
                                        <p:tgtEl>
                                          <p:spTgt spid="49"/>
                                        </p:tgtEl>
                                        <p:attrNameLst>
                                          <p:attrName>style.visibility</p:attrName>
                                        </p:attrNameLst>
                                      </p:cBhvr>
                                      <p:to>
                                        <p:strVal val="visible"/>
                                      </p:to>
                                    </p:set>
                                    <p:anim calcmode="lin" valueType="num">
                                      <p:cBhvr additive="base">
                                        <p:cTn id="45" dur="500" fill="hold"/>
                                        <p:tgtEl>
                                          <p:spTgt spid="49"/>
                                        </p:tgtEl>
                                        <p:attrNameLst>
                                          <p:attrName>ppt_x</p:attrName>
                                        </p:attrNameLst>
                                      </p:cBhvr>
                                      <p:tavLst>
                                        <p:tav tm="0">
                                          <p:val>
                                            <p:strVal val="#ppt_x"/>
                                          </p:val>
                                        </p:tav>
                                        <p:tav tm="100000">
                                          <p:val>
                                            <p:strVal val="#ppt_x"/>
                                          </p:val>
                                        </p:tav>
                                      </p:tavLst>
                                    </p:anim>
                                    <p:anim calcmode="lin" valueType="num">
                                      <p:cBhvr additive="base">
                                        <p:cTn id="46"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1" nodeType="clickEffect">
                                  <p:stCondLst>
                                    <p:cond delay="0"/>
                                  </p:stCondLst>
                                  <p:childTnLst>
                                    <p:set>
                                      <p:cBhvr>
                                        <p:cTn id="50" dur="1" fill="hold">
                                          <p:stCondLst>
                                            <p:cond delay="0"/>
                                          </p:stCondLst>
                                        </p:cTn>
                                        <p:tgtEl>
                                          <p:spTgt spid="50"/>
                                        </p:tgtEl>
                                        <p:attrNameLst>
                                          <p:attrName>style.visibility</p:attrName>
                                        </p:attrNameLst>
                                      </p:cBhvr>
                                      <p:to>
                                        <p:strVal val="visible"/>
                                      </p:to>
                                    </p:set>
                                    <p:anim calcmode="lin" valueType="num">
                                      <p:cBhvr additive="base">
                                        <p:cTn id="51" dur="500" fill="hold"/>
                                        <p:tgtEl>
                                          <p:spTgt spid="50"/>
                                        </p:tgtEl>
                                        <p:attrNameLst>
                                          <p:attrName>ppt_x</p:attrName>
                                        </p:attrNameLst>
                                      </p:cBhvr>
                                      <p:tavLst>
                                        <p:tav tm="0">
                                          <p:val>
                                            <p:strVal val="#ppt_x"/>
                                          </p:val>
                                        </p:tav>
                                        <p:tav tm="100000">
                                          <p:val>
                                            <p:strVal val="#ppt_x"/>
                                          </p:val>
                                        </p:tav>
                                      </p:tavLst>
                                    </p:anim>
                                    <p:anim calcmode="lin" valueType="num">
                                      <p:cBhvr additive="base">
                                        <p:cTn id="52"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1" nodeType="clickEffect">
                                  <p:stCondLst>
                                    <p:cond delay="0"/>
                                  </p:stCondLst>
                                  <p:childTnLst>
                                    <p:set>
                                      <p:cBhvr>
                                        <p:cTn id="56" dur="1" fill="hold">
                                          <p:stCondLst>
                                            <p:cond delay="0"/>
                                          </p:stCondLst>
                                        </p:cTn>
                                        <p:tgtEl>
                                          <p:spTgt spid="51"/>
                                        </p:tgtEl>
                                        <p:attrNameLst>
                                          <p:attrName>style.visibility</p:attrName>
                                        </p:attrNameLst>
                                      </p:cBhvr>
                                      <p:to>
                                        <p:strVal val="visible"/>
                                      </p:to>
                                    </p:set>
                                    <p:anim calcmode="lin" valueType="num">
                                      <p:cBhvr additive="base">
                                        <p:cTn id="57" dur="500" fill="hold"/>
                                        <p:tgtEl>
                                          <p:spTgt spid="51"/>
                                        </p:tgtEl>
                                        <p:attrNameLst>
                                          <p:attrName>ppt_x</p:attrName>
                                        </p:attrNameLst>
                                      </p:cBhvr>
                                      <p:tavLst>
                                        <p:tav tm="0">
                                          <p:val>
                                            <p:strVal val="#ppt_x"/>
                                          </p:val>
                                        </p:tav>
                                        <p:tav tm="100000">
                                          <p:val>
                                            <p:strVal val="#ppt_x"/>
                                          </p:val>
                                        </p:tav>
                                      </p:tavLst>
                                    </p:anim>
                                    <p:anim calcmode="lin" valueType="num">
                                      <p:cBhvr additive="base">
                                        <p:cTn id="5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67" grpId="0"/>
      <p:bldP spid="67" grpId="1"/>
      <p:bldP spid="73" grpId="0"/>
      <p:bldP spid="73" grpId="1"/>
      <p:bldP spid="74" grpId="0"/>
      <p:bldP spid="74" grpId="1"/>
      <p:bldP spid="77" grpId="0"/>
      <p:bldP spid="77" grpId="1" bldLvl="0" animBg="1"/>
      <p:bldP spid="78" grpId="0"/>
      <p:bldP spid="78" grpId="1" bldLvl="0" animBg="1"/>
      <p:bldP spid="48" grpId="0"/>
      <p:bldP spid="48" grpId="1" bldLvl="0" animBg="1"/>
      <p:bldP spid="49" grpId="0"/>
      <p:bldP spid="49" grpId="1" bldLvl="0" animBg="1"/>
      <p:bldP spid="50" grpId="0"/>
      <p:bldP spid="50" grpId="1" bldLvl="0" animBg="1"/>
      <p:bldP spid="51" grpId="0"/>
      <p:bldP spid="51" grpId="1"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025525"/>
            <a:ext cx="9582785" cy="447040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如果整数超过</a:t>
            </a: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long</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的最大值怎么办？</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中提供了一种引用数据类型来解决这个问题：</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java.math.BigInteger</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。它的父类是</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Number</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常用构造方法：BigInteger(String val)</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常用方法：</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85800" lvl="1" indent="-228600" algn="l" defTabSz="914400">
              <a:lnSpc>
                <a:spcPct val="150000"/>
              </a:lnSpc>
              <a:spcAft>
                <a:spcPts val="0"/>
              </a:spcAft>
              <a:buFont typeface="+mj-ea"/>
              <a:buAutoNum type="circleNumDbPlain"/>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BigInteger add(BigInteger val);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求和</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85800" lvl="1" indent="-228600" algn="l" defTabSz="914400">
              <a:lnSpc>
                <a:spcPct val="150000"/>
              </a:lnSpc>
              <a:spcAft>
                <a:spcPts val="0"/>
              </a:spcAft>
              <a:buFont typeface="+mj-ea"/>
              <a:buAutoNum type="circleNumDbPlain"/>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BigInteger subtract(BigInteger val);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相减</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85800" lvl="1" indent="-228600" algn="l" defTabSz="914400">
              <a:lnSpc>
                <a:spcPct val="150000"/>
              </a:lnSpc>
              <a:spcAft>
                <a:spcPts val="0"/>
              </a:spcAft>
              <a:buFont typeface="+mj-ea"/>
              <a:buAutoNum type="circleNumDbPlain"/>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BigInteger multiply(BigInteger val);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乘积</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85800" lvl="1" indent="-228600" algn="l" defTabSz="914400">
              <a:lnSpc>
                <a:spcPct val="150000"/>
              </a:lnSpc>
              <a:spcAft>
                <a:spcPts val="0"/>
              </a:spcAft>
              <a:buFont typeface="+mj-ea"/>
              <a:buAutoNum type="circleNumDbPlain"/>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BigInteger divide(BigInteger val);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商</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85800" lvl="1" indent="-228600" algn="l" defTabSz="914400">
              <a:lnSpc>
                <a:spcPct val="150000"/>
              </a:lnSpc>
              <a:spcAft>
                <a:spcPts val="0"/>
              </a:spcAft>
              <a:buFont typeface="+mj-ea"/>
              <a:buAutoNum type="circleNumDbPlain"/>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int compareTo(BigInteger val);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比较</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85800" lvl="1" indent="-228600" algn="l" defTabSz="914400">
              <a:lnSpc>
                <a:spcPct val="150000"/>
              </a:lnSpc>
              <a:spcAft>
                <a:spcPts val="0"/>
              </a:spcAft>
              <a:buFont typeface="+mj-ea"/>
              <a:buAutoNum type="circleNumDbPlain"/>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BigInteger abs();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绝对值</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85800" lvl="1" indent="-228600" algn="l" defTabSz="914400">
              <a:lnSpc>
                <a:spcPct val="150000"/>
              </a:lnSpc>
              <a:spcAft>
                <a:spcPts val="0"/>
              </a:spcAft>
              <a:buFont typeface="+mj-ea"/>
              <a:buAutoNum type="circleNumDbPlain"/>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BigInteger max(BigInteger val);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最大值</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85800" lvl="1" indent="-228600" algn="l" defTabSz="914400">
              <a:lnSpc>
                <a:spcPct val="150000"/>
              </a:lnSpc>
              <a:spcAft>
                <a:spcPts val="0"/>
              </a:spcAft>
              <a:buFont typeface="+mj-ea"/>
              <a:buAutoNum type="circleNumDbPlain"/>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BigInteger min(BigInteger val);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最小值</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85800" lvl="1" indent="-228600" algn="l" defTabSz="914400">
              <a:lnSpc>
                <a:spcPct val="150000"/>
              </a:lnSpc>
              <a:spcAft>
                <a:spcPts val="0"/>
              </a:spcAft>
              <a:buFont typeface="+mj-ea"/>
              <a:buAutoNum type="circleNumDbPlain"/>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BigInteger pow(int exponent);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次幂</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85800" lvl="1" indent="-228600" algn="l" defTabSz="914400">
              <a:lnSpc>
                <a:spcPct val="150000"/>
              </a:lnSpc>
              <a:spcAft>
                <a:spcPts val="0"/>
              </a:spcAft>
              <a:buFont typeface="+mj-ea"/>
              <a:buAutoNum type="circleNumDbPlain"/>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BigInteger sqrt();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平方根</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04</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大数字</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232535"/>
            <a:ext cx="9582785" cy="450405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如果浮点型数据超过double的最大值怎么办？</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endParaRPr>
          </a:p>
          <a:p>
            <a:pPr marL="228600" indent="-228600" algn="l" defTabSz="914400">
              <a:lnSpc>
                <a:spcPct val="150000"/>
              </a:lnSpc>
              <a:spcAft>
                <a:spcPts val="0"/>
              </a:spcAft>
              <a:buClrTx/>
              <a:buSzTx/>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java中提供了一种引用数据类型来解决这个问题：java.math.BigDecimal</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zh-CN" altLang="en-US" sz="1400" b="1"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经常用在财务软件中</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）。它的父类是</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Number</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构造方法：BigDecimal(String val)</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常用方法：</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85800" lvl="1" indent="-228600" algn="l" defTabSz="914400">
              <a:lnSpc>
                <a:spcPct val="150000"/>
              </a:lnSpc>
              <a:spcAft>
                <a:spcPts val="0"/>
              </a:spcAft>
              <a:buClrTx/>
              <a:buSzTx/>
              <a:buFont typeface="+mj-ea"/>
              <a:buAutoNum type="circleNumDbPlain"/>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BigDecimal add(BigDecimal augend);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求和</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85800" lvl="1" indent="-228600" algn="l" defTabSz="914400">
              <a:lnSpc>
                <a:spcPct val="150000"/>
              </a:lnSpc>
              <a:spcAft>
                <a:spcPts val="0"/>
              </a:spcAft>
              <a:buClrTx/>
              <a:buSzTx/>
              <a:buFont typeface="+mj-ea"/>
              <a:buAutoNum type="circleNumDbPlain"/>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BigDecimal subtract(BigDecimal subtrahend);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相减</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85800" lvl="1" indent="-228600" algn="l" defTabSz="914400">
              <a:lnSpc>
                <a:spcPct val="150000"/>
              </a:lnSpc>
              <a:spcAft>
                <a:spcPts val="0"/>
              </a:spcAft>
              <a:buClrTx/>
              <a:buSzTx/>
              <a:buFont typeface="+mj-ea"/>
              <a:buAutoNum type="circleNumDbPlain"/>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BigDecimal multiply(BigDecimal multiplicand);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乘积</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85800" lvl="1" indent="-228600" algn="l" defTabSz="914400">
              <a:lnSpc>
                <a:spcPct val="150000"/>
              </a:lnSpc>
              <a:spcAft>
                <a:spcPts val="0"/>
              </a:spcAft>
              <a:buClrTx/>
              <a:buSzTx/>
              <a:buFont typeface="+mj-ea"/>
              <a:buAutoNum type="circleNumDbPlain"/>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BigDecimal divide(BigDecimal divisor);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商</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85800" lvl="1" indent="-228600" algn="l" defTabSz="914400">
              <a:lnSpc>
                <a:spcPct val="150000"/>
              </a:lnSpc>
              <a:spcAft>
                <a:spcPts val="0"/>
              </a:spcAft>
              <a:buClrTx/>
              <a:buSzTx/>
              <a:buFont typeface="+mj-ea"/>
              <a:buAutoNum type="circleNumDbPlain"/>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BigDecimal max(BigDecimal val);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最大值</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85800" lvl="1" indent="-228600" algn="l" defTabSz="914400">
              <a:lnSpc>
                <a:spcPct val="150000"/>
              </a:lnSpc>
              <a:spcAft>
                <a:spcPts val="0"/>
              </a:spcAft>
              <a:buClrTx/>
              <a:buSzTx/>
              <a:buFont typeface="+mj-ea"/>
              <a:buAutoNum type="circleNumDbPlain"/>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BigDecimal min(BigDecimal val);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最小值</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85800" lvl="1" indent="-228600" algn="l" defTabSz="914400">
              <a:lnSpc>
                <a:spcPct val="150000"/>
              </a:lnSpc>
              <a:spcAft>
                <a:spcPts val="0"/>
              </a:spcAft>
              <a:buClrTx/>
              <a:buSzTx/>
              <a:buFont typeface="+mj-ea"/>
              <a:buAutoNum type="circleNumDbPlain"/>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BigDecimal movePointLeft(int n);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向左移动小数点</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85800" lvl="1" indent="-228600" algn="l" defTabSz="914400">
              <a:lnSpc>
                <a:spcPct val="150000"/>
              </a:lnSpc>
              <a:spcAft>
                <a:spcPts val="0"/>
              </a:spcAft>
              <a:buClrTx/>
              <a:buSzTx/>
              <a:buFont typeface="+mj-ea"/>
              <a:buAutoNum type="circleNumDbPlain"/>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BigDecimal movePointRight(int n);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向右移动小数点</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85800" lvl="1" indent="-228600" algn="l" defTabSz="914400">
              <a:lnSpc>
                <a:spcPct val="150000"/>
              </a:lnSpc>
              <a:spcAft>
                <a:spcPts val="0"/>
              </a:spcAft>
              <a:buClrTx/>
              <a:buSzTx/>
              <a:buFont typeface="+mj-ea"/>
              <a:buAutoNum type="circleNumDbPlain"/>
            </a:pP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85800" lvl="1" indent="-228600" algn="l" defTabSz="914400">
              <a:lnSpc>
                <a:spcPct val="150000"/>
              </a:lnSpc>
              <a:spcAft>
                <a:spcPts val="0"/>
              </a:spcAft>
              <a:buClrTx/>
              <a:buSzTx/>
              <a:buFont typeface="+mj-ea"/>
              <a:buAutoNum type="circleNumDbPlain"/>
            </a:pP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0" algn="l" defTabSz="914400">
              <a:lnSpc>
                <a:spcPct val="150000"/>
              </a:lnSpc>
              <a:spcAft>
                <a:spcPts val="0"/>
              </a:spcAft>
              <a:buFont typeface="+mj-ea"/>
              <a:buNone/>
            </a:pP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04</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大数字</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232535"/>
            <a:ext cx="9582785" cy="292608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数字格式化</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endParaRPr>
          </a:p>
          <a:p>
            <a:pPr marL="0" indent="0" algn="l" defTabSz="914400">
              <a:lnSpc>
                <a:spcPct val="150000"/>
              </a:lnSpc>
              <a:spcAft>
                <a:spcPts val="0"/>
              </a:spcAft>
              <a:buClrTx/>
              <a:buSzTx/>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有时我们需要将数字以某种格式展示，在</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中如何格式化呢？</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85800" lvl="1" indent="-228600" algn="l" defTabSz="914400">
              <a:lnSpc>
                <a:spcPct val="150000"/>
              </a:lnSpc>
              <a:spcAft>
                <a:spcPts val="0"/>
              </a:spcAft>
              <a:buClrTx/>
              <a:buSzTx/>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java.text.DecimalFormat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类是专门用来对数字进行格式的。</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85800" lvl="1" indent="-228600" algn="l" defTabSz="914400">
              <a:lnSpc>
                <a:spcPct val="150000"/>
              </a:lnSpc>
              <a:spcAft>
                <a:spcPts val="0"/>
              </a:spcAft>
              <a:buClrTx/>
              <a:buSzTx/>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常用数字格式：</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143000" lvl="2" indent="-228600" algn="l" defTabSz="914400">
              <a:lnSpc>
                <a:spcPct val="150000"/>
              </a:lnSpc>
              <a:spcAft>
                <a:spcPts val="0"/>
              </a:spcAft>
              <a:buClrTx/>
              <a:buSzTx/>
              <a:buFont typeface="+mj-ea"/>
              <a:buAutoNum type="circleNumDbPlain"/>
            </a:pPr>
            <a:r>
              <a:rPr lang="en-US" altLang="zh-CN"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r>
              <a:rPr lang="en-US" altLang="zh-CN"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r>
              <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三个数字为一组，组和组之间使用逗号隔开，保留两位小数</a:t>
            </a:r>
            <a:endParaRPr lang="en-US" altLang="zh-CN"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143000" lvl="2" indent="-228600" algn="l" defTabSz="914400">
              <a:lnSpc>
                <a:spcPct val="150000"/>
              </a:lnSpc>
              <a:spcAft>
                <a:spcPts val="0"/>
              </a:spcAft>
              <a:buClrTx/>
              <a:buSzTx/>
              <a:buFont typeface="+mj-ea"/>
              <a:buAutoNum type="circleNumDbPlain"/>
            </a:pPr>
            <a:r>
              <a:rPr lang="en-US" altLang="zh-CN"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###,###.0000  </a:t>
            </a:r>
            <a:r>
              <a:rPr lang="en-US" altLang="zh-CN"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r>
              <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三个数字为一组，组和组之间使用逗号隔开，保留</a:t>
            </a:r>
            <a:r>
              <a:rPr lang="en-US" altLang="zh-CN"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4</a:t>
            </a:r>
            <a:r>
              <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位小数，不够补</a:t>
            </a:r>
            <a:r>
              <a:rPr lang="en-US" altLang="zh-CN"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0</a:t>
            </a:r>
            <a:endPar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85800" lvl="1" indent="-228600" algn="l" defTabSz="914400">
              <a:lnSpc>
                <a:spcPct val="150000"/>
              </a:lnSpc>
              <a:spcAft>
                <a:spcPts val="0"/>
              </a:spcAft>
              <a:buClrTx/>
              <a:buSzTx/>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构造方法：</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DecimalFormat(String pattern)</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85800" lvl="1" indent="-228600" algn="l" defTabSz="914400">
              <a:lnSpc>
                <a:spcPct val="150000"/>
              </a:lnSpc>
              <a:spcAft>
                <a:spcPts val="0"/>
              </a:spcAft>
              <a:buClrTx/>
              <a:buSzTx/>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常用方法：</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String format(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数字</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04</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大数字</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38225" y="934720"/>
            <a:ext cx="9582785" cy="524764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日期相关</a:t>
            </a: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API</a:t>
            </a:r>
            <a:endPar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endParaRPr>
          </a:p>
          <a:p>
            <a:pPr marL="228600" indent="-228600" algn="l" defTabSz="914400">
              <a:lnSpc>
                <a:spcPct val="150000"/>
              </a:lnSpc>
              <a:spcAft>
                <a:spcPts val="0"/>
              </a:spcAft>
              <a:buClrTx/>
              <a:buSzTx/>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long l = System.currentTimeMillis(); //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获取自</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1970</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年</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1</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月</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1</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日</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0</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时</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0</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分</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0</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秒到系统当前时间的总毫秒数。</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java.util.Date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日期类</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85800" lvl="1" indent="-228600" algn="l" defTabSz="914400">
              <a:lnSpc>
                <a:spcPct val="150000"/>
              </a:lnSpc>
              <a:spcAft>
                <a:spcPts val="0"/>
              </a:spcAft>
              <a:buClrTx/>
              <a:buSzTx/>
              <a:buFont typeface="+mj-ea"/>
              <a:buAutoNum type="circleNumDbPlain"/>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构造方法：</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Date()</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85800" lvl="1" indent="-228600" algn="l" defTabSz="914400">
              <a:lnSpc>
                <a:spcPct val="150000"/>
              </a:lnSpc>
              <a:spcAft>
                <a:spcPts val="0"/>
              </a:spcAft>
              <a:buClrTx/>
              <a:buSzTx/>
              <a:buFont typeface="+mj-ea"/>
              <a:buAutoNum type="circleNumDbPlain"/>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构造方法：</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Date(long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毫秒</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java.util.SimpleDateFormat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日期格式化类</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85800" lvl="1" indent="-228600" algn="l" defTabSz="914400">
              <a:lnSpc>
                <a:spcPct val="150000"/>
              </a:lnSpc>
              <a:spcAft>
                <a:spcPts val="0"/>
              </a:spcAft>
              <a:buClrTx/>
              <a:buSzTx/>
              <a:buFont typeface="+mj-ea"/>
              <a:buAutoNum type="circleNumDbPlain"/>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日期转换成字符串（</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java.util.Date -&gt; java.lang.String</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85800" lvl="1" indent="-228600" algn="l" defTabSz="914400">
              <a:lnSpc>
                <a:spcPct val="150000"/>
              </a:lnSpc>
              <a:spcAft>
                <a:spcPts val="0"/>
              </a:spcAft>
              <a:buClrTx/>
              <a:buSzTx/>
              <a:buFont typeface="+mj-ea"/>
              <a:buAutoNum type="circleNumDbPlain"/>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字符串转换成日期（</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java.lang.String -&gt; java.util.Date</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java.util.Calendar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日历类</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85800" lvl="1" indent="-228600" algn="l" defTabSz="914400">
              <a:lnSpc>
                <a:spcPct val="150000"/>
              </a:lnSpc>
              <a:spcAft>
                <a:spcPts val="0"/>
              </a:spcAft>
              <a:buClrTx/>
              <a:buSzTx/>
              <a:buFont typeface="+mj-ea"/>
              <a:buAutoNum type="circleNumDbPlain"/>
            </a:pP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获取当前时间的日历对象：</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Calendar c = Calendar.getInstance();</a:t>
            </a:r>
            <a:endPar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85800" lvl="1" indent="-228600" algn="l" defTabSz="914400">
              <a:lnSpc>
                <a:spcPct val="150000"/>
              </a:lnSpc>
              <a:spcAft>
                <a:spcPts val="0"/>
              </a:spcAft>
              <a:buClrTx/>
              <a:buSzTx/>
              <a:buFont typeface="+mj-ea"/>
              <a:buAutoNum type="circleNumDbPlain"/>
            </a:pP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获取日历中的某部分：</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int year = c.get(Calendar.YEAR);</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457200" algn="l" defTabSz="914400">
              <a:lnSpc>
                <a:spcPct val="150000"/>
              </a:lnSpc>
              <a:spcAft>
                <a:spcPts val="0"/>
              </a:spcAft>
              <a:buClrTx/>
              <a:buSzTx/>
              <a:buFont typeface="+mj-ea"/>
              <a:buNone/>
            </a:pP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Calendar.YEAR 获取年份</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Calendar.MONTH 获取月份，0表示1月，1表示2月，...，11表示12月</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457200" algn="l" defTabSz="914400">
              <a:lnSpc>
                <a:spcPct val="150000"/>
              </a:lnSpc>
              <a:spcAft>
                <a:spcPts val="0"/>
              </a:spcAft>
              <a:buClrTx/>
              <a:buSzTx/>
              <a:buFont typeface="+mj-ea"/>
              <a:buNone/>
            </a:pP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Calendar.DAY_OF_MONTH 获取本月的第几天</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Calendar.DAY_OF_YEAR 获取本年的第几天</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457200" algn="l" defTabSz="914400">
              <a:lnSpc>
                <a:spcPct val="150000"/>
              </a:lnSpc>
              <a:spcAft>
                <a:spcPts val="0"/>
              </a:spcAft>
              <a:buClrTx/>
              <a:buSzTx/>
              <a:buFont typeface="+mj-ea"/>
              <a:buNone/>
            </a:pP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Calendar.HOUR_OF_DAY 小时，24小时制</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Calendar.HOUR 小时，12小时制</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457200" algn="l" defTabSz="914400">
              <a:lnSpc>
                <a:spcPct val="150000"/>
              </a:lnSpc>
              <a:spcAft>
                <a:spcPts val="0"/>
              </a:spcAft>
              <a:buClrTx/>
              <a:buSzTx/>
              <a:buFont typeface="+mj-ea"/>
              <a:buNone/>
            </a:pP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Calendar.MINUTE 获取分钟</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Calendar.SECOND 获取秒</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1" indent="457200" algn="l" defTabSz="914400">
              <a:lnSpc>
                <a:spcPct val="150000"/>
              </a:lnSpc>
              <a:spcAft>
                <a:spcPts val="0"/>
              </a:spcAft>
              <a:buClrTx/>
              <a:buSzTx/>
              <a:buFont typeface="+mj-ea"/>
              <a:buNone/>
            </a:pP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Calendar.MILLISECOND 获取毫秒</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Calendar.DAY_OF_WEEK 获取星期几，1表示星期日，...，7表示星期六</a:t>
            </a:r>
            <a:endPar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05</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日期处理</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38225" y="934720"/>
            <a:ext cx="9582785" cy="420687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日期相关</a:t>
            </a: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API</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en-US" altLang="zh-CN"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java.util.Calendar </a:t>
            </a:r>
            <a:r>
              <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日历类</a:t>
            </a:r>
            <a:endPar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800100" lvl="1" indent="-342900" algn="l" defTabSz="914400">
              <a:lnSpc>
                <a:spcPct val="150000"/>
              </a:lnSpc>
              <a:spcAft>
                <a:spcPts val="0"/>
              </a:spcAft>
              <a:buClrTx/>
              <a:buSzTx/>
              <a:buFont typeface="+mj-lt"/>
              <a:buAutoNum type="arabicPeriod"/>
            </a:pPr>
            <a:r>
              <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日历的set方法：设置日历</a:t>
            </a:r>
            <a:endPar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257300" lvl="2" indent="-342900" algn="l" defTabSz="914400">
              <a:lnSpc>
                <a:spcPct val="150000"/>
              </a:lnSpc>
              <a:spcAft>
                <a:spcPts val="0"/>
              </a:spcAft>
              <a:buClrTx/>
              <a:buSzTx/>
              <a:buFont typeface="+mj-lt"/>
              <a:buAutoNum type="arabicPeriod"/>
            </a:pPr>
            <a:r>
              <a:rPr lang="zh-CN" altLang="en-US" sz="152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calendar.set(Calendar.YEAR, 2023);</a:t>
            </a:r>
            <a:r>
              <a:rPr lang="en-US" altLang="zh-CN" sz="152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endParaRPr lang="en-US" altLang="zh-CN" sz="152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257300" lvl="2" indent="-342900" algn="l" defTabSz="914400">
              <a:lnSpc>
                <a:spcPct val="150000"/>
              </a:lnSpc>
              <a:spcAft>
                <a:spcPts val="0"/>
              </a:spcAft>
              <a:buClrTx/>
              <a:buSzTx/>
              <a:buFont typeface="+mj-lt"/>
              <a:buAutoNum type="arabicPeriod"/>
            </a:pPr>
            <a:r>
              <a:rPr lang="en-US" altLang="zh-CN" sz="152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calendar.set(2008, Calendar.SEPTEMBER,8);</a:t>
            </a:r>
            <a:endParaRPr lang="en-US" altLang="zh-CN" sz="152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800100" lvl="1" indent="-342900" algn="l" defTabSz="914400">
              <a:lnSpc>
                <a:spcPct val="150000"/>
              </a:lnSpc>
              <a:spcAft>
                <a:spcPts val="0"/>
              </a:spcAft>
              <a:buClrTx/>
              <a:buSzTx/>
              <a:buFont typeface="+mj-lt"/>
              <a:buAutoNum type="arabicPeriod"/>
            </a:pPr>
            <a:r>
              <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日历的</a:t>
            </a:r>
            <a:r>
              <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add方法（日历中各个部分的加减）：</a:t>
            </a:r>
            <a:endPar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257300" lvl="2" indent="-342900" algn="l" defTabSz="914400">
              <a:lnSpc>
                <a:spcPct val="150000"/>
              </a:lnSpc>
              <a:spcAft>
                <a:spcPts val="0"/>
              </a:spcAft>
              <a:buClrTx/>
              <a:buSzTx/>
              <a:buFont typeface="+mj-lt"/>
              <a:buAutoNum type="arabicPeriod"/>
            </a:pPr>
            <a:r>
              <a:rPr lang="zh-CN" altLang="en-US" sz="152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calendar.add(Calendar.YEAR, 1);</a:t>
            </a:r>
            <a:endParaRPr lang="zh-CN" altLang="en-US" sz="152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800100" lvl="1" indent="-342900" algn="l" defTabSz="914400">
              <a:lnSpc>
                <a:spcPct val="150000"/>
              </a:lnSpc>
              <a:spcAft>
                <a:spcPts val="0"/>
              </a:spcAft>
              <a:buClrTx/>
              <a:buSzTx/>
              <a:buFont typeface="+mj-lt"/>
              <a:buAutoNum type="arabicPeriod"/>
            </a:pPr>
            <a:r>
              <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日历对象的setTime()让日历关联具体的时间</a:t>
            </a:r>
            <a:endPar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257300" lvl="2" indent="-342900" algn="l" defTabSz="914400">
              <a:lnSpc>
                <a:spcPct val="150000"/>
              </a:lnSpc>
              <a:spcAft>
                <a:spcPts val="0"/>
              </a:spcAft>
              <a:buClrTx/>
              <a:buSzTx/>
              <a:buFont typeface="+mj-lt"/>
              <a:buAutoNum type="arabicPeriod"/>
            </a:pPr>
            <a:r>
              <a:rPr lang="zh-CN" altLang="en-US" sz="152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calendar.setTime(new Date());</a:t>
            </a:r>
            <a:endParaRPr lang="zh-CN" altLang="en-US" sz="152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800100" lvl="1" indent="-342900" algn="l" defTabSz="914400">
              <a:lnSpc>
                <a:spcPct val="150000"/>
              </a:lnSpc>
              <a:spcAft>
                <a:spcPts val="0"/>
              </a:spcAft>
              <a:buClrTx/>
              <a:buSzTx/>
              <a:buFont typeface="+mj-lt"/>
              <a:buAutoNum type="arabicPeriod"/>
            </a:pPr>
            <a:r>
              <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日历对象的getTime()方法获取日历的具体时间：</a:t>
            </a:r>
            <a:endPar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257300" lvl="2" indent="-342900" algn="l" defTabSz="914400">
              <a:lnSpc>
                <a:spcPct val="150000"/>
              </a:lnSpc>
              <a:spcAft>
                <a:spcPts val="0"/>
              </a:spcAft>
              <a:buClrTx/>
              <a:buSzTx/>
              <a:buFont typeface="+mj-lt"/>
              <a:buAutoNum type="arabicPeriod"/>
            </a:pPr>
            <a:r>
              <a:rPr lang="zh-CN" altLang="en-US" sz="152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Date time = calendar.getTime();</a:t>
            </a:r>
            <a:endParaRPr lang="en-US" altLang="zh-CN" sz="152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05</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日期处理</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232535"/>
            <a:ext cx="9582785" cy="271907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传统的日期</a:t>
            </a: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API</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存在线程安全问题，</a:t>
            </a: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Java8</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又提供了一套全新的日期</a:t>
            </a: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API</a:t>
            </a:r>
            <a:endPar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endParaRPr>
          </a:p>
          <a:p>
            <a:pPr marL="228600" indent="-228600" algn="l" defTabSz="914400">
              <a:lnSpc>
                <a:spcPct val="150000"/>
              </a:lnSpc>
              <a:spcAft>
                <a:spcPts val="0"/>
              </a:spcAft>
              <a:buClrTx/>
              <a:buSzTx/>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java.time.</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LocalDate、</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java.time.</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LocalTime、</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java.time.</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LocalDateTime</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日期、时间、日期时间</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java.time.</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Instant</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时间戳信息</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java.time.</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Duration</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计算两个时间对象之间的时间间隔，精度为纳秒</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java.time.</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Period</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计算两个日期之间的时间间隔，以年、月、日为单位。</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java.time.temporal</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TemporalAdjusters</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提供了一些方法用于方便的进行日期时间调整</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java.time.format</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DateTimeFormatter</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用于进行日期时间格式化和解析</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06Java8</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的新日期</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API</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96620" y="1033145"/>
            <a:ext cx="11077575" cy="509206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LocalDate</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日期、</a:t>
            </a: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LocalTime</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时间、</a:t>
            </a: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LocalDateTime</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日期时间</a:t>
            </a:r>
            <a:endPar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endParaRPr>
          </a:p>
          <a:p>
            <a:pPr marL="228600" indent="-228600" algn="l" defTabSz="914400">
              <a:lnSpc>
                <a:spcPct val="150000"/>
              </a:lnSpc>
              <a:spcAft>
                <a:spcPts val="0"/>
              </a:spcAft>
              <a:buClrTx/>
              <a:buSzTx/>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获取当前时间（精确到纳秒，</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1</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秒</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=1000</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毫秒，</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1</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毫秒</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=1000</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微秒，</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1</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微秒</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=1000</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纳秒）</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85800" lvl="1" indent="-228600" algn="l" defTabSz="914400">
              <a:lnSpc>
                <a:spcPct val="150000"/>
              </a:lnSpc>
              <a:spcAft>
                <a:spcPts val="0"/>
              </a:spcAft>
              <a:buClrTx/>
              <a:buSzTx/>
              <a:buFont typeface="+mj-ea"/>
              <a:buAutoNum type="circleNumDbPlain"/>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LocalDateTime now = LocalDateTime.now(); </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获取指定日期时间</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85800" lvl="1" indent="-228600" algn="l" defTabSz="914400">
              <a:lnSpc>
                <a:spcPct val="150000"/>
              </a:lnSpc>
              <a:spcAft>
                <a:spcPts val="0"/>
              </a:spcAft>
              <a:buClrTx/>
              <a:buSzTx/>
              <a:buFont typeface="+mj-ea"/>
              <a:buAutoNum type="circleNumDbPlain"/>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LocalDateTime ldt = LocalDateTime.of(2008,8,8,8,8,8,8); //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获取指定的日期时间</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加日期和加时间</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85800" lvl="1" indent="-228600" algn="l" defTabSz="914400">
              <a:lnSpc>
                <a:spcPct val="150000"/>
              </a:lnSpc>
              <a:spcAft>
                <a:spcPts val="0"/>
              </a:spcAft>
              <a:buClrTx/>
              <a:buSzTx/>
              <a:buFont typeface="+mj-ea"/>
              <a:buAutoNum type="circleNumDbPlain"/>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LocalDateTime localDateTime = ldt.plusYears(1).plusMonths(1).plusDays(1).plusHours(1).plusMinutes(1).plusSeconds(1).plusNanos(1);</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342900" lvl="1" indent="-342900" algn="l" defTabSz="914400">
              <a:lnSpc>
                <a:spcPct val="150000"/>
              </a:lnSpc>
              <a:spcAft>
                <a:spcPts val="0"/>
              </a:spcAft>
              <a:buClrTx/>
              <a:buSzTx/>
              <a:buFont typeface="+mj-ea"/>
              <a:buAutoNum type="circleNumDbPlain" startAt="4"/>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减日期和减时间 </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85800" lvl="2" indent="-228600" algn="l" defTabSz="914400">
              <a:lnSpc>
                <a:spcPct val="150000"/>
              </a:lnSpc>
              <a:spcAft>
                <a:spcPts val="0"/>
              </a:spcAft>
              <a:buClrTx/>
              <a:buSzTx/>
              <a:buFont typeface="+mj-ea"/>
              <a:buAutoNum type="circleNumDbPlain"/>
            </a:pPr>
            <a:r>
              <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LocalDateTime localDateTime = </a:t>
            </a:r>
            <a:r>
              <a:rPr lang="en-US" altLang="zh-CN"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ldt</a:t>
            </a:r>
            <a:r>
              <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.minusYears(1).minusMonths(1).minusDays(1).minusHours(1).minusMinutes(1).minusSeconds(1).minusNanos(1);</a:t>
            </a:r>
            <a:endPar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342900" lvl="1" indent="-342900" algn="l" defTabSz="914400">
              <a:lnSpc>
                <a:spcPct val="150000"/>
              </a:lnSpc>
              <a:spcAft>
                <a:spcPts val="0"/>
              </a:spcAft>
              <a:buClrTx/>
              <a:buSzTx/>
              <a:buFont typeface="+mj-ea"/>
              <a:buAutoNum type="circleNumDbPlain" startAt="5"/>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获取年月日时分秒</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lvl="2" indent="457200" algn="l" defTabSz="914400">
              <a:lnSpc>
                <a:spcPct val="150000"/>
              </a:lnSpc>
              <a:spcAft>
                <a:spcPts val="0"/>
              </a:spcAft>
              <a:buClrTx/>
              <a:buSzTx/>
              <a:buFont typeface="+mj-ea"/>
              <a:buNone/>
            </a:pPr>
            <a:r>
              <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int year = now.getYear(); // 年</a:t>
            </a:r>
            <a:r>
              <a:rPr lang="en-US" altLang="zh-CN"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r>
              <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int month = now.getMonth().getValue(); // 月</a:t>
            </a:r>
            <a:endPar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lvl="2" indent="457200" algn="l" defTabSz="914400">
              <a:lnSpc>
                <a:spcPct val="150000"/>
              </a:lnSpc>
              <a:spcAft>
                <a:spcPts val="0"/>
              </a:spcAft>
              <a:buClrTx/>
              <a:buSzTx/>
              <a:buFont typeface="+mj-ea"/>
              <a:buNone/>
            </a:pPr>
            <a:r>
              <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int dayOfMonth = now.getDayOfMonth(); // 一个月的第几天</a:t>
            </a:r>
            <a:r>
              <a:rPr lang="en-US" altLang="zh-CN"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r>
              <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int dayOfWeek = now.getDayOfWeek().getValue(); // 一个周第几天</a:t>
            </a:r>
            <a:endPar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2" indent="0" algn="l" defTabSz="914400">
              <a:lnSpc>
                <a:spcPct val="150000"/>
              </a:lnSpc>
              <a:spcAft>
                <a:spcPts val="0"/>
              </a:spcAft>
              <a:buClrTx/>
              <a:buSzTx/>
              <a:buFont typeface="+mj-ea"/>
              <a:buNone/>
            </a:pPr>
            <a:r>
              <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int dayOfYear = now.getDayOfYear(); // 一年的第几天</a:t>
            </a:r>
            <a:r>
              <a:rPr lang="en-US" altLang="zh-CN"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r>
              <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int hour = now.getHour(); // 时</a:t>
            </a:r>
            <a:endPar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2" indent="0" algn="l" defTabSz="914400">
              <a:lnSpc>
                <a:spcPct val="150000"/>
              </a:lnSpc>
              <a:spcAft>
                <a:spcPts val="0"/>
              </a:spcAft>
              <a:buClrTx/>
              <a:buSzTx/>
              <a:buFont typeface="+mj-ea"/>
              <a:buNone/>
            </a:pPr>
            <a:r>
              <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int minute = now.getMinute(); // 分</a:t>
            </a:r>
            <a:r>
              <a:rPr lang="en-US" altLang="zh-CN"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r>
              <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int second = now.getSecond(); // 秒</a:t>
            </a:r>
            <a:endPar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457200" lvl="2" indent="0" algn="l" defTabSz="914400">
              <a:lnSpc>
                <a:spcPct val="150000"/>
              </a:lnSpc>
              <a:spcAft>
                <a:spcPts val="0"/>
              </a:spcAft>
              <a:buClrTx/>
              <a:buSzTx/>
              <a:buFont typeface="+mj-ea"/>
              <a:buNone/>
            </a:pPr>
            <a:r>
              <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int nano = now.getNano(); // 纳秒</a:t>
            </a:r>
            <a:endParaRPr lang="zh-CN" altLang="en-US" sz="133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06Java8</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的新日期</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API</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977900" y="1247775"/>
            <a:ext cx="10193655" cy="218122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Instant </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时间戳（获取</a:t>
            </a: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1970</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年</a:t>
            </a: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1</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月</a:t>
            </a: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1</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日</a:t>
            </a: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 0</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时</a:t>
            </a: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0</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分</a:t>
            </a: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0</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秒到某个时间的时间戳）</a:t>
            </a:r>
            <a:endPar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endParaRPr>
          </a:p>
          <a:p>
            <a:pPr marL="228600" indent="-228600" algn="l" defTabSz="914400">
              <a:lnSpc>
                <a:spcPct val="150000"/>
              </a:lnSpc>
              <a:spcAft>
                <a:spcPts val="0"/>
              </a:spcAft>
              <a:buClrTx/>
              <a:buSzTx/>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获取系统当前时间（</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UTC</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：全球标准时间）</a:t>
            </a:r>
            <a:endParaRPr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85800" lvl="1" indent="-228600" algn="l" defTabSz="914400">
              <a:lnSpc>
                <a:spcPct val="150000"/>
              </a:lnSpc>
              <a:spcAft>
                <a:spcPts val="0"/>
              </a:spcAft>
              <a:buClrTx/>
              <a:buSzTx/>
              <a:buFont typeface="+mj-ea"/>
              <a:buAutoNum type="circleNumDbPlain"/>
            </a:pPr>
            <a:r>
              <a:rPr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Instant </a:t>
            </a:r>
            <a:r>
              <a:rPr 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instant </a:t>
            </a:r>
            <a:r>
              <a:rPr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Instant.now();</a:t>
            </a:r>
            <a:r>
              <a:rPr 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获取时间戳</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85800" lvl="1" indent="-228600" algn="l" defTabSz="914400">
              <a:lnSpc>
                <a:spcPct val="150000"/>
              </a:lnSpc>
              <a:spcAft>
                <a:spcPts val="0"/>
              </a:spcAft>
              <a:buClrTx/>
              <a:buSzTx/>
              <a:buFont typeface="+mj-ea"/>
              <a:buAutoNum type="circleNumDbPlain"/>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long epochMilli = instant.toEpochMilli(); </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06Java8</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的新日期</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API</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977900" y="1139190"/>
            <a:ext cx="10193655" cy="347472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Duration </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计算时间间隔</a:t>
            </a:r>
            <a:endPar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endParaRPr>
          </a:p>
          <a:p>
            <a:pPr marL="228600" indent="-228600" algn="l" defTabSz="914400">
              <a:lnSpc>
                <a:spcPct val="150000"/>
              </a:lnSpc>
              <a:spcAft>
                <a:spcPts val="0"/>
              </a:spcAft>
              <a:buClrTx/>
              <a:buSzTx/>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计算两个时间相差时间间隔</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0" algn="l" defTabSz="914400">
              <a:lnSpc>
                <a:spcPct val="150000"/>
              </a:lnSpc>
              <a:spcAft>
                <a:spcPts val="0"/>
              </a:spcAft>
              <a:buClrTx/>
              <a:buSzTx/>
              <a:buFont typeface="+mj-ea"/>
              <a:buNone/>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LocalDateTime now1 = LocalDateTime.of(2008,8,8,8,8,8);</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0" algn="l" defTabSz="914400">
              <a:lnSpc>
                <a:spcPct val="150000"/>
              </a:lnSpc>
              <a:spcAft>
                <a:spcPts val="0"/>
              </a:spcAft>
              <a:buClrTx/>
              <a:buSzTx/>
              <a:buFont typeface="+mj-ea"/>
              <a:buNone/>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LocalDateTime now2 = LocalDateTime.of(2009,9,9,9,9,9);</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0" algn="l" defTabSz="914400">
              <a:lnSpc>
                <a:spcPct val="150000"/>
              </a:lnSpc>
              <a:spcAft>
                <a:spcPts val="0"/>
              </a:spcAft>
              <a:buClrTx/>
              <a:buSzTx/>
              <a:buFont typeface="+mj-ea"/>
              <a:buNone/>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Duration between = Duration.between(now1, now2);</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0" algn="l" defTabSz="914400">
              <a:lnSpc>
                <a:spcPct val="150000"/>
              </a:lnSpc>
              <a:spcAft>
                <a:spcPts val="0"/>
              </a:spcAft>
              <a:buClrTx/>
              <a:buSzTx/>
              <a:buFont typeface="+mj-ea"/>
              <a:buNone/>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 两个</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时间</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差多少个小时</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0" algn="l" defTabSz="914400">
              <a:lnSpc>
                <a:spcPct val="150000"/>
              </a:lnSpc>
              <a:spcAft>
                <a:spcPts val="0"/>
              </a:spcAft>
              <a:buClrTx/>
              <a:buSzTx/>
              <a:buFont typeface="+mj-ea"/>
              <a:buNone/>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System.out.println(between.toHours());</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0" algn="l" defTabSz="914400">
              <a:lnSpc>
                <a:spcPct val="150000"/>
              </a:lnSpc>
              <a:spcAft>
                <a:spcPts val="0"/>
              </a:spcAft>
              <a:buClrTx/>
              <a:buSzTx/>
              <a:buFont typeface="+mj-ea"/>
              <a:buNone/>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 两个时间差多少天</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0" algn="l" defTabSz="914400">
              <a:lnSpc>
                <a:spcPct val="150000"/>
              </a:lnSpc>
              <a:spcAft>
                <a:spcPts val="0"/>
              </a:spcAft>
              <a:buClrTx/>
              <a:buSzTx/>
              <a:buFont typeface="+mj-ea"/>
              <a:buNone/>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System.out.println(between.toDays());</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06Java8</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的新日期</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API</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977900" y="1139190"/>
            <a:ext cx="10193655" cy="398716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Period </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计算日期间隔</a:t>
            </a:r>
            <a:endPar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endParaRPr>
          </a:p>
          <a:p>
            <a:pPr marL="228600" indent="-228600" algn="l" defTabSz="914400">
              <a:lnSpc>
                <a:spcPct val="150000"/>
              </a:lnSpc>
              <a:spcAft>
                <a:spcPts val="0"/>
              </a:spcAft>
              <a:buClrTx/>
              <a:buSzTx/>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计算两个日期间隔</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0" algn="l" defTabSz="914400">
              <a:lnSpc>
                <a:spcPct val="150000"/>
              </a:lnSpc>
              <a:spcAft>
                <a:spcPts val="0"/>
              </a:spcAft>
              <a:buClrTx/>
              <a:buSzTx/>
              <a:buFont typeface="+mj-ea"/>
              <a:buNone/>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LocalDate now1 = LocalDate.of(2007,7,7);</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0" algn="l" defTabSz="914400">
              <a:lnSpc>
                <a:spcPct val="150000"/>
              </a:lnSpc>
              <a:spcAft>
                <a:spcPts val="0"/>
              </a:spcAft>
              <a:buClrTx/>
              <a:buSzTx/>
              <a:buFont typeface="+mj-ea"/>
              <a:buNone/>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LocalDate now2 = LocalDate.of(2008,8,8);</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0" algn="l" defTabSz="914400">
              <a:lnSpc>
                <a:spcPct val="150000"/>
              </a:lnSpc>
              <a:spcAft>
                <a:spcPts val="0"/>
              </a:spcAft>
              <a:buClrTx/>
              <a:buSzTx/>
              <a:buFont typeface="+mj-ea"/>
              <a:buNone/>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Period between = Period.between(now1, now2);</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0" algn="l" defTabSz="914400">
              <a:lnSpc>
                <a:spcPct val="150000"/>
              </a:lnSpc>
              <a:spcAft>
                <a:spcPts val="0"/>
              </a:spcAft>
              <a:buClrTx/>
              <a:buSzTx/>
              <a:buFont typeface="+mj-ea"/>
              <a:buNone/>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 相差年数</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0" algn="l" defTabSz="914400">
              <a:lnSpc>
                <a:spcPct val="150000"/>
              </a:lnSpc>
              <a:spcAft>
                <a:spcPts val="0"/>
              </a:spcAft>
              <a:buClrTx/>
              <a:buSzTx/>
              <a:buFont typeface="+mj-ea"/>
              <a:buNone/>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System.out.println(between.getYears());</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0" algn="l" defTabSz="914400">
              <a:lnSpc>
                <a:spcPct val="150000"/>
              </a:lnSpc>
              <a:spcAft>
                <a:spcPts val="0"/>
              </a:spcAft>
              <a:buClrTx/>
              <a:buSzTx/>
              <a:buFont typeface="+mj-ea"/>
              <a:buNone/>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 相差月数</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0" algn="l" defTabSz="914400">
              <a:lnSpc>
                <a:spcPct val="150000"/>
              </a:lnSpc>
              <a:spcAft>
                <a:spcPts val="0"/>
              </a:spcAft>
              <a:buClrTx/>
              <a:buSzTx/>
              <a:buFont typeface="+mj-ea"/>
              <a:buNone/>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System.out.println(between.getMonths());</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0" algn="l" defTabSz="914400">
              <a:lnSpc>
                <a:spcPct val="150000"/>
              </a:lnSpc>
              <a:spcAft>
                <a:spcPts val="0"/>
              </a:spcAft>
              <a:buClrTx/>
              <a:buSzTx/>
              <a:buFont typeface="+mj-ea"/>
              <a:buNone/>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 相差天数</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0" algn="l" defTabSz="914400">
              <a:lnSpc>
                <a:spcPct val="150000"/>
              </a:lnSpc>
              <a:spcAft>
                <a:spcPts val="0"/>
              </a:spcAft>
              <a:buClrTx/>
              <a:buSzTx/>
              <a:buFont typeface="+mj-ea"/>
              <a:buNone/>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System.out.println(between.getDays());</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06Java8</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的新日期</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API</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3" name="组合 62"/>
          <p:cNvGrpSpPr/>
          <p:nvPr/>
        </p:nvGrpSpPr>
        <p:grpSpPr>
          <a:xfrm>
            <a:off x="976126" y="2537605"/>
            <a:ext cx="8005213" cy="3155928"/>
            <a:chOff x="1037722" y="2414315"/>
            <a:chExt cx="8005213" cy="3155928"/>
          </a:xfrm>
        </p:grpSpPr>
        <p:cxnSp>
          <p:nvCxnSpPr>
            <p:cNvPr id="4" name="直接连接符 3"/>
            <p:cNvCxnSpPr/>
            <p:nvPr/>
          </p:nvCxnSpPr>
          <p:spPr>
            <a:xfrm>
              <a:off x="9042935"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p:nvCxnSpPr>
          <p:spPr>
            <a:xfrm>
              <a:off x="6092053"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141171" y="2414315"/>
              <a:ext cx="0" cy="315592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í$ļíḋê"/>
            <p:cNvSpPr/>
            <p:nvPr/>
          </p:nvSpPr>
          <p:spPr bwMode="auto">
            <a:xfrm rot="5400000">
              <a:off x="1642872" y="3566356"/>
              <a:ext cx="45718" cy="1256019"/>
            </a:xfrm>
            <a:prstGeom prst="rect">
              <a:avLst/>
            </a:prstGeom>
            <a:solidFill>
              <a:srgbClr val="01255A"/>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sp>
          <p:nvSpPr>
            <p:cNvPr id="13" name="í$ļîdè"/>
            <p:cNvSpPr/>
            <p:nvPr/>
          </p:nvSpPr>
          <p:spPr bwMode="auto">
            <a:xfrm rot="5400000">
              <a:off x="4593754" y="3552984"/>
              <a:ext cx="45718" cy="1256019"/>
            </a:xfrm>
            <a:prstGeom prst="rect">
              <a:avLst/>
            </a:prstGeom>
            <a:solidFill>
              <a:srgbClr val="ED7D31"/>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sp>
          <p:nvSpPr>
            <p:cNvPr id="15" name="ïṥliḋè"/>
            <p:cNvSpPr/>
            <p:nvPr/>
          </p:nvSpPr>
          <p:spPr bwMode="auto">
            <a:xfrm rot="5400000">
              <a:off x="7544636" y="3566357"/>
              <a:ext cx="45718" cy="1256019"/>
            </a:xfrm>
            <a:prstGeom prst="rect">
              <a:avLst/>
            </a:prstGeom>
            <a:solidFill>
              <a:srgbClr val="01255A"/>
            </a:solidFill>
            <a:ln w="19050">
              <a:noFill/>
              <a:round/>
            </a:ln>
          </p:spPr>
          <p:txBody>
            <a:bodyPr anchor="ctr"/>
            <a:lstStyle/>
            <a:p>
              <a:pPr algn="ctr"/>
              <a:endParaRPr>
                <a:gradFill>
                  <a:gsLst>
                    <a:gs pos="0">
                      <a:srgbClr val="85C04A"/>
                    </a:gs>
                    <a:gs pos="100000">
                      <a:srgbClr val="3C9A47"/>
                    </a:gs>
                  </a:gsLst>
                  <a:lin ang="2700000" scaled="1"/>
                </a:gradFill>
                <a:latin typeface="思源黑体 CN Regular" panose="020B0500000000000000" pitchFamily="34" charset="-122"/>
                <a:ea typeface="思源黑体 CN Regular" panose="020B0500000000000000" pitchFamily="34" charset="-122"/>
              </a:endParaRPr>
            </a:p>
          </p:txBody>
        </p:sp>
      </p:grpSp>
      <p:sp>
        <p:nvSpPr>
          <p:cNvPr id="38" name="矩形 37"/>
          <p:cNvSpPr/>
          <p:nvPr/>
        </p:nvSpPr>
        <p:spPr>
          <a:xfrm>
            <a:off x="405765" y="4769485"/>
            <a:ext cx="2323465"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Random</a:t>
            </a:r>
            <a:endPar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67" name="矩形 66"/>
          <p:cNvSpPr/>
          <p:nvPr/>
        </p:nvSpPr>
        <p:spPr>
          <a:xfrm>
            <a:off x="3316362" y="4763502"/>
            <a:ext cx="2491105"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System</a:t>
            </a:r>
            <a:endPar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3" name="矩形 72"/>
          <p:cNvSpPr/>
          <p:nvPr/>
        </p:nvSpPr>
        <p:spPr>
          <a:xfrm>
            <a:off x="6450330" y="4763770"/>
            <a:ext cx="2223135" cy="4603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UUID</a:t>
            </a:r>
            <a:endParaRPr kumimoji="0" lang="en-US" altLang="zh-CN" sz="2400" b="0" i="0" u="none" strike="noStrike" kern="1200" cap="none" spc="0" normalizeH="0" baseline="0" noProof="0" dirty="0">
              <a:ln>
                <a:noFill/>
              </a:ln>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7" name="矩形 76"/>
          <p:cNvSpPr/>
          <p:nvPr/>
        </p:nvSpPr>
        <p:spPr>
          <a:xfrm>
            <a:off x="1090567" y="933562"/>
            <a:ext cx="1888642" cy="1015663"/>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60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目录</a:t>
            </a:r>
            <a:endParaRPr kumimoji="0" lang="zh-CN" altLang="en-US" sz="60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78" name="文本框 77"/>
          <p:cNvSpPr txBox="1"/>
          <p:nvPr/>
        </p:nvSpPr>
        <p:spPr>
          <a:xfrm>
            <a:off x="3062581" y="1179783"/>
            <a:ext cx="2435347" cy="584775"/>
          </a:xfrm>
          <a:prstGeom prst="rect">
            <a:avLst/>
          </a:prstGeom>
          <a:noFill/>
          <a:ln>
            <a:noFill/>
          </a:ln>
          <a:effectLst/>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noProof="0">
                <a:ln>
                  <a:noFill/>
                </a:ln>
                <a:solidFill>
                  <a:schemeClr val="bg1">
                    <a:lumMod val="75000"/>
                  </a:schemeClr>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CONTENTS</a:t>
            </a:r>
            <a:endParaRPr kumimoji="0" lang="en-US" altLang="zh-CN" sz="3200" b="1" i="0" u="none" strike="noStrike" kern="1200" cap="none" spc="0" normalizeH="0" noProof="0" dirty="0">
              <a:ln>
                <a:noFill/>
              </a:ln>
              <a:solidFill>
                <a:schemeClr val="bg1">
                  <a:lumMod val="75000"/>
                </a:schemeClr>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48" name="矩形 47"/>
          <p:cNvSpPr/>
          <p:nvPr/>
        </p:nvSpPr>
        <p:spPr>
          <a:xfrm>
            <a:off x="954799" y="2985340"/>
            <a:ext cx="1299736" cy="104521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09</a:t>
            </a:r>
            <a:endParaRPr kumimoji="0" lang="en-US" altLang="zh-CN" sz="62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49" name="矩形 48"/>
          <p:cNvSpPr/>
          <p:nvPr/>
        </p:nvSpPr>
        <p:spPr>
          <a:xfrm>
            <a:off x="3887918" y="2983717"/>
            <a:ext cx="1299736" cy="104521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dirty="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10</a:t>
            </a:r>
            <a:endParaRPr kumimoji="0" lang="en-US" altLang="zh-CN" sz="6200" b="0" i="0" u="none" strike="noStrike" kern="1200" cap="none" spc="300" normalizeH="0" baseline="0" noProof="0" dirty="0">
              <a:ln>
                <a:noFill/>
              </a:ln>
              <a:solidFill>
                <a:srgbClr val="ED7D31"/>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50" name="矩形 49"/>
          <p:cNvSpPr/>
          <p:nvPr/>
        </p:nvSpPr>
        <p:spPr>
          <a:xfrm>
            <a:off x="6851938" y="3019115"/>
            <a:ext cx="1299736" cy="1045210"/>
          </a:xfrm>
          <a:prstGeom prst="rect">
            <a:avLst/>
          </a:prstGeom>
          <a:noFill/>
          <a:effectLst>
            <a:outerShdw blurRad="50800" dist="38100" dir="2700000" algn="tl" rotWithShape="0">
              <a:srgbClr val="FFFFFF">
                <a:alpha val="40000"/>
              </a:srgb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2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rPr>
              <a:t>11</a:t>
            </a:r>
            <a:endParaRPr kumimoji="0" lang="en-US" altLang="zh-CN" sz="6200" b="0" i="0" u="none" strike="noStrike" kern="1200" cap="none" spc="300" normalizeH="0" baseline="0" noProof="0" dirty="0">
              <a:ln>
                <a:noFill/>
              </a:ln>
              <a:solidFill>
                <a:srgbClr val="01255A"/>
              </a:solidFill>
              <a:effectLst/>
              <a:uLnTx/>
              <a:uFillTx/>
              <a:latin typeface="思源黑体 CN Bold" panose="020B0800000000000000" pitchFamily="34" charset="-122"/>
              <a:ea typeface="思源黑体 CN Bold" panose="020B0800000000000000" pitchFamily="34" charset="-122"/>
              <a:sym typeface="思源黑体 CN Light" panose="020B0300000000000000" pitchFamily="34" charset="-122"/>
            </a:endParaRPr>
          </a:p>
        </p:txBody>
      </p:sp>
      <p:sp>
        <p:nvSpPr>
          <p:cNvPr id="3" name="椭圆 2"/>
          <p:cNvSpPr/>
          <p:nvPr/>
        </p:nvSpPr>
        <p:spPr>
          <a:xfrm>
            <a:off x="-986155" y="5693410"/>
            <a:ext cx="2044700" cy="2044700"/>
          </a:xfrm>
          <a:prstGeom prst="ellipse">
            <a:avLst/>
          </a:prstGeom>
          <a:solidFill>
            <a:srgbClr val="0125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466725" y="5224145"/>
            <a:ext cx="1005840" cy="1005840"/>
          </a:xfrm>
          <a:prstGeom prst="ellipse">
            <a:avLst/>
          </a:pr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childTnLst>
                                    <p:set>
                                      <p:cBhvr>
                                        <p:cTn id="6" dur="1" fill="hold">
                                          <p:stCondLst>
                                            <p:cond delay="0"/>
                                          </p:stCondLst>
                                        </p:cTn>
                                        <p:tgtEl>
                                          <p:spTgt spid="77"/>
                                        </p:tgtEl>
                                        <p:attrNameLst>
                                          <p:attrName>style.visibility</p:attrName>
                                        </p:attrNameLst>
                                      </p:cBhvr>
                                      <p:to>
                                        <p:strVal val="visible"/>
                                      </p:to>
                                    </p:set>
                                    <p:anim calcmode="lin" valueType="num">
                                      <p:cBhvr additive="base">
                                        <p:cTn id="7" dur="500" fill="hold"/>
                                        <p:tgtEl>
                                          <p:spTgt spid="77"/>
                                        </p:tgtEl>
                                        <p:attrNameLst>
                                          <p:attrName>ppt_x</p:attrName>
                                        </p:attrNameLst>
                                      </p:cBhvr>
                                      <p:tavLst>
                                        <p:tav tm="0">
                                          <p:val>
                                            <p:strVal val="#ppt_x"/>
                                          </p:val>
                                        </p:tav>
                                        <p:tav tm="100000">
                                          <p:val>
                                            <p:strVal val="#ppt_x"/>
                                          </p:val>
                                        </p:tav>
                                      </p:tavLst>
                                    </p:anim>
                                    <p:anim calcmode="lin" valueType="num">
                                      <p:cBhvr additive="base">
                                        <p:cTn id="8" dur="500" fill="hold"/>
                                        <p:tgtEl>
                                          <p:spTgt spid="77"/>
                                        </p:tgtEl>
                                        <p:attrNameLst>
                                          <p:attrName>ppt_y</p:attrName>
                                        </p:attrNameLst>
                                      </p:cBhvr>
                                      <p:tavLst>
                                        <p:tav tm="0">
                                          <p:val>
                                            <p:strVal val="1+#ppt_h/2"/>
                                          </p:val>
                                        </p:tav>
                                        <p:tav tm="100000">
                                          <p:val>
                                            <p:strVal val="#ppt_y"/>
                                          </p:val>
                                        </p:tav>
                                      </p:tavLst>
                                    </p:anim>
                                  </p:childTnLst>
                                </p:cTn>
                              </p:par>
                              <p:par>
                                <p:cTn id="9" presetID="2" presetClass="entr" presetSubtype="4" fill="hold" grpId="1" nodeType="withEffect">
                                  <p:stCondLst>
                                    <p:cond delay="0"/>
                                  </p:stCondLst>
                                  <p:childTnLst>
                                    <p:set>
                                      <p:cBhvr>
                                        <p:cTn id="10" dur="1" fill="hold">
                                          <p:stCondLst>
                                            <p:cond delay="0"/>
                                          </p:stCondLst>
                                        </p:cTn>
                                        <p:tgtEl>
                                          <p:spTgt spid="78"/>
                                        </p:tgtEl>
                                        <p:attrNameLst>
                                          <p:attrName>style.visibility</p:attrName>
                                        </p:attrNameLst>
                                      </p:cBhvr>
                                      <p:to>
                                        <p:strVal val="visible"/>
                                      </p:to>
                                    </p:set>
                                    <p:anim calcmode="lin" valueType="num">
                                      <p:cBhvr additive="base">
                                        <p:cTn id="11" dur="500" fill="hold"/>
                                        <p:tgtEl>
                                          <p:spTgt spid="78"/>
                                        </p:tgtEl>
                                        <p:attrNameLst>
                                          <p:attrName>ppt_x</p:attrName>
                                        </p:attrNameLst>
                                      </p:cBhvr>
                                      <p:tavLst>
                                        <p:tav tm="0">
                                          <p:val>
                                            <p:strVal val="#ppt_x"/>
                                          </p:val>
                                        </p:tav>
                                        <p:tav tm="100000">
                                          <p:val>
                                            <p:strVal val="#ppt_x"/>
                                          </p:val>
                                        </p:tav>
                                      </p:tavLst>
                                    </p:anim>
                                    <p:anim calcmode="lin" valueType="num">
                                      <p:cBhvr additive="base">
                                        <p:cTn id="12"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3"/>
                                        </p:tgtEl>
                                        <p:attrNameLst>
                                          <p:attrName>style.visibility</p:attrName>
                                        </p:attrNameLst>
                                      </p:cBhvr>
                                      <p:to>
                                        <p:strVal val="visible"/>
                                      </p:to>
                                    </p:set>
                                    <p:anim calcmode="lin" valueType="num">
                                      <p:cBhvr additive="base">
                                        <p:cTn id="17" dur="500" fill="hold"/>
                                        <p:tgtEl>
                                          <p:spTgt spid="63"/>
                                        </p:tgtEl>
                                        <p:attrNameLst>
                                          <p:attrName>ppt_x</p:attrName>
                                        </p:attrNameLst>
                                      </p:cBhvr>
                                      <p:tavLst>
                                        <p:tav tm="0">
                                          <p:val>
                                            <p:strVal val="#ppt_x"/>
                                          </p:val>
                                        </p:tav>
                                        <p:tav tm="100000">
                                          <p:val>
                                            <p:strVal val="#ppt_x"/>
                                          </p:val>
                                        </p:tav>
                                      </p:tavLst>
                                    </p:anim>
                                    <p:anim calcmode="lin" valueType="num">
                                      <p:cBhvr additive="base">
                                        <p:cTn id="18" dur="500" fill="hold"/>
                                        <p:tgtEl>
                                          <p:spTgt spid="63"/>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additive="base">
                                        <p:cTn id="21" dur="500" fill="hold"/>
                                        <p:tgtEl>
                                          <p:spTgt spid="38"/>
                                        </p:tgtEl>
                                        <p:attrNameLst>
                                          <p:attrName>ppt_x</p:attrName>
                                        </p:attrNameLst>
                                      </p:cBhvr>
                                      <p:tavLst>
                                        <p:tav tm="0">
                                          <p:val>
                                            <p:strVal val="#ppt_x"/>
                                          </p:val>
                                        </p:tav>
                                        <p:tav tm="100000">
                                          <p:val>
                                            <p:strVal val="#ppt_x"/>
                                          </p:val>
                                        </p:tav>
                                      </p:tavLst>
                                    </p:anim>
                                    <p:anim calcmode="lin" valueType="num">
                                      <p:cBhvr additive="base">
                                        <p:cTn id="22" dur="500" fill="hold"/>
                                        <p:tgtEl>
                                          <p:spTgt spid="38"/>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67"/>
                                        </p:tgtEl>
                                        <p:attrNameLst>
                                          <p:attrName>style.visibility</p:attrName>
                                        </p:attrNameLst>
                                      </p:cBhvr>
                                      <p:to>
                                        <p:strVal val="visible"/>
                                      </p:to>
                                    </p:set>
                                    <p:anim calcmode="lin" valueType="num">
                                      <p:cBhvr additive="base">
                                        <p:cTn id="25" dur="500" fill="hold"/>
                                        <p:tgtEl>
                                          <p:spTgt spid="67"/>
                                        </p:tgtEl>
                                        <p:attrNameLst>
                                          <p:attrName>ppt_x</p:attrName>
                                        </p:attrNameLst>
                                      </p:cBhvr>
                                      <p:tavLst>
                                        <p:tav tm="0">
                                          <p:val>
                                            <p:strVal val="#ppt_x"/>
                                          </p:val>
                                        </p:tav>
                                        <p:tav tm="100000">
                                          <p:val>
                                            <p:strVal val="#ppt_x"/>
                                          </p:val>
                                        </p:tav>
                                      </p:tavLst>
                                    </p:anim>
                                    <p:anim calcmode="lin" valueType="num">
                                      <p:cBhvr additive="base">
                                        <p:cTn id="26" dur="500" fill="hold"/>
                                        <p:tgtEl>
                                          <p:spTgt spid="67"/>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73"/>
                                        </p:tgtEl>
                                        <p:attrNameLst>
                                          <p:attrName>style.visibility</p:attrName>
                                        </p:attrNameLst>
                                      </p:cBhvr>
                                      <p:to>
                                        <p:strVal val="visible"/>
                                      </p:to>
                                    </p:set>
                                    <p:anim calcmode="lin" valueType="num">
                                      <p:cBhvr additive="base">
                                        <p:cTn id="29" dur="500" fill="hold"/>
                                        <p:tgtEl>
                                          <p:spTgt spid="73"/>
                                        </p:tgtEl>
                                        <p:attrNameLst>
                                          <p:attrName>ppt_x</p:attrName>
                                        </p:attrNameLst>
                                      </p:cBhvr>
                                      <p:tavLst>
                                        <p:tav tm="0">
                                          <p:val>
                                            <p:strVal val="#ppt_x"/>
                                          </p:val>
                                        </p:tav>
                                        <p:tav tm="100000">
                                          <p:val>
                                            <p:strVal val="#ppt_x"/>
                                          </p:val>
                                        </p:tav>
                                      </p:tavLst>
                                    </p:anim>
                                    <p:anim calcmode="lin" valueType="num">
                                      <p:cBhvr additive="base">
                                        <p:cTn id="30"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1" nodeType="clickEffect">
                                  <p:stCondLst>
                                    <p:cond delay="0"/>
                                  </p:stCondLst>
                                  <p:childTnLst>
                                    <p:set>
                                      <p:cBhvr>
                                        <p:cTn id="34" dur="1" fill="hold">
                                          <p:stCondLst>
                                            <p:cond delay="0"/>
                                          </p:stCondLst>
                                        </p:cTn>
                                        <p:tgtEl>
                                          <p:spTgt spid="48"/>
                                        </p:tgtEl>
                                        <p:attrNameLst>
                                          <p:attrName>style.visibility</p:attrName>
                                        </p:attrNameLst>
                                      </p:cBhvr>
                                      <p:to>
                                        <p:strVal val="visible"/>
                                      </p:to>
                                    </p:set>
                                    <p:anim calcmode="lin" valueType="num">
                                      <p:cBhvr additive="base">
                                        <p:cTn id="35" dur="500" fill="hold"/>
                                        <p:tgtEl>
                                          <p:spTgt spid="48"/>
                                        </p:tgtEl>
                                        <p:attrNameLst>
                                          <p:attrName>ppt_x</p:attrName>
                                        </p:attrNameLst>
                                      </p:cBhvr>
                                      <p:tavLst>
                                        <p:tav tm="0">
                                          <p:val>
                                            <p:strVal val="#ppt_x"/>
                                          </p:val>
                                        </p:tav>
                                        <p:tav tm="100000">
                                          <p:val>
                                            <p:strVal val="#ppt_x"/>
                                          </p:val>
                                        </p:tav>
                                      </p:tavLst>
                                    </p:anim>
                                    <p:anim calcmode="lin" valueType="num">
                                      <p:cBhvr additive="base">
                                        <p:cTn id="36"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1" nodeType="clickEffect">
                                  <p:stCondLst>
                                    <p:cond delay="0"/>
                                  </p:stCondLst>
                                  <p:childTnLst>
                                    <p:set>
                                      <p:cBhvr>
                                        <p:cTn id="40" dur="1" fill="hold">
                                          <p:stCondLst>
                                            <p:cond delay="0"/>
                                          </p:stCondLst>
                                        </p:cTn>
                                        <p:tgtEl>
                                          <p:spTgt spid="49"/>
                                        </p:tgtEl>
                                        <p:attrNameLst>
                                          <p:attrName>style.visibility</p:attrName>
                                        </p:attrNameLst>
                                      </p:cBhvr>
                                      <p:to>
                                        <p:strVal val="visible"/>
                                      </p:to>
                                    </p:set>
                                    <p:anim calcmode="lin" valueType="num">
                                      <p:cBhvr additive="base">
                                        <p:cTn id="41" dur="500" fill="hold"/>
                                        <p:tgtEl>
                                          <p:spTgt spid="49"/>
                                        </p:tgtEl>
                                        <p:attrNameLst>
                                          <p:attrName>ppt_x</p:attrName>
                                        </p:attrNameLst>
                                      </p:cBhvr>
                                      <p:tavLst>
                                        <p:tav tm="0">
                                          <p:val>
                                            <p:strVal val="#ppt_x"/>
                                          </p:val>
                                        </p:tav>
                                        <p:tav tm="100000">
                                          <p:val>
                                            <p:strVal val="#ppt_x"/>
                                          </p:val>
                                        </p:tav>
                                      </p:tavLst>
                                    </p:anim>
                                    <p:anim calcmode="lin" valueType="num">
                                      <p:cBhvr additive="base">
                                        <p:cTn id="42"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1" nodeType="clickEffect">
                                  <p:stCondLst>
                                    <p:cond delay="0"/>
                                  </p:stCondLst>
                                  <p:childTnLst>
                                    <p:set>
                                      <p:cBhvr>
                                        <p:cTn id="46" dur="1" fill="hold">
                                          <p:stCondLst>
                                            <p:cond delay="0"/>
                                          </p:stCondLst>
                                        </p:cTn>
                                        <p:tgtEl>
                                          <p:spTgt spid="50"/>
                                        </p:tgtEl>
                                        <p:attrNameLst>
                                          <p:attrName>style.visibility</p:attrName>
                                        </p:attrNameLst>
                                      </p:cBhvr>
                                      <p:to>
                                        <p:strVal val="visible"/>
                                      </p:to>
                                    </p:set>
                                    <p:anim calcmode="lin" valueType="num">
                                      <p:cBhvr additive="base">
                                        <p:cTn id="47" dur="500" fill="hold"/>
                                        <p:tgtEl>
                                          <p:spTgt spid="50"/>
                                        </p:tgtEl>
                                        <p:attrNameLst>
                                          <p:attrName>ppt_x</p:attrName>
                                        </p:attrNameLst>
                                      </p:cBhvr>
                                      <p:tavLst>
                                        <p:tav tm="0">
                                          <p:val>
                                            <p:strVal val="#ppt_x"/>
                                          </p:val>
                                        </p:tav>
                                        <p:tav tm="100000">
                                          <p:val>
                                            <p:strVal val="#ppt_x"/>
                                          </p:val>
                                        </p:tav>
                                      </p:tavLst>
                                    </p:anim>
                                    <p:anim calcmode="lin" valueType="num">
                                      <p:cBhvr additive="base">
                                        <p:cTn id="4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67" grpId="0"/>
      <p:bldP spid="67" grpId="1"/>
      <p:bldP spid="73" grpId="0"/>
      <p:bldP spid="73" grpId="1"/>
      <p:bldP spid="77" grpId="0"/>
      <p:bldP spid="77" grpId="1" bldLvl="0" animBg="1"/>
      <p:bldP spid="78" grpId="0"/>
      <p:bldP spid="78" grpId="1" bldLvl="0" animBg="1"/>
      <p:bldP spid="48" grpId="0"/>
      <p:bldP spid="48" grpId="1" bldLvl="0" animBg="1"/>
      <p:bldP spid="49" grpId="0"/>
      <p:bldP spid="49" grpId="1" bldLvl="0" animBg="1"/>
      <p:bldP spid="50" grpId="0"/>
      <p:bldP spid="50" grpId="1"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977900" y="1139190"/>
            <a:ext cx="10193655" cy="328485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TemporalAdjusters</a:t>
            </a:r>
            <a:r>
              <a:rPr lang="en-US" altLang="zh-CN"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 </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时间矫正器</a:t>
            </a:r>
            <a:endPar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endParaRPr>
          </a:p>
          <a:p>
            <a:pPr marL="228600" indent="-228600" algn="l" defTabSz="914400">
              <a:lnSpc>
                <a:spcPct val="150000"/>
              </a:lnSpc>
              <a:spcAft>
                <a:spcPts val="0"/>
              </a:spcAft>
              <a:buClrTx/>
              <a:buSzTx/>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LocalDateTime now = LocalDateTime.now(); //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获取系统当前时间</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now.with(TemporalAdjusters.firstDayOfMonth()); //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当前月的第一天</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now.with(TemporalAdjusters.firstDayOfNextYear()); //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下一年的第一天</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now.with(TemporalAdjusters.lastDayOfYear()); //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本年最后一天</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now.with(TemporalAdjusters.lastDayOfMonth()); //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本月最后一天</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now.with(TemporalAdjusters.next(DayOfWeek.MONDAY)); //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下周一</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06Java8</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的新日期</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API</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977900" y="1139190"/>
            <a:ext cx="10193655" cy="388810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DateTimeFormatter</a:t>
            </a:r>
            <a:r>
              <a:rPr lang="en-US" altLang="zh-CN"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r>
              <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日期格式化</a:t>
            </a:r>
            <a:endParaRPr lang="zh-CN" altLang="en-US" sz="20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ClrTx/>
              <a:buSzTx/>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日期格式化</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LocalDateTime --&gt; String</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0" algn="l" defTabSz="914400">
              <a:lnSpc>
                <a:spcPct val="150000"/>
              </a:lnSpc>
              <a:spcAft>
                <a:spcPts val="0"/>
              </a:spcAft>
              <a:buClrTx/>
              <a:buSzTx/>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LocalDateTime now = LocalDateTime.now();</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0" algn="l" defTabSz="914400">
              <a:lnSpc>
                <a:spcPct val="150000"/>
              </a:lnSpc>
              <a:spcAft>
                <a:spcPts val="0"/>
              </a:spcAft>
              <a:buClrTx/>
              <a:buSzTx/>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DateTimeFormatter dtf = DateTimeFormatter.ofPattern("yyyy-MM-dd HH:mm:ss");</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0" algn="l" defTabSz="914400">
              <a:lnSpc>
                <a:spcPct val="150000"/>
              </a:lnSpc>
              <a:spcAft>
                <a:spcPts val="0"/>
              </a:spcAft>
              <a:buClrTx/>
              <a:buSzTx/>
              <a:buFont typeface="+mj-ea"/>
              <a:buNone/>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String s = dtf.format(now);</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342900" indent="-342900" algn="l" defTabSz="914400">
              <a:lnSpc>
                <a:spcPct val="150000"/>
              </a:lnSpc>
              <a:spcAft>
                <a:spcPts val="0"/>
              </a:spcAft>
              <a:buClrTx/>
              <a:buSzTx/>
              <a:buFont typeface="+mj-ea"/>
              <a:buAutoNum type="circleNumDbPlain" startAt="2"/>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将字符串转换成日期（</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String --&gt; LocalDateTime</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0" algn="l" defTabSz="914400">
              <a:lnSpc>
                <a:spcPct val="150000"/>
              </a:lnSpc>
              <a:spcAft>
                <a:spcPts val="0"/>
              </a:spcAft>
              <a:buClrTx/>
              <a:buSzTx/>
              <a:buFont typeface="+mj-ea"/>
              <a:buNone/>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DateTimeFormatter dtf = DateTimeFormatter.ofPattern("yyyy-MM-dd HH:mm:ss");</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0" algn="l" defTabSz="914400">
              <a:lnSpc>
                <a:spcPct val="150000"/>
              </a:lnSpc>
              <a:spcAft>
                <a:spcPts val="0"/>
              </a:spcAft>
              <a:buClrTx/>
              <a:buSzTx/>
              <a:buFont typeface="+mj-ea"/>
              <a:buNone/>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LocalDateTime localDateTime = LocalDateTime.parse("2008-08-08 08:08:08", dtf);</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0" algn="l" defTabSz="914400">
              <a:lnSpc>
                <a:spcPct val="150000"/>
              </a:lnSpc>
              <a:spcAft>
                <a:spcPts val="0"/>
              </a:spcAft>
              <a:buClrTx/>
              <a:buSzTx/>
              <a:buFont typeface="+mj-ea"/>
              <a:buNone/>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System.out.println(localDateTime);</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06Java8</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的新日期</a:t>
            </a: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API</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232535"/>
            <a:ext cx="9582785" cy="379349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java.lang.Math </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数学工具类，都是静态方法</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常用属性：static final double</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PI（圆周率）</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常用方法：</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ea"/>
              <a:buAutoNum type="circleNumDbPlain"/>
              <a:defRPr/>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static int abs(int a);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绝对值</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ea"/>
              <a:buAutoNum type="circleNumDbPlain"/>
              <a:defRPr/>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static double ceil(double a);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向上取整</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ea"/>
              <a:buAutoNum type="circleNumDbPlain"/>
              <a:defRPr/>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static double floor(double a);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向下取整</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ea"/>
              <a:buAutoNum type="circleNumDbPlain"/>
              <a:defRPr/>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static int max(int a, int b);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最大值</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ea"/>
              <a:buAutoNum type="circleNumDbPlain"/>
              <a:defRPr/>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static int min(int a, int b);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最小值</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ea"/>
              <a:buAutoNum type="circleNumDbPlain"/>
              <a:defRPr/>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static double random();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随机数[0.0, 1.0)</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int num = (int)(Math.random() * 100);</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可以获取</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[0-100)</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的随机数</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ea"/>
              <a:buAutoNum type="circleNumDbPlain"/>
              <a:defRPr/>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static long round(double a);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四舍五入</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ea"/>
              <a:buAutoNum type="circleNumDbPlain"/>
              <a:defRPr/>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static double sqrt(double a);	</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平方根</a:t>
            </a:r>
            <a:endPar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ea"/>
              <a:buAutoNum type="circleNumDbPlain"/>
              <a:defRPr/>
            </a:pP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static double pow(double a, double b);   a</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的</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b</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次幂</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07</a:t>
            </a:r>
            <a:r>
              <a:rPr 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Math</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050290"/>
            <a:ext cx="9582785" cy="503301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枚举（</a:t>
            </a: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Java5</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新特性）</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枚举类型在</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中是一种引用数据类型。</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合理使用枚举类型可以让代码更加清晰、可读性更高，可以有效地避免一些常见的错误。</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什么情况下考虑使用枚举类型？</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lt"/>
              <a:buAutoNum type="arabicPeriod"/>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这个数据是有限的，并且可以一枚一枚列举出来的。</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mj-lt"/>
              <a:buAutoNum type="arabicPeriod"/>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枚举类型是类型安全的，它可以有效地防止使用错误的类型进行赋值。</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枚举如何定义？以下是最基本的格式：</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1" indent="0" algn="l" defTabSz="457200" hangingPunct="0">
              <a:lnSpc>
                <a:spcPct val="150000"/>
              </a:lnSpc>
              <a:spcAft>
                <a:spcPts val="0"/>
              </a:spcAft>
              <a:buClrTx/>
              <a:buSzTx/>
              <a:buFont typeface="+mj-ea"/>
              <a:buNone/>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enum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枚举类型名</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1" indent="0" algn="l" defTabSz="457200" hangingPunct="0">
              <a:lnSpc>
                <a:spcPct val="150000"/>
              </a:lnSpc>
              <a:spcAft>
                <a:spcPts val="0"/>
              </a:spcAft>
              <a:buClrTx/>
              <a:buSzTx/>
              <a:buFont typeface="+mj-ea"/>
              <a:buNone/>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枚举值</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1,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枚举值</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2,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枚举值</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3,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枚举值</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4</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1" indent="0" algn="l" defTabSz="457200" hangingPunct="0">
              <a:lnSpc>
                <a:spcPct val="150000"/>
              </a:lnSpc>
              <a:spcAft>
                <a:spcPts val="0"/>
              </a:spcAft>
              <a:buClrTx/>
              <a:buSzTx/>
              <a:buFont typeface="+mj-ea"/>
              <a:buNone/>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lvl="1" indent="-342900" algn="l" defTabSz="457200" hangingPunct="0">
              <a:lnSpc>
                <a:spcPct val="150000"/>
              </a:lnSpc>
              <a:spcAft>
                <a:spcPts val="0"/>
              </a:spcAft>
              <a:buClrTx/>
              <a:buSzTx/>
              <a:buFont typeface="+mj-ea"/>
              <a:buAutoNum type="circleNumDbPlain" startAt="5"/>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通过反编译(javap)可以看到：</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2" indent="-342900" algn="l" defTabSz="457200" hangingPunct="0">
              <a:lnSpc>
                <a:spcPct val="150000"/>
              </a:lnSpc>
              <a:spcAft>
                <a:spcPts val="0"/>
              </a:spcAft>
              <a:buClrTx/>
              <a:buSzTx/>
              <a:buFont typeface="+mj-lt"/>
              <a:buAutoNum type="arabicPeriod"/>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所有枚举类型默认继承</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java.lang.Enum,</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因此枚举类型无法继承其他类。</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2" indent="-342900" algn="l" defTabSz="457200" hangingPunct="0">
              <a:lnSpc>
                <a:spcPct val="150000"/>
              </a:lnSpc>
              <a:spcAft>
                <a:spcPts val="0"/>
              </a:spcAft>
              <a:buClrTx/>
              <a:buSzTx/>
              <a:buFont typeface="+mj-lt"/>
              <a:buAutoNum type="arabicPeriod"/>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所有的枚举类型都被</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final</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修饰，所以枚举类型是无法继承的</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2" indent="-342900" algn="l" defTabSz="457200" hangingPunct="0">
              <a:lnSpc>
                <a:spcPct val="150000"/>
              </a:lnSpc>
              <a:spcAft>
                <a:spcPts val="0"/>
              </a:spcAft>
              <a:buClrTx/>
              <a:buSzTx/>
              <a:buFont typeface="+mj-lt"/>
              <a:buAutoNum type="arabicPeriod"/>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所有的枚举值都是常量</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2" indent="-342900" algn="l" defTabSz="457200" hangingPunct="0">
              <a:lnSpc>
                <a:spcPct val="150000"/>
              </a:lnSpc>
              <a:spcAft>
                <a:spcPts val="0"/>
              </a:spcAft>
              <a:buClrTx/>
              <a:buSzTx/>
              <a:buFont typeface="+mj-lt"/>
              <a:buAutoNum type="arabicPeriod"/>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所有的枚举类型中都有一个</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values</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数组（</a:t>
            </a:r>
            <a:r>
              <a:rPr lang="zh-CN" altLang="en-US" sz="1400" kern="0" dirty="0">
                <a:solidFill>
                  <a:schemeClr val="accent1">
                    <a:lumMod val="75000"/>
                  </a:schemeClr>
                </a:solidFill>
                <a:latin typeface="思源黑体 CN Normal" panose="020B0400000000000000" pitchFamily="34" charset="-122"/>
                <a:ea typeface="思源黑体 CN Normal" panose="020B0400000000000000" pitchFamily="34" charset="-122"/>
                <a:cs typeface="微软雅黑" panose="020B0503020204020204" charset="-122"/>
                <a:sym typeface="+mn-ea"/>
              </a:rPr>
              <a:t>可以通过</a:t>
            </a:r>
            <a:r>
              <a:rPr lang="en-US" altLang="zh-CN" sz="1400" kern="0" dirty="0">
                <a:solidFill>
                  <a:schemeClr val="accent1">
                    <a:lumMod val="75000"/>
                  </a:schemeClr>
                </a:solidFill>
                <a:latin typeface="思源黑体 CN Normal" panose="020B0400000000000000" pitchFamily="34" charset="-122"/>
                <a:ea typeface="思源黑体 CN Normal" panose="020B0400000000000000" pitchFamily="34" charset="-122"/>
                <a:cs typeface="微软雅黑" panose="020B0503020204020204" charset="-122"/>
                <a:sym typeface="+mn-ea"/>
              </a:rPr>
              <a:t>values()</a:t>
            </a:r>
            <a:r>
              <a:rPr lang="zh-CN" altLang="en-US" sz="1400" kern="0" dirty="0">
                <a:solidFill>
                  <a:schemeClr val="accent1">
                    <a:lumMod val="75000"/>
                  </a:schemeClr>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获取所有枚举值并遍历</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08</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枚举</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8936990" y="1435100"/>
            <a:ext cx="2527300" cy="1911985"/>
          </a:xfrm>
          <a:prstGeom prst="rect">
            <a:avLst/>
          </a:prstGeom>
        </p:spPr>
      </p:pic>
      <p:pic>
        <p:nvPicPr>
          <p:cNvPr id="3" name="图片 2"/>
          <p:cNvPicPr>
            <a:picLocks noChangeAspect="1"/>
          </p:cNvPicPr>
          <p:nvPr>
            <p:custDataLst>
              <p:tags r:id="rId5"/>
            </p:custDataLst>
          </p:nvPr>
        </p:nvPicPr>
        <p:blipFill>
          <a:blip r:embed="rId6"/>
          <a:stretch>
            <a:fillRect/>
          </a:stretch>
        </p:blipFill>
        <p:spPr>
          <a:xfrm>
            <a:off x="8936990" y="3429000"/>
            <a:ext cx="2638425" cy="25419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050290"/>
            <a:ext cx="9582785" cy="403352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枚举的高级用法</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普通类中可以编写的元素，枚举类型中也可以编写。</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1" indent="0" algn="l" defTabSz="457200" hangingPunct="0">
              <a:lnSpc>
                <a:spcPct val="150000"/>
              </a:lnSpc>
              <a:spcAft>
                <a:spcPts val="0"/>
              </a:spcAft>
              <a:buClrTx/>
              <a:buSzTx/>
              <a:buFont typeface="+mj-ea"/>
              <a:buNone/>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静态代码块，构造代码块</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1" indent="0" algn="l" defTabSz="457200" hangingPunct="0">
              <a:lnSpc>
                <a:spcPct val="150000"/>
              </a:lnSpc>
              <a:spcAft>
                <a:spcPts val="0"/>
              </a:spcAft>
              <a:buClrTx/>
              <a:buSzTx/>
              <a:buFont typeface="+mj-ea"/>
              <a:buNone/>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实例方法，静态方法</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1" indent="0" algn="l" defTabSz="457200" hangingPunct="0">
              <a:lnSpc>
                <a:spcPct val="150000"/>
              </a:lnSpc>
              <a:spcAft>
                <a:spcPts val="0"/>
              </a:spcAft>
              <a:buClrTx/>
              <a:buSzTx/>
              <a:buFont typeface="+mj-ea"/>
              <a:buNone/>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实例变量，静态变量</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枚举类中的构造方法是私有化的（默认就是私有化的，只能在本类中调用）</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1" indent="0" algn="l" defTabSz="457200" hangingPunct="0">
              <a:lnSpc>
                <a:spcPct val="150000"/>
              </a:lnSpc>
              <a:spcAft>
                <a:spcPts val="0"/>
              </a:spcAft>
              <a:buClrTx/>
              <a:buSzTx/>
              <a:buFont typeface="+mj-ea"/>
              <a:buNone/>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构造方法调用时不能用</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new</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。直接使用</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枚举值</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实参</a:t>
            </a:r>
            <a:r>
              <a:rPr lang="en-US" altLang="zh-CN"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调用。</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1" indent="0" algn="l" defTabSz="457200" hangingPunct="0">
              <a:lnSpc>
                <a:spcPct val="150000"/>
              </a:lnSpc>
              <a:spcAft>
                <a:spcPts val="0"/>
              </a:spcAft>
              <a:buClrTx/>
              <a:buSzTx/>
              <a:buFont typeface="+mj-ea"/>
              <a:buNone/>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每一个枚举值相当于枚举类型的实例。</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枚举类型中如果编写了其他代码，必须要有枚举值，枚举值的定义要放到最上面，</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indent="0" algn="l" defTabSz="457200" hangingPunct="0">
              <a:lnSpc>
                <a:spcPct val="150000"/>
              </a:lnSpc>
              <a:spcAft>
                <a:spcPts val="0"/>
              </a:spcAft>
              <a:buClrTx/>
              <a:buSzTx/>
              <a:buFont typeface="+mj-ea"/>
              <a:buNone/>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最后一个枚举值的分号不能省略。</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startAt="4"/>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枚举类因为默认继承了</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java.lang.Enum</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，因此不能再继承其他类，但可以实现接口。</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1" indent="0" algn="l" defTabSz="457200" hangingPunct="0">
              <a:lnSpc>
                <a:spcPct val="150000"/>
              </a:lnSpc>
              <a:spcAft>
                <a:spcPts val="0"/>
              </a:spcAft>
              <a:buClrTx/>
              <a:buSzTx/>
              <a:buFont typeface="+mj-ea"/>
              <a:buNone/>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第一种实现方式：在枚举类中实现。</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1" indent="0" algn="l" defTabSz="457200" hangingPunct="0">
              <a:lnSpc>
                <a:spcPct val="150000"/>
              </a:lnSpc>
              <a:spcAft>
                <a:spcPts val="0"/>
              </a:spcAft>
              <a:buClrTx/>
              <a:buSzTx/>
              <a:buFont typeface="+mj-ea"/>
              <a:buNone/>
              <a:defRPr/>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第二种实现方式：让每一个枚举值实现接口。</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08</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枚举</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8584565" y="1246505"/>
            <a:ext cx="2787015" cy="40690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232535"/>
            <a:ext cx="9582785" cy="292608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java.util.Random </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随机数生成器（生成随机数的工具类）</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常用构造方法：</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Wingdings" panose="05000000000000000000" charset="0"/>
              <a:buChar char="l"/>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Random()</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常用方法：</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Wingdings" panose="05000000000000000000" charset="0"/>
              <a:buChar char="l"/>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int nextInt();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获取一个</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int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类型取值范围内的随机</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int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数</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Wingdings" panose="05000000000000000000" charset="0"/>
              <a:buChar char="l"/>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int nextInt(int bound);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[0,bound)</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区间的随机数</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527050" lvl="1" indent="-342900" algn="l" defTabSz="457200" hangingPunct="0">
              <a:lnSpc>
                <a:spcPct val="150000"/>
              </a:lnSpc>
              <a:spcAft>
                <a:spcPts val="0"/>
              </a:spcAft>
              <a:buClrTx/>
              <a:buSzTx/>
              <a:buFont typeface="Wingdings" panose="05000000000000000000" charset="0"/>
              <a:buChar char="l"/>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double nextDouble();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获取[0.0, 1.0)的随机数。</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lvl="1" indent="-342900" algn="l" defTabSz="457200" hangingPunct="0">
              <a:lnSpc>
                <a:spcPct val="150000"/>
              </a:lnSpc>
              <a:spcAft>
                <a:spcPts val="0"/>
              </a:spcAft>
              <a:buClrTx/>
              <a:buSzTx/>
              <a:buFont typeface="+mj-ea"/>
              <a:buAutoNum type="circleNumDbPlain" startAt="3"/>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练一练：生成5个不重复的随机数。</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09Random</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009015"/>
            <a:ext cx="9582785" cy="519112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java.lang.System</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rPr>
              <a:t>类的常用方法：</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常用属性：</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1" indent="0" algn="l" defTabSz="457200" hangingPunct="0">
              <a:lnSpc>
                <a:spcPct val="150000"/>
              </a:lnSpc>
              <a:spcAft>
                <a:spcPts val="0"/>
              </a:spcAft>
              <a:buClrTx/>
              <a:buSzTx/>
              <a:buFont typeface="+mj-ea"/>
              <a:buNone/>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static final PrintStream err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标准错误输出流（</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System.err.println(“</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错误信息</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输出红色字体）</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1" indent="0" algn="l" defTabSz="457200" hangingPunct="0">
              <a:lnSpc>
                <a:spcPct val="150000"/>
              </a:lnSpc>
              <a:spcAft>
                <a:spcPts val="0"/>
              </a:spcAft>
              <a:buClrTx/>
              <a:buSzTx/>
              <a:buFont typeface="+mj-ea"/>
              <a:buNone/>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static final InputStream in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标准输入流</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1" indent="0" algn="l" defTabSz="457200" hangingPunct="0">
              <a:lnSpc>
                <a:spcPct val="150000"/>
              </a:lnSpc>
              <a:spcAft>
                <a:spcPts val="0"/>
              </a:spcAft>
              <a:buClrTx/>
              <a:buSzTx/>
              <a:buFont typeface="+mj-ea"/>
              <a:buNone/>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static final PrintStream out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标准输出流</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lvl="1" indent="-342900" algn="l" defTabSz="457200" hangingPunct="0">
              <a:lnSpc>
                <a:spcPct val="150000"/>
              </a:lnSpc>
              <a:spcAft>
                <a:spcPts val="0"/>
              </a:spcAft>
              <a:buClrTx/>
              <a:buSzTx/>
              <a:buFont typeface="+mj-ea"/>
              <a:buAutoNum type="circleNumDbPlain" startAt="2"/>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常用方法：</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2" indent="0" algn="l" defTabSz="457200" hangingPunct="0">
              <a:lnSpc>
                <a:spcPct val="150000"/>
              </a:lnSpc>
              <a:spcAft>
                <a:spcPts val="0"/>
              </a:spcAft>
              <a:buClrTx/>
              <a:buSzTx/>
              <a:buFont typeface="+mj-ea"/>
              <a:buNone/>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static void arraycopy(Object src, int srcPos, Object dest, int destPos, int length);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数组拷贝</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2" indent="0" algn="l" defTabSz="457200" hangingPunct="0">
              <a:lnSpc>
                <a:spcPct val="150000"/>
              </a:lnSpc>
              <a:spcAft>
                <a:spcPts val="0"/>
              </a:spcAft>
              <a:buClrTx/>
              <a:buSzTx/>
              <a:buFont typeface="+mj-ea"/>
              <a:buNone/>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static void exit(int status);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退出虚拟机</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2" indent="0" algn="l" defTabSz="457200" hangingPunct="0">
              <a:lnSpc>
                <a:spcPct val="150000"/>
              </a:lnSpc>
              <a:spcAft>
                <a:spcPts val="0"/>
              </a:spcAft>
              <a:buClrTx/>
              <a:buSzTx/>
              <a:buFont typeface="+mj-ea"/>
              <a:buNone/>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static void gc();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建议启动垃圾回收器</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2" indent="0" algn="l" defTabSz="457200" hangingPunct="0">
              <a:lnSpc>
                <a:spcPct val="150000"/>
              </a:lnSpc>
              <a:spcAft>
                <a:spcPts val="0"/>
              </a:spcAft>
              <a:buClrTx/>
              <a:buSzTx/>
              <a:buFont typeface="+mj-ea"/>
              <a:buNone/>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static long currentTimeMillis();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获取自</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1970-01-01 00:00:00 000</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到系统当前时间的总毫秒数</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2" indent="0" algn="l" defTabSz="457200" hangingPunct="0">
              <a:lnSpc>
                <a:spcPct val="150000"/>
              </a:lnSpc>
              <a:spcAft>
                <a:spcPts val="0"/>
              </a:spcAft>
              <a:buClrTx/>
              <a:buSzTx/>
              <a:buFont typeface="+mj-ea"/>
              <a:buNone/>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static long nanoTime();</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获取自1970年1月1日0时0分0秒以来，当前时间的纳秒数</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2" indent="0" algn="l" defTabSz="457200" hangingPunct="0">
              <a:lnSpc>
                <a:spcPct val="150000"/>
              </a:lnSpc>
              <a:spcAft>
                <a:spcPts val="0"/>
              </a:spcAft>
              <a:buClrTx/>
              <a:buSzTx/>
              <a:buFont typeface="+mj-ea"/>
              <a:buNone/>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static Map&lt;String,String&gt; getenv();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获取当前系统的环境变量，例如</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Path</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JAVA_HOME</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CLASSPATH</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等。</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2" indent="0" algn="l" defTabSz="457200" hangingPunct="0">
              <a:lnSpc>
                <a:spcPct val="150000"/>
              </a:lnSpc>
              <a:spcAft>
                <a:spcPts val="0"/>
              </a:spcAft>
              <a:buClrTx/>
              <a:buSzTx/>
              <a:buFont typeface="+mj-ea"/>
              <a:buNone/>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static Properties getProperties();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获取当前系统的属性。</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184150" lvl="2" indent="0" algn="l" defTabSz="457200" hangingPunct="0">
              <a:lnSpc>
                <a:spcPct val="150000"/>
              </a:lnSpc>
              <a:spcAft>
                <a:spcPts val="0"/>
              </a:spcAft>
              <a:buClrTx/>
              <a:buSzTx/>
              <a:buFont typeface="+mj-ea"/>
              <a:buNone/>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static String getProperty(String key); </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通过</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key</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获取指定的系统属性。</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10System</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083310"/>
            <a:ext cx="9582785" cy="481012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UUID</a:t>
            </a:r>
            <a:endPar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endParaRPr>
          </a:p>
          <a:p>
            <a:pPr marL="0" algn="l" defTabSz="457200" hangingPunct="0">
              <a:lnSpc>
                <a:spcPct val="150000"/>
              </a:lnSpc>
              <a:spcAft>
                <a:spcPts val="0"/>
              </a:spcAft>
              <a:buClrTx/>
              <a:buSzTx/>
              <a:buNone/>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UUID（通用唯一标识符）是一种软件构建的标准，用来生成具有唯一性的ID。</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algn="l" defTabSz="457200" hangingPunct="0">
              <a:lnSpc>
                <a:spcPct val="150000"/>
              </a:lnSpc>
              <a:spcAft>
                <a:spcPts val="0"/>
              </a:spcAft>
              <a:buClrTx/>
              <a:buSzTx/>
              <a:buNone/>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UUID具有以下特点：</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UUID可以在分布式系统中生成唯一的标识符，避免因为主键冲突等问题带来的麻烦。</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UUID具有足够的唯一性，</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重复</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的概率相当低。UUID使用的是128位数字，除了传统的16进制表示之外</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en-US" altLang="zh-CN" sz="1400" b="1"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32</a:t>
            </a:r>
            <a:r>
              <a:rPr lang="zh-CN" altLang="en-US" sz="1400" b="1"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位的</a:t>
            </a:r>
            <a:r>
              <a:rPr lang="en-US" altLang="zh-CN" sz="1400" b="1"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16</a:t>
            </a:r>
            <a:r>
              <a:rPr lang="zh-CN" altLang="en-US" sz="1400" b="1"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进制表示</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，还有基于62进制的表示，可以更加简洁紧凑。</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UUID生成时不需要依赖任何中央控制器或数据库服务器，可以在本地方便、快速地生成唯一标识符。</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UUID生成后可以被许多编程语言支持并方便地转化为字符串表示形式，适用于多种应用场景。</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algn="l" defTabSz="457200" hangingPunct="0">
              <a:lnSpc>
                <a:spcPct val="150000"/>
              </a:lnSpc>
              <a:spcAft>
                <a:spcPts val="0"/>
              </a:spcAft>
              <a:buClrTx/>
              <a:buSzTx/>
              <a:buNone/>
              <a:defRPr/>
            </a:pP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在Java开发中，UUID的使用是非常普遍的。它可以用于生成数据表主键、场景标识、链路追踪、缓存Key等。使用UUID可以方便地避免主键、缓存Key等因冲突而产生的问题，同时能够实现多种功能，例如追踪、缓存、日志记录等。</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algn="l" defTabSz="457200" hangingPunct="0">
              <a:lnSpc>
                <a:spcPct val="150000"/>
              </a:lnSpc>
              <a:spcAft>
                <a:spcPts val="0"/>
              </a:spcAft>
              <a:buClrTx/>
              <a:buSzTx/>
              <a:buNone/>
              <a:defRPr/>
            </a:pP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0" algn="l" defTabSz="457200" hangingPunct="0">
              <a:lnSpc>
                <a:spcPct val="150000"/>
              </a:lnSpc>
              <a:spcAft>
                <a:spcPts val="0"/>
              </a:spcAft>
              <a:buClrTx/>
              <a:buSzTx/>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Java中的java.util.UUID类提供对UUID的支持</a:t>
            </a:r>
            <a:endPar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生成</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UUID</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static UUID randomUUID();</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9850" indent="-342900" algn="l" defTabSz="457200" hangingPunct="0">
              <a:lnSpc>
                <a:spcPct val="150000"/>
              </a:lnSpc>
              <a:spcAft>
                <a:spcPts val="0"/>
              </a:spcAft>
              <a:buClrTx/>
              <a:buSzTx/>
              <a:buFont typeface="+mj-ea"/>
              <a:buAutoNum type="circleNumDbPlain"/>
              <a:defRPr/>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将</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UUID</a:t>
            </a: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转换为字符串：</a:t>
            </a:r>
            <a:r>
              <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String toString();</a:t>
            </a:r>
            <a:endParaRPr lang="en-US" altLang="zh-CN"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6734175" cy="497205"/>
          </a:xfrm>
          <a:prstGeom prst="rect">
            <a:avLst/>
          </a:prstGeom>
          <a:noFill/>
        </p:spPr>
        <p:txBody>
          <a:bodyPr wrap="square" rtlCol="0">
            <a:no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11UUID</a:t>
            </a:r>
            <a:endPar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a:p>
            <a:pPr lvl="0">
              <a:defRPr/>
            </a:pP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直角三角形 79"/>
          <p:cNvSpPr/>
          <p:nvPr/>
        </p:nvSpPr>
        <p:spPr>
          <a:xfrm flipV="1">
            <a:off x="0" y="0"/>
            <a:ext cx="1537639" cy="1537639"/>
          </a:xfrm>
          <a:prstGeom prst="rtTriangle">
            <a:avLst/>
          </a:prstGeom>
          <a:solidFill>
            <a:srgbClr val="2C3173">
              <a:alpha val="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flipH="1">
            <a:off x="3412274" y="0"/>
            <a:ext cx="8132956" cy="6858000"/>
          </a:xfrm>
          <a:custGeom>
            <a:avLst/>
            <a:gdLst>
              <a:gd name="connsiteX0" fmla="*/ 1274956 w 8132956"/>
              <a:gd name="connsiteY0" fmla="*/ 0 h 6858000"/>
              <a:gd name="connsiteX1" fmla="*/ 0 w 8132956"/>
              <a:gd name="connsiteY1" fmla="*/ 0 h 6858000"/>
              <a:gd name="connsiteX2" fmla="*/ 0 w 8132956"/>
              <a:gd name="connsiteY2" fmla="*/ 6858000 h 6858000"/>
              <a:gd name="connsiteX3" fmla="*/ 8132956 w 813295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132956" h="6858000">
                <a:moveTo>
                  <a:pt x="1274956" y="0"/>
                </a:moveTo>
                <a:lnTo>
                  <a:pt x="0" y="0"/>
                </a:lnTo>
                <a:lnTo>
                  <a:pt x="0" y="6858000"/>
                </a:lnTo>
                <a:lnTo>
                  <a:pt x="8132956" y="6858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flipH="1">
            <a:off x="4059044" y="0"/>
            <a:ext cx="8132956" cy="6858000"/>
          </a:xfrm>
          <a:custGeom>
            <a:avLst/>
            <a:gdLst>
              <a:gd name="connsiteX0" fmla="*/ 1274956 w 8132956"/>
              <a:gd name="connsiteY0" fmla="*/ 0 h 6858000"/>
              <a:gd name="connsiteX1" fmla="*/ 0 w 8132956"/>
              <a:gd name="connsiteY1" fmla="*/ 0 h 6858000"/>
              <a:gd name="connsiteX2" fmla="*/ 0 w 8132956"/>
              <a:gd name="connsiteY2" fmla="*/ 6858000 h 6858000"/>
              <a:gd name="connsiteX3" fmla="*/ 8132956 w 813295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132956" h="6858000">
                <a:moveTo>
                  <a:pt x="1274956" y="0"/>
                </a:moveTo>
                <a:lnTo>
                  <a:pt x="0" y="0"/>
                </a:lnTo>
                <a:lnTo>
                  <a:pt x="0" y="6858000"/>
                </a:lnTo>
                <a:lnTo>
                  <a:pt x="8132956"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p:cNvSpPr/>
          <p:nvPr/>
        </p:nvSpPr>
        <p:spPr>
          <a:xfrm flipH="1">
            <a:off x="7627434" y="2283274"/>
            <a:ext cx="4564566" cy="4564566"/>
          </a:xfrm>
          <a:prstGeom prst="rtTriangle">
            <a:avLst/>
          </a:pr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6632575" y="1537335"/>
            <a:ext cx="4479290" cy="4239260"/>
          </a:xfrm>
          <a:prstGeom prst="ellipse">
            <a:avLst/>
          </a:prstGeom>
          <a:solidFill>
            <a:schemeClr val="bg1"/>
          </a:solidFill>
          <a:ln w="22225" cap="flat" cmpd="sng" algn="ctr">
            <a:noFill/>
            <a:prstDash val="solid"/>
            <a:miter lim="800000"/>
          </a:ln>
          <a:effectLst>
            <a:outerShdw blurRad="939800" dist="266700" sx="99000" sy="99000" algn="ctr" rotWithShape="0">
              <a:schemeClr val="accent1">
                <a:lumMod val="50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思源黑体 CN Normal" panose="020B0400000000000000" pitchFamily="34" charset="-122"/>
              <a:ea typeface="思源黑体 CN Medium" panose="020B0600000000000000" pitchFamily="34" charset="-122"/>
              <a:sym typeface="思源黑体 CN Medium" panose="020B0600000000000000" pitchFamily="34" charset="-122"/>
            </a:endParaRPr>
          </a:p>
        </p:txBody>
      </p:sp>
      <p:sp>
        <p:nvSpPr>
          <p:cNvPr id="14" name="椭圆 13"/>
          <p:cNvSpPr/>
          <p:nvPr/>
        </p:nvSpPr>
        <p:spPr>
          <a:xfrm>
            <a:off x="6837680" y="1727200"/>
            <a:ext cx="4105910" cy="3859530"/>
          </a:xfrm>
          <a:prstGeom prst="ellipse">
            <a:avLst/>
          </a:prstGeom>
          <a:noFill/>
          <a:ln>
            <a:solidFill>
              <a:srgbClr val="2C3173">
                <a:alpha val="32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1459B"/>
              </a:solidFill>
            </a:endParaRPr>
          </a:p>
        </p:txBody>
      </p:sp>
      <p:grpSp>
        <p:nvGrpSpPr>
          <p:cNvPr id="32" name="组合 31"/>
          <p:cNvGrpSpPr/>
          <p:nvPr/>
        </p:nvGrpSpPr>
        <p:grpSpPr>
          <a:xfrm>
            <a:off x="5434330" y="2151380"/>
            <a:ext cx="586105" cy="245110"/>
            <a:chOff x="8225" y="1632"/>
            <a:chExt cx="923" cy="386"/>
          </a:xfrm>
          <a:solidFill>
            <a:srgbClr val="002562"/>
          </a:solidFill>
        </p:grpSpPr>
        <p:grpSp>
          <p:nvGrpSpPr>
            <p:cNvPr id="6" name="组合 5"/>
            <p:cNvGrpSpPr/>
            <p:nvPr/>
          </p:nvGrpSpPr>
          <p:grpSpPr>
            <a:xfrm>
              <a:off x="8225" y="1632"/>
              <a:ext cx="416" cy="387"/>
              <a:chOff x="4218240" y="1782762"/>
              <a:chExt cx="525790" cy="489777"/>
            </a:xfrm>
            <a:grpFill/>
          </p:grpSpPr>
          <p:sp>
            <p:nvSpPr>
              <p:cNvPr id="77" name="椭圆 76"/>
              <p:cNvSpPr/>
              <p:nvPr/>
            </p:nvSpPr>
            <p:spPr>
              <a:xfrm>
                <a:off x="421824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椭圆 77"/>
              <p:cNvSpPr/>
              <p:nvPr/>
            </p:nvSpPr>
            <p:spPr>
              <a:xfrm>
                <a:off x="443792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4657599"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421824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443792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4657599"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421824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443792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椭圆 68"/>
              <p:cNvSpPr/>
              <p:nvPr/>
            </p:nvSpPr>
            <p:spPr>
              <a:xfrm>
                <a:off x="4657599"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8732" y="1632"/>
              <a:ext cx="416" cy="387"/>
              <a:chOff x="4218240" y="1782762"/>
              <a:chExt cx="525790" cy="489777"/>
            </a:xfrm>
            <a:grpFill/>
          </p:grpSpPr>
          <p:sp>
            <p:nvSpPr>
              <p:cNvPr id="3" name="椭圆 2"/>
              <p:cNvSpPr/>
              <p:nvPr/>
            </p:nvSpPr>
            <p:spPr>
              <a:xfrm>
                <a:off x="421824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43792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657599"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421824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443792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4657599"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421824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443792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657599"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51" name="组合 50"/>
          <p:cNvGrpSpPr/>
          <p:nvPr/>
        </p:nvGrpSpPr>
        <p:grpSpPr>
          <a:xfrm>
            <a:off x="10789920" y="5880100"/>
            <a:ext cx="586105" cy="245110"/>
            <a:chOff x="8225" y="1632"/>
            <a:chExt cx="923" cy="386"/>
          </a:xfrm>
          <a:solidFill>
            <a:srgbClr val="ED7D31"/>
          </a:solidFill>
        </p:grpSpPr>
        <p:grpSp>
          <p:nvGrpSpPr>
            <p:cNvPr id="52" name="组合 51"/>
            <p:cNvGrpSpPr/>
            <p:nvPr/>
          </p:nvGrpSpPr>
          <p:grpSpPr>
            <a:xfrm>
              <a:off x="8225" y="1632"/>
              <a:ext cx="416" cy="387"/>
              <a:chOff x="4218240" y="1782762"/>
              <a:chExt cx="525790" cy="489777"/>
            </a:xfrm>
            <a:grpFill/>
          </p:grpSpPr>
          <p:sp>
            <p:nvSpPr>
              <p:cNvPr id="53" name="椭圆 52"/>
              <p:cNvSpPr/>
              <p:nvPr/>
            </p:nvSpPr>
            <p:spPr>
              <a:xfrm>
                <a:off x="421824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443792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4657599"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21824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椭圆 56"/>
              <p:cNvSpPr/>
              <p:nvPr/>
            </p:nvSpPr>
            <p:spPr>
              <a:xfrm>
                <a:off x="443792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椭圆 57"/>
              <p:cNvSpPr/>
              <p:nvPr/>
            </p:nvSpPr>
            <p:spPr>
              <a:xfrm>
                <a:off x="4657599"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椭圆 58"/>
              <p:cNvSpPr/>
              <p:nvPr/>
            </p:nvSpPr>
            <p:spPr>
              <a:xfrm>
                <a:off x="421824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p:cNvSpPr/>
              <p:nvPr/>
            </p:nvSpPr>
            <p:spPr>
              <a:xfrm>
                <a:off x="443792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椭圆 60"/>
              <p:cNvSpPr/>
              <p:nvPr/>
            </p:nvSpPr>
            <p:spPr>
              <a:xfrm>
                <a:off x="4657599"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2" name="组合 61"/>
            <p:cNvGrpSpPr/>
            <p:nvPr/>
          </p:nvGrpSpPr>
          <p:grpSpPr>
            <a:xfrm>
              <a:off x="8732" y="1632"/>
              <a:ext cx="416" cy="387"/>
              <a:chOff x="4218240" y="1782762"/>
              <a:chExt cx="525790" cy="489777"/>
            </a:xfrm>
            <a:grpFill/>
          </p:grpSpPr>
          <p:sp>
            <p:nvSpPr>
              <p:cNvPr id="63" name="椭圆 62"/>
              <p:cNvSpPr/>
              <p:nvPr/>
            </p:nvSpPr>
            <p:spPr>
              <a:xfrm>
                <a:off x="421824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4437920"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4657599" y="1782762"/>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421824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椭圆 69"/>
              <p:cNvSpPr/>
              <p:nvPr/>
            </p:nvSpPr>
            <p:spPr>
              <a:xfrm>
                <a:off x="4437920"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4657599" y="1984435"/>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椭圆 74"/>
              <p:cNvSpPr/>
              <p:nvPr/>
            </p:nvSpPr>
            <p:spPr>
              <a:xfrm>
                <a:off x="421824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p:cNvSpPr/>
              <p:nvPr/>
            </p:nvSpPr>
            <p:spPr>
              <a:xfrm>
                <a:off x="4437920"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p:nvPr/>
            </p:nvSpPr>
            <p:spPr>
              <a:xfrm>
                <a:off x="4657599" y="2186108"/>
                <a:ext cx="86431" cy="8643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83" name="PA_矩形 29"/>
          <p:cNvSpPr/>
          <p:nvPr>
            <p:custDataLst>
              <p:tags r:id="rId1"/>
            </p:custDataLst>
          </p:nvPr>
        </p:nvSpPr>
        <p:spPr>
          <a:xfrm>
            <a:off x="570123" y="2582387"/>
            <a:ext cx="5490317" cy="2062103"/>
          </a:xfrm>
          <a:prstGeom prst="rect">
            <a:avLst/>
          </a:prstGeom>
          <a:ln>
            <a:noFill/>
          </a:ln>
          <a:effectLst/>
        </p:spPr>
        <p:txBody>
          <a:bodyPr wrap="square">
            <a:spAutoFit/>
          </a:bodyPr>
          <a:lstStyle/>
          <a:p>
            <a:pPr algn="dist"/>
            <a:r>
              <a:rPr lang="zh-CN" altLang="en-US" sz="6400" b="1" dirty="0">
                <a:solidFill>
                  <a:srgbClr val="ED7D31"/>
                </a:solidFill>
                <a:latin typeface="思源黑体 CN Bold" panose="020B0800000000000000" pitchFamily="34" charset="-122"/>
                <a:ea typeface="思源黑体 CN Bold" panose="020B0800000000000000" pitchFamily="34" charset="-122"/>
                <a:cs typeface="Open Sans" panose="020B0606030504020204" pitchFamily="34" charset="0"/>
              </a:rPr>
              <a:t>口口相传的</a:t>
            </a:r>
            <a:r>
              <a:rPr lang="en-US" altLang="zh-CN" sz="6400" b="1" dirty="0">
                <a:solidFill>
                  <a:srgbClr val="ED7D31"/>
                </a:solidFill>
                <a:latin typeface="思源黑体 CN Bold" panose="020B0800000000000000" pitchFamily="34" charset="-122"/>
                <a:ea typeface="思源黑体 CN Bold" panose="020B0800000000000000" pitchFamily="34" charset="-122"/>
                <a:cs typeface="Open Sans" panose="020B0606030504020204" pitchFamily="34" charset="0"/>
              </a:rPr>
              <a:t>Java</a:t>
            </a:r>
            <a:r>
              <a:rPr lang="zh-CN" altLang="en-US" sz="6400" b="1" dirty="0">
                <a:solidFill>
                  <a:srgbClr val="ED7D31"/>
                </a:solidFill>
                <a:latin typeface="思源黑体 CN Bold" panose="020B0800000000000000" pitchFamily="34" charset="-122"/>
                <a:ea typeface="思源黑体 CN Bold" panose="020B0800000000000000" pitchFamily="34" charset="-122"/>
                <a:cs typeface="Open Sans" panose="020B0606030504020204" pitchFamily="34" charset="0"/>
              </a:rPr>
              <a:t>黄埔军校</a:t>
            </a:r>
            <a:endParaRPr lang="zh-CN" altLang="en-US" sz="6400" b="1" dirty="0">
              <a:latin typeface="思源黑体 CN Bold" panose="020B0800000000000000" pitchFamily="34" charset="-122"/>
              <a:ea typeface="思源黑体 CN Bold" panose="020B0800000000000000" pitchFamily="34" charset="-122"/>
              <a:cs typeface="Open Sans" panose="020B0606030504020204" pitchFamily="34" charset="0"/>
            </a:endParaRPr>
          </a:p>
        </p:txBody>
      </p:sp>
      <p:sp>
        <p:nvSpPr>
          <p:cNvPr id="84" name="PA_圆角矩形 31"/>
          <p:cNvSpPr/>
          <p:nvPr>
            <p:custDataLst>
              <p:tags r:id="rId2"/>
            </p:custDataLst>
          </p:nvPr>
        </p:nvSpPr>
        <p:spPr>
          <a:xfrm>
            <a:off x="632213" y="5080777"/>
            <a:ext cx="1351751" cy="338839"/>
          </a:xfrm>
          <a:prstGeom prst="roundRect">
            <a:avLst/>
          </a:prstGeom>
          <a:solidFill>
            <a:srgbClr val="002358"/>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思源黑体 CN Regular" panose="020B0500000000000000" pitchFamily="34" charset="-122"/>
                <a:ea typeface="思源黑体 CN Regular" panose="020B0500000000000000" pitchFamily="34" charset="-122"/>
              </a:rPr>
              <a:t>：</a:t>
            </a:r>
            <a:endParaRPr lang="en-US" altLang="zh-CN" sz="1200" dirty="0">
              <a:solidFill>
                <a:schemeClr val="bg1"/>
              </a:solidFill>
              <a:latin typeface="思源黑体 CN Regular" panose="020B0500000000000000" pitchFamily="34" charset="-122"/>
              <a:ea typeface="思源黑体 CN Regular" panose="020B0500000000000000" pitchFamily="34" charset="-122"/>
            </a:endParaRPr>
          </a:p>
        </p:txBody>
      </p:sp>
      <p:sp>
        <p:nvSpPr>
          <p:cNvPr id="86" name="PA_圆角矩形 31"/>
          <p:cNvSpPr/>
          <p:nvPr>
            <p:custDataLst>
              <p:tags r:id="rId3"/>
            </p:custDataLst>
          </p:nvPr>
        </p:nvSpPr>
        <p:spPr>
          <a:xfrm>
            <a:off x="2720523" y="5080777"/>
            <a:ext cx="1351751" cy="338839"/>
          </a:xfrm>
          <a:prstGeom prst="roundRect">
            <a:avLst/>
          </a:prstGeom>
          <a:solidFill>
            <a:srgbClr val="ED7D3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bg1"/>
                </a:solidFill>
                <a:latin typeface="思源黑体 CN Regular" panose="020B0500000000000000" pitchFamily="34" charset="-122"/>
                <a:ea typeface="思源黑体 CN Regular" panose="020B0500000000000000" pitchFamily="34" charset="-122"/>
              </a:rPr>
              <a:t>：</a:t>
            </a:r>
            <a:endParaRPr lang="en-US" altLang="zh-CN" sz="1200" dirty="0">
              <a:solidFill>
                <a:schemeClr val="bg1"/>
              </a:solidFill>
              <a:latin typeface="思源黑体 CN Regular" panose="020B0500000000000000" pitchFamily="34" charset="-122"/>
              <a:ea typeface="思源黑体 CN Regular" panose="020B0500000000000000" pitchFamily="34" charset="-122"/>
            </a:endParaRPr>
          </a:p>
        </p:txBody>
      </p:sp>
      <p:grpSp>
        <p:nvGrpSpPr>
          <p:cNvPr id="89" name="组合 88"/>
          <p:cNvGrpSpPr/>
          <p:nvPr/>
        </p:nvGrpSpPr>
        <p:grpSpPr>
          <a:xfrm>
            <a:off x="695960" y="416560"/>
            <a:ext cx="1627505" cy="390525"/>
            <a:chOff x="7621368" y="4710754"/>
            <a:chExt cx="2609603" cy="626238"/>
          </a:xfrm>
          <a:solidFill>
            <a:schemeClr val="accent2"/>
          </a:solidFill>
        </p:grpSpPr>
        <p:sp>
          <p:nvSpPr>
            <p:cNvPr id="90" name="check-mark_2431"/>
            <p:cNvSpPr/>
            <p:nvPr/>
          </p:nvSpPr>
          <p:spPr>
            <a:xfrm>
              <a:off x="8621327" y="4727994"/>
              <a:ext cx="609685" cy="608998"/>
            </a:xfrm>
            <a:custGeom>
              <a:avLst/>
              <a:gdLst>
                <a:gd name="T0" fmla="*/ 213 w 427"/>
                <a:gd name="T1" fmla="*/ 0 h 427"/>
                <a:gd name="T2" fmla="*/ 0 w 427"/>
                <a:gd name="T3" fmla="*/ 213 h 427"/>
                <a:gd name="T4" fmla="*/ 213 w 427"/>
                <a:gd name="T5" fmla="*/ 427 h 427"/>
                <a:gd name="T6" fmla="*/ 427 w 427"/>
                <a:gd name="T7" fmla="*/ 213 h 427"/>
                <a:gd name="T8" fmla="*/ 213 w 427"/>
                <a:gd name="T9" fmla="*/ 0 h 427"/>
                <a:gd name="T10" fmla="*/ 180 w 427"/>
                <a:gd name="T11" fmla="*/ 312 h 427"/>
                <a:gd name="T12" fmla="*/ 82 w 427"/>
                <a:gd name="T13" fmla="*/ 214 h 427"/>
                <a:gd name="T14" fmla="*/ 120 w 427"/>
                <a:gd name="T15" fmla="*/ 176 h 427"/>
                <a:gd name="T16" fmla="*/ 180 w 427"/>
                <a:gd name="T17" fmla="*/ 236 h 427"/>
                <a:gd name="T18" fmla="*/ 308 w 427"/>
                <a:gd name="T19" fmla="*/ 108 h 427"/>
                <a:gd name="T20" fmla="*/ 346 w 427"/>
                <a:gd name="T21" fmla="*/ 146 h 427"/>
                <a:gd name="T22" fmla="*/ 180 w 427"/>
                <a:gd name="T23" fmla="*/ 312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27" h="427">
                  <a:moveTo>
                    <a:pt x="213" y="0"/>
                  </a:moveTo>
                  <a:cubicBezTo>
                    <a:pt x="96" y="0"/>
                    <a:pt x="0" y="96"/>
                    <a:pt x="0" y="213"/>
                  </a:cubicBezTo>
                  <a:cubicBezTo>
                    <a:pt x="0" y="331"/>
                    <a:pt x="96" y="427"/>
                    <a:pt x="213" y="427"/>
                  </a:cubicBezTo>
                  <a:cubicBezTo>
                    <a:pt x="331" y="427"/>
                    <a:pt x="427" y="331"/>
                    <a:pt x="427" y="213"/>
                  </a:cubicBezTo>
                  <a:cubicBezTo>
                    <a:pt x="427" y="96"/>
                    <a:pt x="331" y="0"/>
                    <a:pt x="213" y="0"/>
                  </a:cubicBezTo>
                  <a:close/>
                  <a:moveTo>
                    <a:pt x="180" y="312"/>
                  </a:moveTo>
                  <a:lnTo>
                    <a:pt x="82" y="214"/>
                  </a:lnTo>
                  <a:lnTo>
                    <a:pt x="120" y="176"/>
                  </a:lnTo>
                  <a:lnTo>
                    <a:pt x="180" y="236"/>
                  </a:lnTo>
                  <a:lnTo>
                    <a:pt x="308" y="108"/>
                  </a:lnTo>
                  <a:lnTo>
                    <a:pt x="346" y="146"/>
                  </a:lnTo>
                  <a:lnTo>
                    <a:pt x="180" y="312"/>
                  </a:lnTo>
                  <a:close/>
                </a:path>
              </a:pathLst>
            </a:custGeom>
            <a:solidFill>
              <a:srgbClr val="002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iconfont-1191-866891"/>
            <p:cNvSpPr/>
            <p:nvPr/>
          </p:nvSpPr>
          <p:spPr>
            <a:xfrm>
              <a:off x="7621368" y="4710754"/>
              <a:ext cx="609685" cy="609522"/>
            </a:xfrm>
            <a:custGeom>
              <a:avLst/>
              <a:gdLst>
                <a:gd name="T0" fmla="*/ 3884 w 7768"/>
                <a:gd name="T1" fmla="*/ 0 h 7766"/>
                <a:gd name="T2" fmla="*/ 0 w 7768"/>
                <a:gd name="T3" fmla="*/ 3883 h 7766"/>
                <a:gd name="T4" fmla="*/ 3884 w 7768"/>
                <a:gd name="T5" fmla="*/ 7766 h 7766"/>
                <a:gd name="T6" fmla="*/ 7768 w 7768"/>
                <a:gd name="T7" fmla="*/ 3883 h 7766"/>
                <a:gd name="T8" fmla="*/ 3884 w 7768"/>
                <a:gd name="T9" fmla="*/ 0 h 7766"/>
                <a:gd name="T10" fmla="*/ 3884 w 7768"/>
                <a:gd name="T11" fmla="*/ 6041 h 7766"/>
                <a:gd name="T12" fmla="*/ 3453 w 7768"/>
                <a:gd name="T13" fmla="*/ 5609 h 7766"/>
                <a:gd name="T14" fmla="*/ 3884 w 7768"/>
                <a:gd name="T15" fmla="*/ 5178 h 7766"/>
                <a:gd name="T16" fmla="*/ 4315 w 7768"/>
                <a:gd name="T17" fmla="*/ 5609 h 7766"/>
                <a:gd name="T18" fmla="*/ 3884 w 7768"/>
                <a:gd name="T19" fmla="*/ 6041 h 7766"/>
                <a:gd name="T20" fmla="*/ 4295 w 7768"/>
                <a:gd name="T21" fmla="*/ 4313 h 7766"/>
                <a:gd name="T22" fmla="*/ 3888 w 7768"/>
                <a:gd name="T23" fmla="*/ 4737 h 7766"/>
                <a:gd name="T24" fmla="*/ 3933 w 7768"/>
                <a:gd name="T25" fmla="*/ 4746 h 7766"/>
                <a:gd name="T26" fmla="*/ 3843 w 7768"/>
                <a:gd name="T27" fmla="*/ 4746 h 7766"/>
                <a:gd name="T28" fmla="*/ 3888 w 7768"/>
                <a:gd name="T29" fmla="*/ 4737 h 7766"/>
                <a:gd name="T30" fmla="*/ 3485 w 7768"/>
                <a:gd name="T31" fmla="*/ 4313 h 7766"/>
                <a:gd name="T32" fmla="*/ 3386 w 7768"/>
                <a:gd name="T33" fmla="*/ 2158 h 7766"/>
                <a:gd name="T34" fmla="*/ 3800 w 7768"/>
                <a:gd name="T35" fmla="*/ 1725 h 7766"/>
                <a:gd name="T36" fmla="*/ 3999 w 7768"/>
                <a:gd name="T37" fmla="*/ 1725 h 7766"/>
                <a:gd name="T38" fmla="*/ 4410 w 7768"/>
                <a:gd name="T39" fmla="*/ 2158 h 7766"/>
                <a:gd name="T40" fmla="*/ 4295 w 7768"/>
                <a:gd name="T41" fmla="*/ 4313 h 7766"/>
                <a:gd name="T42" fmla="*/ 4295 w 7768"/>
                <a:gd name="T43" fmla="*/ 4313 h 77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768" h="7766">
                  <a:moveTo>
                    <a:pt x="3884" y="0"/>
                  </a:moveTo>
                  <a:cubicBezTo>
                    <a:pt x="1739" y="0"/>
                    <a:pt x="0" y="1738"/>
                    <a:pt x="0" y="3883"/>
                  </a:cubicBezTo>
                  <a:cubicBezTo>
                    <a:pt x="0" y="6028"/>
                    <a:pt x="1739" y="7766"/>
                    <a:pt x="3884" y="7766"/>
                  </a:cubicBezTo>
                  <a:cubicBezTo>
                    <a:pt x="6029" y="7766"/>
                    <a:pt x="7768" y="6028"/>
                    <a:pt x="7768" y="3883"/>
                  </a:cubicBezTo>
                  <a:cubicBezTo>
                    <a:pt x="7768" y="1738"/>
                    <a:pt x="6029" y="0"/>
                    <a:pt x="3884" y="0"/>
                  </a:cubicBezTo>
                  <a:close/>
                  <a:moveTo>
                    <a:pt x="3884" y="6041"/>
                  </a:moveTo>
                  <a:cubicBezTo>
                    <a:pt x="3646" y="6041"/>
                    <a:pt x="3453" y="5847"/>
                    <a:pt x="3453" y="5609"/>
                  </a:cubicBezTo>
                  <a:cubicBezTo>
                    <a:pt x="3453" y="5371"/>
                    <a:pt x="3646" y="5178"/>
                    <a:pt x="3884" y="5178"/>
                  </a:cubicBezTo>
                  <a:cubicBezTo>
                    <a:pt x="4122" y="5178"/>
                    <a:pt x="4315" y="5371"/>
                    <a:pt x="4315" y="5609"/>
                  </a:cubicBezTo>
                  <a:cubicBezTo>
                    <a:pt x="4315" y="5847"/>
                    <a:pt x="4122" y="6041"/>
                    <a:pt x="3884" y="6041"/>
                  </a:cubicBezTo>
                  <a:close/>
                  <a:moveTo>
                    <a:pt x="4295" y="4313"/>
                  </a:moveTo>
                  <a:cubicBezTo>
                    <a:pt x="4284" y="4537"/>
                    <a:pt x="4103" y="4714"/>
                    <a:pt x="3888" y="4737"/>
                  </a:cubicBezTo>
                  <a:cubicBezTo>
                    <a:pt x="3904" y="4739"/>
                    <a:pt x="3917" y="4746"/>
                    <a:pt x="3933" y="4746"/>
                  </a:cubicBezTo>
                  <a:lnTo>
                    <a:pt x="3843" y="4746"/>
                  </a:lnTo>
                  <a:cubicBezTo>
                    <a:pt x="3859" y="4746"/>
                    <a:pt x="3873" y="4739"/>
                    <a:pt x="3888" y="4737"/>
                  </a:cubicBezTo>
                  <a:cubicBezTo>
                    <a:pt x="3672" y="4714"/>
                    <a:pt x="3495" y="4541"/>
                    <a:pt x="3485" y="4313"/>
                  </a:cubicBezTo>
                  <a:lnTo>
                    <a:pt x="3386" y="2158"/>
                  </a:lnTo>
                  <a:cubicBezTo>
                    <a:pt x="3375" y="1919"/>
                    <a:pt x="3562" y="1725"/>
                    <a:pt x="3800" y="1725"/>
                  </a:cubicBezTo>
                  <a:lnTo>
                    <a:pt x="3999" y="1725"/>
                  </a:lnTo>
                  <a:cubicBezTo>
                    <a:pt x="4239" y="1725"/>
                    <a:pt x="4424" y="1914"/>
                    <a:pt x="4410" y="2158"/>
                  </a:cubicBezTo>
                  <a:lnTo>
                    <a:pt x="4295" y="4313"/>
                  </a:lnTo>
                  <a:close/>
                  <a:moveTo>
                    <a:pt x="4295" y="4313"/>
                  </a:moveTo>
                  <a:close/>
                </a:path>
              </a:pathLst>
            </a:cu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play-button_91268"/>
            <p:cNvSpPr/>
            <p:nvPr/>
          </p:nvSpPr>
          <p:spPr>
            <a:xfrm>
              <a:off x="9621286" y="4727994"/>
              <a:ext cx="609685" cy="608766"/>
            </a:xfrm>
            <a:custGeom>
              <a:avLst/>
              <a:gdLst>
                <a:gd name="T0" fmla="*/ 267 w 533"/>
                <a:gd name="T1" fmla="*/ 0 h 533"/>
                <a:gd name="T2" fmla="*/ 0 w 533"/>
                <a:gd name="T3" fmla="*/ 267 h 533"/>
                <a:gd name="T4" fmla="*/ 267 w 533"/>
                <a:gd name="T5" fmla="*/ 533 h 533"/>
                <a:gd name="T6" fmla="*/ 533 w 533"/>
                <a:gd name="T7" fmla="*/ 267 h 533"/>
                <a:gd name="T8" fmla="*/ 267 w 533"/>
                <a:gd name="T9" fmla="*/ 0 h 533"/>
                <a:gd name="T10" fmla="*/ 356 w 533"/>
                <a:gd name="T11" fmla="*/ 285 h 533"/>
                <a:gd name="T12" fmla="*/ 199 w 533"/>
                <a:gd name="T13" fmla="*/ 376 h 533"/>
                <a:gd name="T14" fmla="*/ 167 w 533"/>
                <a:gd name="T15" fmla="*/ 357 h 533"/>
                <a:gd name="T16" fmla="*/ 167 w 533"/>
                <a:gd name="T17" fmla="*/ 176 h 533"/>
                <a:gd name="T18" fmla="*/ 199 w 533"/>
                <a:gd name="T19" fmla="*/ 157 h 533"/>
                <a:gd name="T20" fmla="*/ 356 w 533"/>
                <a:gd name="T21" fmla="*/ 248 h 533"/>
                <a:gd name="T22" fmla="*/ 356 w 533"/>
                <a:gd name="T23" fmla="*/ 285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3" h="533">
                  <a:moveTo>
                    <a:pt x="267" y="0"/>
                  </a:moveTo>
                  <a:cubicBezTo>
                    <a:pt x="119" y="0"/>
                    <a:pt x="0" y="119"/>
                    <a:pt x="0" y="267"/>
                  </a:cubicBezTo>
                  <a:cubicBezTo>
                    <a:pt x="0" y="414"/>
                    <a:pt x="119" y="533"/>
                    <a:pt x="267" y="533"/>
                  </a:cubicBezTo>
                  <a:cubicBezTo>
                    <a:pt x="414" y="533"/>
                    <a:pt x="533" y="414"/>
                    <a:pt x="533" y="267"/>
                  </a:cubicBezTo>
                  <a:cubicBezTo>
                    <a:pt x="533" y="119"/>
                    <a:pt x="414" y="0"/>
                    <a:pt x="267" y="0"/>
                  </a:cubicBezTo>
                  <a:close/>
                  <a:moveTo>
                    <a:pt x="356" y="285"/>
                  </a:moveTo>
                  <a:lnTo>
                    <a:pt x="199" y="376"/>
                  </a:lnTo>
                  <a:cubicBezTo>
                    <a:pt x="185" y="384"/>
                    <a:pt x="167" y="374"/>
                    <a:pt x="167" y="357"/>
                  </a:cubicBezTo>
                  <a:lnTo>
                    <a:pt x="167" y="176"/>
                  </a:lnTo>
                  <a:cubicBezTo>
                    <a:pt x="167" y="160"/>
                    <a:pt x="185" y="149"/>
                    <a:pt x="199" y="157"/>
                  </a:cubicBezTo>
                  <a:lnTo>
                    <a:pt x="356" y="248"/>
                  </a:lnTo>
                  <a:cubicBezTo>
                    <a:pt x="370" y="256"/>
                    <a:pt x="370" y="277"/>
                    <a:pt x="356" y="285"/>
                  </a:cubicBezTo>
                  <a:close/>
                </a:path>
              </a:pathLst>
            </a:custGeom>
            <a:solidFill>
              <a:srgbClr val="ED7D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6" name="组合 95"/>
          <p:cNvGrpSpPr/>
          <p:nvPr/>
        </p:nvGrpSpPr>
        <p:grpSpPr>
          <a:xfrm>
            <a:off x="695960" y="2163445"/>
            <a:ext cx="482600" cy="145415"/>
            <a:chOff x="1339" y="8078"/>
            <a:chExt cx="760" cy="229"/>
          </a:xfrm>
        </p:grpSpPr>
        <p:sp>
          <p:nvSpPr>
            <p:cNvPr id="97" name="椭圆 96"/>
            <p:cNvSpPr/>
            <p:nvPr>
              <p:custDataLst>
                <p:tags r:id="rId4"/>
              </p:custDataLst>
            </p:nvPr>
          </p:nvSpPr>
          <p:spPr>
            <a:xfrm rot="16200000">
              <a:off x="1339" y="8127"/>
              <a:ext cx="140" cy="140"/>
            </a:xfrm>
            <a:prstGeom prst="ellipse">
              <a:avLst/>
            </a:prstGeom>
            <a:solidFill>
              <a:srgbClr val="00256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noAutofit/>
            </a:bodyPr>
            <a:lstStyle/>
            <a:p>
              <a:pPr algn="ctr"/>
              <a:endParaRPr lang="zh-CN" altLang="en-US" kern="0">
                <a:solidFill>
                  <a:srgbClr val="3D485D"/>
                </a:solidFill>
                <a:latin typeface="思源黑体 CN Normal" panose="020B0400000000000000" pitchFamily="34" charset="-122"/>
                <a:ea typeface="思源黑体 CN Medium" panose="020B0600000000000000" pitchFamily="34" charset="-122"/>
                <a:sym typeface="思源黑体 CN Normal" panose="020B0400000000000000" pitchFamily="34" charset="-122"/>
              </a:endParaRPr>
            </a:p>
          </p:txBody>
        </p:sp>
        <p:sp>
          <p:nvSpPr>
            <p:cNvPr id="98" name="椭圆 97"/>
            <p:cNvSpPr/>
            <p:nvPr>
              <p:custDataLst>
                <p:tags r:id="rId5"/>
              </p:custDataLst>
            </p:nvPr>
          </p:nvSpPr>
          <p:spPr>
            <a:xfrm rot="16200000">
              <a:off x="1959" y="8127"/>
              <a:ext cx="140" cy="140"/>
            </a:xfrm>
            <a:prstGeom prst="ellipse">
              <a:avLst/>
            </a:prstGeom>
            <a:solidFill>
              <a:srgbClr val="002562"/>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noAutofit/>
            </a:bodyPr>
            <a:lstStyle/>
            <a:p>
              <a:pPr algn="ctr"/>
              <a:endParaRPr lang="zh-CN" altLang="en-US" kern="0">
                <a:solidFill>
                  <a:srgbClr val="3D485D"/>
                </a:solidFill>
                <a:latin typeface="思源黑体 CN Normal" panose="020B0400000000000000" pitchFamily="34" charset="-122"/>
                <a:ea typeface="思源黑体 CN Medium" panose="020B0600000000000000" pitchFamily="34" charset="-122"/>
                <a:sym typeface="思源黑体 CN Normal" panose="020B0400000000000000" pitchFamily="34" charset="-122"/>
              </a:endParaRPr>
            </a:p>
          </p:txBody>
        </p:sp>
        <p:sp>
          <p:nvSpPr>
            <p:cNvPr id="99" name="椭圆 98"/>
            <p:cNvSpPr/>
            <p:nvPr>
              <p:custDataLst>
                <p:tags r:id="rId6"/>
              </p:custDataLst>
            </p:nvPr>
          </p:nvSpPr>
          <p:spPr>
            <a:xfrm rot="16200000">
              <a:off x="1609" y="8078"/>
              <a:ext cx="229" cy="229"/>
            </a:xfrm>
            <a:prstGeom prst="ellipse">
              <a:avLst/>
            </a:prstGeom>
            <a:solidFill>
              <a:srgbClr val="ED7D3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rtlCol="0" anchor="ctr">
              <a:noAutofit/>
            </a:bodyPr>
            <a:lstStyle/>
            <a:p>
              <a:pPr algn="ctr"/>
              <a:endParaRPr lang="zh-CN" altLang="en-US" kern="0">
                <a:solidFill>
                  <a:srgbClr val="3D485D"/>
                </a:solidFill>
                <a:latin typeface="思源黑体 CN Normal" panose="020B0400000000000000" pitchFamily="34" charset="-122"/>
                <a:ea typeface="思源黑体 CN Medium" panose="020B0600000000000000" pitchFamily="34" charset="-122"/>
                <a:sym typeface="思源黑体 CN Normal" panose="020B0400000000000000" pitchFamily="34" charset="-122"/>
              </a:endParaRPr>
            </a:p>
          </p:txBody>
        </p:sp>
      </p:grpSp>
      <p:pic>
        <p:nvPicPr>
          <p:cNvPr id="16" name="图片 15"/>
          <p:cNvPicPr>
            <a:picLocks noChangeAspect="1"/>
          </p:cNvPicPr>
          <p:nvPr>
            <p:custDataLst>
              <p:tags r:id="rId7"/>
            </p:custDataLst>
          </p:nvPr>
        </p:nvPicPr>
        <p:blipFill>
          <a:blip r:embed="rId8"/>
          <a:stretch>
            <a:fillRect/>
          </a:stretch>
        </p:blipFill>
        <p:spPr>
          <a:xfrm>
            <a:off x="7499985" y="2397125"/>
            <a:ext cx="2743835" cy="2570480"/>
          </a:xfrm>
          <a:prstGeom prst="rect">
            <a:avLst/>
          </a:prstGeom>
        </p:spPr>
      </p:pic>
    </p:spTree>
    <p:custDataLst>
      <p:tags r:id="rId9"/>
    </p:custDataLst>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afterEffect">
                                  <p:stCondLst>
                                    <p:cond delay="0"/>
                                  </p:stCondLst>
                                  <p:iterate type="lt">
                                    <p:tmPct val="10000"/>
                                  </p:iterate>
                                  <p:childTnLst>
                                    <p:set>
                                      <p:cBhvr>
                                        <p:cTn id="6" dur="1" fill="hold">
                                          <p:stCondLst>
                                            <p:cond delay="0"/>
                                          </p:stCondLst>
                                        </p:cTn>
                                        <p:tgtEl>
                                          <p:spTgt spid="83"/>
                                        </p:tgtEl>
                                        <p:attrNameLst>
                                          <p:attrName>style.visibility</p:attrName>
                                        </p:attrNameLst>
                                      </p:cBhvr>
                                      <p:to>
                                        <p:strVal val="visible"/>
                                      </p:to>
                                    </p:set>
                                    <p:anim to="" calcmode="lin" valueType="num">
                                      <p:cBhvr>
                                        <p:cTn id="7" dur="700" fill="hold">
                                          <p:stCondLst>
                                            <p:cond delay="0"/>
                                          </p:stCondLst>
                                        </p:cTn>
                                        <p:tgtEl>
                                          <p:spTgt spid="83"/>
                                        </p:tgtEl>
                                        <p:attrNameLst>
                                          <p:attrName>ppt_y</p:attrName>
                                        </p:attrNameLst>
                                      </p:cBhvr>
                                      <p:tavLst>
                                        <p:tav tm="0" fmla="#ppt_y+#ppt_h/2*((1.5-1.5*$)^3-(1.5-1.5*$)^2)*8/9">
                                          <p:val>
                                            <p:fltVal val="0"/>
                                          </p:val>
                                        </p:tav>
                                        <p:tav tm="100000">
                                          <p:val>
                                            <p:fltVal val="1"/>
                                          </p:val>
                                        </p:tav>
                                      </p:tavLst>
                                    </p:anim>
                                    <p:anim to="" calcmode="lin" valueType="num">
                                      <p:cBhvr>
                                        <p:cTn id="8" dur="700" fill="hold">
                                          <p:stCondLst>
                                            <p:cond delay="0"/>
                                          </p:stCondLst>
                                        </p:cTn>
                                        <p:tgtEl>
                                          <p:spTgt spid="83"/>
                                        </p:tgtEl>
                                        <p:attrNameLst>
                                          <p:attrName>ppt_h</p:attrName>
                                        </p:attrNameLst>
                                      </p:cBhvr>
                                      <p:tavLst>
                                        <p:tav tm="0" fmla="#ppt_h-#ppt_h*((1.5-1.5*$)^3-(1.5-1.5*$)^2)">
                                          <p:val>
                                            <p:fltVal val="0"/>
                                          </p:val>
                                        </p:tav>
                                        <p:tav tm="100000">
                                          <p:val>
                                            <p:fltVal val="1"/>
                                          </p:val>
                                        </p:tav>
                                      </p:tavLst>
                                    </p:anim>
                                    <p:animEffect filter="fade">
                                      <p:cBhvr>
                                        <p:cTn id="9" dur="700">
                                          <p:stCondLst>
                                            <p:cond delay="0"/>
                                          </p:stCondLst>
                                        </p:cTn>
                                        <p:tgtEl>
                                          <p:spTgt spid="83"/>
                                        </p:tgtEl>
                                      </p:cBhvr>
                                    </p:animEffect>
                                  </p:childTnLst>
                                </p:cTn>
                              </p:par>
                            </p:childTnLst>
                          </p:cTn>
                        </p:par>
                        <p:par>
                          <p:cTn id="10" fill="hold">
                            <p:stCondLst>
                              <p:cond delay="1539"/>
                            </p:stCondLst>
                            <p:childTnLst>
                              <p:par>
                                <p:cTn id="11" presetID="42" presetClass="entr" presetSubtype="0" fill="hold" grpId="0" nodeType="afterEffect">
                                  <p:stCondLst>
                                    <p:cond delay="0"/>
                                  </p:stCondLst>
                                  <p:childTnLst>
                                    <p:set>
                                      <p:cBhvr>
                                        <p:cTn id="12" dur="1" fill="hold">
                                          <p:stCondLst>
                                            <p:cond delay="0"/>
                                          </p:stCondLst>
                                        </p:cTn>
                                        <p:tgtEl>
                                          <p:spTgt spid="84"/>
                                        </p:tgtEl>
                                        <p:attrNameLst>
                                          <p:attrName>style.visibility</p:attrName>
                                        </p:attrNameLst>
                                      </p:cBhvr>
                                      <p:to>
                                        <p:strVal val="visible"/>
                                      </p:to>
                                    </p:set>
                                    <p:animEffect transition="in" filter="fade">
                                      <p:cBhvr>
                                        <p:cTn id="13" dur="1000"/>
                                        <p:tgtEl>
                                          <p:spTgt spid="84"/>
                                        </p:tgtEl>
                                      </p:cBhvr>
                                    </p:animEffect>
                                    <p:anim calcmode="lin" valueType="num">
                                      <p:cBhvr>
                                        <p:cTn id="14" dur="1000" fill="hold"/>
                                        <p:tgtEl>
                                          <p:spTgt spid="84"/>
                                        </p:tgtEl>
                                        <p:attrNameLst>
                                          <p:attrName>ppt_x</p:attrName>
                                        </p:attrNameLst>
                                      </p:cBhvr>
                                      <p:tavLst>
                                        <p:tav tm="0">
                                          <p:val>
                                            <p:strVal val="#ppt_x"/>
                                          </p:val>
                                        </p:tav>
                                        <p:tav tm="100000">
                                          <p:val>
                                            <p:strVal val="#ppt_x"/>
                                          </p:val>
                                        </p:tav>
                                      </p:tavLst>
                                    </p:anim>
                                    <p:anim calcmode="lin" valueType="num">
                                      <p:cBhvr>
                                        <p:cTn id="15" dur="1000" fill="hold"/>
                                        <p:tgtEl>
                                          <p:spTgt spid="84"/>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86"/>
                                        </p:tgtEl>
                                        <p:attrNameLst>
                                          <p:attrName>style.visibility</p:attrName>
                                        </p:attrNameLst>
                                      </p:cBhvr>
                                      <p:to>
                                        <p:strVal val="visible"/>
                                      </p:to>
                                    </p:set>
                                    <p:animEffect transition="in" filter="fade">
                                      <p:cBhvr>
                                        <p:cTn id="18" dur="1000"/>
                                        <p:tgtEl>
                                          <p:spTgt spid="86"/>
                                        </p:tgtEl>
                                      </p:cBhvr>
                                    </p:animEffect>
                                    <p:anim calcmode="lin" valueType="num">
                                      <p:cBhvr>
                                        <p:cTn id="19" dur="1000" fill="hold"/>
                                        <p:tgtEl>
                                          <p:spTgt spid="86"/>
                                        </p:tgtEl>
                                        <p:attrNameLst>
                                          <p:attrName>ppt_x</p:attrName>
                                        </p:attrNameLst>
                                      </p:cBhvr>
                                      <p:tavLst>
                                        <p:tav tm="0">
                                          <p:val>
                                            <p:strVal val="#ppt_x"/>
                                          </p:val>
                                        </p:tav>
                                        <p:tav tm="100000">
                                          <p:val>
                                            <p:strVal val="#ppt_x"/>
                                          </p:val>
                                        </p:tav>
                                      </p:tavLst>
                                    </p:anim>
                                    <p:anim calcmode="lin" valueType="num">
                                      <p:cBhvr>
                                        <p:cTn id="20"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bldLvl="0" animBg="1"/>
      <p:bldP spid="84" grpId="0" bldLvl="0" animBg="1"/>
      <p:bldP spid="86"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1033780"/>
            <a:ext cx="9582785" cy="455358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String</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初识</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en-US" altLang="zh-CN" sz="1390" kern="0" dirty="0">
                <a:solidFill>
                  <a:schemeClr val="tx1"/>
                </a:solidFill>
                <a:latin typeface="思源黑体 CN Normal" panose="020B0400000000000000" pitchFamily="34" charset="-122"/>
                <a:ea typeface="思源黑体 CN Normal" panose="020B0400000000000000" pitchFamily="34" charset="-122"/>
              </a:rPr>
              <a:t>Java</a:t>
            </a:r>
            <a:r>
              <a:rPr lang="zh-CN" altLang="en-US" sz="1390" kern="0" dirty="0">
                <a:solidFill>
                  <a:schemeClr val="tx1"/>
                </a:solidFill>
                <a:latin typeface="思源黑体 CN Normal" panose="020B0400000000000000" pitchFamily="34" charset="-122"/>
                <a:ea typeface="思源黑体 CN Normal" panose="020B0400000000000000" pitchFamily="34" charset="-122"/>
              </a:rPr>
              <a:t>中的</a:t>
            </a:r>
            <a:r>
              <a:rPr lang="en-US" altLang="zh-CN" sz="1390" kern="0" dirty="0">
                <a:solidFill>
                  <a:schemeClr val="tx1"/>
                </a:solidFill>
                <a:latin typeface="思源黑体 CN Normal" panose="020B0400000000000000" pitchFamily="34" charset="-122"/>
                <a:ea typeface="思源黑体 CN Normal" panose="020B0400000000000000" pitchFamily="34" charset="-122"/>
              </a:rPr>
              <a:t>String</a:t>
            </a:r>
            <a:r>
              <a:rPr lang="zh-CN" altLang="en-US" sz="1390" kern="0" dirty="0">
                <a:solidFill>
                  <a:schemeClr val="tx1"/>
                </a:solidFill>
                <a:latin typeface="思源黑体 CN Normal" panose="020B0400000000000000" pitchFamily="34" charset="-122"/>
                <a:ea typeface="思源黑体 CN Normal" panose="020B0400000000000000" pitchFamily="34" charset="-122"/>
              </a:rPr>
              <a:t>属于引用数据类型，代表字符串。</a:t>
            </a:r>
            <a:endParaRPr lang="zh-CN" altLang="en-US" sz="139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39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rPr>
              <a:t>Java</a:t>
            </a:r>
            <a:r>
              <a:rPr lang="zh-CN" altLang="en-US" sz="139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rPr>
              <a:t>专门在堆中为字符串准备了一个字符串常量池。因为字符串使用比较频繁，放在字符串常量池中省去了对象的创建过程，从而提高程序的执行效率。（常量池属于一种缓存技术，缓存技术是提高程序执行效率的重要手段。）</a:t>
            </a:r>
            <a:endParaRPr lang="zh-CN" altLang="en-US" sz="139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endParaRPr>
          </a:p>
          <a:p>
            <a:pPr marL="800100" lvl="1" indent="-342900" algn="l" defTabSz="914400">
              <a:lnSpc>
                <a:spcPct val="150000"/>
              </a:lnSpc>
              <a:spcAft>
                <a:spcPts val="0"/>
              </a:spcAft>
              <a:buFont typeface="+mj-lt"/>
              <a:buAutoNum type="arabicPeriod"/>
            </a:pP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rPr>
              <a:t>String s1 = “hello”; </a:t>
            </a:r>
            <a:endPar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endParaRPr>
          </a:p>
          <a:p>
            <a:pPr marL="800100" lvl="1" indent="-342900" algn="l" defTabSz="914400">
              <a:lnSpc>
                <a:spcPct val="150000"/>
              </a:lnSpc>
              <a:spcAft>
                <a:spcPts val="0"/>
              </a:spcAft>
              <a:buFont typeface="+mj-lt"/>
              <a:buAutoNum type="arabicPeriod"/>
            </a:pP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rPr>
              <a:t>String s2 = “hello”;</a:t>
            </a:r>
            <a:endPar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endParaRPr>
          </a:p>
          <a:p>
            <a:pPr marL="800100" lvl="1" indent="-342900" algn="l" defTabSz="914400">
              <a:lnSpc>
                <a:spcPct val="150000"/>
              </a:lnSpc>
              <a:spcAft>
                <a:spcPts val="0"/>
              </a:spcAft>
              <a:buFont typeface="+mj-lt"/>
              <a:buAutoNum type="arabicPeriod"/>
            </a:pP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rPr>
              <a:t>System.out.println(s1 == s2); // true </a:t>
            </a: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rPr>
              <a:t>说明</a:t>
            </a: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rPr>
              <a:t>s1</a:t>
            </a: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rPr>
              <a:t>和</a:t>
            </a: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rPr>
              <a:t>s2</a:t>
            </a: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rPr>
              <a:t>指向了字符串常量池中的同一个字符串对象。</a:t>
            </a:r>
            <a:endPar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endParaRPr>
          </a:p>
          <a:p>
            <a:pPr marL="800100" lvl="1" indent="-342900" algn="l" defTabSz="914400">
              <a:lnSpc>
                <a:spcPct val="150000"/>
              </a:lnSpc>
              <a:spcAft>
                <a:spcPts val="0"/>
              </a:spcAft>
              <a:buFont typeface="+mj-lt"/>
              <a:buAutoNum type="arabicPeriod"/>
            </a:pPr>
            <a:r>
              <a:rPr lang="zh-CN" altLang="en-US" sz="1205" b="1"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注意：字符串字面量在编译的时候就已经确定了将其放到字符串常量池中。</a:t>
            </a:r>
            <a:r>
              <a:rPr lang="en-US" altLang="zh-CN" sz="1205" b="1"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JVM</a:t>
            </a:r>
            <a:r>
              <a:rPr lang="zh-CN" altLang="en-US" sz="1205" b="1"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启动时会立即</a:t>
            </a:r>
            <a:r>
              <a:rPr lang="zh-CN" sz="1205" b="1"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程序中带有双引号的字符串全部</a:t>
            </a:r>
            <a:r>
              <a:rPr lang="zh-CN" altLang="en-US" sz="1205" b="1"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sym typeface="+mn-ea"/>
              </a:rPr>
              <a:t>放入字符串常量池。</a:t>
            </a:r>
            <a:endParaRPr lang="zh-CN" altLang="en-US" sz="1205" b="1" kern="0" dirty="0">
              <a:solidFill>
                <a:srgbClr val="FF0000"/>
              </a:solidFill>
              <a:latin typeface="思源黑体 CN Normal" panose="020B0400000000000000" pitchFamily="34" charset="-122"/>
              <a:ea typeface="思源黑体 CN Normal" panose="020B0400000000000000" pitchFamily="34" charset="-122"/>
              <a:cs typeface="微软雅黑" panose="020B0503020204020204" charset="-122"/>
            </a:endParaRPr>
          </a:p>
          <a:p>
            <a:pPr marL="228600" indent="-228600" algn="l" defTabSz="914400">
              <a:lnSpc>
                <a:spcPct val="150000"/>
              </a:lnSpc>
              <a:spcAft>
                <a:spcPts val="0"/>
              </a:spcAft>
              <a:buFont typeface="+mj-ea"/>
              <a:buAutoNum type="circleNumDbPlain"/>
            </a:pPr>
            <a:r>
              <a:rPr lang="en-US" altLang="zh-CN" sz="139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rPr>
              <a:t>Java8</a:t>
            </a:r>
            <a:r>
              <a:rPr lang="zh-CN" altLang="en-US" sz="139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rPr>
              <a:t>之后字符串常量池在堆中。</a:t>
            </a:r>
            <a:r>
              <a:rPr lang="en-US" altLang="zh-CN" sz="139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rPr>
              <a:t>Java8</a:t>
            </a:r>
            <a:r>
              <a:rPr lang="zh-CN" altLang="en-US" sz="139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rPr>
              <a:t>之前字符串常量池在永久代。</a:t>
            </a:r>
            <a:endParaRPr lang="zh-CN" altLang="en-US" sz="139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endParaRPr>
          </a:p>
          <a:p>
            <a:pPr marL="228600" indent="-228600" algn="l" defTabSz="914400">
              <a:lnSpc>
                <a:spcPct val="150000"/>
              </a:lnSpc>
              <a:spcAft>
                <a:spcPts val="0"/>
              </a:spcAft>
              <a:buFont typeface="+mj-ea"/>
              <a:buAutoNum type="circleNumDbPlain"/>
            </a:pPr>
            <a:r>
              <a:rPr lang="zh-CN" altLang="en-US" sz="139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rPr>
              <a:t>字符串一旦创建是不可变的。（底层</a:t>
            </a:r>
            <a:r>
              <a:rPr lang="en-US" altLang="zh-CN" sz="139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rPr>
              <a:t>String</a:t>
            </a:r>
            <a:r>
              <a:rPr lang="zh-CN" altLang="en-US" sz="139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rPr>
              <a:t>源码中有一个属性：private final byte[] value;）</a:t>
            </a:r>
            <a:endParaRPr lang="zh-CN" altLang="en-US" sz="139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endParaRPr>
          </a:p>
          <a:p>
            <a:pPr marL="800100" lvl="1" indent="-342900" algn="l" defTabSz="914400">
              <a:lnSpc>
                <a:spcPct val="150000"/>
              </a:lnSpc>
              <a:spcAft>
                <a:spcPts val="0"/>
              </a:spcAft>
              <a:buFont typeface="+mj-lt"/>
              <a:buAutoNum type="arabicPeriod"/>
            </a:pP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rPr>
              <a:t>String s = “hello”; </a:t>
            </a: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rPr>
              <a:t>其中</a:t>
            </a: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“hello”</a:t>
            </a: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存储在字符串常量池中。</a:t>
            </a:r>
            <a:endPar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800100" lvl="1" indent="-342900" algn="l" defTabSz="914400">
              <a:lnSpc>
                <a:spcPct val="150000"/>
              </a:lnSpc>
              <a:spcAft>
                <a:spcPts val="0"/>
              </a:spcAft>
              <a:buFont typeface="+mj-lt"/>
              <a:buAutoNum type="arabicPeriod"/>
            </a:pP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“hello”</a:t>
            </a: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不可变。不能变成</a:t>
            </a: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“hello123”</a:t>
            </a: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。如果进行字符串拼接，必然创建新的字符串对象。</a:t>
            </a:r>
            <a:endPar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800100" lvl="1" indent="-342900" algn="l" defTabSz="914400">
              <a:lnSpc>
                <a:spcPct val="150000"/>
              </a:lnSpc>
              <a:spcAft>
                <a:spcPts val="0"/>
              </a:spcAft>
              <a:buFont typeface="+mj-lt"/>
              <a:buAutoNum type="arabicPeriod"/>
            </a:pP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是</a:t>
            </a: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“hello”</a:t>
            </a: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不可变，不是</a:t>
            </a: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a:t>
            </a: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不可变，</a:t>
            </a: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a:t>
            </a:r>
            <a:r>
              <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可以指向其它的字符串对象：</a:t>
            </a:r>
            <a:r>
              <a:rPr lang="en-US" altLang="zh-CN"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 = “xyz”;</a:t>
            </a:r>
            <a:endPar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323024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01String</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类</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34720"/>
            <a:ext cx="9582785" cy="518985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String</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的拼接</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zh-CN" altLang="en-US" sz="1600" kern="0" dirty="0">
                <a:solidFill>
                  <a:schemeClr val="tx1"/>
                </a:solidFill>
                <a:latin typeface="思源黑体 CN Normal" panose="020B0400000000000000" pitchFamily="34" charset="-122"/>
                <a:ea typeface="思源黑体 CN Normal" panose="020B0400000000000000" pitchFamily="34" charset="-122"/>
              </a:rPr>
              <a:t>动态拼接之后的新字符串不会自动放到字符串常量池中：</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en-US" altLang="zh-CN" sz="1600" kern="0" dirty="0">
                <a:solidFill>
                  <a:schemeClr val="tx1"/>
                </a:solidFill>
                <a:latin typeface="思源黑体 CN Normal" panose="020B0400000000000000" pitchFamily="34" charset="-122"/>
                <a:ea typeface="思源黑体 CN Normal" panose="020B0400000000000000" pitchFamily="34" charset="-122"/>
              </a:rPr>
              <a:t>String s1 = “abc”;</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en-US" altLang="zh-CN" sz="1600" kern="0" dirty="0">
                <a:solidFill>
                  <a:schemeClr val="tx1"/>
                </a:solidFill>
                <a:latin typeface="思源黑体 CN Normal" panose="020B0400000000000000" pitchFamily="34" charset="-122"/>
                <a:ea typeface="思源黑体 CN Normal" panose="020B0400000000000000" pitchFamily="34" charset="-122"/>
              </a:rPr>
              <a:t>String s2 = “def”;</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en-US" altLang="zh-CN" sz="1600" kern="0" dirty="0">
                <a:solidFill>
                  <a:schemeClr val="tx1"/>
                </a:solidFill>
                <a:latin typeface="思源黑体 CN Normal" panose="020B0400000000000000" pitchFamily="34" charset="-122"/>
                <a:ea typeface="思源黑体 CN Normal" panose="020B0400000000000000" pitchFamily="34" charset="-122"/>
              </a:rPr>
              <a:t>String s3 = s1 + s2;</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en-US" altLang="zh-CN" sz="1600" kern="0" dirty="0">
                <a:solidFill>
                  <a:schemeClr val="tx1"/>
                </a:solidFill>
                <a:latin typeface="思源黑体 CN Normal" panose="020B0400000000000000" pitchFamily="34" charset="-122"/>
                <a:ea typeface="思源黑体 CN Normal" panose="020B0400000000000000" pitchFamily="34" charset="-122"/>
              </a:rPr>
              <a:t>String s4 = “abcdef”;</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en-US" altLang="zh-CN" sz="1600" kern="0" dirty="0">
                <a:solidFill>
                  <a:schemeClr val="tx1"/>
                </a:solidFill>
                <a:latin typeface="思源黑体 CN Normal" panose="020B0400000000000000" pitchFamily="34" charset="-122"/>
                <a:ea typeface="思源黑体 CN Normal" panose="020B0400000000000000" pitchFamily="34" charset="-122"/>
              </a:rPr>
              <a:t>System.out.println(s3 == s4); // false </a:t>
            </a:r>
            <a:r>
              <a:rPr lang="zh-CN" altLang="en-US" sz="1600" kern="0" dirty="0">
                <a:solidFill>
                  <a:schemeClr val="tx1"/>
                </a:solidFill>
                <a:latin typeface="思源黑体 CN Normal" panose="020B0400000000000000" pitchFamily="34" charset="-122"/>
                <a:ea typeface="思源黑体 CN Normal" panose="020B0400000000000000" pitchFamily="34" charset="-122"/>
              </a:rPr>
              <a:t>说明拼接后的字符串并没有放到字符串常量池</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600" kern="0" dirty="0">
                <a:solidFill>
                  <a:schemeClr val="tx1"/>
                </a:solidFill>
                <a:latin typeface="思源黑体 CN Normal" panose="020B0400000000000000" pitchFamily="34" charset="-122"/>
                <a:ea typeface="思源黑体 CN Normal" panose="020B0400000000000000" pitchFamily="34" charset="-122"/>
              </a:rPr>
              <a:t>以上程序中字符串常量中有三个：</a:t>
            </a:r>
            <a:r>
              <a:rPr lang="en-US" altLang="zh-CN" sz="1600" kern="0" dirty="0">
                <a:solidFill>
                  <a:schemeClr val="tx1"/>
                </a:solidFill>
                <a:latin typeface="思源黑体 CN Normal" panose="020B0400000000000000" pitchFamily="34" charset="-122"/>
                <a:ea typeface="思源黑体 CN Normal" panose="020B0400000000000000" pitchFamily="34" charset="-122"/>
              </a:rPr>
              <a:t> “abc” “def” “abcdef” </a:t>
            </a:r>
            <a:endParaRPr lang="en-US" altLang="zh-CN" sz="1600" kern="0" dirty="0">
              <a:solidFill>
                <a:schemeClr val="tx1"/>
              </a:solidFill>
              <a:latin typeface="思源黑体 CN Normal" panose="020B0400000000000000" pitchFamily="34" charset="-122"/>
              <a:ea typeface="思源黑体 CN Normal" panose="020B0400000000000000" pitchFamily="34" charset="-122"/>
            </a:endParaRPr>
          </a:p>
          <a:p>
            <a:pPr marL="800100" lvl="1" indent="-342900" algn="l" defTabSz="914400">
              <a:lnSpc>
                <a:spcPct val="150000"/>
              </a:lnSpc>
              <a:spcAft>
                <a:spcPts val="0"/>
              </a:spcAft>
              <a:buFont typeface="+mj-lt"/>
              <a:buAutoNum type="arabicPeriod"/>
            </a:pPr>
            <a:r>
              <a:rPr lang="zh-CN" altLang="en-US" sz="1600" kern="0" dirty="0">
                <a:solidFill>
                  <a:schemeClr val="tx1"/>
                </a:solidFill>
                <a:latin typeface="思源黑体 CN Normal" panose="020B0400000000000000" pitchFamily="34" charset="-122"/>
                <a:ea typeface="思源黑体 CN Normal" panose="020B0400000000000000" pitchFamily="34" charset="-122"/>
              </a:rPr>
              <a:t>以上程序中除了字符串常量池的字符串之外，在堆中还有一个字符串对象</a:t>
            </a:r>
            <a:r>
              <a:rPr lang="en-US" altLang="zh-CN" sz="1600" kern="0" dirty="0">
                <a:solidFill>
                  <a:schemeClr val="tx1"/>
                </a:solidFill>
                <a:latin typeface="思源黑体 CN Normal" panose="020B0400000000000000" pitchFamily="34" charset="-122"/>
                <a:ea typeface="思源黑体 CN Normal" panose="020B0400000000000000" pitchFamily="34" charset="-122"/>
              </a:rPr>
              <a:t> “abcdef”</a:t>
            </a:r>
            <a:endParaRPr lang="zh-CN" altLang="en-US" sz="160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两个字符串字面量拼接会做编译阶段的优化，在编译阶段就会进行字符串的拼接。</a:t>
            </a:r>
            <a:endPar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800100" lvl="1" indent="-342900" algn="l" defTabSz="914400">
              <a:lnSpc>
                <a:spcPct val="150000"/>
              </a:lnSpc>
              <a:spcAft>
                <a:spcPts val="0"/>
              </a:spcAft>
              <a:buFont typeface="+mj-lt"/>
              <a:buAutoNum type="arabicPeriod"/>
            </a:pPr>
            <a:r>
              <a:rPr lang="en-US" altLang="zh-CN"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String s1 = “aaa” + “bbb”;</a:t>
            </a:r>
            <a:endParaRPr lang="en-US" altLang="zh-CN"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800100" lvl="1" indent="-342900" algn="l" defTabSz="914400">
              <a:lnSpc>
                <a:spcPct val="150000"/>
              </a:lnSpc>
              <a:spcAft>
                <a:spcPts val="0"/>
              </a:spcAft>
              <a:buFont typeface="+mj-lt"/>
              <a:buAutoNum type="arabicPeriod"/>
            </a:pPr>
            <a:r>
              <a:rPr lang="zh-CN" altLang="en-US"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以上程序会在编译阶段进行拼接，因此以上程序在字符串常量池中只有一个：</a:t>
            </a:r>
            <a:r>
              <a:rPr lang="en-US" altLang="zh-CN"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“aaabbb”</a:t>
            </a:r>
            <a:endParaRPr lang="en-US" altLang="zh-CN" sz="16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323024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01String</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类</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34720"/>
            <a:ext cx="9582785" cy="544576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mn-ea"/>
              </a:rPr>
              <a:t>String类常用的构造方法有以下几种：</a:t>
            </a:r>
            <a:endParaRPr lang="zh-CN" altLang="en-US" sz="120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String(char[] value)：根据字符数组创建一个新的字符串对象。</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String(char[] value, int offset, int count)：根据字符数组的指定部分创建一个新的字符串对象。</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String(byte[] bytes)：根据字节数组创建一个新的字符串对象，默认使用平台默认的字符集进行解码。</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String(byte[] bytes, int offset, int length)：根据字节数组的指定部分创建一个新的字符串对象，默认使用平台默认的字符集进行解码。</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String(byte[] bytes, Charset charset)：</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85800" lvl="1" indent="-228600" algn="l" defTabSz="914400">
              <a:lnSpc>
                <a:spcPct val="150000"/>
              </a:lnSpc>
              <a:spcAft>
                <a:spcPts val="0"/>
              </a:spcAft>
              <a:buFont typeface="+mj-ea"/>
              <a:buAutoNum type="circleNumDbPlain"/>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根据字节数组和指定的字符集创建一个新的字符串对象。</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85800" lvl="1" indent="-228600" algn="l" defTabSz="914400">
              <a:lnSpc>
                <a:spcPct val="150000"/>
              </a:lnSpc>
              <a:spcAft>
                <a:spcPts val="0"/>
              </a:spcAft>
              <a:buFont typeface="+mj-ea"/>
              <a:buAutoNum type="circleNumDbPlain"/>
            </a:pPr>
            <a:r>
              <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new String(bytes, Charset.defaultCharset());</a:t>
            </a:r>
            <a:endParaRPr lang="zh-CN" altLang="en-US" sz="1215"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String(byte[] bytes, String charsetName)：</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85800" lvl="1" indent="-228600" algn="l" defTabSz="914400">
              <a:lnSpc>
                <a:spcPct val="150000"/>
              </a:lnSpc>
              <a:spcAft>
                <a:spcPts val="0"/>
              </a:spcAft>
              <a:buFont typeface="+mj-lt"/>
              <a:buAutoNum type="arabicPeriod"/>
            </a:pP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根据字节数组和指定的字符集名称创建一个新的字符串对象。</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85800" lvl="1" indent="-228600" algn="l" defTabSz="914400">
              <a:lnSpc>
                <a:spcPct val="150000"/>
              </a:lnSpc>
              <a:spcAft>
                <a:spcPts val="0"/>
              </a:spcAft>
              <a:buFont typeface="+mj-lt"/>
              <a:buAutoNum type="arabicPeriod"/>
            </a:pP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这是一个解码的过程。你需要提前知道</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byte[] bytes</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是通过哪个编码方式进行编码得到的。</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85800" lvl="1" indent="-228600" algn="l" defTabSz="914400">
              <a:lnSpc>
                <a:spcPct val="150000"/>
              </a:lnSpc>
              <a:spcAft>
                <a:spcPts val="0"/>
              </a:spcAft>
              <a:buFont typeface="+mj-lt"/>
              <a:buAutoNum type="arabicPeriod"/>
            </a:pP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如果通过</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GBK</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的方式进行编码得到的</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byte[] bytes</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，调用以上构造方法时采用</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UTF-8</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的方式进行解码。就会出现乱码。</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228600" indent="-228600" algn="l" defTabSz="914400">
              <a:lnSpc>
                <a:spcPct val="150000"/>
              </a:lnSpc>
              <a:spcAft>
                <a:spcPts val="0"/>
              </a:spcAft>
              <a:buFont typeface="+mj-ea"/>
              <a:buAutoNum type="circleNumDbPlain"/>
            </a:pPr>
            <a:r>
              <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String(String original)：</a:t>
            </a:r>
            <a:endParaRPr lang="zh-CN" altLang="en-US" sz="14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85800" lvl="1" indent="-228600" algn="l" defTabSz="914400">
              <a:lnSpc>
                <a:spcPct val="150000"/>
              </a:lnSpc>
              <a:spcAft>
                <a:spcPts val="0"/>
              </a:spcAft>
              <a:buFont typeface="+mj-lt"/>
              <a:buAutoNum type="arabicPeriod"/>
            </a:pP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通过复制现有字符串创建一个新的字符串对象。</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85800" lvl="1" indent="-228600" algn="l" defTabSz="914400">
              <a:lnSpc>
                <a:spcPct val="150000"/>
              </a:lnSpc>
              <a:spcAft>
                <a:spcPts val="0"/>
              </a:spcAft>
              <a:buFont typeface="+mj-lt"/>
              <a:buAutoNum type="arabicPeriod"/>
            </a:pP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这个方法被</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IntrinsicCandidate标注，这个注解的作用是告诉编译器,该方法或构造函数是一个内在的候选方法,可以被优化和替换为更高效的代码。因此它是不建议使用的。</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a:p>
            <a:pPr marL="685800" lvl="1" indent="-228600" algn="l" defTabSz="914400">
              <a:lnSpc>
                <a:spcPct val="150000"/>
              </a:lnSpc>
              <a:spcAft>
                <a:spcPts val="0"/>
              </a:spcAft>
              <a:buFont typeface="+mj-lt"/>
              <a:buAutoNum type="arabicPeriod"/>
            </a:pP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new String(“hello”); </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这个代码会让常量池中有一个</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 “hello”</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，并且在堆中也有有一个</a:t>
            </a:r>
            <a:r>
              <a:rPr lang="en-US" altLang="zh-CN"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String</a:t>
            </a:r>
            <a:r>
              <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rPr>
              <a:t>对象。</a:t>
            </a:r>
            <a:endParaRPr lang="zh-CN" altLang="en-US" sz="1200" kern="0" dirty="0">
              <a:solidFill>
                <a:schemeClr val="tx1"/>
              </a:solidFill>
              <a:latin typeface="思源黑体 CN Normal" panose="020B0400000000000000" pitchFamily="34" charset="-122"/>
              <a:ea typeface="思源黑体 CN Normal" panose="020B0400000000000000" pitchFamily="34" charset="-122"/>
              <a:cs typeface="微软雅黑" panose="020B050302020402020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323024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01String</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类</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pic>
        <p:nvPicPr>
          <p:cNvPr id="2" name="图片 1"/>
          <p:cNvPicPr>
            <a:picLocks noChangeAspect="1"/>
          </p:cNvPicPr>
          <p:nvPr>
            <p:custDataLst>
              <p:tags r:id="rId3"/>
            </p:custDataLst>
          </p:nvPr>
        </p:nvPicPr>
        <p:blipFill>
          <a:blip r:embed="rId4"/>
          <a:stretch>
            <a:fillRect/>
          </a:stretch>
        </p:blipFill>
        <p:spPr>
          <a:xfrm>
            <a:off x="9848215" y="3749675"/>
            <a:ext cx="2002155" cy="12217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34720"/>
            <a:ext cx="9582785" cy="5684520"/>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String</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的常用方法</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en-US" altLang="zh-CN" sz="1390" kern="0" dirty="0">
                <a:solidFill>
                  <a:schemeClr val="tx1"/>
                </a:solidFill>
                <a:latin typeface="思源黑体 CN Normal" panose="020B0400000000000000" pitchFamily="34" charset="-122"/>
                <a:ea typeface="思源黑体 CN Normal" panose="020B0400000000000000" pitchFamily="34" charset="-122"/>
              </a:rPr>
              <a:t>char charAt(int index); 返回索引处的char值</a:t>
            </a:r>
            <a:endParaRPr lang="en-US" altLang="zh-CN" sz="139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390" kern="0" dirty="0">
                <a:solidFill>
                  <a:schemeClr val="tx1"/>
                </a:solidFill>
                <a:latin typeface="思源黑体 CN Normal" panose="020B0400000000000000" pitchFamily="34" charset="-122"/>
                <a:ea typeface="思源黑体 CN Normal" panose="020B0400000000000000" pitchFamily="34" charset="-122"/>
              </a:rPr>
              <a:t>int length(); </a:t>
            </a:r>
            <a:r>
              <a:rPr lang="zh-CN" altLang="en-US" sz="1390" kern="0" dirty="0">
                <a:solidFill>
                  <a:schemeClr val="tx1"/>
                </a:solidFill>
                <a:latin typeface="思源黑体 CN Normal" panose="020B0400000000000000" pitchFamily="34" charset="-122"/>
                <a:ea typeface="思源黑体 CN Normal" panose="020B0400000000000000" pitchFamily="34" charset="-122"/>
              </a:rPr>
              <a:t>获取字符串长度</a:t>
            </a:r>
            <a:endParaRPr lang="en-US" altLang="zh-CN" sz="139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390" kern="0" dirty="0">
                <a:solidFill>
                  <a:schemeClr val="tx1"/>
                </a:solidFill>
                <a:latin typeface="思源黑体 CN Normal" panose="020B0400000000000000" pitchFamily="34" charset="-122"/>
                <a:ea typeface="思源黑体 CN Normal" panose="020B0400000000000000" pitchFamily="34" charset="-122"/>
              </a:rPr>
              <a:t>boolean isEmpty(); </a:t>
            </a:r>
            <a:r>
              <a:rPr lang="zh-CN" altLang="en-US" sz="1390" kern="0" dirty="0">
                <a:solidFill>
                  <a:schemeClr val="tx1"/>
                </a:solidFill>
                <a:latin typeface="思源黑体 CN Normal" panose="020B0400000000000000" pitchFamily="34" charset="-122"/>
                <a:ea typeface="思源黑体 CN Normal" panose="020B0400000000000000" pitchFamily="34" charset="-122"/>
              </a:rPr>
              <a:t>判断字符串是否为空字符串，如果</a:t>
            </a:r>
            <a:r>
              <a:rPr lang="en-US" altLang="zh-CN" sz="1390" kern="0" dirty="0">
                <a:solidFill>
                  <a:schemeClr val="tx1"/>
                </a:solidFill>
                <a:latin typeface="思源黑体 CN Normal" panose="020B0400000000000000" pitchFamily="34" charset="-122"/>
                <a:ea typeface="思源黑体 CN Normal" panose="020B0400000000000000" pitchFamily="34" charset="-122"/>
              </a:rPr>
              <a:t>length()</a:t>
            </a:r>
            <a:r>
              <a:rPr lang="zh-CN" altLang="en-US" sz="1390" kern="0" dirty="0">
                <a:solidFill>
                  <a:schemeClr val="tx1"/>
                </a:solidFill>
                <a:latin typeface="思源黑体 CN Normal" panose="020B0400000000000000" pitchFamily="34" charset="-122"/>
                <a:ea typeface="思源黑体 CN Normal" panose="020B0400000000000000" pitchFamily="34" charset="-122"/>
              </a:rPr>
              <a:t>是</a:t>
            </a:r>
            <a:r>
              <a:rPr lang="en-US" altLang="zh-CN" sz="1390" kern="0" dirty="0">
                <a:solidFill>
                  <a:schemeClr val="tx1"/>
                </a:solidFill>
                <a:latin typeface="思源黑体 CN Normal" panose="020B0400000000000000" pitchFamily="34" charset="-122"/>
                <a:ea typeface="思源黑体 CN Normal" panose="020B0400000000000000" pitchFamily="34" charset="-122"/>
              </a:rPr>
              <a:t>0</a:t>
            </a:r>
            <a:r>
              <a:rPr lang="zh-CN" altLang="en-US" sz="1390" kern="0" dirty="0">
                <a:solidFill>
                  <a:schemeClr val="tx1"/>
                </a:solidFill>
                <a:latin typeface="思源黑体 CN Normal" panose="020B0400000000000000" pitchFamily="34" charset="-122"/>
                <a:ea typeface="思源黑体 CN Normal" panose="020B0400000000000000" pitchFamily="34" charset="-122"/>
              </a:rPr>
              <a:t>就是空字符串。</a:t>
            </a:r>
            <a:endParaRPr lang="en-US" altLang="zh-CN" sz="139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390" kern="0" dirty="0">
                <a:solidFill>
                  <a:schemeClr val="tx1"/>
                </a:solidFill>
                <a:latin typeface="思源黑体 CN Normal" panose="020B0400000000000000" pitchFamily="34" charset="-122"/>
                <a:ea typeface="思源黑体 CN Normal" panose="020B0400000000000000" pitchFamily="34" charset="-122"/>
              </a:rPr>
              <a:t>boolean equals(Object anObject); </a:t>
            </a:r>
            <a:r>
              <a:rPr lang="zh-CN" altLang="en-US" sz="1390" kern="0" dirty="0">
                <a:solidFill>
                  <a:schemeClr val="tx1"/>
                </a:solidFill>
                <a:latin typeface="思源黑体 CN Normal" panose="020B0400000000000000" pitchFamily="34" charset="-122"/>
                <a:ea typeface="思源黑体 CN Normal" panose="020B0400000000000000" pitchFamily="34" charset="-122"/>
              </a:rPr>
              <a:t>判断两个字符串是否相等。</a:t>
            </a:r>
            <a:endParaRPr lang="en-US" altLang="zh-CN" sz="139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390" kern="0" dirty="0">
                <a:solidFill>
                  <a:schemeClr val="tx1"/>
                </a:solidFill>
                <a:latin typeface="思源黑体 CN Normal" panose="020B0400000000000000" pitchFamily="34" charset="-122"/>
                <a:ea typeface="思源黑体 CN Normal" panose="020B0400000000000000" pitchFamily="34" charset="-122"/>
              </a:rPr>
              <a:t>boolean equalsIgnoreCase(String anotherString); </a:t>
            </a:r>
            <a:r>
              <a:rPr lang="zh-CN" altLang="en-US" sz="1390" kern="0" dirty="0">
                <a:solidFill>
                  <a:schemeClr val="tx1"/>
                </a:solidFill>
                <a:latin typeface="思源黑体 CN Normal" panose="020B0400000000000000" pitchFamily="34" charset="-122"/>
                <a:ea typeface="思源黑体 CN Normal" panose="020B0400000000000000" pitchFamily="34" charset="-122"/>
              </a:rPr>
              <a:t>判断两个字符串是否相等，忽略大小写。</a:t>
            </a:r>
            <a:endParaRPr lang="en-US" altLang="zh-CN" sz="139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390" kern="0" dirty="0">
                <a:solidFill>
                  <a:schemeClr val="tx1"/>
                </a:solidFill>
                <a:latin typeface="思源黑体 CN Normal" panose="020B0400000000000000" pitchFamily="34" charset="-122"/>
                <a:ea typeface="思源黑体 CN Normal" panose="020B0400000000000000" pitchFamily="34" charset="-122"/>
              </a:rPr>
              <a:t>boolean contains(CharSequence s); </a:t>
            </a:r>
            <a:r>
              <a:rPr lang="zh-CN" altLang="en-US" sz="1390" kern="0" dirty="0">
                <a:solidFill>
                  <a:schemeClr val="tx1"/>
                </a:solidFill>
                <a:latin typeface="思源黑体 CN Normal" panose="020B0400000000000000" pitchFamily="34" charset="-122"/>
                <a:ea typeface="思源黑体 CN Normal" panose="020B0400000000000000" pitchFamily="34" charset="-122"/>
              </a:rPr>
              <a:t>判断当前字符串中是否包含某个子字符串</a:t>
            </a:r>
            <a:endParaRPr lang="en-US" altLang="zh-CN" sz="139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390" kern="0" dirty="0">
                <a:solidFill>
                  <a:schemeClr val="tx1"/>
                </a:solidFill>
                <a:latin typeface="思源黑体 CN Normal" panose="020B0400000000000000" pitchFamily="34" charset="-122"/>
                <a:ea typeface="思源黑体 CN Normal" panose="020B0400000000000000" pitchFamily="34" charset="-122"/>
              </a:rPr>
              <a:t>boolean startsWith(String prefix); </a:t>
            </a:r>
            <a:r>
              <a:rPr lang="zh-CN" altLang="en-US" sz="1390" kern="0" dirty="0">
                <a:solidFill>
                  <a:schemeClr val="tx1"/>
                </a:solidFill>
                <a:latin typeface="思源黑体 CN Normal" panose="020B0400000000000000" pitchFamily="34" charset="-122"/>
                <a:ea typeface="思源黑体 CN Normal" panose="020B0400000000000000" pitchFamily="34" charset="-122"/>
              </a:rPr>
              <a:t>判断当前字符串是否以某个字符串开头</a:t>
            </a:r>
            <a:endParaRPr lang="en-US" altLang="zh-CN" sz="139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390" kern="0" dirty="0">
                <a:solidFill>
                  <a:schemeClr val="tx1"/>
                </a:solidFill>
                <a:latin typeface="思源黑体 CN Normal" panose="020B0400000000000000" pitchFamily="34" charset="-122"/>
                <a:ea typeface="思源黑体 CN Normal" panose="020B0400000000000000" pitchFamily="34" charset="-122"/>
              </a:rPr>
              <a:t>boolean endsWith(String suffix); </a:t>
            </a:r>
            <a:r>
              <a:rPr lang="zh-CN" altLang="en-US" sz="1390" kern="0" dirty="0">
                <a:solidFill>
                  <a:schemeClr val="tx1"/>
                </a:solidFill>
                <a:latin typeface="思源黑体 CN Normal" panose="020B0400000000000000" pitchFamily="34" charset="-122"/>
                <a:ea typeface="思源黑体 CN Normal" panose="020B0400000000000000" pitchFamily="34" charset="-122"/>
              </a:rPr>
              <a:t>判断当前字符串是否以某个字符串结尾</a:t>
            </a:r>
            <a:endParaRPr lang="en-US" altLang="zh-CN" sz="139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390" kern="0" dirty="0">
                <a:solidFill>
                  <a:schemeClr val="tx1"/>
                </a:solidFill>
                <a:latin typeface="思源黑体 CN Normal" panose="020B0400000000000000" pitchFamily="34" charset="-122"/>
                <a:ea typeface="思源黑体 CN Normal" panose="020B0400000000000000" pitchFamily="34" charset="-122"/>
              </a:rPr>
              <a:t>int compareTo(String anotherString); 两个字符串按照字典顺序比较大小</a:t>
            </a:r>
            <a:endParaRPr lang="en-US" altLang="zh-CN" sz="139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390" kern="0" dirty="0">
                <a:solidFill>
                  <a:schemeClr val="tx1"/>
                </a:solidFill>
                <a:latin typeface="思源黑体 CN Normal" panose="020B0400000000000000" pitchFamily="34" charset="-122"/>
                <a:ea typeface="思源黑体 CN Normal" panose="020B0400000000000000" pitchFamily="34" charset="-122"/>
              </a:rPr>
              <a:t>int compareToIgnoreCase(String str); </a:t>
            </a:r>
            <a:r>
              <a:rPr lang="zh-CN" altLang="en-US" sz="1390" kern="0" dirty="0">
                <a:solidFill>
                  <a:schemeClr val="tx1"/>
                </a:solidFill>
                <a:latin typeface="思源黑体 CN Normal" panose="020B0400000000000000" pitchFamily="34" charset="-122"/>
                <a:ea typeface="思源黑体 CN Normal" panose="020B0400000000000000" pitchFamily="34" charset="-122"/>
              </a:rPr>
              <a:t>两个字符串按照字典顺序比较大小，比较时忽略大小写</a:t>
            </a:r>
            <a:endParaRPr lang="en-US" altLang="zh-CN" sz="139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390" kern="0" dirty="0">
                <a:solidFill>
                  <a:schemeClr val="tx1"/>
                </a:solidFill>
                <a:latin typeface="思源黑体 CN Normal" panose="020B0400000000000000" pitchFamily="34" charset="-122"/>
                <a:ea typeface="思源黑体 CN Normal" panose="020B0400000000000000" pitchFamily="34" charset="-122"/>
              </a:rPr>
              <a:t>int indexOf(String str); </a:t>
            </a:r>
            <a:r>
              <a:rPr lang="zh-CN" altLang="en-US" sz="1390" kern="0" dirty="0">
                <a:solidFill>
                  <a:schemeClr val="tx1"/>
                </a:solidFill>
                <a:latin typeface="思源黑体 CN Normal" panose="020B0400000000000000" pitchFamily="34" charset="-122"/>
                <a:ea typeface="思源黑体 CN Normal" panose="020B0400000000000000" pitchFamily="34" charset="-122"/>
              </a:rPr>
              <a:t>获取当前字符串中</a:t>
            </a:r>
            <a:r>
              <a:rPr lang="en-US" altLang="zh-CN" sz="1390" kern="0" dirty="0">
                <a:solidFill>
                  <a:schemeClr val="tx1"/>
                </a:solidFill>
                <a:latin typeface="思源黑体 CN Normal" panose="020B0400000000000000" pitchFamily="34" charset="-122"/>
                <a:ea typeface="思源黑体 CN Normal" panose="020B0400000000000000" pitchFamily="34" charset="-122"/>
              </a:rPr>
              <a:t>str</a:t>
            </a:r>
            <a:r>
              <a:rPr lang="zh-CN" altLang="en-US" sz="1390" kern="0" dirty="0">
                <a:solidFill>
                  <a:schemeClr val="tx1"/>
                </a:solidFill>
                <a:latin typeface="思源黑体 CN Normal" panose="020B0400000000000000" pitchFamily="34" charset="-122"/>
                <a:ea typeface="思源黑体 CN Normal" panose="020B0400000000000000" pitchFamily="34" charset="-122"/>
              </a:rPr>
              <a:t>字符串的第一次出现处的下标。</a:t>
            </a:r>
            <a:endParaRPr lang="en-US" altLang="zh-CN" sz="139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390" kern="0" dirty="0">
                <a:solidFill>
                  <a:schemeClr val="tx1"/>
                </a:solidFill>
                <a:latin typeface="思源黑体 CN Normal" panose="020B0400000000000000" pitchFamily="34" charset="-122"/>
                <a:ea typeface="思源黑体 CN Normal" panose="020B0400000000000000" pitchFamily="34" charset="-122"/>
              </a:rPr>
              <a:t>int indexOf(String str, int fromIndex); </a:t>
            </a:r>
            <a:r>
              <a:rPr lang="zh-CN" altLang="en-US" sz="1390" kern="0" dirty="0">
                <a:solidFill>
                  <a:schemeClr val="tx1"/>
                </a:solidFill>
                <a:latin typeface="思源黑体 CN Normal" panose="020B0400000000000000" pitchFamily="34" charset="-122"/>
                <a:ea typeface="思源黑体 CN Normal" panose="020B0400000000000000" pitchFamily="34" charset="-122"/>
              </a:rPr>
              <a:t>从当前字符串的</a:t>
            </a:r>
            <a:r>
              <a:rPr lang="en-US" altLang="zh-CN" sz="1390" kern="0" dirty="0">
                <a:solidFill>
                  <a:schemeClr val="tx1"/>
                </a:solidFill>
                <a:latin typeface="思源黑体 CN Normal" panose="020B0400000000000000" pitchFamily="34" charset="-122"/>
                <a:ea typeface="思源黑体 CN Normal" panose="020B0400000000000000" pitchFamily="34" charset="-122"/>
              </a:rPr>
              <a:t>fromIndex</a:t>
            </a:r>
            <a:r>
              <a:rPr lang="zh-CN" altLang="en-US" sz="1390" kern="0" dirty="0">
                <a:solidFill>
                  <a:schemeClr val="tx1"/>
                </a:solidFill>
                <a:latin typeface="思源黑体 CN Normal" panose="020B0400000000000000" pitchFamily="34" charset="-122"/>
                <a:ea typeface="思源黑体 CN Normal" panose="020B0400000000000000" pitchFamily="34" charset="-122"/>
              </a:rPr>
              <a:t>下标开始</a:t>
            </a:r>
            <a:r>
              <a:rPr lang="zh-CN" altLang="en-US" sz="1390" kern="0" dirty="0">
                <a:solidFill>
                  <a:srgbClr val="FF0000"/>
                </a:solidFill>
                <a:latin typeface="思源黑体 CN Normal" panose="020B0400000000000000" pitchFamily="34" charset="-122"/>
                <a:ea typeface="思源黑体 CN Normal" panose="020B0400000000000000" pitchFamily="34" charset="-122"/>
              </a:rPr>
              <a:t>往右搜索</a:t>
            </a:r>
            <a:r>
              <a:rPr lang="zh-CN" altLang="en-US" sz="1390" kern="0" dirty="0">
                <a:solidFill>
                  <a:schemeClr val="tx1"/>
                </a:solidFill>
                <a:latin typeface="思源黑体 CN Normal" panose="020B0400000000000000" pitchFamily="34" charset="-122"/>
                <a:ea typeface="思源黑体 CN Normal" panose="020B0400000000000000" pitchFamily="34" charset="-122"/>
              </a:rPr>
              <a:t>，</a:t>
            </a:r>
            <a:r>
              <a:rPr lang="zh-CN" altLang="en-US" sz="1390" kern="0" dirty="0">
                <a:solidFill>
                  <a:schemeClr val="tx1"/>
                </a:solidFill>
                <a:latin typeface="思源黑体 CN Normal" panose="020B0400000000000000" pitchFamily="34" charset="-122"/>
                <a:ea typeface="思源黑体 CN Normal" panose="020B0400000000000000" pitchFamily="34" charset="-122"/>
                <a:sym typeface="+mn-ea"/>
              </a:rPr>
              <a:t>获取当前字符串中</a:t>
            </a:r>
            <a:r>
              <a:rPr lang="en-US" altLang="zh-CN" sz="1390" kern="0" dirty="0">
                <a:solidFill>
                  <a:schemeClr val="tx1"/>
                </a:solidFill>
                <a:latin typeface="思源黑体 CN Normal" panose="020B0400000000000000" pitchFamily="34" charset="-122"/>
                <a:ea typeface="思源黑体 CN Normal" panose="020B0400000000000000" pitchFamily="34" charset="-122"/>
                <a:sym typeface="+mn-ea"/>
              </a:rPr>
              <a:t>str</a:t>
            </a:r>
            <a:r>
              <a:rPr lang="zh-CN" altLang="en-US" sz="1390" kern="0" dirty="0">
                <a:solidFill>
                  <a:schemeClr val="tx1"/>
                </a:solidFill>
                <a:latin typeface="思源黑体 CN Normal" panose="020B0400000000000000" pitchFamily="34" charset="-122"/>
                <a:ea typeface="思源黑体 CN Normal" panose="020B0400000000000000" pitchFamily="34" charset="-122"/>
                <a:sym typeface="+mn-ea"/>
              </a:rPr>
              <a:t>字符串的第一次出现处的下标。</a:t>
            </a:r>
            <a:endParaRPr lang="en-US" altLang="zh-CN" sz="139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390" kern="0" dirty="0">
                <a:solidFill>
                  <a:schemeClr val="tx1"/>
                </a:solidFill>
                <a:latin typeface="思源黑体 CN Normal" panose="020B0400000000000000" pitchFamily="34" charset="-122"/>
                <a:ea typeface="思源黑体 CN Normal" panose="020B0400000000000000" pitchFamily="34" charset="-122"/>
              </a:rPr>
              <a:t>int lastIndexOf(String str); </a:t>
            </a:r>
            <a:r>
              <a:rPr lang="zh-CN" altLang="en-US" sz="1390" kern="0" dirty="0">
                <a:solidFill>
                  <a:schemeClr val="tx1"/>
                </a:solidFill>
                <a:latin typeface="思源黑体 CN Normal" panose="020B0400000000000000" pitchFamily="34" charset="-122"/>
                <a:ea typeface="思源黑体 CN Normal" panose="020B0400000000000000" pitchFamily="34" charset="-122"/>
              </a:rPr>
              <a:t>获取当前字符串中</a:t>
            </a:r>
            <a:r>
              <a:rPr lang="en-US" altLang="zh-CN" sz="1390" kern="0" dirty="0">
                <a:solidFill>
                  <a:schemeClr val="tx1"/>
                </a:solidFill>
                <a:latin typeface="思源黑体 CN Normal" panose="020B0400000000000000" pitchFamily="34" charset="-122"/>
                <a:ea typeface="思源黑体 CN Normal" panose="020B0400000000000000" pitchFamily="34" charset="-122"/>
              </a:rPr>
              <a:t>str</a:t>
            </a:r>
            <a:r>
              <a:rPr lang="zh-CN" altLang="en-US" sz="1390" kern="0" dirty="0">
                <a:solidFill>
                  <a:schemeClr val="tx1"/>
                </a:solidFill>
                <a:latin typeface="思源黑体 CN Normal" panose="020B0400000000000000" pitchFamily="34" charset="-122"/>
                <a:ea typeface="思源黑体 CN Normal" panose="020B0400000000000000" pitchFamily="34" charset="-122"/>
              </a:rPr>
              <a:t>字符串的最后一次出现处的下标。</a:t>
            </a:r>
            <a:endParaRPr lang="en-US" altLang="zh-CN" sz="139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390" kern="0" dirty="0">
                <a:solidFill>
                  <a:schemeClr val="tx1"/>
                </a:solidFill>
                <a:latin typeface="思源黑体 CN Normal" panose="020B0400000000000000" pitchFamily="34" charset="-122"/>
                <a:ea typeface="思源黑体 CN Normal" panose="020B0400000000000000" pitchFamily="34" charset="-122"/>
              </a:rPr>
              <a:t>int lastIndexOf(String str, int fromIndex); </a:t>
            </a:r>
            <a:r>
              <a:rPr lang="zh-CN" altLang="en-US" sz="1390" kern="0" dirty="0">
                <a:solidFill>
                  <a:schemeClr val="tx1"/>
                </a:solidFill>
                <a:latin typeface="思源黑体 CN Normal" panose="020B0400000000000000" pitchFamily="34" charset="-122"/>
                <a:ea typeface="思源黑体 CN Normal" panose="020B0400000000000000" pitchFamily="34" charset="-122"/>
              </a:rPr>
              <a:t>从当前字符串的</a:t>
            </a:r>
            <a:r>
              <a:rPr lang="en-US" altLang="zh-CN" sz="1390" kern="0" dirty="0">
                <a:solidFill>
                  <a:schemeClr val="tx1"/>
                </a:solidFill>
                <a:latin typeface="思源黑体 CN Normal" panose="020B0400000000000000" pitchFamily="34" charset="-122"/>
                <a:ea typeface="思源黑体 CN Normal" panose="020B0400000000000000" pitchFamily="34" charset="-122"/>
              </a:rPr>
              <a:t>fromIndex</a:t>
            </a:r>
            <a:r>
              <a:rPr lang="zh-CN" altLang="en-US" sz="1390" kern="0" dirty="0">
                <a:solidFill>
                  <a:schemeClr val="tx1"/>
                </a:solidFill>
                <a:latin typeface="思源黑体 CN Normal" panose="020B0400000000000000" pitchFamily="34" charset="-122"/>
                <a:ea typeface="思源黑体 CN Normal" panose="020B0400000000000000" pitchFamily="34" charset="-122"/>
              </a:rPr>
              <a:t>下标开始</a:t>
            </a:r>
            <a:r>
              <a:rPr lang="zh-CN" altLang="en-US" sz="1390" kern="0" dirty="0">
                <a:solidFill>
                  <a:srgbClr val="FF0000"/>
                </a:solidFill>
                <a:latin typeface="思源黑体 CN Normal" panose="020B0400000000000000" pitchFamily="34" charset="-122"/>
                <a:ea typeface="思源黑体 CN Normal" panose="020B0400000000000000" pitchFamily="34" charset="-122"/>
              </a:rPr>
              <a:t>往左搜索</a:t>
            </a:r>
            <a:r>
              <a:rPr lang="zh-CN" altLang="en-US" sz="1390" kern="0" dirty="0">
                <a:solidFill>
                  <a:schemeClr val="tx1"/>
                </a:solidFill>
                <a:latin typeface="思源黑体 CN Normal" panose="020B0400000000000000" pitchFamily="34" charset="-122"/>
                <a:ea typeface="思源黑体 CN Normal" panose="020B0400000000000000" pitchFamily="34" charset="-122"/>
              </a:rPr>
              <a:t>，</a:t>
            </a:r>
            <a:r>
              <a:rPr lang="zh-CN" altLang="en-US" sz="1390" kern="0" dirty="0">
                <a:solidFill>
                  <a:schemeClr val="tx1"/>
                </a:solidFill>
                <a:latin typeface="思源黑体 CN Normal" panose="020B0400000000000000" pitchFamily="34" charset="-122"/>
                <a:ea typeface="思源黑体 CN Normal" panose="020B0400000000000000" pitchFamily="34" charset="-122"/>
                <a:sym typeface="+mn-ea"/>
              </a:rPr>
              <a:t>获取当前字符串中</a:t>
            </a:r>
            <a:r>
              <a:rPr lang="en-US" altLang="zh-CN" sz="1390" kern="0" dirty="0">
                <a:solidFill>
                  <a:schemeClr val="tx1"/>
                </a:solidFill>
                <a:latin typeface="思源黑体 CN Normal" panose="020B0400000000000000" pitchFamily="34" charset="-122"/>
                <a:ea typeface="思源黑体 CN Normal" panose="020B0400000000000000" pitchFamily="34" charset="-122"/>
                <a:sym typeface="+mn-ea"/>
              </a:rPr>
              <a:t>str</a:t>
            </a:r>
            <a:r>
              <a:rPr lang="zh-CN" altLang="en-US" sz="1390" kern="0" dirty="0">
                <a:solidFill>
                  <a:schemeClr val="tx1"/>
                </a:solidFill>
                <a:latin typeface="思源黑体 CN Normal" panose="020B0400000000000000" pitchFamily="34" charset="-122"/>
                <a:ea typeface="思源黑体 CN Normal" panose="020B0400000000000000" pitchFamily="34" charset="-122"/>
                <a:sym typeface="+mn-ea"/>
              </a:rPr>
              <a:t>字符串的最后一次出现处的下标。</a:t>
            </a:r>
            <a:endParaRPr lang="en-US" altLang="zh-CN" sz="1390" kern="0" dirty="0">
              <a:solidFill>
                <a:schemeClr val="tx1"/>
              </a:solidFill>
              <a:latin typeface="思源黑体 CN Normal" panose="020B0400000000000000" pitchFamily="34" charset="-122"/>
              <a:ea typeface="思源黑体 CN Normal" panose="020B0400000000000000" pitchFamily="34" charset="-122"/>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323024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01String</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类</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18870" y="934720"/>
            <a:ext cx="9582785" cy="5518785"/>
          </a:xfrm>
          <a:prstGeom prst="rect">
            <a:avLst/>
          </a:prstGeom>
        </p:spPr>
        <p:txBody>
          <a:bodyPr wrap="square" lIns="0" tIns="0" rIns="0" bIns="0" anchor="ctr">
            <a:noAutofit/>
          </a:bodyPr>
          <a:lstStyle>
            <a:lvl1pPr marL="273050" indent="-273050" algn="l" defTabSz="914400" rtl="0" eaLnBrk="1" latinLnBrk="0" hangingPunct="1">
              <a:lnSpc>
                <a:spcPct val="90000"/>
              </a:lnSpc>
              <a:spcBef>
                <a:spcPts val="0"/>
              </a:spcBef>
              <a:spcAft>
                <a:spcPts val="1000"/>
              </a:spcAft>
              <a:buFont typeface="Wingdings" panose="05000000000000000000" pitchFamily="2" charset="2"/>
              <a:buChar char="§"/>
              <a:defRPr sz="2300" kern="1200">
                <a:solidFill>
                  <a:schemeClr val="bg1"/>
                </a:solidFill>
                <a:latin typeface="Calibri Light" panose="020F0302020204030204" pitchFamily="34" charset="0"/>
                <a:ea typeface="+mn-ea"/>
                <a:cs typeface="+mn-cs"/>
              </a:defRPr>
            </a:lvl1pPr>
            <a:lvl2pPr marL="807720" indent="-273050" algn="l" defTabSz="914400" rtl="0" eaLnBrk="1" latinLnBrk="0" hangingPunct="1">
              <a:lnSpc>
                <a:spcPct val="90000"/>
              </a:lnSpc>
              <a:spcBef>
                <a:spcPts val="0"/>
              </a:spcBef>
              <a:spcAft>
                <a:spcPts val="1000"/>
              </a:spcAft>
              <a:buFont typeface="Symbol" panose="05050102010706020507" pitchFamily="18" charset="2"/>
              <a:buChar char="-"/>
              <a:defRPr sz="2000" kern="1200">
                <a:solidFill>
                  <a:schemeClr val="bg1"/>
                </a:solidFill>
                <a:latin typeface="Calibri Light" panose="020F0302020204030204" pitchFamily="34" charset="0"/>
                <a:ea typeface="+mn-ea"/>
                <a:cs typeface="+mn-cs"/>
              </a:defRPr>
            </a:lvl2pPr>
            <a:lvl3pPr marL="1080770" indent="-177800" algn="l" defTabSz="914400" rtl="0" eaLnBrk="1" latinLnBrk="0" hangingPunct="1">
              <a:lnSpc>
                <a:spcPct val="90000"/>
              </a:lnSpc>
              <a:spcBef>
                <a:spcPts val="0"/>
              </a:spcBef>
              <a:spcAft>
                <a:spcPts val="1000"/>
              </a:spcAft>
              <a:buFont typeface="Symbol" panose="05050102010706020507" pitchFamily="18" charset="2"/>
              <a:buChar char="-"/>
              <a:defRPr sz="1900" kern="1200">
                <a:solidFill>
                  <a:schemeClr val="bg1"/>
                </a:solidFill>
                <a:latin typeface="Calibri Light" panose="020F0302020204030204" pitchFamily="34" charset="0"/>
                <a:ea typeface="+mn-ea"/>
                <a:cs typeface="+mn-cs"/>
              </a:defRPr>
            </a:lvl3pPr>
            <a:lvl4pPr marL="1436370" indent="-17780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4pPr>
            <a:lvl5pPr marL="1793240" indent="-179070" algn="l" defTabSz="914400" rtl="0" eaLnBrk="1" latinLnBrk="0" hangingPunct="1">
              <a:lnSpc>
                <a:spcPct val="90000"/>
              </a:lnSpc>
              <a:spcBef>
                <a:spcPts val="0"/>
              </a:spcBef>
              <a:spcAft>
                <a:spcPts val="1000"/>
              </a:spcAft>
              <a:buFont typeface="Symbol" panose="05050102010706020507" pitchFamily="18" charset="2"/>
              <a:buChar char="-"/>
              <a:defRPr sz="1600" kern="1200">
                <a:solidFill>
                  <a:schemeClr val="bg1"/>
                </a:solidFill>
                <a:latin typeface="Calibri Light" panose="020F0302020204030204" pitchFamily="34" charset="0"/>
                <a:ea typeface="+mn-ea"/>
                <a:cs typeface="+mn-cs"/>
              </a:defRPr>
            </a:lvl5pPr>
            <a:lvl6pPr marL="25139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165"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77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493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defTabSz="457200" hangingPunct="0">
              <a:lnSpc>
                <a:spcPct val="150000"/>
              </a:lnSpc>
              <a:spcAft>
                <a:spcPts val="0"/>
              </a:spcAft>
              <a:buNone/>
              <a:defRPr/>
            </a:pPr>
            <a:r>
              <a:rPr lang="en-US" altLang="zh-CN"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String</a:t>
            </a:r>
            <a:r>
              <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rPr>
              <a:t>的常用方法</a:t>
            </a:r>
            <a:endParaRPr lang="zh-CN" altLang="en-US" sz="2000" kern="0" dirty="0">
              <a:solidFill>
                <a:schemeClr val="tx1"/>
              </a:solidFill>
              <a:latin typeface="思源黑体 CN Normal" panose="020B0400000000000000" pitchFamily="34" charset="-122"/>
              <a:ea typeface="思源黑体 CN Normal" panose="020B0400000000000000" pitchFamily="34" charset="-122"/>
              <a:sym typeface="思源宋体 CN Heavy" panose="02020900000000000000" charset="-122"/>
            </a:endParaRPr>
          </a:p>
          <a:p>
            <a:pPr marL="228600" indent="-228600" algn="l" defTabSz="914400">
              <a:lnSpc>
                <a:spcPct val="150000"/>
              </a:lnSpc>
              <a:spcAft>
                <a:spcPts val="0"/>
              </a:spcAft>
              <a:buFont typeface="+mj-ea"/>
              <a:buAutoNum type="circleNumDbPlain"/>
            </a:pPr>
            <a:r>
              <a:rPr lang="en-US" altLang="zh-CN" sz="1390" kern="0" dirty="0">
                <a:solidFill>
                  <a:schemeClr val="tx1"/>
                </a:solidFill>
                <a:latin typeface="思源黑体 CN Normal" panose="020B0400000000000000" pitchFamily="34" charset="-122"/>
                <a:ea typeface="思源黑体 CN Normal" panose="020B0400000000000000" pitchFamily="34" charset="-122"/>
              </a:rPr>
              <a:t>byte[] getBytes(); </a:t>
            </a:r>
            <a:r>
              <a:rPr lang="zh-CN" altLang="en-US" sz="1390" kern="0" dirty="0">
                <a:solidFill>
                  <a:schemeClr val="tx1"/>
                </a:solidFill>
                <a:latin typeface="思源黑体 CN Normal" panose="020B0400000000000000" pitchFamily="34" charset="-122"/>
                <a:ea typeface="思源黑体 CN Normal" panose="020B0400000000000000" pitchFamily="34" charset="-122"/>
              </a:rPr>
              <a:t>将字符串转换成字节数组。其实就是对字符串进行编码。默认按照系统默认字符集。</a:t>
            </a:r>
            <a:endParaRPr lang="en-US" altLang="zh-CN" sz="139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390" kern="0" dirty="0">
                <a:solidFill>
                  <a:schemeClr val="tx1"/>
                </a:solidFill>
                <a:latin typeface="思源黑体 CN Normal" panose="020B0400000000000000" pitchFamily="34" charset="-122"/>
                <a:ea typeface="思源黑体 CN Normal" panose="020B0400000000000000" pitchFamily="34" charset="-122"/>
              </a:rPr>
              <a:t>byte[] getBytes(String charsetName); </a:t>
            </a:r>
            <a:r>
              <a:rPr lang="zh-CN" altLang="en-US" sz="1390" kern="0" dirty="0">
                <a:solidFill>
                  <a:schemeClr val="tx1"/>
                </a:solidFill>
                <a:latin typeface="思源黑体 CN Normal" panose="020B0400000000000000" pitchFamily="34" charset="-122"/>
                <a:ea typeface="思源黑体 CN Normal" panose="020B0400000000000000" pitchFamily="34" charset="-122"/>
              </a:rPr>
              <a:t>将字符串按照指定字符集的方式进行编码。</a:t>
            </a:r>
            <a:endParaRPr lang="en-US" altLang="zh-CN" sz="139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390" kern="0" dirty="0">
                <a:solidFill>
                  <a:schemeClr val="tx1"/>
                </a:solidFill>
                <a:latin typeface="思源黑体 CN Normal" panose="020B0400000000000000" pitchFamily="34" charset="-122"/>
                <a:ea typeface="思源黑体 CN Normal" panose="020B0400000000000000" pitchFamily="34" charset="-122"/>
              </a:rPr>
              <a:t>byte[] getBytes(Charset charset);</a:t>
            </a:r>
            <a:endParaRPr lang="en-US" altLang="zh-CN" sz="139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390" kern="0" dirty="0">
                <a:solidFill>
                  <a:schemeClr val="tx1"/>
                </a:solidFill>
                <a:latin typeface="思源黑体 CN Normal" panose="020B0400000000000000" pitchFamily="34" charset="-122"/>
                <a:ea typeface="思源黑体 CN Normal" panose="020B0400000000000000" pitchFamily="34" charset="-122"/>
              </a:rPr>
              <a:t>char[] toCharArray(); </a:t>
            </a:r>
            <a:r>
              <a:rPr lang="zh-CN" altLang="en-US" sz="1390" kern="0" dirty="0">
                <a:solidFill>
                  <a:schemeClr val="tx1"/>
                </a:solidFill>
                <a:latin typeface="思源黑体 CN Normal" panose="020B0400000000000000" pitchFamily="34" charset="-122"/>
                <a:ea typeface="思源黑体 CN Normal" panose="020B0400000000000000" pitchFamily="34" charset="-122"/>
              </a:rPr>
              <a:t>将字符串转换字符数组。</a:t>
            </a:r>
            <a:endParaRPr lang="en-US" altLang="zh-CN" sz="139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390" kern="0" dirty="0">
                <a:solidFill>
                  <a:schemeClr val="tx1"/>
                </a:solidFill>
                <a:latin typeface="思源黑体 CN Normal" panose="020B0400000000000000" pitchFamily="34" charset="-122"/>
                <a:ea typeface="思源黑体 CN Normal" panose="020B0400000000000000" pitchFamily="34" charset="-122"/>
              </a:rPr>
              <a:t>String toLowerCase(); </a:t>
            </a:r>
            <a:r>
              <a:rPr lang="zh-CN" altLang="en-US" sz="1390" kern="0" dirty="0">
                <a:solidFill>
                  <a:schemeClr val="tx1"/>
                </a:solidFill>
                <a:latin typeface="思源黑体 CN Normal" panose="020B0400000000000000" pitchFamily="34" charset="-122"/>
                <a:ea typeface="思源黑体 CN Normal" panose="020B0400000000000000" pitchFamily="34" charset="-122"/>
              </a:rPr>
              <a:t>转小写</a:t>
            </a:r>
            <a:endParaRPr lang="en-US" altLang="zh-CN" sz="139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390" kern="0" dirty="0">
                <a:solidFill>
                  <a:schemeClr val="tx1"/>
                </a:solidFill>
                <a:latin typeface="思源黑体 CN Normal" panose="020B0400000000000000" pitchFamily="34" charset="-122"/>
                <a:ea typeface="思源黑体 CN Normal" panose="020B0400000000000000" pitchFamily="34" charset="-122"/>
              </a:rPr>
              <a:t>String toUpperCase(); </a:t>
            </a:r>
            <a:r>
              <a:rPr lang="zh-CN" altLang="en-US" sz="1390" kern="0" dirty="0">
                <a:solidFill>
                  <a:schemeClr val="tx1"/>
                </a:solidFill>
                <a:latin typeface="思源黑体 CN Normal" panose="020B0400000000000000" pitchFamily="34" charset="-122"/>
                <a:ea typeface="思源黑体 CN Normal" panose="020B0400000000000000" pitchFamily="34" charset="-122"/>
              </a:rPr>
              <a:t>转大写</a:t>
            </a:r>
            <a:endParaRPr lang="en-US" altLang="zh-CN" sz="139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390" kern="0" dirty="0">
                <a:solidFill>
                  <a:schemeClr val="tx1"/>
                </a:solidFill>
                <a:latin typeface="思源黑体 CN Normal" panose="020B0400000000000000" pitchFamily="34" charset="-122"/>
                <a:ea typeface="思源黑体 CN Normal" panose="020B0400000000000000" pitchFamily="34" charset="-122"/>
              </a:rPr>
              <a:t>String concat(String str); </a:t>
            </a:r>
            <a:r>
              <a:rPr lang="zh-CN" altLang="en-US" sz="1390" kern="0" dirty="0">
                <a:solidFill>
                  <a:schemeClr val="tx1"/>
                </a:solidFill>
                <a:latin typeface="思源黑体 CN Normal" panose="020B0400000000000000" pitchFamily="34" charset="-122"/>
                <a:ea typeface="思源黑体 CN Normal" panose="020B0400000000000000" pitchFamily="34" charset="-122"/>
              </a:rPr>
              <a:t>进行字符串的拼接操作。和</a:t>
            </a:r>
            <a:r>
              <a:rPr lang="en-US" altLang="zh-CN" sz="1390" kern="0" dirty="0">
                <a:solidFill>
                  <a:schemeClr val="tx1"/>
                </a:solidFill>
                <a:latin typeface="思源黑体 CN Normal" panose="020B0400000000000000" pitchFamily="34" charset="-122"/>
                <a:ea typeface="思源黑体 CN Normal" panose="020B0400000000000000" pitchFamily="34" charset="-122"/>
              </a:rPr>
              <a:t> + </a:t>
            </a:r>
            <a:r>
              <a:rPr lang="zh-CN" altLang="en-US" sz="1390" kern="0" dirty="0">
                <a:solidFill>
                  <a:schemeClr val="tx1"/>
                </a:solidFill>
                <a:latin typeface="思源黑体 CN Normal" panose="020B0400000000000000" pitchFamily="34" charset="-122"/>
                <a:ea typeface="思源黑体 CN Normal" panose="020B0400000000000000" pitchFamily="34" charset="-122"/>
              </a:rPr>
              <a:t>的区别？</a:t>
            </a:r>
            <a:endParaRPr lang="zh-CN" altLang="en-US" sz="1390" kern="0" dirty="0">
              <a:solidFill>
                <a:schemeClr val="tx1"/>
              </a:solidFill>
              <a:latin typeface="思源黑体 CN Normal" panose="020B0400000000000000" pitchFamily="34" charset="-122"/>
              <a:ea typeface="思源黑体 CN Normal" panose="020B0400000000000000" pitchFamily="34" charset="-122"/>
            </a:endParaRPr>
          </a:p>
          <a:p>
            <a:pPr marL="685800" lvl="1" indent="-228600" algn="l" defTabSz="914400">
              <a:lnSpc>
                <a:spcPct val="150000"/>
              </a:lnSpc>
              <a:spcAft>
                <a:spcPts val="0"/>
              </a:spcAft>
              <a:buFont typeface="+mj-ea"/>
              <a:buAutoNum type="circleNumDbPlain"/>
            </a:pPr>
            <a:r>
              <a:rPr lang="en-US" altLang="zh-CN" sz="1205" kern="0" dirty="0">
                <a:solidFill>
                  <a:schemeClr val="tx1"/>
                </a:solidFill>
                <a:latin typeface="思源黑体 CN Normal" panose="020B0400000000000000" pitchFamily="34" charset="-122"/>
                <a:ea typeface="思源黑体 CN Normal" panose="020B0400000000000000" pitchFamily="34" charset="-122"/>
              </a:rPr>
              <a:t>+ </a:t>
            </a:r>
            <a:r>
              <a:rPr lang="zh-CN" altLang="en-US" sz="1205" kern="0" dirty="0">
                <a:solidFill>
                  <a:schemeClr val="tx1"/>
                </a:solidFill>
                <a:latin typeface="思源黑体 CN Normal" panose="020B0400000000000000" pitchFamily="34" charset="-122"/>
                <a:ea typeface="思源黑体 CN Normal" panose="020B0400000000000000" pitchFamily="34" charset="-122"/>
              </a:rPr>
              <a:t>既可以进行求和，也可以进行字符串的拼接，底层拼接时会创建</a:t>
            </a:r>
            <a:r>
              <a:rPr lang="en-US" altLang="zh-CN" sz="1205" kern="0" dirty="0">
                <a:solidFill>
                  <a:schemeClr val="tx1"/>
                </a:solidFill>
                <a:latin typeface="思源黑体 CN Normal" panose="020B0400000000000000" pitchFamily="34" charset="-122"/>
                <a:ea typeface="思源黑体 CN Normal" panose="020B0400000000000000" pitchFamily="34" charset="-122"/>
              </a:rPr>
              <a:t>StringBuilder</a:t>
            </a:r>
            <a:r>
              <a:rPr lang="zh-CN" altLang="en-US" sz="1205" kern="0" dirty="0">
                <a:solidFill>
                  <a:schemeClr val="tx1"/>
                </a:solidFill>
                <a:latin typeface="思源黑体 CN Normal" panose="020B0400000000000000" pitchFamily="34" charset="-122"/>
                <a:ea typeface="思源黑体 CN Normal" panose="020B0400000000000000" pitchFamily="34" charset="-122"/>
              </a:rPr>
              <a:t>对象进行拼接。</a:t>
            </a:r>
            <a:r>
              <a:rPr lang="en-US" altLang="zh-CN" sz="1205" kern="0" dirty="0">
                <a:solidFill>
                  <a:schemeClr val="tx1"/>
                </a:solidFill>
                <a:latin typeface="思源黑体 CN Normal" panose="020B0400000000000000" pitchFamily="34" charset="-122"/>
                <a:ea typeface="思源黑体 CN Normal" panose="020B0400000000000000" pitchFamily="34" charset="-122"/>
              </a:rPr>
              <a:t>+ </a:t>
            </a:r>
            <a:r>
              <a:rPr lang="zh-CN" altLang="en-US" sz="1205" kern="0" dirty="0">
                <a:solidFill>
                  <a:schemeClr val="tx1"/>
                </a:solidFill>
                <a:latin typeface="思源黑体 CN Normal" panose="020B0400000000000000" pitchFamily="34" charset="-122"/>
                <a:ea typeface="思源黑体 CN Normal" panose="020B0400000000000000" pitchFamily="34" charset="-122"/>
              </a:rPr>
              <a:t>拼接</a:t>
            </a:r>
            <a:r>
              <a:rPr lang="en-US" altLang="zh-CN" sz="1205" kern="0" dirty="0">
                <a:solidFill>
                  <a:schemeClr val="tx1"/>
                </a:solidFill>
                <a:latin typeface="思源黑体 CN Normal" panose="020B0400000000000000" pitchFamily="34" charset="-122"/>
                <a:ea typeface="思源黑体 CN Normal" panose="020B0400000000000000" pitchFamily="34" charset="-122"/>
              </a:rPr>
              <a:t>null</a:t>
            </a:r>
            <a:r>
              <a:rPr lang="zh-CN" altLang="en-US" sz="1205" kern="0" dirty="0">
                <a:solidFill>
                  <a:schemeClr val="tx1"/>
                </a:solidFill>
                <a:latin typeface="思源黑体 CN Normal" panose="020B0400000000000000" pitchFamily="34" charset="-122"/>
                <a:ea typeface="思源黑体 CN Normal" panose="020B0400000000000000" pitchFamily="34" charset="-122"/>
              </a:rPr>
              <a:t>时不会出现空指针异常。</a:t>
            </a:r>
            <a:endParaRPr lang="zh-CN" altLang="en-US" sz="1205" kern="0" dirty="0">
              <a:solidFill>
                <a:schemeClr val="tx1"/>
              </a:solidFill>
              <a:latin typeface="思源黑体 CN Normal" panose="020B0400000000000000" pitchFamily="34" charset="-122"/>
              <a:ea typeface="思源黑体 CN Normal" panose="020B0400000000000000" pitchFamily="34" charset="-122"/>
            </a:endParaRPr>
          </a:p>
          <a:p>
            <a:pPr marL="685800" lvl="1" indent="-228600" algn="l" defTabSz="914400">
              <a:lnSpc>
                <a:spcPct val="150000"/>
              </a:lnSpc>
              <a:spcAft>
                <a:spcPts val="0"/>
              </a:spcAft>
              <a:buFont typeface="+mj-ea"/>
              <a:buAutoNum type="circleNumDbPlain"/>
            </a:pPr>
            <a:r>
              <a:rPr lang="en-US" altLang="zh-CN" sz="1205" kern="0" dirty="0">
                <a:solidFill>
                  <a:schemeClr val="tx1"/>
                </a:solidFill>
                <a:latin typeface="思源黑体 CN Normal" panose="020B0400000000000000" pitchFamily="34" charset="-122"/>
                <a:ea typeface="思源黑体 CN Normal" panose="020B0400000000000000" pitchFamily="34" charset="-122"/>
              </a:rPr>
              <a:t>concat</a:t>
            </a:r>
            <a:r>
              <a:rPr lang="zh-CN" altLang="en-US" sz="1205" kern="0" dirty="0">
                <a:solidFill>
                  <a:schemeClr val="tx1"/>
                </a:solidFill>
                <a:latin typeface="思源黑体 CN Normal" panose="020B0400000000000000" pitchFamily="34" charset="-122"/>
                <a:ea typeface="思源黑体 CN Normal" panose="020B0400000000000000" pitchFamily="34" charset="-122"/>
              </a:rPr>
              <a:t>方法参数只能时字符串类型，拼接时不会创建</a:t>
            </a:r>
            <a:r>
              <a:rPr lang="en-US" altLang="zh-CN" sz="1205" kern="0" dirty="0">
                <a:solidFill>
                  <a:schemeClr val="tx1"/>
                </a:solidFill>
                <a:latin typeface="思源黑体 CN Normal" panose="020B0400000000000000" pitchFamily="34" charset="-122"/>
                <a:ea typeface="思源黑体 CN Normal" panose="020B0400000000000000" pitchFamily="34" charset="-122"/>
              </a:rPr>
              <a:t>StringBuilder</a:t>
            </a:r>
            <a:r>
              <a:rPr lang="zh-CN" altLang="en-US" sz="1205" kern="0" dirty="0">
                <a:solidFill>
                  <a:schemeClr val="tx1"/>
                </a:solidFill>
                <a:latin typeface="思源黑体 CN Normal" panose="020B0400000000000000" pitchFamily="34" charset="-122"/>
                <a:ea typeface="思源黑体 CN Normal" panose="020B0400000000000000" pitchFamily="34" charset="-122"/>
              </a:rPr>
              <a:t>对象，拼接完成后返回一个新的</a:t>
            </a:r>
            <a:r>
              <a:rPr lang="en-US" altLang="zh-CN" sz="1205" kern="0" dirty="0">
                <a:solidFill>
                  <a:schemeClr val="tx1"/>
                </a:solidFill>
                <a:latin typeface="思源黑体 CN Normal" panose="020B0400000000000000" pitchFamily="34" charset="-122"/>
                <a:ea typeface="思源黑体 CN Normal" panose="020B0400000000000000" pitchFamily="34" charset="-122"/>
              </a:rPr>
              <a:t>String</a:t>
            </a:r>
            <a:r>
              <a:rPr lang="zh-CN" altLang="en-US" sz="1205" kern="0" dirty="0">
                <a:solidFill>
                  <a:schemeClr val="tx1"/>
                </a:solidFill>
                <a:latin typeface="思源黑体 CN Normal" panose="020B0400000000000000" pitchFamily="34" charset="-122"/>
                <a:ea typeface="思源黑体 CN Normal" panose="020B0400000000000000" pitchFamily="34" charset="-122"/>
              </a:rPr>
              <a:t>对象。拼接</a:t>
            </a:r>
            <a:r>
              <a:rPr lang="en-US" altLang="zh-CN" sz="1205" kern="0" dirty="0">
                <a:solidFill>
                  <a:schemeClr val="tx1"/>
                </a:solidFill>
                <a:latin typeface="思源黑体 CN Normal" panose="020B0400000000000000" pitchFamily="34" charset="-122"/>
                <a:ea typeface="思源黑体 CN Normal" panose="020B0400000000000000" pitchFamily="34" charset="-122"/>
              </a:rPr>
              <a:t>null</a:t>
            </a:r>
            <a:r>
              <a:rPr lang="zh-CN" altLang="en-US" sz="1205" kern="0" dirty="0">
                <a:solidFill>
                  <a:schemeClr val="tx1"/>
                </a:solidFill>
                <a:latin typeface="思源黑体 CN Normal" panose="020B0400000000000000" pitchFamily="34" charset="-122"/>
                <a:ea typeface="思源黑体 CN Normal" panose="020B0400000000000000" pitchFamily="34" charset="-122"/>
              </a:rPr>
              <a:t>会出现空指针异常。</a:t>
            </a:r>
            <a:endParaRPr lang="zh-CN" altLang="en-US" sz="1205" kern="0" dirty="0">
              <a:solidFill>
                <a:schemeClr val="tx1"/>
              </a:solidFill>
              <a:latin typeface="思源黑体 CN Normal" panose="020B0400000000000000" pitchFamily="34" charset="-122"/>
              <a:ea typeface="思源黑体 CN Normal" panose="020B0400000000000000" pitchFamily="34" charset="-122"/>
            </a:endParaRPr>
          </a:p>
          <a:p>
            <a:pPr marL="685800" lvl="1" indent="-228600" algn="l" defTabSz="914400">
              <a:lnSpc>
                <a:spcPct val="150000"/>
              </a:lnSpc>
              <a:spcAft>
                <a:spcPts val="0"/>
              </a:spcAft>
              <a:buFont typeface="+mj-ea"/>
              <a:buAutoNum type="circleNumDbPlain"/>
            </a:pPr>
            <a:r>
              <a:rPr lang="en-US" altLang="zh-CN" sz="1205" kern="0" dirty="0">
                <a:solidFill>
                  <a:schemeClr val="tx1"/>
                </a:solidFill>
                <a:latin typeface="思源黑体 CN Normal" panose="020B0400000000000000" pitchFamily="34" charset="-122"/>
                <a:ea typeface="思源黑体 CN Normal" panose="020B0400000000000000" pitchFamily="34" charset="-122"/>
              </a:rPr>
              <a:t>+ </a:t>
            </a:r>
            <a:r>
              <a:rPr lang="zh-CN" altLang="en-US" sz="1205" kern="0" dirty="0">
                <a:solidFill>
                  <a:schemeClr val="tx1"/>
                </a:solidFill>
                <a:latin typeface="思源黑体 CN Normal" panose="020B0400000000000000" pitchFamily="34" charset="-122"/>
                <a:ea typeface="思源黑体 CN Normal" panose="020B0400000000000000" pitchFamily="34" charset="-122"/>
              </a:rPr>
              <a:t>使用较多。如果进行大量字符串拼接，这两个都不合适。</a:t>
            </a:r>
            <a:endParaRPr lang="en-US" altLang="zh-CN" sz="1205"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390" kern="0" dirty="0">
                <a:solidFill>
                  <a:schemeClr val="tx1"/>
                </a:solidFill>
                <a:latin typeface="思源黑体 CN Normal" panose="020B0400000000000000" pitchFamily="34" charset="-122"/>
                <a:ea typeface="思源黑体 CN Normal" panose="020B0400000000000000" pitchFamily="34" charset="-122"/>
              </a:rPr>
              <a:t>String substring(int beginIndex); </a:t>
            </a:r>
            <a:r>
              <a:rPr lang="zh-CN" altLang="en-US" sz="1390" kern="0" dirty="0">
                <a:solidFill>
                  <a:schemeClr val="tx1"/>
                </a:solidFill>
                <a:latin typeface="思源黑体 CN Normal" panose="020B0400000000000000" pitchFamily="34" charset="-122"/>
                <a:ea typeface="思源黑体 CN Normal" panose="020B0400000000000000" pitchFamily="34" charset="-122"/>
              </a:rPr>
              <a:t>从指定下标</a:t>
            </a:r>
            <a:r>
              <a:rPr lang="en-US" altLang="zh-CN" sz="1390" kern="0" dirty="0">
                <a:solidFill>
                  <a:schemeClr val="tx1"/>
                </a:solidFill>
                <a:latin typeface="思源黑体 CN Normal" panose="020B0400000000000000" pitchFamily="34" charset="-122"/>
                <a:ea typeface="思源黑体 CN Normal" panose="020B0400000000000000" pitchFamily="34" charset="-122"/>
              </a:rPr>
              <a:t>beginIndex</a:t>
            </a:r>
            <a:r>
              <a:rPr lang="zh-CN" altLang="en-US" sz="1390" kern="0" dirty="0">
                <a:solidFill>
                  <a:schemeClr val="tx1"/>
                </a:solidFill>
                <a:latin typeface="思源黑体 CN Normal" panose="020B0400000000000000" pitchFamily="34" charset="-122"/>
                <a:ea typeface="思源黑体 CN Normal" panose="020B0400000000000000" pitchFamily="34" charset="-122"/>
              </a:rPr>
              <a:t>开始截取子字符串</a:t>
            </a:r>
            <a:endParaRPr lang="en-US" altLang="zh-CN" sz="139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390" kern="0" dirty="0">
                <a:solidFill>
                  <a:schemeClr val="tx1"/>
                </a:solidFill>
                <a:latin typeface="思源黑体 CN Normal" panose="020B0400000000000000" pitchFamily="34" charset="-122"/>
                <a:ea typeface="思源黑体 CN Normal" panose="020B0400000000000000" pitchFamily="34" charset="-122"/>
              </a:rPr>
              <a:t>String substring(int beginIndex, int endIndex);</a:t>
            </a:r>
            <a:endParaRPr lang="en-US" altLang="zh-CN" sz="139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390" kern="0" dirty="0">
                <a:solidFill>
                  <a:schemeClr val="tx1"/>
                </a:solidFill>
                <a:latin typeface="思源黑体 CN Normal" panose="020B0400000000000000" pitchFamily="34" charset="-122"/>
                <a:ea typeface="思源黑体 CN Normal" panose="020B0400000000000000" pitchFamily="34" charset="-122"/>
                <a:sym typeface="+mn-ea"/>
              </a:rPr>
              <a:t>String trim(); </a:t>
            </a:r>
            <a:r>
              <a:rPr lang="zh-CN" altLang="en-US" sz="1390" kern="0" dirty="0">
                <a:solidFill>
                  <a:schemeClr val="tx1"/>
                </a:solidFill>
                <a:latin typeface="思源黑体 CN Normal" panose="020B0400000000000000" pitchFamily="34" charset="-122"/>
                <a:ea typeface="思源黑体 CN Normal" panose="020B0400000000000000" pitchFamily="34" charset="-122"/>
                <a:sym typeface="+mn-ea"/>
              </a:rPr>
              <a:t>去除字符串前后空白（只能去除</a:t>
            </a:r>
            <a:r>
              <a:rPr lang="en-US" altLang="zh-CN" sz="1390" kern="0" dirty="0">
                <a:solidFill>
                  <a:schemeClr val="tx1"/>
                </a:solidFill>
                <a:latin typeface="思源黑体 CN Normal" panose="020B0400000000000000" pitchFamily="34" charset="-122"/>
                <a:ea typeface="思源黑体 CN Normal" panose="020B0400000000000000" pitchFamily="34" charset="-122"/>
                <a:sym typeface="+mn-ea"/>
              </a:rPr>
              <a:t>ASCII</a:t>
            </a:r>
            <a:r>
              <a:rPr lang="zh-CN" altLang="en-US" sz="1390" kern="0" dirty="0">
                <a:solidFill>
                  <a:schemeClr val="tx1"/>
                </a:solidFill>
                <a:latin typeface="思源黑体 CN Normal" panose="020B0400000000000000" pitchFamily="34" charset="-122"/>
                <a:ea typeface="思源黑体 CN Normal" panose="020B0400000000000000" pitchFamily="34" charset="-122"/>
                <a:sym typeface="+mn-ea"/>
              </a:rPr>
              <a:t>码中的空格和制表符）</a:t>
            </a:r>
            <a:endParaRPr lang="en-US" altLang="zh-CN" sz="1390" kern="0" dirty="0">
              <a:solidFill>
                <a:schemeClr val="tx1"/>
              </a:solidFill>
              <a:latin typeface="思源黑体 CN Normal" panose="020B0400000000000000" pitchFamily="34" charset="-122"/>
              <a:ea typeface="思源黑体 CN Normal" panose="020B0400000000000000" pitchFamily="34" charset="-122"/>
            </a:endParaRPr>
          </a:p>
          <a:p>
            <a:pPr marL="228600" indent="-228600" algn="l" defTabSz="914400">
              <a:lnSpc>
                <a:spcPct val="150000"/>
              </a:lnSpc>
              <a:spcAft>
                <a:spcPts val="0"/>
              </a:spcAft>
              <a:buFont typeface="+mj-ea"/>
              <a:buAutoNum type="circleNumDbPlain"/>
            </a:pPr>
            <a:r>
              <a:rPr lang="en-US" altLang="zh-CN" sz="1390" kern="0" dirty="0">
                <a:solidFill>
                  <a:schemeClr val="tx1"/>
                </a:solidFill>
                <a:latin typeface="思源黑体 CN Normal" panose="020B0400000000000000" pitchFamily="34" charset="-122"/>
                <a:ea typeface="思源黑体 CN Normal" panose="020B0400000000000000" pitchFamily="34" charset="-122"/>
                <a:sym typeface="+mn-ea"/>
              </a:rPr>
              <a:t>String strip(); </a:t>
            </a:r>
            <a:r>
              <a:rPr lang="zh-CN" altLang="en-US" sz="1390" kern="0" dirty="0">
                <a:solidFill>
                  <a:schemeClr val="tx1"/>
                </a:solidFill>
                <a:latin typeface="思源黑体 CN Normal" panose="020B0400000000000000" pitchFamily="34" charset="-122"/>
                <a:ea typeface="思源黑体 CN Normal" panose="020B0400000000000000" pitchFamily="34" charset="-122"/>
                <a:sym typeface="+mn-ea"/>
              </a:rPr>
              <a:t>去除字符串前后空白（支持所有的编码形式的空白，可以将全角空格去除，</a:t>
            </a:r>
            <a:r>
              <a:rPr lang="en-US" altLang="zh-CN" sz="1390" kern="0" dirty="0">
                <a:solidFill>
                  <a:schemeClr val="tx1"/>
                </a:solidFill>
                <a:latin typeface="思源黑体 CN Normal" panose="020B0400000000000000" pitchFamily="34" charset="-122"/>
                <a:ea typeface="思源黑体 CN Normal" panose="020B0400000000000000" pitchFamily="34" charset="-122"/>
                <a:sym typeface="+mn-ea"/>
              </a:rPr>
              <a:t>\u3000</a:t>
            </a:r>
            <a:r>
              <a:rPr lang="zh-CN" altLang="en-US" sz="1390" kern="0" dirty="0">
                <a:solidFill>
                  <a:schemeClr val="tx1"/>
                </a:solidFill>
                <a:latin typeface="思源黑体 CN Normal" panose="020B0400000000000000" pitchFamily="34" charset="-122"/>
                <a:ea typeface="思源黑体 CN Normal" panose="020B0400000000000000" pitchFamily="34" charset="-122"/>
                <a:sym typeface="+mn-ea"/>
              </a:rPr>
              <a:t>是全角空格，</a:t>
            </a:r>
            <a:r>
              <a:rPr lang="en-US" altLang="zh-CN" sz="1390" b="1" kern="0" dirty="0">
                <a:solidFill>
                  <a:srgbClr val="FF0000"/>
                </a:solidFill>
                <a:latin typeface="思源黑体 CN Normal" panose="020B0400000000000000" pitchFamily="34" charset="-122"/>
                <a:ea typeface="思源黑体 CN Normal" panose="020B0400000000000000" pitchFamily="34" charset="-122"/>
                <a:sym typeface="+mn-ea"/>
              </a:rPr>
              <a:t>Java11</a:t>
            </a:r>
            <a:r>
              <a:rPr lang="zh-CN" altLang="en-US" sz="1390" b="1" kern="0" dirty="0">
                <a:solidFill>
                  <a:srgbClr val="FF0000"/>
                </a:solidFill>
                <a:latin typeface="思源黑体 CN Normal" panose="020B0400000000000000" pitchFamily="34" charset="-122"/>
                <a:ea typeface="思源黑体 CN Normal" panose="020B0400000000000000" pitchFamily="34" charset="-122"/>
                <a:sym typeface="+mn-ea"/>
              </a:rPr>
              <a:t>新增</a:t>
            </a:r>
            <a:r>
              <a:rPr lang="zh-CN" altLang="en-US" sz="1390" kern="0" dirty="0">
                <a:solidFill>
                  <a:schemeClr val="tx1"/>
                </a:solidFill>
                <a:latin typeface="思源黑体 CN Normal" panose="020B0400000000000000" pitchFamily="34" charset="-122"/>
                <a:ea typeface="思源黑体 CN Normal" panose="020B0400000000000000" pitchFamily="34" charset="-122"/>
                <a:sym typeface="+mn-ea"/>
              </a:rPr>
              <a:t>）</a:t>
            </a:r>
            <a:endParaRPr lang="zh-CN" altLang="en-US" sz="1390" kern="0" dirty="0">
              <a:solidFill>
                <a:schemeClr val="tx1"/>
              </a:solidFill>
              <a:latin typeface="思源黑体 CN Normal" panose="020B0400000000000000" pitchFamily="34" charset="-122"/>
              <a:ea typeface="思源黑体 CN Normal" panose="020B0400000000000000" pitchFamily="34" charset="-122"/>
              <a:sym typeface="+mn-ea"/>
            </a:endParaRPr>
          </a:p>
        </p:txBody>
      </p:sp>
      <p:grpSp>
        <p:nvGrpSpPr>
          <p:cNvPr id="40" name="组合 39"/>
          <p:cNvGrpSpPr/>
          <p:nvPr/>
        </p:nvGrpSpPr>
        <p:grpSpPr>
          <a:xfrm>
            <a:off x="495935" y="298450"/>
            <a:ext cx="464820" cy="387350"/>
            <a:chOff x="541" y="471"/>
            <a:chExt cx="979" cy="852"/>
          </a:xfrm>
        </p:grpSpPr>
        <p:sp>
          <p:nvSpPr>
            <p:cNvPr id="22" name="圆角矩形 21"/>
            <p:cNvSpPr/>
            <p:nvPr/>
          </p:nvSpPr>
          <p:spPr>
            <a:xfrm rot="2700000">
              <a:off x="668" y="471"/>
              <a:ext cx="852" cy="852"/>
            </a:xfrm>
            <a:prstGeom prst="roundRect">
              <a:avLst/>
            </a:prstGeom>
            <a:solidFill>
              <a:srgbClr val="ED7D31"/>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3" name="圆角矩形 22"/>
            <p:cNvSpPr/>
            <p:nvPr/>
          </p:nvSpPr>
          <p:spPr>
            <a:xfrm rot="2700000">
              <a:off x="541" y="471"/>
              <a:ext cx="852" cy="852"/>
            </a:xfrm>
            <a:prstGeom prst="roundRect">
              <a:avLst/>
            </a:prstGeom>
            <a:solidFill>
              <a:srgbClr val="01255A"/>
            </a:solidFill>
            <a:ln>
              <a:noFill/>
            </a:ln>
            <a:effectLst>
              <a:outerShdw blurRad="165100" sx="102000" sy="102000" algn="ctr" rotWithShape="0">
                <a:schemeClr val="tx1">
                  <a:lumMod val="95000"/>
                  <a:lumOff val="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思源黑体 CN Medium" panose="020B0600000000000000" pitchFamily="34" charset="-122"/>
                <a:ea typeface="思源黑体 CN Medium" panose="020B0600000000000000" pitchFamily="34" charset="-122"/>
                <a:cs typeface="+mn-ea"/>
              </a:endParaRPr>
            </a:p>
          </p:txBody>
        </p:sp>
        <p:sp>
          <p:nvSpPr>
            <p:cNvPr id="24" name="图形 2"/>
            <p:cNvSpPr/>
            <p:nvPr/>
          </p:nvSpPr>
          <p:spPr>
            <a:xfrm>
              <a:off x="797" y="690"/>
              <a:ext cx="342" cy="414"/>
            </a:xfrm>
            <a:custGeom>
              <a:avLst/>
              <a:gdLst>
                <a:gd name="connsiteX0" fmla="*/ 394463 w 617210"/>
                <a:gd name="connsiteY0" fmla="*/ 131115 h 747580"/>
                <a:gd name="connsiteX1" fmla="*/ 175068 w 617210"/>
                <a:gd name="connsiteY1" fmla="*/ 131115 h 747580"/>
                <a:gd name="connsiteX2" fmla="*/ 175068 w 617210"/>
                <a:gd name="connsiteY2" fmla="*/ 43581 h 747580"/>
                <a:gd name="connsiteX3" fmla="*/ 219395 w 617210"/>
                <a:gd name="connsiteY3" fmla="*/ 43581 h 747580"/>
                <a:gd name="connsiteX4" fmla="*/ 232059 w 617210"/>
                <a:gd name="connsiteY4" fmla="*/ 12665 h 747580"/>
                <a:gd name="connsiteX5" fmla="*/ 262975 w 617210"/>
                <a:gd name="connsiteY5" fmla="*/ 0 h 747580"/>
                <a:gd name="connsiteX6" fmla="*/ 307301 w 617210"/>
                <a:gd name="connsiteY6" fmla="*/ 0 h 747580"/>
                <a:gd name="connsiteX7" fmla="*/ 338217 w 617210"/>
                <a:gd name="connsiteY7" fmla="*/ 12665 h 747580"/>
                <a:gd name="connsiteX8" fmla="*/ 350882 w 617210"/>
                <a:gd name="connsiteY8" fmla="*/ 43581 h 747580"/>
                <a:gd name="connsiteX9" fmla="*/ 395208 w 617210"/>
                <a:gd name="connsiteY9" fmla="*/ 43581 h 747580"/>
                <a:gd name="connsiteX10" fmla="*/ 394463 w 617210"/>
                <a:gd name="connsiteY10" fmla="*/ 131115 h 747580"/>
                <a:gd name="connsiteX11" fmla="*/ 284952 w 617210"/>
                <a:gd name="connsiteY11" fmla="*/ 91632 h 747580"/>
                <a:gd name="connsiteX12" fmla="*/ 304322 w 617210"/>
                <a:gd name="connsiteY12" fmla="*/ 83437 h 747580"/>
                <a:gd name="connsiteX13" fmla="*/ 312516 w 617210"/>
                <a:gd name="connsiteY13" fmla="*/ 64068 h 747580"/>
                <a:gd name="connsiteX14" fmla="*/ 304322 w 617210"/>
                <a:gd name="connsiteY14" fmla="*/ 44326 h 747580"/>
                <a:gd name="connsiteX15" fmla="*/ 284952 w 617210"/>
                <a:gd name="connsiteY15" fmla="*/ 36504 h 747580"/>
                <a:gd name="connsiteX16" fmla="*/ 265210 w 617210"/>
                <a:gd name="connsiteY16" fmla="*/ 44326 h 747580"/>
                <a:gd name="connsiteX17" fmla="*/ 257388 w 617210"/>
                <a:gd name="connsiteY17" fmla="*/ 64068 h 747580"/>
                <a:gd name="connsiteX18" fmla="*/ 265210 w 617210"/>
                <a:gd name="connsiteY18" fmla="*/ 83437 h 747580"/>
                <a:gd name="connsiteX19" fmla="*/ 284952 w 617210"/>
                <a:gd name="connsiteY19" fmla="*/ 91632 h 747580"/>
                <a:gd name="connsiteX20" fmla="*/ 260368 w 617210"/>
                <a:gd name="connsiteY20" fmla="*/ 569904 h 747580"/>
                <a:gd name="connsiteX21" fmla="*/ 259995 w 617210"/>
                <a:gd name="connsiteY21" fmla="*/ 579588 h 747580"/>
                <a:gd name="connsiteX22" fmla="*/ 259623 w 617210"/>
                <a:gd name="connsiteY22" fmla="*/ 590018 h 747580"/>
                <a:gd name="connsiteX23" fmla="*/ 268563 w 617210"/>
                <a:gd name="connsiteY23" fmla="*/ 649989 h 747580"/>
                <a:gd name="connsiteX24" fmla="*/ 294637 w 617210"/>
                <a:gd name="connsiteY24" fmla="*/ 702137 h 747580"/>
                <a:gd name="connsiteX25" fmla="*/ 90141 w 617210"/>
                <a:gd name="connsiteY25" fmla="*/ 702137 h 747580"/>
                <a:gd name="connsiteX26" fmla="*/ 61088 w 617210"/>
                <a:gd name="connsiteY26" fmla="*/ 694314 h 747580"/>
                <a:gd name="connsiteX27" fmla="*/ 31661 w 617210"/>
                <a:gd name="connsiteY27" fmla="*/ 673828 h 747580"/>
                <a:gd name="connsiteX28" fmla="*/ 8940 w 617210"/>
                <a:gd name="connsiteY28" fmla="*/ 645146 h 747580"/>
                <a:gd name="connsiteX29" fmla="*/ 0 w 617210"/>
                <a:gd name="connsiteY29" fmla="*/ 611623 h 747580"/>
                <a:gd name="connsiteX30" fmla="*/ 0 w 617210"/>
                <a:gd name="connsiteY30" fmla="*/ 178048 h 747580"/>
                <a:gd name="connsiteX31" fmla="*/ 7077 w 617210"/>
                <a:gd name="connsiteY31" fmla="*/ 147505 h 747580"/>
                <a:gd name="connsiteX32" fmla="*/ 25329 w 617210"/>
                <a:gd name="connsiteY32" fmla="*/ 118451 h 747580"/>
                <a:gd name="connsiteX33" fmla="*/ 51403 w 617210"/>
                <a:gd name="connsiteY33" fmla="*/ 96474 h 747580"/>
                <a:gd name="connsiteX34" fmla="*/ 82320 w 617210"/>
                <a:gd name="connsiteY34" fmla="*/ 87534 h 747580"/>
                <a:gd name="connsiteX35" fmla="*/ 132233 w 617210"/>
                <a:gd name="connsiteY35" fmla="*/ 87534 h 747580"/>
                <a:gd name="connsiteX36" fmla="*/ 132233 w 617210"/>
                <a:gd name="connsiteY36" fmla="*/ 175069 h 747580"/>
                <a:gd name="connsiteX37" fmla="*/ 438417 w 617210"/>
                <a:gd name="connsiteY37" fmla="*/ 175069 h 747580"/>
                <a:gd name="connsiteX38" fmla="*/ 438417 w 617210"/>
                <a:gd name="connsiteY38" fmla="*/ 87534 h 747580"/>
                <a:gd name="connsiteX39" fmla="*/ 481997 w 617210"/>
                <a:gd name="connsiteY39" fmla="*/ 87534 h 747580"/>
                <a:gd name="connsiteX40" fmla="*/ 514031 w 617210"/>
                <a:gd name="connsiteY40" fmla="*/ 94611 h 747580"/>
                <a:gd name="connsiteX41" fmla="*/ 542340 w 617210"/>
                <a:gd name="connsiteY41" fmla="*/ 113608 h 747580"/>
                <a:gd name="connsiteX42" fmla="*/ 563200 w 617210"/>
                <a:gd name="connsiteY42" fmla="*/ 142290 h 747580"/>
                <a:gd name="connsiteX43" fmla="*/ 571394 w 617210"/>
                <a:gd name="connsiteY43" fmla="*/ 178048 h 747580"/>
                <a:gd name="connsiteX44" fmla="*/ 571394 w 617210"/>
                <a:gd name="connsiteY44" fmla="*/ 426124 h 747580"/>
                <a:gd name="connsiteX45" fmla="*/ 518873 w 617210"/>
                <a:gd name="connsiteY45" fmla="*/ 400796 h 747580"/>
                <a:gd name="connsiteX46" fmla="*/ 459276 w 617210"/>
                <a:gd name="connsiteY46" fmla="*/ 391855 h 747580"/>
                <a:gd name="connsiteX47" fmla="*/ 454433 w 617210"/>
                <a:gd name="connsiteY47" fmla="*/ 391855 h 747580"/>
                <a:gd name="connsiteX48" fmla="*/ 475293 w 617210"/>
                <a:gd name="connsiteY48" fmla="*/ 375839 h 747580"/>
                <a:gd name="connsiteX49" fmla="*/ 483487 w 617210"/>
                <a:gd name="connsiteY49" fmla="*/ 350510 h 747580"/>
                <a:gd name="connsiteX50" fmla="*/ 470450 w 617210"/>
                <a:gd name="connsiteY50" fmla="*/ 319593 h 747580"/>
                <a:gd name="connsiteX51" fmla="*/ 439161 w 617210"/>
                <a:gd name="connsiteY51" fmla="*/ 306929 h 747580"/>
                <a:gd name="connsiteX52" fmla="*/ 131488 w 617210"/>
                <a:gd name="connsiteY52" fmla="*/ 306929 h 747580"/>
                <a:gd name="connsiteX53" fmla="*/ 100199 w 617210"/>
                <a:gd name="connsiteY53" fmla="*/ 319593 h 747580"/>
                <a:gd name="connsiteX54" fmla="*/ 87162 w 617210"/>
                <a:gd name="connsiteY54" fmla="*/ 350510 h 747580"/>
                <a:gd name="connsiteX55" fmla="*/ 100199 w 617210"/>
                <a:gd name="connsiteY55" fmla="*/ 381799 h 747580"/>
                <a:gd name="connsiteX56" fmla="*/ 131488 w 617210"/>
                <a:gd name="connsiteY56" fmla="*/ 394835 h 747580"/>
                <a:gd name="connsiteX57" fmla="*/ 425007 w 617210"/>
                <a:gd name="connsiteY57" fmla="*/ 394835 h 747580"/>
                <a:gd name="connsiteX58" fmla="*/ 348647 w 617210"/>
                <a:gd name="connsiteY58" fmla="*/ 424634 h 747580"/>
                <a:gd name="connsiteX59" fmla="*/ 292030 w 617210"/>
                <a:gd name="connsiteY59" fmla="*/ 482369 h 747580"/>
                <a:gd name="connsiteX60" fmla="*/ 131488 w 617210"/>
                <a:gd name="connsiteY60" fmla="*/ 482369 h 747580"/>
                <a:gd name="connsiteX61" fmla="*/ 100199 w 617210"/>
                <a:gd name="connsiteY61" fmla="*/ 495035 h 747580"/>
                <a:gd name="connsiteX62" fmla="*/ 87162 w 617210"/>
                <a:gd name="connsiteY62" fmla="*/ 525951 h 747580"/>
                <a:gd name="connsiteX63" fmla="*/ 100199 w 617210"/>
                <a:gd name="connsiteY63" fmla="*/ 557240 h 747580"/>
                <a:gd name="connsiteX64" fmla="*/ 131488 w 617210"/>
                <a:gd name="connsiteY64" fmla="*/ 570277 h 747580"/>
                <a:gd name="connsiteX65" fmla="*/ 260368 w 617210"/>
                <a:gd name="connsiteY65" fmla="*/ 569904 h 747580"/>
                <a:gd name="connsiteX66" fmla="*/ 462628 w 617210"/>
                <a:gd name="connsiteY66" fmla="*/ 605290 h 747580"/>
                <a:gd name="connsiteX67" fmla="*/ 433946 w 617210"/>
                <a:gd name="connsiteY67" fmla="*/ 633972 h 747580"/>
                <a:gd name="connsiteX68" fmla="*/ 433946 w 617210"/>
                <a:gd name="connsiteY68" fmla="*/ 651851 h 747580"/>
                <a:gd name="connsiteX69" fmla="*/ 491682 w 617210"/>
                <a:gd name="connsiteY69" fmla="*/ 651851 h 747580"/>
                <a:gd name="connsiteX70" fmla="*/ 491682 w 617210"/>
                <a:gd name="connsiteY70" fmla="*/ 633972 h 747580"/>
                <a:gd name="connsiteX71" fmla="*/ 462628 w 617210"/>
                <a:gd name="connsiteY71" fmla="*/ 605290 h 747580"/>
                <a:gd name="connsiteX72" fmla="*/ 433946 w 617210"/>
                <a:gd name="connsiteY72" fmla="*/ 552770 h 747580"/>
                <a:gd name="connsiteX73" fmla="*/ 462628 w 617210"/>
                <a:gd name="connsiteY73" fmla="*/ 581451 h 747580"/>
                <a:gd name="connsiteX74" fmla="*/ 491309 w 617210"/>
                <a:gd name="connsiteY74" fmla="*/ 552770 h 747580"/>
                <a:gd name="connsiteX75" fmla="*/ 491309 w 617210"/>
                <a:gd name="connsiteY75" fmla="*/ 534891 h 747580"/>
                <a:gd name="connsiteX76" fmla="*/ 433574 w 617210"/>
                <a:gd name="connsiteY76" fmla="*/ 534891 h 747580"/>
                <a:gd name="connsiteX77" fmla="*/ 433574 w 617210"/>
                <a:gd name="connsiteY77" fmla="*/ 552770 h 747580"/>
                <a:gd name="connsiteX78" fmla="*/ 604918 w 617210"/>
                <a:gd name="connsiteY78" fmla="*/ 533773 h 747580"/>
                <a:gd name="connsiteX79" fmla="*/ 571766 w 617210"/>
                <a:gd name="connsiteY79" fmla="*/ 484605 h 747580"/>
                <a:gd name="connsiteX80" fmla="*/ 522598 w 617210"/>
                <a:gd name="connsiteY80" fmla="*/ 451454 h 747580"/>
                <a:gd name="connsiteX81" fmla="*/ 463001 w 617210"/>
                <a:gd name="connsiteY81" fmla="*/ 439162 h 747580"/>
                <a:gd name="connsiteX82" fmla="*/ 402658 w 617210"/>
                <a:gd name="connsiteY82" fmla="*/ 451454 h 747580"/>
                <a:gd name="connsiteX83" fmla="*/ 353490 w 617210"/>
                <a:gd name="connsiteY83" fmla="*/ 484605 h 747580"/>
                <a:gd name="connsiteX84" fmla="*/ 320338 w 617210"/>
                <a:gd name="connsiteY84" fmla="*/ 533773 h 747580"/>
                <a:gd name="connsiteX85" fmla="*/ 308046 w 617210"/>
                <a:gd name="connsiteY85" fmla="*/ 593370 h 747580"/>
                <a:gd name="connsiteX86" fmla="*/ 320338 w 617210"/>
                <a:gd name="connsiteY86" fmla="*/ 653713 h 747580"/>
                <a:gd name="connsiteX87" fmla="*/ 353490 w 617210"/>
                <a:gd name="connsiteY87" fmla="*/ 702881 h 747580"/>
                <a:gd name="connsiteX88" fmla="*/ 402658 w 617210"/>
                <a:gd name="connsiteY88" fmla="*/ 735658 h 747580"/>
                <a:gd name="connsiteX89" fmla="*/ 463001 w 617210"/>
                <a:gd name="connsiteY89" fmla="*/ 747580 h 747580"/>
                <a:gd name="connsiteX90" fmla="*/ 522598 w 617210"/>
                <a:gd name="connsiteY90" fmla="*/ 735658 h 747580"/>
                <a:gd name="connsiteX91" fmla="*/ 571766 w 617210"/>
                <a:gd name="connsiteY91" fmla="*/ 702881 h 747580"/>
                <a:gd name="connsiteX92" fmla="*/ 604918 w 617210"/>
                <a:gd name="connsiteY92" fmla="*/ 653713 h 747580"/>
                <a:gd name="connsiteX93" fmla="*/ 617210 w 617210"/>
                <a:gd name="connsiteY93" fmla="*/ 593370 h 747580"/>
                <a:gd name="connsiteX94" fmla="*/ 604918 w 617210"/>
                <a:gd name="connsiteY94" fmla="*/ 533773 h 747580"/>
                <a:gd name="connsiteX95" fmla="*/ 514776 w 617210"/>
                <a:gd name="connsiteY95" fmla="*/ 633972 h 747580"/>
                <a:gd name="connsiteX96" fmla="*/ 514776 w 617210"/>
                <a:gd name="connsiteY96" fmla="*/ 651851 h 747580"/>
                <a:gd name="connsiteX97" fmla="*/ 525951 w 617210"/>
                <a:gd name="connsiteY97" fmla="*/ 663398 h 747580"/>
                <a:gd name="connsiteX98" fmla="*/ 514403 w 617210"/>
                <a:gd name="connsiteY98" fmla="*/ 674945 h 747580"/>
                <a:gd name="connsiteX99" fmla="*/ 410852 w 617210"/>
                <a:gd name="connsiteY99" fmla="*/ 674945 h 747580"/>
                <a:gd name="connsiteX100" fmla="*/ 399305 w 617210"/>
                <a:gd name="connsiteY100" fmla="*/ 663398 h 747580"/>
                <a:gd name="connsiteX101" fmla="*/ 410480 w 617210"/>
                <a:gd name="connsiteY101" fmla="*/ 651851 h 747580"/>
                <a:gd name="connsiteX102" fmla="*/ 410480 w 617210"/>
                <a:gd name="connsiteY102" fmla="*/ 633972 h 747580"/>
                <a:gd name="connsiteX103" fmla="*/ 429849 w 617210"/>
                <a:gd name="connsiteY103" fmla="*/ 593370 h 747580"/>
                <a:gd name="connsiteX104" fmla="*/ 410480 w 617210"/>
                <a:gd name="connsiteY104" fmla="*/ 552770 h 747580"/>
                <a:gd name="connsiteX105" fmla="*/ 410480 w 617210"/>
                <a:gd name="connsiteY105" fmla="*/ 534891 h 747580"/>
                <a:gd name="connsiteX106" fmla="*/ 399305 w 617210"/>
                <a:gd name="connsiteY106" fmla="*/ 523343 h 747580"/>
                <a:gd name="connsiteX107" fmla="*/ 410852 w 617210"/>
                <a:gd name="connsiteY107" fmla="*/ 511796 h 747580"/>
                <a:gd name="connsiteX108" fmla="*/ 514403 w 617210"/>
                <a:gd name="connsiteY108" fmla="*/ 511796 h 747580"/>
                <a:gd name="connsiteX109" fmla="*/ 525951 w 617210"/>
                <a:gd name="connsiteY109" fmla="*/ 523343 h 747580"/>
                <a:gd name="connsiteX110" fmla="*/ 514776 w 617210"/>
                <a:gd name="connsiteY110" fmla="*/ 534891 h 747580"/>
                <a:gd name="connsiteX111" fmla="*/ 514776 w 617210"/>
                <a:gd name="connsiteY111" fmla="*/ 552770 h 747580"/>
                <a:gd name="connsiteX112" fmla="*/ 495407 w 617210"/>
                <a:gd name="connsiteY112" fmla="*/ 593370 h 747580"/>
                <a:gd name="connsiteX113" fmla="*/ 514776 w 617210"/>
                <a:gd name="connsiteY113" fmla="*/ 633972 h 747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617210" h="747580">
                  <a:moveTo>
                    <a:pt x="394463" y="131115"/>
                  </a:moveTo>
                  <a:lnTo>
                    <a:pt x="175068" y="131115"/>
                  </a:lnTo>
                  <a:lnTo>
                    <a:pt x="175068" y="43581"/>
                  </a:lnTo>
                  <a:lnTo>
                    <a:pt x="219395" y="43581"/>
                  </a:lnTo>
                  <a:cubicBezTo>
                    <a:pt x="219395" y="31289"/>
                    <a:pt x="223492" y="21232"/>
                    <a:pt x="232059" y="12665"/>
                  </a:cubicBezTo>
                  <a:cubicBezTo>
                    <a:pt x="240626" y="4097"/>
                    <a:pt x="250683" y="0"/>
                    <a:pt x="262975" y="0"/>
                  </a:cubicBezTo>
                  <a:lnTo>
                    <a:pt x="307301" y="0"/>
                  </a:lnTo>
                  <a:cubicBezTo>
                    <a:pt x="319593" y="0"/>
                    <a:pt x="329650" y="4097"/>
                    <a:pt x="338217" y="12665"/>
                  </a:cubicBezTo>
                  <a:cubicBezTo>
                    <a:pt x="346785" y="21232"/>
                    <a:pt x="350882" y="31289"/>
                    <a:pt x="350882" y="43581"/>
                  </a:cubicBezTo>
                  <a:lnTo>
                    <a:pt x="395208" y="43581"/>
                  </a:lnTo>
                  <a:lnTo>
                    <a:pt x="394463" y="131115"/>
                  </a:lnTo>
                  <a:close/>
                  <a:moveTo>
                    <a:pt x="284952" y="91632"/>
                  </a:moveTo>
                  <a:cubicBezTo>
                    <a:pt x="292402" y="91632"/>
                    <a:pt x="298734" y="89024"/>
                    <a:pt x="304322" y="83437"/>
                  </a:cubicBezTo>
                  <a:cubicBezTo>
                    <a:pt x="309536" y="78222"/>
                    <a:pt x="312516" y="71517"/>
                    <a:pt x="312516" y="64068"/>
                  </a:cubicBezTo>
                  <a:cubicBezTo>
                    <a:pt x="312516" y="56245"/>
                    <a:pt x="309909" y="49541"/>
                    <a:pt x="304322" y="44326"/>
                  </a:cubicBezTo>
                  <a:cubicBezTo>
                    <a:pt x="299107" y="39111"/>
                    <a:pt x="292402" y="36504"/>
                    <a:pt x="284952" y="36504"/>
                  </a:cubicBezTo>
                  <a:cubicBezTo>
                    <a:pt x="277130" y="36504"/>
                    <a:pt x="270425" y="39111"/>
                    <a:pt x="265210" y="44326"/>
                  </a:cubicBezTo>
                  <a:cubicBezTo>
                    <a:pt x="259995" y="49541"/>
                    <a:pt x="257388" y="55873"/>
                    <a:pt x="257388" y="64068"/>
                  </a:cubicBezTo>
                  <a:cubicBezTo>
                    <a:pt x="257388" y="71517"/>
                    <a:pt x="259995" y="77850"/>
                    <a:pt x="265210" y="83437"/>
                  </a:cubicBezTo>
                  <a:cubicBezTo>
                    <a:pt x="270425" y="89024"/>
                    <a:pt x="277130" y="91632"/>
                    <a:pt x="284952" y="91632"/>
                  </a:cubicBezTo>
                  <a:close/>
                  <a:moveTo>
                    <a:pt x="260368" y="569904"/>
                  </a:moveTo>
                  <a:cubicBezTo>
                    <a:pt x="260368" y="573257"/>
                    <a:pt x="260368" y="576609"/>
                    <a:pt x="259995" y="579588"/>
                  </a:cubicBezTo>
                  <a:cubicBezTo>
                    <a:pt x="259623" y="582941"/>
                    <a:pt x="259623" y="586293"/>
                    <a:pt x="259623" y="590018"/>
                  </a:cubicBezTo>
                  <a:cubicBezTo>
                    <a:pt x="259623" y="610877"/>
                    <a:pt x="262603" y="630992"/>
                    <a:pt x="268563" y="649989"/>
                  </a:cubicBezTo>
                  <a:cubicBezTo>
                    <a:pt x="274523" y="668986"/>
                    <a:pt x="283462" y="686492"/>
                    <a:pt x="294637" y="702137"/>
                  </a:cubicBezTo>
                  <a:lnTo>
                    <a:pt x="90141" y="702137"/>
                  </a:lnTo>
                  <a:cubicBezTo>
                    <a:pt x="81202" y="702137"/>
                    <a:pt x="71518" y="699529"/>
                    <a:pt x="61088" y="694314"/>
                  </a:cubicBezTo>
                  <a:cubicBezTo>
                    <a:pt x="50658" y="689099"/>
                    <a:pt x="40601" y="682395"/>
                    <a:pt x="31661" y="673828"/>
                  </a:cubicBezTo>
                  <a:cubicBezTo>
                    <a:pt x="22722" y="665261"/>
                    <a:pt x="14899" y="655948"/>
                    <a:pt x="8940" y="645146"/>
                  </a:cubicBezTo>
                  <a:cubicBezTo>
                    <a:pt x="2980" y="634344"/>
                    <a:pt x="0" y="623169"/>
                    <a:pt x="0" y="611623"/>
                  </a:cubicBezTo>
                  <a:lnTo>
                    <a:pt x="0" y="178048"/>
                  </a:lnTo>
                  <a:cubicBezTo>
                    <a:pt x="0" y="168364"/>
                    <a:pt x="2235" y="157934"/>
                    <a:pt x="7077" y="147505"/>
                  </a:cubicBezTo>
                  <a:cubicBezTo>
                    <a:pt x="11920" y="137075"/>
                    <a:pt x="17879" y="127390"/>
                    <a:pt x="25329" y="118451"/>
                  </a:cubicBezTo>
                  <a:cubicBezTo>
                    <a:pt x="32779" y="109511"/>
                    <a:pt x="41346" y="102061"/>
                    <a:pt x="51403" y="96474"/>
                  </a:cubicBezTo>
                  <a:cubicBezTo>
                    <a:pt x="61460" y="90886"/>
                    <a:pt x="71518" y="87534"/>
                    <a:pt x="82320" y="87534"/>
                  </a:cubicBezTo>
                  <a:lnTo>
                    <a:pt x="132233" y="87534"/>
                  </a:lnTo>
                  <a:lnTo>
                    <a:pt x="132233" y="175069"/>
                  </a:lnTo>
                  <a:lnTo>
                    <a:pt x="438417" y="175069"/>
                  </a:lnTo>
                  <a:lnTo>
                    <a:pt x="438417" y="87534"/>
                  </a:lnTo>
                  <a:lnTo>
                    <a:pt x="481997" y="87534"/>
                  </a:lnTo>
                  <a:cubicBezTo>
                    <a:pt x="492799" y="87534"/>
                    <a:pt x="503229" y="89769"/>
                    <a:pt x="514031" y="94611"/>
                  </a:cubicBezTo>
                  <a:cubicBezTo>
                    <a:pt x="524461" y="99454"/>
                    <a:pt x="534146" y="105414"/>
                    <a:pt x="542340" y="113608"/>
                  </a:cubicBezTo>
                  <a:cubicBezTo>
                    <a:pt x="550907" y="121431"/>
                    <a:pt x="557612" y="131115"/>
                    <a:pt x="563200" y="142290"/>
                  </a:cubicBezTo>
                  <a:cubicBezTo>
                    <a:pt x="568414" y="153464"/>
                    <a:pt x="571394" y="165384"/>
                    <a:pt x="571394" y="178048"/>
                  </a:cubicBezTo>
                  <a:lnTo>
                    <a:pt x="571394" y="426124"/>
                  </a:lnTo>
                  <a:cubicBezTo>
                    <a:pt x="555005" y="415322"/>
                    <a:pt x="537498" y="407127"/>
                    <a:pt x="518873" y="400796"/>
                  </a:cubicBezTo>
                  <a:cubicBezTo>
                    <a:pt x="500249" y="394835"/>
                    <a:pt x="480507" y="391855"/>
                    <a:pt x="459276" y="391855"/>
                  </a:cubicBezTo>
                  <a:lnTo>
                    <a:pt x="454433" y="391855"/>
                  </a:lnTo>
                  <a:cubicBezTo>
                    <a:pt x="463001" y="388503"/>
                    <a:pt x="469705" y="383288"/>
                    <a:pt x="475293" y="375839"/>
                  </a:cubicBezTo>
                  <a:cubicBezTo>
                    <a:pt x="480507" y="368389"/>
                    <a:pt x="483487" y="359822"/>
                    <a:pt x="483487" y="350510"/>
                  </a:cubicBezTo>
                  <a:cubicBezTo>
                    <a:pt x="483487" y="338218"/>
                    <a:pt x="479017" y="328161"/>
                    <a:pt x="470450" y="319593"/>
                  </a:cubicBezTo>
                  <a:cubicBezTo>
                    <a:pt x="461883" y="311026"/>
                    <a:pt x="451453" y="306929"/>
                    <a:pt x="439161" y="306929"/>
                  </a:cubicBezTo>
                  <a:lnTo>
                    <a:pt x="131488" y="306929"/>
                  </a:lnTo>
                  <a:cubicBezTo>
                    <a:pt x="119196" y="306929"/>
                    <a:pt x="108766" y="311026"/>
                    <a:pt x="100199" y="319593"/>
                  </a:cubicBezTo>
                  <a:cubicBezTo>
                    <a:pt x="91631" y="328161"/>
                    <a:pt x="87162" y="338218"/>
                    <a:pt x="87162" y="350510"/>
                  </a:cubicBezTo>
                  <a:cubicBezTo>
                    <a:pt x="87162" y="362802"/>
                    <a:pt x="91631" y="373232"/>
                    <a:pt x="100199" y="381799"/>
                  </a:cubicBezTo>
                  <a:cubicBezTo>
                    <a:pt x="108766" y="390366"/>
                    <a:pt x="119196" y="394835"/>
                    <a:pt x="131488" y="394835"/>
                  </a:cubicBezTo>
                  <a:lnTo>
                    <a:pt x="425007" y="394835"/>
                  </a:lnTo>
                  <a:cubicBezTo>
                    <a:pt x="397070" y="399678"/>
                    <a:pt x="371369" y="409362"/>
                    <a:pt x="348647" y="424634"/>
                  </a:cubicBezTo>
                  <a:cubicBezTo>
                    <a:pt x="325925" y="439906"/>
                    <a:pt x="306929" y="459275"/>
                    <a:pt x="292030" y="482369"/>
                  </a:cubicBezTo>
                  <a:lnTo>
                    <a:pt x="131488" y="482369"/>
                  </a:lnTo>
                  <a:cubicBezTo>
                    <a:pt x="119196" y="482369"/>
                    <a:pt x="108766" y="486467"/>
                    <a:pt x="100199" y="495035"/>
                  </a:cubicBezTo>
                  <a:cubicBezTo>
                    <a:pt x="91631" y="503602"/>
                    <a:pt x="87162" y="513658"/>
                    <a:pt x="87162" y="525951"/>
                  </a:cubicBezTo>
                  <a:cubicBezTo>
                    <a:pt x="87162" y="538243"/>
                    <a:pt x="91631" y="548673"/>
                    <a:pt x="100199" y="557240"/>
                  </a:cubicBezTo>
                  <a:cubicBezTo>
                    <a:pt x="108766" y="565806"/>
                    <a:pt x="119196" y="570277"/>
                    <a:pt x="131488" y="570277"/>
                  </a:cubicBezTo>
                  <a:lnTo>
                    <a:pt x="260368" y="569904"/>
                  </a:lnTo>
                  <a:close/>
                  <a:moveTo>
                    <a:pt x="462628" y="605290"/>
                  </a:moveTo>
                  <a:cubicBezTo>
                    <a:pt x="446611" y="605290"/>
                    <a:pt x="433946" y="618328"/>
                    <a:pt x="433946" y="633972"/>
                  </a:cubicBezTo>
                  <a:lnTo>
                    <a:pt x="433946" y="651851"/>
                  </a:lnTo>
                  <a:lnTo>
                    <a:pt x="491682" y="651851"/>
                  </a:lnTo>
                  <a:lnTo>
                    <a:pt x="491682" y="633972"/>
                  </a:lnTo>
                  <a:cubicBezTo>
                    <a:pt x="491682" y="618328"/>
                    <a:pt x="478645" y="605290"/>
                    <a:pt x="462628" y="605290"/>
                  </a:cubicBezTo>
                  <a:close/>
                  <a:moveTo>
                    <a:pt x="433946" y="552770"/>
                  </a:moveTo>
                  <a:cubicBezTo>
                    <a:pt x="433946" y="568786"/>
                    <a:pt x="446984" y="581451"/>
                    <a:pt x="462628" y="581451"/>
                  </a:cubicBezTo>
                  <a:cubicBezTo>
                    <a:pt x="478645" y="581451"/>
                    <a:pt x="491309" y="568414"/>
                    <a:pt x="491309" y="552770"/>
                  </a:cubicBezTo>
                  <a:lnTo>
                    <a:pt x="491309" y="534891"/>
                  </a:lnTo>
                  <a:lnTo>
                    <a:pt x="433574" y="534891"/>
                  </a:lnTo>
                  <a:lnTo>
                    <a:pt x="433574" y="552770"/>
                  </a:lnTo>
                  <a:close/>
                  <a:moveTo>
                    <a:pt x="604918" y="533773"/>
                  </a:moveTo>
                  <a:cubicBezTo>
                    <a:pt x="596723" y="515148"/>
                    <a:pt x="585548" y="498759"/>
                    <a:pt x="571766" y="484605"/>
                  </a:cubicBezTo>
                  <a:cubicBezTo>
                    <a:pt x="557985" y="470451"/>
                    <a:pt x="541223" y="459648"/>
                    <a:pt x="522598" y="451454"/>
                  </a:cubicBezTo>
                  <a:cubicBezTo>
                    <a:pt x="503974" y="443259"/>
                    <a:pt x="484232" y="439162"/>
                    <a:pt x="463001" y="439162"/>
                  </a:cubicBezTo>
                  <a:cubicBezTo>
                    <a:pt x="441397" y="439162"/>
                    <a:pt x="421282" y="443259"/>
                    <a:pt x="402658" y="451454"/>
                  </a:cubicBezTo>
                  <a:cubicBezTo>
                    <a:pt x="384034" y="459648"/>
                    <a:pt x="367644" y="470823"/>
                    <a:pt x="353490" y="484605"/>
                  </a:cubicBezTo>
                  <a:cubicBezTo>
                    <a:pt x="339335" y="498759"/>
                    <a:pt x="328533" y="515148"/>
                    <a:pt x="320338" y="533773"/>
                  </a:cubicBezTo>
                  <a:cubicBezTo>
                    <a:pt x="312143" y="552397"/>
                    <a:pt x="308046" y="572139"/>
                    <a:pt x="308046" y="593370"/>
                  </a:cubicBezTo>
                  <a:cubicBezTo>
                    <a:pt x="308046" y="614975"/>
                    <a:pt x="312143" y="635089"/>
                    <a:pt x="320338" y="653713"/>
                  </a:cubicBezTo>
                  <a:cubicBezTo>
                    <a:pt x="328533" y="672338"/>
                    <a:pt x="339708" y="688727"/>
                    <a:pt x="353490" y="702881"/>
                  </a:cubicBezTo>
                  <a:cubicBezTo>
                    <a:pt x="367644" y="717036"/>
                    <a:pt x="384034" y="727839"/>
                    <a:pt x="402658" y="735658"/>
                  </a:cubicBezTo>
                  <a:cubicBezTo>
                    <a:pt x="421282" y="743484"/>
                    <a:pt x="441397" y="747580"/>
                    <a:pt x="463001" y="747580"/>
                  </a:cubicBezTo>
                  <a:cubicBezTo>
                    <a:pt x="483860" y="747580"/>
                    <a:pt x="503974" y="743484"/>
                    <a:pt x="522598" y="735658"/>
                  </a:cubicBezTo>
                  <a:cubicBezTo>
                    <a:pt x="541223" y="727839"/>
                    <a:pt x="557612" y="716663"/>
                    <a:pt x="571766" y="702881"/>
                  </a:cubicBezTo>
                  <a:cubicBezTo>
                    <a:pt x="585921" y="689099"/>
                    <a:pt x="596723" y="672338"/>
                    <a:pt x="604918" y="653713"/>
                  </a:cubicBezTo>
                  <a:cubicBezTo>
                    <a:pt x="613112" y="635089"/>
                    <a:pt x="617210" y="614975"/>
                    <a:pt x="617210" y="593370"/>
                  </a:cubicBezTo>
                  <a:cubicBezTo>
                    <a:pt x="617210" y="572511"/>
                    <a:pt x="613112" y="552397"/>
                    <a:pt x="604918" y="533773"/>
                  </a:cubicBezTo>
                  <a:close/>
                  <a:moveTo>
                    <a:pt x="514776" y="633972"/>
                  </a:moveTo>
                  <a:lnTo>
                    <a:pt x="514776" y="651851"/>
                  </a:lnTo>
                  <a:cubicBezTo>
                    <a:pt x="521108" y="651851"/>
                    <a:pt x="525951" y="657066"/>
                    <a:pt x="525951" y="663398"/>
                  </a:cubicBezTo>
                  <a:cubicBezTo>
                    <a:pt x="525951" y="669730"/>
                    <a:pt x="520736" y="674945"/>
                    <a:pt x="514403" y="674945"/>
                  </a:cubicBezTo>
                  <a:lnTo>
                    <a:pt x="410852" y="674945"/>
                  </a:lnTo>
                  <a:cubicBezTo>
                    <a:pt x="404520" y="674945"/>
                    <a:pt x="399305" y="669730"/>
                    <a:pt x="399305" y="663398"/>
                  </a:cubicBezTo>
                  <a:cubicBezTo>
                    <a:pt x="399305" y="657066"/>
                    <a:pt x="404520" y="651851"/>
                    <a:pt x="410480" y="651851"/>
                  </a:cubicBezTo>
                  <a:lnTo>
                    <a:pt x="410480" y="633972"/>
                  </a:lnTo>
                  <a:cubicBezTo>
                    <a:pt x="410480" y="617582"/>
                    <a:pt x="418302" y="603055"/>
                    <a:pt x="429849" y="593370"/>
                  </a:cubicBezTo>
                  <a:cubicBezTo>
                    <a:pt x="417930" y="583686"/>
                    <a:pt x="410480" y="569159"/>
                    <a:pt x="410480" y="552770"/>
                  </a:cubicBezTo>
                  <a:lnTo>
                    <a:pt x="410480" y="534891"/>
                  </a:lnTo>
                  <a:cubicBezTo>
                    <a:pt x="404148" y="534891"/>
                    <a:pt x="399305" y="529676"/>
                    <a:pt x="399305" y="523343"/>
                  </a:cubicBezTo>
                  <a:cubicBezTo>
                    <a:pt x="399305" y="517011"/>
                    <a:pt x="404520" y="511796"/>
                    <a:pt x="410852" y="511796"/>
                  </a:cubicBezTo>
                  <a:lnTo>
                    <a:pt x="514403" y="511796"/>
                  </a:lnTo>
                  <a:cubicBezTo>
                    <a:pt x="520736" y="511796"/>
                    <a:pt x="525951" y="517011"/>
                    <a:pt x="525951" y="523343"/>
                  </a:cubicBezTo>
                  <a:cubicBezTo>
                    <a:pt x="525951" y="529676"/>
                    <a:pt x="520736" y="534891"/>
                    <a:pt x="514776" y="534891"/>
                  </a:cubicBezTo>
                  <a:lnTo>
                    <a:pt x="514776" y="552770"/>
                  </a:lnTo>
                  <a:cubicBezTo>
                    <a:pt x="514776" y="569159"/>
                    <a:pt x="506954" y="583686"/>
                    <a:pt x="495407" y="593370"/>
                  </a:cubicBezTo>
                  <a:cubicBezTo>
                    <a:pt x="507326" y="603055"/>
                    <a:pt x="514776" y="617582"/>
                    <a:pt x="514776" y="633972"/>
                  </a:cubicBezTo>
                  <a:close/>
                </a:path>
              </a:pathLst>
            </a:custGeom>
            <a:solidFill>
              <a:schemeClr val="bg1"/>
            </a:solidFill>
            <a:ln>
              <a:noFill/>
            </a:ln>
          </p:spPr>
          <p:txBody>
            <a:bodyPr vert="horz" wrap="square" lIns="91440" tIns="45720" rIns="91440" bIns="45720" numCol="1" anchor="t" anchorCtr="0" compatLnSpc="1"/>
            <a:lstStyle/>
            <a:p>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文本框 26"/>
          <p:cNvSpPr txBox="1"/>
          <p:nvPr/>
        </p:nvSpPr>
        <p:spPr>
          <a:xfrm>
            <a:off x="1077595" y="275590"/>
            <a:ext cx="3230245" cy="460375"/>
          </a:xfrm>
          <a:prstGeom prst="rect">
            <a:avLst/>
          </a:prstGeom>
          <a:noFill/>
        </p:spPr>
        <p:txBody>
          <a:bodyPr wrap="square" rtlCol="0">
            <a:spAutoFit/>
          </a:bodyPr>
          <a:lstStyle/>
          <a:p>
            <a:pPr lvl="0">
              <a:defRPr/>
            </a:pPr>
            <a:r>
              <a:rPr lang="en-US" altLang="zh-CN"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01String</a:t>
            </a:r>
            <a:r>
              <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rPr>
              <a:t>类</a:t>
            </a:r>
            <a:endParaRPr lang="zh-CN" altLang="en-US" sz="2400" spc="300" dirty="0">
              <a:solidFill>
                <a:schemeClr val="bg2">
                  <a:lumMod val="10000"/>
                </a:schemeClr>
              </a:solidFill>
              <a:latin typeface="思源黑体 CN Bold" panose="020B0800000000000000" pitchFamily="34" charset="-122"/>
              <a:ea typeface="思源黑体 CN Bold" panose="020B0800000000000000" pitchFamily="34" charset="-122"/>
              <a:sym typeface="思源黑体 CN Normal" panose="020B0400000000000000" pitchFamily="34" charset="-122"/>
            </a:endParaRPr>
          </a:p>
        </p:txBody>
      </p:sp>
      <p:pic>
        <p:nvPicPr>
          <p:cNvPr id="10" name="图片 9" descr="5d0495981e06a4beefc1a7ac3c41024d"/>
          <p:cNvPicPr>
            <a:picLocks noChangeAspect="1"/>
          </p:cNvPicPr>
          <p:nvPr>
            <p:custDataLst>
              <p:tags r:id="rId1"/>
            </p:custDataLst>
          </p:nvPr>
        </p:nvPicPr>
        <p:blipFill>
          <a:blip r:embed="rId2"/>
          <a:stretch>
            <a:fillRect/>
          </a:stretch>
        </p:blipFill>
        <p:spPr>
          <a:xfrm>
            <a:off x="8842375" y="0"/>
            <a:ext cx="4695190" cy="934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random/>
      </p:transition>
    </mc:Choice>
    <mc:Fallback>
      <p:transition spd="slow">
        <p:random/>
      </p:transition>
    </mc:Fallback>
  </mc:AlternateContent>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ags/tag1.xml><?xml version="1.0" encoding="utf-8"?>
<p:tagLst xmlns:p="http://schemas.openxmlformats.org/presentationml/2006/main">
  <p:tag name="PA" val="v5.2.11"/>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PA" val="v5.2.11"/>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PA" val="v5.2.11"/>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PA" val="v5.2.11"/>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PA" val="v5.2.11"/>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PA" val="v5.2.11"/>
  <p:tag name="RESOURCELIBID_ANIM" val="439"/>
</p:tagLst>
</file>

<file path=ppt/tags/tag79.xml><?xml version="1.0" encoding="utf-8"?>
<p:tagLst xmlns:p="http://schemas.openxmlformats.org/presentationml/2006/main">
  <p:tag name="PA" val="v3.0.1"/>
</p:tagLst>
</file>

<file path=ppt/tags/tag8.xml><?xml version="1.0" encoding="utf-8"?>
<p:tagLst xmlns:p="http://schemas.openxmlformats.org/presentationml/2006/main">
  <p:tag name="ISLIDE.ICON" val="#176715;"/>
</p:tagLst>
</file>

<file path=ppt/tags/tag80.xml><?xml version="1.0" encoding="utf-8"?>
<p:tagLst xmlns:p="http://schemas.openxmlformats.org/presentationml/2006/main">
  <p:tag name="PA" val="v3.0.1"/>
</p:tagLst>
</file>

<file path=ppt/tags/tag81.xml><?xml version="1.0" encoding="utf-8"?>
<p:tagLst xmlns:p="http://schemas.openxmlformats.org/presentationml/2006/main">
  <p:tag name="PA" val="v5.2.11"/>
</p:tagLst>
</file>

<file path=ppt/tags/tag82.xml><?xml version="1.0" encoding="utf-8"?>
<p:tagLst xmlns:p="http://schemas.openxmlformats.org/presentationml/2006/main">
  <p:tag name="PA" val="v5.2.11"/>
</p:tagLst>
</file>

<file path=ppt/tags/tag83.xml><?xml version="1.0" encoding="utf-8"?>
<p:tagLst xmlns:p="http://schemas.openxmlformats.org/presentationml/2006/main">
  <p:tag name="PA" val="v5.2.11"/>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ISLIDE.ICON" val="#176715;"/>
</p:tagLst>
</file>

<file path=ppt/tags/tag86.xml><?xml version="1.0" encoding="utf-8"?>
<p:tagLst xmlns:p="http://schemas.openxmlformats.org/presentationml/2006/main">
  <p:tag name="COMMONDATA" val="eyJoZGlkIjoiYTcyYmVjMTcwOWFmNjA4YzMzMmY4MjU1YmU4YjVjNjcifQ=="/>
  <p:tag name="commondata" val="eyJoZGlkIjoiNGZiMmNiMjBhODhhNzk3MjBiMjM1MzUzMzI3ZDg5ZWYifQ=="/>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17178</Words>
  <Application>WPS 演示</Application>
  <PresentationFormat>宽屏</PresentationFormat>
  <Paragraphs>713</Paragraphs>
  <Slides>48</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48</vt:i4>
      </vt:variant>
    </vt:vector>
  </HeadingPairs>
  <TitlesOfParts>
    <vt:vector size="68" baseType="lpstr">
      <vt:lpstr>Arial</vt:lpstr>
      <vt:lpstr>宋体</vt:lpstr>
      <vt:lpstr>Wingdings</vt:lpstr>
      <vt:lpstr>思源黑体 CN Normal</vt:lpstr>
      <vt:lpstr>思源黑体 CN Medium</vt:lpstr>
      <vt:lpstr>黑体</vt:lpstr>
      <vt:lpstr>思源黑体 CN Regular</vt:lpstr>
      <vt:lpstr>思源黑体 CN Bold</vt:lpstr>
      <vt:lpstr>思源黑体 CN Light</vt:lpstr>
      <vt:lpstr>Calibri Light</vt:lpstr>
      <vt:lpstr>Symbol</vt:lpstr>
      <vt:lpstr>思源宋体 CN Heavy</vt:lpstr>
      <vt:lpstr>微软雅黑</vt:lpstr>
      <vt:lpstr>Arial Unicode MS</vt:lpstr>
      <vt:lpstr>Arial Black</vt:lpstr>
      <vt:lpstr>Wingdings</vt:lpstr>
      <vt:lpstr>Open Sans</vt:lpstr>
      <vt:lpstr>Calibri</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柯媛媛</dc:creator>
  <cp:lastModifiedBy>杜聚宾</cp:lastModifiedBy>
  <cp:revision>496</cp:revision>
  <dcterms:created xsi:type="dcterms:W3CDTF">2019-09-19T02:01:00Z</dcterms:created>
  <dcterms:modified xsi:type="dcterms:W3CDTF">2024-01-17T00:57:51Z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B4336ABF8D4B43BBBB25AAA0743935E4_12</vt:lpwstr>
  </property>
</Properties>
</file>