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469" r:id="rId3"/>
    <p:sldId id="471" r:id="rId4"/>
    <p:sldId id="493" r:id="rId5"/>
    <p:sldId id="494" r:id="rId6"/>
    <p:sldId id="495" r:id="rId7"/>
    <p:sldId id="496" r:id="rId8"/>
    <p:sldId id="434" r:id="rId9"/>
    <p:sldId id="423" r:id="rId10"/>
    <p:sldId id="435" r:id="rId11"/>
    <p:sldId id="436" r:id="rId12"/>
    <p:sldId id="438" r:id="rId13"/>
    <p:sldId id="439" r:id="rId14"/>
    <p:sldId id="440" r:id="rId15"/>
    <p:sldId id="441" r:id="rId16"/>
    <p:sldId id="442" r:id="rId17"/>
    <p:sldId id="443" r:id="rId18"/>
    <p:sldId id="447" r:id="rId19"/>
    <p:sldId id="446" r:id="rId20"/>
    <p:sldId id="455" r:id="rId21"/>
    <p:sldId id="456" r:id="rId22"/>
    <p:sldId id="465" r:id="rId23"/>
    <p:sldId id="466" r:id="rId24"/>
    <p:sldId id="467" r:id="rId25"/>
    <p:sldId id="468" r:id="rId26"/>
    <p:sldId id="518" r:id="rId27"/>
    <p:sldId id="448" r:id="rId28"/>
    <p:sldId id="453" r:id="rId29"/>
    <p:sldId id="470" r:id="rId30"/>
  </p:sldIdLst>
  <p:sldSz cx="12192000" cy="6858000"/>
  <p:notesSz cx="7103745" cy="10234295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6" userDrawn="1">
          <p15:clr>
            <a:srgbClr val="A4A3A4"/>
          </p15:clr>
        </p15:guide>
        <p15:guide id="2" pos="37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02562"/>
    <a:srgbClr val="ED7D31"/>
    <a:srgbClr val="01255A"/>
    <a:srgbClr val="002358"/>
    <a:srgbClr val="001D52"/>
    <a:srgbClr val="B2B2B2"/>
    <a:srgbClr val="202020"/>
    <a:srgbClr val="323232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6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608" y="192"/>
      </p:cViewPr>
      <p:guideLst>
        <p:guide orient="horz" pos="2266"/>
        <p:guide pos="378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gs" Target="tags/tag127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image" Target="../media/image3.png"/><Relationship Id="rId6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9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9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9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tags" Target="../tags/tag94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tags" Target="../tags/tag95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tags" Target="../tags/tag9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97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tags" Target="../tags/tag9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9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10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3.png"/><Relationship Id="rId17" Type="http://schemas.openxmlformats.org/officeDocument/2006/relationships/tags" Target="../tags/tag25.xml"/><Relationship Id="rId16" Type="http://schemas.openxmlformats.org/officeDocument/2006/relationships/tags" Target="../tags/tag24.xml"/><Relationship Id="rId15" Type="http://schemas.openxmlformats.org/officeDocument/2006/relationships/tags" Target="../tags/tag23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2.xml"/><Relationship Id="rId2" Type="http://schemas.openxmlformats.org/officeDocument/2006/relationships/image" Target="../media/image3.png"/><Relationship Id="rId1" Type="http://schemas.openxmlformats.org/officeDocument/2006/relationships/tags" Target="../tags/tag10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103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.png"/><Relationship Id="rId7" Type="http://schemas.openxmlformats.org/officeDocument/2006/relationships/tags" Target="../tags/tag107.xml"/><Relationship Id="rId6" Type="http://schemas.openxmlformats.org/officeDocument/2006/relationships/image" Target="../media/image11.png"/><Relationship Id="rId5" Type="http://schemas.openxmlformats.org/officeDocument/2006/relationships/tags" Target="../tags/tag106.xml"/><Relationship Id="rId4" Type="http://schemas.openxmlformats.org/officeDocument/2006/relationships/image" Target="../media/image10.png"/><Relationship Id="rId3" Type="http://schemas.openxmlformats.org/officeDocument/2006/relationships/tags" Target="../tags/tag105.xml"/><Relationship Id="rId2" Type="http://schemas.openxmlformats.org/officeDocument/2006/relationships/image" Target="../media/image3.png"/><Relationship Id="rId1" Type="http://schemas.openxmlformats.org/officeDocument/2006/relationships/tags" Target="../tags/tag104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png"/><Relationship Id="rId3" Type="http://schemas.openxmlformats.org/officeDocument/2006/relationships/tags" Target="../tags/tag109.xml"/><Relationship Id="rId2" Type="http://schemas.openxmlformats.org/officeDocument/2006/relationships/image" Target="../media/image3.png"/><Relationship Id="rId1" Type="http://schemas.openxmlformats.org/officeDocument/2006/relationships/tags" Target="../tags/tag10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1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111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image" Target="../media/image16.png"/><Relationship Id="rId7" Type="http://schemas.openxmlformats.org/officeDocument/2006/relationships/tags" Target="../tags/tag115.xml"/><Relationship Id="rId6" Type="http://schemas.openxmlformats.org/officeDocument/2006/relationships/image" Target="../media/image15.png"/><Relationship Id="rId5" Type="http://schemas.openxmlformats.org/officeDocument/2006/relationships/tags" Target="../tags/tag114.xml"/><Relationship Id="rId4" Type="http://schemas.openxmlformats.org/officeDocument/2006/relationships/image" Target="../media/image14.png"/><Relationship Id="rId3" Type="http://schemas.openxmlformats.org/officeDocument/2006/relationships/tags" Target="../tags/tag113.xml"/><Relationship Id="rId2" Type="http://schemas.openxmlformats.org/officeDocument/2006/relationships/image" Target="../media/image3.png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" Type="http://schemas.openxmlformats.org/officeDocument/2006/relationships/tags" Target="../tags/tag112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3" Type="http://schemas.openxmlformats.org/officeDocument/2006/relationships/tags" Target="../tags/tag118.xml"/><Relationship Id="rId2" Type="http://schemas.openxmlformats.org/officeDocument/2006/relationships/image" Target="../media/image3.png"/><Relationship Id="rId1" Type="http://schemas.openxmlformats.org/officeDocument/2006/relationships/tags" Target="../tags/tag117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image" Target="../media/image2.png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1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3.png"/><Relationship Id="rId17" Type="http://schemas.openxmlformats.org/officeDocument/2006/relationships/tags" Target="../tags/tag42.xml"/><Relationship Id="rId16" Type="http://schemas.openxmlformats.org/officeDocument/2006/relationships/tags" Target="../tags/tag41.xml"/><Relationship Id="rId15" Type="http://schemas.openxmlformats.org/officeDocument/2006/relationships/tags" Target="../tags/tag40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3.png"/><Relationship Id="rId17" Type="http://schemas.openxmlformats.org/officeDocument/2006/relationships/tags" Target="../tags/tag59.xml"/><Relationship Id="rId16" Type="http://schemas.openxmlformats.org/officeDocument/2006/relationships/tags" Target="../tags/tag58.xml"/><Relationship Id="rId15" Type="http://schemas.openxmlformats.org/officeDocument/2006/relationships/tags" Target="../tags/tag57.xml"/><Relationship Id="rId14" Type="http://schemas.openxmlformats.org/officeDocument/2006/relationships/tags" Target="../tags/tag56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tags" Target="../tags/tag4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3.png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tags" Target="../tags/tag6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.png"/><Relationship Id="rId10" Type="http://schemas.openxmlformats.org/officeDocument/2006/relationships/tags" Target="../tags/tag86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8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tags" Target="../tags/tag89.xml"/><Relationship Id="rId2" Type="http://schemas.openxmlformats.org/officeDocument/2006/relationships/image" Target="../media/image3.png"/><Relationship Id="rId1" Type="http://schemas.openxmlformats.org/officeDocument/2006/relationships/tags" Target="../tags/tag8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-22225" y="-1270"/>
            <a:ext cx="8779726" cy="6858000"/>
            <a:chOff x="5374" y="0"/>
            <a:chExt cx="13826" cy="10800"/>
          </a:xfrm>
        </p:grpSpPr>
        <p:sp>
          <p:nvSpPr>
            <p:cNvPr id="9" name="任意多边形 8"/>
            <p:cNvSpPr/>
            <p:nvPr/>
          </p:nvSpPr>
          <p:spPr>
            <a:xfrm flipH="1">
              <a:off x="5374" y="0"/>
              <a:ext cx="12808" cy="10800"/>
            </a:xfrm>
            <a:custGeom>
              <a:avLst/>
              <a:gdLst>
                <a:gd name="connsiteX0" fmla="*/ 1274956 w 8132956"/>
                <a:gd name="connsiteY0" fmla="*/ 0 h 6858000"/>
                <a:gd name="connsiteX1" fmla="*/ 0 w 8132956"/>
                <a:gd name="connsiteY1" fmla="*/ 0 h 6858000"/>
                <a:gd name="connsiteX2" fmla="*/ 0 w 8132956"/>
                <a:gd name="connsiteY2" fmla="*/ 6858000 h 6858000"/>
                <a:gd name="connsiteX3" fmla="*/ 8132956 w 8132956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32956" h="6858000">
                  <a:moveTo>
                    <a:pt x="127495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2956" y="68580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flipH="1">
              <a:off x="6392" y="0"/>
              <a:ext cx="12808" cy="10800"/>
            </a:xfrm>
            <a:custGeom>
              <a:avLst/>
              <a:gdLst>
                <a:gd name="connsiteX0" fmla="*/ 1274956 w 8132956"/>
                <a:gd name="connsiteY0" fmla="*/ 0 h 6858000"/>
                <a:gd name="connsiteX1" fmla="*/ 0 w 8132956"/>
                <a:gd name="connsiteY1" fmla="*/ 0 h 6858000"/>
                <a:gd name="connsiteX2" fmla="*/ 0 w 8132956"/>
                <a:gd name="connsiteY2" fmla="*/ 6858000 h 6858000"/>
                <a:gd name="connsiteX3" fmla="*/ 8132956 w 8132956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32956" h="6858000">
                  <a:moveTo>
                    <a:pt x="127495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2956" y="6858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flipH="1">
              <a:off x="12012" y="3612"/>
              <a:ext cx="7188" cy="7188"/>
            </a:xfrm>
            <a:prstGeom prst="rtTriangle">
              <a:avLst/>
            </a:prstGeom>
            <a:solidFill>
              <a:srgbClr val="002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1501" y="2083"/>
              <a:ext cx="5665" cy="5629"/>
            </a:xfrm>
            <a:prstGeom prst="ellipse">
              <a:avLst/>
            </a:prstGeom>
            <a:solidFill>
              <a:schemeClr val="bg1"/>
            </a:solidFill>
            <a:ln w="22225" cap="flat" cmpd="sng" algn="ctr">
              <a:noFill/>
              <a:prstDash val="solid"/>
              <a:miter lim="800000"/>
            </a:ln>
            <a:effectLst>
              <a:outerShdw blurRad="939800" dist="266700" sx="99000" sy="99000" algn="ctr" rotWithShape="0">
                <a:schemeClr val="accent1">
                  <a:lumMod val="50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1726" y="2350"/>
              <a:ext cx="5232" cy="5163"/>
            </a:xfrm>
            <a:prstGeom prst="ellipse">
              <a:avLst/>
            </a:prstGeom>
            <a:noFill/>
            <a:ln>
              <a:solidFill>
                <a:srgbClr val="2C3173">
                  <a:alpha val="32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1459B"/>
                </a:solidFill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16992" y="9260"/>
              <a:ext cx="923" cy="386"/>
              <a:chOff x="8225" y="1632"/>
              <a:chExt cx="923" cy="386"/>
            </a:xfrm>
            <a:solidFill>
              <a:srgbClr val="ED7D31"/>
            </a:solidFill>
          </p:grpSpPr>
          <p:grpSp>
            <p:nvGrpSpPr>
              <p:cNvPr id="52" name="组合 51"/>
              <p:cNvGrpSpPr/>
              <p:nvPr/>
            </p:nvGrpSpPr>
            <p:grpSpPr>
              <a:xfrm>
                <a:off x="8225" y="1632"/>
                <a:ext cx="416" cy="387"/>
                <a:chOff x="4218240" y="1782762"/>
                <a:chExt cx="525790" cy="489777"/>
              </a:xfrm>
              <a:grpFill/>
            </p:grpSpPr>
            <p:sp>
              <p:nvSpPr>
                <p:cNvPr id="53" name="椭圆 52"/>
                <p:cNvSpPr/>
                <p:nvPr/>
              </p:nvSpPr>
              <p:spPr>
                <a:xfrm>
                  <a:off x="4218240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4437920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4657599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4218240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4437920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椭圆 57"/>
                <p:cNvSpPr/>
                <p:nvPr/>
              </p:nvSpPr>
              <p:spPr>
                <a:xfrm>
                  <a:off x="4657599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椭圆 58"/>
                <p:cNvSpPr/>
                <p:nvPr/>
              </p:nvSpPr>
              <p:spPr>
                <a:xfrm>
                  <a:off x="4218240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椭圆 59"/>
                <p:cNvSpPr/>
                <p:nvPr/>
              </p:nvSpPr>
              <p:spPr>
                <a:xfrm>
                  <a:off x="4437920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椭圆 60"/>
                <p:cNvSpPr/>
                <p:nvPr/>
              </p:nvSpPr>
              <p:spPr>
                <a:xfrm>
                  <a:off x="4657599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2" name="组合 61"/>
              <p:cNvGrpSpPr/>
              <p:nvPr/>
            </p:nvGrpSpPr>
            <p:grpSpPr>
              <a:xfrm>
                <a:off x="8732" y="1632"/>
                <a:ext cx="416" cy="387"/>
                <a:chOff x="4218240" y="1782762"/>
                <a:chExt cx="525790" cy="489777"/>
              </a:xfrm>
              <a:grpFill/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4218240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4437920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椭圆 64"/>
                <p:cNvSpPr/>
                <p:nvPr/>
              </p:nvSpPr>
              <p:spPr>
                <a:xfrm>
                  <a:off x="4657599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椭圆 65"/>
                <p:cNvSpPr/>
                <p:nvPr/>
              </p:nvSpPr>
              <p:spPr>
                <a:xfrm>
                  <a:off x="4218240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椭圆 69"/>
                <p:cNvSpPr/>
                <p:nvPr/>
              </p:nvSpPr>
              <p:spPr>
                <a:xfrm>
                  <a:off x="4437920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椭圆 70"/>
                <p:cNvSpPr/>
                <p:nvPr/>
              </p:nvSpPr>
              <p:spPr>
                <a:xfrm>
                  <a:off x="4657599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椭圆 74"/>
                <p:cNvSpPr/>
                <p:nvPr/>
              </p:nvSpPr>
              <p:spPr>
                <a:xfrm>
                  <a:off x="4218240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椭圆 75"/>
                <p:cNvSpPr/>
                <p:nvPr/>
              </p:nvSpPr>
              <p:spPr>
                <a:xfrm>
                  <a:off x="4437920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4657599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3810" y="5756275"/>
            <a:ext cx="7391400" cy="1781175"/>
          </a:xfrm>
          <a:prstGeom prst="rect">
            <a:avLst/>
          </a:prstGeom>
        </p:spPr>
      </p:pic>
      <p:cxnSp>
        <p:nvCxnSpPr>
          <p:cNvPr id="21" name="图形"/>
          <p:cNvCxnSpPr/>
          <p:nvPr/>
        </p:nvCxnSpPr>
        <p:spPr>
          <a:xfrm>
            <a:off x="6576002" y="2869771"/>
            <a:ext cx="102919" cy="873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图形"/>
          <p:cNvCxnSpPr/>
          <p:nvPr/>
        </p:nvCxnSpPr>
        <p:spPr>
          <a:xfrm flipH="1">
            <a:off x="6576002" y="2957132"/>
            <a:ext cx="102919" cy="873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-文本框 88"/>
          <p:cNvSpPr txBox="1"/>
          <p:nvPr>
            <p:custDataLst>
              <p:tags r:id="rId2"/>
            </p:custDataLst>
          </p:nvPr>
        </p:nvSpPr>
        <p:spPr>
          <a:xfrm>
            <a:off x="6004560" y="2630170"/>
            <a:ext cx="3609975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第八章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 IO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流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-175895" y="-695325"/>
            <a:ext cx="7391400" cy="1781175"/>
          </a:xfrm>
          <a:prstGeom prst="rect">
            <a:avLst/>
          </a:prstGeom>
        </p:spPr>
      </p:pic>
      <p:sp>
        <p:nvSpPr>
          <p:cNvPr id="2" name="PA-文本框 88"/>
          <p:cNvSpPr txBox="1"/>
          <p:nvPr>
            <p:custDataLst>
              <p:tags r:id="rId3"/>
            </p:custDataLst>
          </p:nvPr>
        </p:nvSpPr>
        <p:spPr>
          <a:xfrm>
            <a:off x="7147252" y="5629442"/>
            <a:ext cx="4303583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动力节点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-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老杜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28324" y="1993202"/>
            <a:ext cx="2250665" cy="2108039"/>
          </a:xfrm>
          <a:prstGeom prst="rect">
            <a:avLst/>
          </a:prstGeom>
        </p:spPr>
      </p:pic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8628123" y="4047329"/>
            <a:ext cx="482600" cy="145415"/>
            <a:chOff x="1339" y="8078"/>
            <a:chExt cx="760" cy="229"/>
          </a:xfrm>
        </p:grpSpPr>
        <p:sp>
          <p:nvSpPr>
            <p:cNvPr id="44" name="椭圆 43"/>
            <p:cNvSpPr/>
            <p:nvPr>
              <p:custDataLst>
                <p:tags r:id="rId8"/>
              </p:custDataLst>
            </p:nvPr>
          </p:nvSpPr>
          <p:spPr>
            <a:xfrm rot="16200000">
              <a:off x="1339" y="8127"/>
              <a:ext cx="140" cy="140"/>
            </a:xfrm>
            <a:prstGeom prst="ellipse">
              <a:avLst/>
            </a:prstGeom>
            <a:solidFill>
              <a:srgbClr val="00256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kern="0">
                <a:solidFill>
                  <a:srgbClr val="3D485D"/>
                </a:solidFill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45" name="椭圆 44"/>
            <p:cNvSpPr/>
            <p:nvPr>
              <p:custDataLst>
                <p:tags r:id="rId9"/>
              </p:custDataLst>
            </p:nvPr>
          </p:nvSpPr>
          <p:spPr>
            <a:xfrm rot="16200000">
              <a:off x="1959" y="8127"/>
              <a:ext cx="140" cy="140"/>
            </a:xfrm>
            <a:prstGeom prst="ellipse">
              <a:avLst/>
            </a:prstGeom>
            <a:solidFill>
              <a:srgbClr val="00256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kern="0">
                <a:solidFill>
                  <a:srgbClr val="3D485D"/>
                </a:solidFill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46" name="椭圆 45"/>
            <p:cNvSpPr/>
            <p:nvPr>
              <p:custDataLst>
                <p:tags r:id="rId10"/>
              </p:custDataLst>
            </p:nvPr>
          </p:nvSpPr>
          <p:spPr>
            <a:xfrm rot="16200000">
              <a:off x="1609" y="8078"/>
              <a:ext cx="229" cy="229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kern="0">
                <a:solidFill>
                  <a:srgbClr val="3D485D"/>
                </a:solidFill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endParaRPr>
            </a:p>
          </p:txBody>
        </p:sp>
      </p:grpSp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1083310"/>
            <a:ext cx="9582785" cy="420433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FileOutputStream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文件字节输出流。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常用构造方法：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FileOutputStream(String name)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创建输出流，先将文件清空，再不断写入。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FileOutputStream(String name, boolean append)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创建输出流，在原文件最后面以追加形式不断写入。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常用方法：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write(int b)	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写一个字节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void write(byte[] b);  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将字节数组中所有数据全部写出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void write(byte[] b, int off, int len); 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将字节数组的一部分写出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void close() 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关闭流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void flush() 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刷新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 startAt="4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使用FileInputStream和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FileOutputStream完成文件的复制。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34175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04FileOutputStream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  <a:p>
            <a:pPr lvl="0">
              <a:defRPr/>
            </a:pP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1083310"/>
            <a:ext cx="9582785" cy="399986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FileReader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文件字符输入流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常用的构造方法：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FileReader(String fileName)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常用的方法：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int 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read()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int read(</a:t>
            </a:r>
            <a:r>
              <a:rPr lang="en-US" altLang="zh-CN" sz="1215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char[]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 cbuf);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int read(</a:t>
            </a:r>
            <a:r>
              <a:rPr lang="en-US" altLang="zh-CN" sz="1215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char[]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 cbuf, int off, int len);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long skip(long n);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void close()</a:t>
            </a:r>
            <a:endParaRPr lang="en-US" altLang="zh-CN" sz="1215" kern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34175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05FileReader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  <a:p>
            <a:pPr lvl="0">
              <a:defRPr/>
            </a:pP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1083310"/>
            <a:ext cx="9582785" cy="442023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FileWriter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文件字符输出流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常用的构造方法：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FileWriter(String fileName)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FileWriter(String fileName, boolean append)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常用的方法：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void write(char[] cbuf)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void write(char[] cbuf, int off, int len);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void write(String str);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void write(String str, int off, int len);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void flush();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void close();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Writer append(CharSequence csq, int start, int end)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 startAt="4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使用FileReader和FileWriter拷贝普通文本文件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34175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06FileWriter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  <a:p>
            <a:pPr lvl="0">
              <a:defRPr/>
            </a:pP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934720"/>
            <a:ext cx="9582785" cy="548703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缓冲流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BufferedInputStream</a:t>
            </a: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BufferedOutputStream</a:t>
            </a: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（适合读写非普通文本文件）</a:t>
            </a:r>
            <a:endParaRPr lang="en-US" altLang="zh-CN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BufferedReader</a:t>
            </a: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BufferedWriter</a:t>
            </a: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（适合读写普通文本文件。）</a:t>
            </a: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缓冲流的读写速度快，原理是：在内存中准备了一个缓存。读的时候从缓存中读。写的时候将缓存中的数据一次写出。都是在减少和磁盘的交互次数。</a:t>
            </a:r>
            <a:r>
              <a:rPr lang="zh-CN" altLang="en-US" sz="12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如何理解缓冲区？家里盖房子，有一堆砖头要搬在工地100米外，单字节的读取就好比你一个人每次搬一块砖头，从堆砖头的地方搬到工地，这样肯定效率低下。然而聪明的人类会用小推车，每次先搬砖头搬到小车上，再利用小推车运到工地上去，这样你再从小推车上取砖头是不是方便多了呀！这样效率就会大大提高，缓冲流就好比我们的小推车，给数据暂时提供一个可存放的空间。</a:t>
            </a: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缓冲流都是处理流</a:t>
            </a:r>
            <a:r>
              <a:rPr lang="en-US" altLang="zh-CN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包装流。</a:t>
            </a:r>
            <a:r>
              <a:rPr lang="en-US" altLang="zh-CN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FileInputStream/FileOutputStream</a:t>
            </a: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是节点流。</a:t>
            </a: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关闭流只需要关闭最外层的处理流即可，通过源码就可以看到，当关闭处理流时，底层节点流也会关闭。</a:t>
            </a: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输出效率是如何提高的？在缓冲区中先将字符数据存储起来，当缓冲区达到一定大小或者需要刷新缓冲区时，再将数据一次性输出到目标设备。</a:t>
            </a: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输入效率是如何提高的？ read()方法从缓冲区中读取数据。当缓冲区中的数据不足时，它会自动从底层输入流中读取一定大小的数据，并将数据存储到缓冲区中。大部分情况下，我们调用</a:t>
            </a:r>
            <a:r>
              <a:rPr lang="en-US" altLang="zh-CN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read()</a:t>
            </a: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方法时，都是从缓冲区中读取，而不需要和硬盘交互。</a:t>
            </a: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可以编写拷贝的程序测试一下缓冲流的效率是否提高了！</a:t>
            </a:r>
            <a:endParaRPr lang="zh-CN" altLang="en-US" sz="12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缓冲流的特有方法（输入流）：以下两个方法的作用是允许我们在读取数据流时回退到原来的位置（重复读取数据时用）</a:t>
            </a:r>
            <a:endParaRPr lang="zh-CN" altLang="en-US" sz="1200" kern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13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void </a:t>
            </a:r>
            <a:r>
              <a:rPr lang="zh-CN" altLang="en-US" sz="113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mark(int readAheadLimit)</a:t>
            </a:r>
            <a:r>
              <a:rPr lang="en-US" altLang="zh-CN" sz="113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; </a:t>
            </a:r>
            <a:r>
              <a:rPr lang="zh-CN" altLang="en-US" sz="113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标记位置（在</a:t>
            </a:r>
            <a:r>
              <a:rPr lang="en-US" altLang="zh-CN" sz="113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Java21</a:t>
            </a:r>
            <a:r>
              <a:rPr lang="zh-CN" altLang="en-US" sz="113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版本中，参数无意义。低版本</a:t>
            </a:r>
            <a:r>
              <a:rPr lang="en-US" altLang="zh-CN" sz="113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JDK</a:t>
            </a:r>
            <a:r>
              <a:rPr lang="zh-CN" altLang="en-US" sz="113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中参数表示在标记处最多可以读取的字符数量，如果你读取的字符数超出的上限值，则调用</a:t>
            </a:r>
            <a:r>
              <a:rPr lang="en-US" altLang="zh-CN" sz="113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reset()</a:t>
            </a:r>
            <a:r>
              <a:rPr lang="zh-CN" altLang="en-US" sz="113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方法时出现</a:t>
            </a:r>
            <a:r>
              <a:rPr lang="en-US" altLang="zh-CN" sz="113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IOException</a:t>
            </a:r>
            <a:r>
              <a:rPr lang="zh-CN" altLang="en-US" sz="113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。）</a:t>
            </a:r>
            <a:endParaRPr lang="en-US" altLang="zh-CN" sz="1130" kern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13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void reset(); </a:t>
            </a:r>
            <a:r>
              <a:rPr lang="zh-CN" altLang="en-US" sz="113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重新回到上一次标记的位置</a:t>
            </a:r>
            <a:endParaRPr lang="zh-CN" altLang="en-US" sz="1130" kern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13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这两个方法有先后顺序：先</a:t>
            </a:r>
            <a:r>
              <a:rPr lang="en-US" altLang="zh-CN" sz="113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mark</a:t>
            </a:r>
            <a:r>
              <a:rPr lang="zh-CN" altLang="en-US" sz="113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再</a:t>
            </a:r>
            <a:r>
              <a:rPr lang="en-US" altLang="zh-CN" sz="113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reset</a:t>
            </a:r>
            <a:r>
              <a:rPr lang="zh-CN" altLang="en-US" sz="113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，另外这两个方法不是在所有流中都能用。有些流中有这个方法，但是不能用。</a:t>
            </a:r>
            <a:endParaRPr lang="en-US" altLang="zh-CN" sz="1130" kern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endParaRPr lang="en-US" altLang="zh-CN" sz="1130" kern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34175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07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缓冲流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  <a:p>
            <a:pPr lvl="0">
              <a:defRPr/>
            </a:pP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430" y="1243330"/>
            <a:ext cx="3916045" cy="657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934720"/>
            <a:ext cx="9582785" cy="506412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InputStreamReader</a:t>
            </a:r>
            <a:r>
              <a:rPr lang="zh-CN" altLang="en-US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（主要解决读的乱码问题）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InputStreamReader</a:t>
            </a: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为转换流，属于字符流。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作用是将文件中的字节转换为程序中的字符。转换过程是一个</a:t>
            </a:r>
            <a:r>
              <a:rPr lang="zh-CN" altLang="en-US" sz="1300" b="1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解码</a:t>
            </a: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的过程。</a:t>
            </a:r>
            <a:endParaRPr lang="en-US" altLang="zh-CN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常用的构造方法：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InputStreamReader(InputStream in, String charsetName)</a:t>
            </a:r>
            <a:r>
              <a:rPr lang="en-US" altLang="zh-CN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 // </a:t>
            </a: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指定字符集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InputStreamReader(InputStream in)</a:t>
            </a:r>
            <a:r>
              <a:rPr lang="en-US" altLang="zh-CN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 // </a:t>
            </a: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采用平台默认字符集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 startAt="4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乱码是如何产生的？文件的字符集和构造方法上指定的字符集不一致。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 startAt="5"/>
              <a:defRPr/>
            </a:pPr>
            <a:r>
              <a:rPr lang="zh-CN" altLang="en-US" sz="1300" b="1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FileReader</a:t>
            </a: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是InputStreamReader的子类。本质上以下代码是一样的：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2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en-US" altLang="zh-CN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Reader reader = new InputStreamReader(new FileInputStream(“file.txt”)); //</a:t>
            </a: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采用平台默认字符集</a:t>
            </a:r>
            <a:endParaRPr lang="en-US" altLang="zh-CN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2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en-US" altLang="zh-CN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Reader reader = new FileReader(“file.txt”); //</a:t>
            </a: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采用平台默认字符集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184150" lvl="2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因此</a:t>
            </a:r>
            <a:r>
              <a:rPr lang="en-US" altLang="zh-CN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FileReader</a:t>
            </a: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的出现简化了代码的编写。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184150" lvl="2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以下代码本质上也是一样的：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2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en-US" altLang="zh-CN" sz="123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Reader reader = new InputStreamReader(new FileInputStream(“file.txt”), “GBK”);</a:t>
            </a:r>
            <a:endParaRPr lang="en-US" altLang="zh-CN" sz="123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2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en-US" altLang="zh-CN" sz="123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Reader reader = new FileReader("e:/file1.txt", Charset.forName("GBK"));</a:t>
            </a:r>
            <a:endParaRPr lang="en-US" altLang="zh-CN" sz="123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34175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08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转换流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  <a:p>
            <a:pPr lvl="0">
              <a:defRPr/>
            </a:pP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3" name="图片 2" descr="无标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010" y="1109345"/>
            <a:ext cx="4453890" cy="1689735"/>
          </a:xfrm>
          <a:prstGeom prst="rect">
            <a:avLst/>
          </a:prstGeom>
        </p:spPr>
      </p:pic>
      <p:pic>
        <p:nvPicPr>
          <p:cNvPr id="2" name="图片 1" descr="FileReader读的时候的乱码问题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895" y="4548505"/>
            <a:ext cx="3204210" cy="1450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934720"/>
            <a:ext cx="9582785" cy="476758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OutputStreamWriter</a:t>
            </a:r>
            <a:r>
              <a:rPr lang="zh-CN" altLang="en-US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（主要解决写的乱码问题）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OutputStreamWriter</a:t>
            </a: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是转换流，属于字符流。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作用是将程序中的字符转换为文件中的字节。这个过程是一个</a:t>
            </a:r>
            <a:r>
              <a:rPr lang="zh-CN" altLang="en-US" sz="1300" b="1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编码</a:t>
            </a: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的过程。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常用构造方法：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1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OutputStreamWriter(OutputStream out, String charsetName)</a:t>
            </a:r>
            <a:r>
              <a:rPr lang="en-US" altLang="zh-CN" sz="11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 // </a:t>
            </a:r>
            <a:r>
              <a:rPr lang="zh-CN" altLang="en-US" sz="11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使用指定的字符集</a:t>
            </a:r>
            <a:endParaRPr lang="zh-CN" altLang="en-US" sz="113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1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OutputStreamWriter(OutputStream out)</a:t>
            </a:r>
            <a:r>
              <a:rPr lang="en-US" altLang="zh-CN" sz="11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 //</a:t>
            </a:r>
            <a:r>
              <a:rPr lang="zh-CN" altLang="en-US" sz="11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采用平台默认字符集</a:t>
            </a:r>
            <a:endParaRPr lang="zh-CN" altLang="en-US" sz="113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 startAt="4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乱码是如何产生的？文件的字符集与程序中构造方法上的字符集不一致。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 startAt="5"/>
              <a:defRPr/>
            </a:pPr>
            <a:r>
              <a:rPr lang="en-US" altLang="zh-CN" sz="1300" b="1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FileWriter</a:t>
            </a: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是</a:t>
            </a:r>
            <a:r>
              <a:rPr lang="en-US" altLang="zh-CN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OutputStreamWriter</a:t>
            </a: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的子类。以下代码本质上是一样的：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en-US" altLang="zh-CN" sz="11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Writer writer = new OutputStreamWriter(new FileOutputStream(“file1.txt”)); // </a:t>
            </a:r>
            <a:r>
              <a:rPr lang="zh-CN" altLang="en-US" sz="11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采用平台默认字符集</a:t>
            </a:r>
            <a:endParaRPr lang="en-US" altLang="zh-CN" sz="113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en-US" altLang="zh-CN" sz="11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Writer writer = new FileWriter(“file1.txt”); // </a:t>
            </a:r>
            <a:r>
              <a:rPr lang="zh-CN" altLang="en-US" sz="11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采用平台默认字符集</a:t>
            </a:r>
            <a:endParaRPr lang="zh-CN" altLang="en-US" sz="113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184150" lvl="1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1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因此</a:t>
            </a:r>
            <a:r>
              <a:rPr lang="en-US" altLang="zh-CN" sz="11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FileWriter</a:t>
            </a:r>
            <a:r>
              <a:rPr lang="zh-CN" altLang="en-US" sz="11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的出现，简化了代码。</a:t>
            </a:r>
            <a:endParaRPr lang="zh-CN" altLang="en-US" sz="113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184150" lvl="1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1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以下代码本质上也是一样的：</a:t>
            </a:r>
            <a:endParaRPr lang="zh-CN" altLang="en-US" sz="113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412750" lvl="1" indent="-2286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en-US" altLang="zh-CN" sz="11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Writer writer = new OutputStreamWriter(new FileOutputStream(“file1.txt”), “GBK”);</a:t>
            </a:r>
            <a:endParaRPr lang="en-US" altLang="zh-CN" sz="113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412750" lvl="1" indent="-2286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en-US" altLang="zh-CN" sz="11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Writer writer = new FileWriter(“file1.txt”, Charset.forName(“GBK”));</a:t>
            </a:r>
            <a:endParaRPr lang="zh-CN" altLang="en-US" sz="113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 startAt="5"/>
              <a:defRPr/>
            </a:pP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 startAt="5"/>
              <a:defRPr/>
            </a:pP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34175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08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转换流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  <a:p>
            <a:pPr lvl="0">
              <a:defRPr/>
            </a:pP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2" name="图片 1" descr="无标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270" y="1184910"/>
            <a:ext cx="4320540" cy="1638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1033145"/>
            <a:ext cx="9582785" cy="491617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DataOutputStream/DataInputStream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这两个流都是包装流，读写数据专用的流。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DataOutputStream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直接将程序中的数据写入文件，不需要转码，效率高。程序中是什么样子，原封不动的写出去。写完后，文件是打不开的。即使打开也是乱码，文件中直接存储的是二进制。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使用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DataOutputStream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写的文件，只能使用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DataInputStream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去读取。并且读取的顺序需要和写入的顺序一致，这样才能保证数据恢复原样。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构造方法：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DataInputStream(InputStream in)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DataOutputStream(OutputStream out)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写的方法：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2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en-US" altLang="zh-CN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writeByte()</a:t>
            </a:r>
            <a:r>
              <a:rPr lang="zh-CN" altLang="en-US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writeShort()</a:t>
            </a:r>
            <a:r>
              <a:rPr lang="zh-CN" altLang="en-US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writeInt()</a:t>
            </a:r>
            <a:r>
              <a:rPr lang="zh-CN" altLang="en-US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writeLong()</a:t>
            </a:r>
            <a:r>
              <a:rPr lang="zh-CN" altLang="en-US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writeFloat()</a:t>
            </a:r>
            <a:r>
              <a:rPr lang="zh-CN" altLang="en-US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writeDouble()</a:t>
            </a:r>
            <a:r>
              <a:rPr lang="zh-CN" altLang="en-US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writeBoolean()</a:t>
            </a:r>
            <a:r>
              <a:rPr lang="zh-CN" altLang="en-US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writeChar()</a:t>
            </a:r>
            <a:r>
              <a:rPr lang="zh-CN" altLang="en-US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writeUTF(String)</a:t>
            </a:r>
            <a:endParaRPr lang="zh-CN" altLang="en-US" sz="133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读的方法：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2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en-US" altLang="zh-CN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readByte()</a:t>
            </a:r>
            <a:r>
              <a:rPr lang="zh-CN" altLang="en-US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readShort()</a:t>
            </a:r>
            <a:r>
              <a:rPr lang="zh-CN" altLang="en-US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readInt()</a:t>
            </a:r>
            <a:r>
              <a:rPr lang="zh-CN" altLang="en-US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readLong()</a:t>
            </a:r>
            <a:r>
              <a:rPr lang="zh-CN" altLang="en-US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readFloat()</a:t>
            </a:r>
            <a:r>
              <a:rPr lang="zh-CN" altLang="en-US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readDouble()</a:t>
            </a:r>
            <a:r>
              <a:rPr lang="zh-CN" altLang="en-US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readBoolean()</a:t>
            </a:r>
            <a:r>
              <a:rPr lang="zh-CN" altLang="en-US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readChar()</a:t>
            </a:r>
            <a:r>
              <a:rPr lang="zh-CN" altLang="en-US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readUTF()</a:t>
            </a:r>
            <a:endParaRPr lang="zh-CN" altLang="en-US" sz="133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34175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09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数据流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  <a:p>
            <a:pPr lvl="0">
              <a:defRPr/>
            </a:pP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1083310"/>
            <a:ext cx="9582785" cy="520446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ObjectOutputStream/ObjectInputStream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通过这两个流，可以完成对象的序列化和反序列化。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序列化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(Serial)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：将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Java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对象转换为字节序列。（为了方便在网络中传输），使用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ObjectOutputStream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序列化。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反序列化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(DeSerial)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：将字节序列转换为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Java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对象。使用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ObjectInputStream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进行反序列化。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参与序列化和反序列化的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java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对象必须实现一个标志性接口：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java.io.Serializable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实现了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Serializable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接口的类，编译器会自动给该类添加序列化版本号的属性：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serialVersionUID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在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java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中，是通过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类名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 + 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序列化版本号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来进行类的区分的。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serialVersionUID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实际上是一种安全机制。在反序列化的时候，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JVM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会去检查存储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Java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对象的文件中的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class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的序列化版本号是否和当前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Java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程序中的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class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的序列化版本号是否一致。如果一致则可以反序列化。如果不一致则报错。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如果一个类实现了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Serializable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接口，还是建议将序列化版本号固定死，建议显示的定义出来，原因是：类有可能在开发中升级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改动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)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，升级后会重新编译，如果没有固定死，编译器会重新分配一个新的序列化版本号，导致之前序列化的对象无法反序列化。显示定义序列化版本号的语法：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private static final long serialVersionUID = XXL;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为了保证显示定义的序列化版本号不会写错，建议使用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 @java.io.Serial 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注解进行标注。并且使用它还可以帮助我们随机生成序列化版本号。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不参与序列化的属性需要使用瞬时关键字修饰：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transient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34175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10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对象流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  <a:p>
            <a:pPr lvl="0">
              <a:defRPr/>
            </a:pP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2" name="图片 1" descr="序列化和反序列化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610" y="934720"/>
            <a:ext cx="3379470" cy="1003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1083310"/>
            <a:ext cx="9582785" cy="493331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PrintStream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打印流（字节形式）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主要用在打印方面，提供便捷的打印方法和格式化输出。主要打印内容到文件或控制台。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常用方法：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print(Type x)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println(Type x)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便捷在哪里？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直接输出各种数据类型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自动刷新和自动换行（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println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方法）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支持字符串转义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自动编码（自动根据环境选择合适的编码方式）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格式化输出？调用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printf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方法。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2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%s </a:t>
            </a:r>
            <a:r>
              <a:rPr lang="zh-CN" altLang="en-US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表示字符串</a:t>
            </a:r>
            <a:endParaRPr lang="zh-CN" altLang="en-US" sz="133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2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%d </a:t>
            </a:r>
            <a:r>
              <a:rPr lang="zh-CN" altLang="en-US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表示整数</a:t>
            </a:r>
            <a:endParaRPr lang="zh-CN" altLang="en-US" sz="133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2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%f </a:t>
            </a:r>
            <a:r>
              <a:rPr lang="zh-CN" altLang="en-US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表示小数（</a:t>
            </a:r>
            <a:r>
              <a:rPr lang="en-US" altLang="zh-CN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%.2f </a:t>
            </a:r>
            <a:r>
              <a:rPr lang="zh-CN" altLang="en-US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这个格式就代表保留两位小数的数字。）</a:t>
            </a:r>
            <a:endParaRPr lang="zh-CN" altLang="en-US" sz="133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2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%c </a:t>
            </a:r>
            <a:r>
              <a:rPr lang="zh-CN" altLang="en-US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表示字符</a:t>
            </a:r>
            <a:endParaRPr lang="zh-CN" altLang="en-US" sz="133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2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endParaRPr lang="zh-CN" altLang="en-US" sz="133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34175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11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打印流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  <a:p>
            <a:pPr lvl="0">
              <a:defRPr/>
            </a:pP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1083310"/>
            <a:ext cx="9582785" cy="301688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PrintWriter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打印流（字符形式）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注意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PrintWriter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使用时需要手动调用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flush()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方法进行刷新。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比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PrintStream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多一个构造方法，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PrintStream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参数只能是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OutputStream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类型，但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PrintWriter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参数可以是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OutputStream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，也可以是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Writer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常用方法：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print(Type x)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println(Type x)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同样，也可以支持格式化输出，调用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printf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方法。</a:t>
            </a:r>
            <a:endParaRPr lang="zh-CN" altLang="en-US" sz="133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2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endParaRPr lang="zh-CN" altLang="en-US" sz="133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34175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11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打印流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  <a:p>
            <a:pPr lvl="0">
              <a:defRPr/>
            </a:pP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>
            <p:custDataLst>
              <p:tags r:id="rId1"/>
            </p:custDataLst>
          </p:nvPr>
        </p:nvGrpSpPr>
        <p:grpSpPr>
          <a:xfrm>
            <a:off x="976125" y="2537605"/>
            <a:ext cx="10108667" cy="3155928"/>
            <a:chOff x="1037721" y="2414315"/>
            <a:chExt cx="10108667" cy="3155928"/>
          </a:xfrm>
        </p:grpSpPr>
        <p:cxnSp>
          <p:nvCxnSpPr>
            <p:cNvPr id="4" name="直接连接符 3"/>
            <p:cNvCxnSpPr/>
            <p:nvPr>
              <p:custDataLst>
                <p:tags r:id="rId2"/>
              </p:custDataLst>
            </p:nvPr>
          </p:nvCxnSpPr>
          <p:spPr>
            <a:xfrm>
              <a:off x="9042935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>
              <p:custDataLst>
                <p:tags r:id="rId3"/>
              </p:custDataLst>
            </p:nvPr>
          </p:nvCxnSpPr>
          <p:spPr>
            <a:xfrm>
              <a:off x="6092053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4"/>
              </p:custDataLst>
            </p:nvPr>
          </p:nvCxnSpPr>
          <p:spPr>
            <a:xfrm>
              <a:off x="3141171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í$ļíḋê"/>
            <p:cNvSpPr/>
            <p:nvPr>
              <p:custDataLst>
                <p:tags r:id="rId5"/>
              </p:custDataLst>
            </p:nvPr>
          </p:nvSpPr>
          <p:spPr bwMode="auto">
            <a:xfrm rot="5400000">
              <a:off x="1642872" y="3566356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3" name="í$ļîdè"/>
            <p:cNvSpPr/>
            <p:nvPr>
              <p:custDataLst>
                <p:tags r:id="rId6"/>
              </p:custDataLst>
            </p:nvPr>
          </p:nvSpPr>
          <p:spPr bwMode="auto">
            <a:xfrm rot="5400000">
              <a:off x="4593754" y="3552984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5" name="ïṥliḋè"/>
            <p:cNvSpPr/>
            <p:nvPr>
              <p:custDataLst>
                <p:tags r:id="rId7"/>
              </p:custDataLst>
            </p:nvPr>
          </p:nvSpPr>
          <p:spPr bwMode="auto">
            <a:xfrm rot="5400000">
              <a:off x="7544636" y="3566357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7" name="iṩḻîḓé"/>
            <p:cNvSpPr/>
            <p:nvPr>
              <p:custDataLst>
                <p:tags r:id="rId8"/>
              </p:custDataLst>
            </p:nvPr>
          </p:nvSpPr>
          <p:spPr bwMode="auto">
            <a:xfrm rot="5400000">
              <a:off x="10495520" y="3551413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38" name="矩形 37"/>
          <p:cNvSpPr/>
          <p:nvPr>
            <p:custDataLst>
              <p:tags r:id="rId9"/>
            </p:custDataLst>
          </p:nvPr>
        </p:nvSpPr>
        <p:spPr>
          <a:xfrm>
            <a:off x="405765" y="4769485"/>
            <a:ext cx="2323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IO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流概述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67" name="矩形 66"/>
          <p:cNvSpPr/>
          <p:nvPr>
            <p:custDataLst>
              <p:tags r:id="rId10"/>
            </p:custDataLst>
          </p:nvPr>
        </p:nvSpPr>
        <p:spPr>
          <a:xfrm>
            <a:off x="3316362" y="4763502"/>
            <a:ext cx="2491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IO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流体系结构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11"/>
            </p:custDataLst>
          </p:nvPr>
        </p:nvSpPr>
        <p:spPr>
          <a:xfrm>
            <a:off x="6450330" y="4763770"/>
            <a:ext cx="22231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FileInput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Stream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12"/>
            </p:custDataLst>
          </p:nvPr>
        </p:nvSpPr>
        <p:spPr>
          <a:xfrm>
            <a:off x="9451975" y="4802505"/>
            <a:ext cx="2057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FileOutput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Stream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90567" y="933562"/>
            <a:ext cx="1888642" cy="1015663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300" normalizeH="0" baseline="0" noProof="0" dirty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目录</a:t>
            </a:r>
            <a:endParaRPr kumimoji="0" lang="zh-CN" altLang="en-US" sz="60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062581" y="1179783"/>
            <a:ext cx="243534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CONTENTS</a:t>
            </a:r>
            <a:endParaRPr kumimoji="0" lang="en-US" altLang="zh-CN" sz="3200" b="1" i="0" u="none" strike="noStrike" kern="1200" cap="none" spc="0" normalizeH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8" name="矩形 47"/>
          <p:cNvSpPr/>
          <p:nvPr>
            <p:custDataLst>
              <p:tags r:id="rId13"/>
            </p:custDataLst>
          </p:nvPr>
        </p:nvSpPr>
        <p:spPr>
          <a:xfrm>
            <a:off x="954799" y="2985340"/>
            <a:ext cx="1299736" cy="104644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01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/>
          <p:cNvSpPr/>
          <p:nvPr>
            <p:custDataLst>
              <p:tags r:id="rId14"/>
            </p:custDataLst>
          </p:nvPr>
        </p:nvSpPr>
        <p:spPr>
          <a:xfrm>
            <a:off x="3887918" y="2983717"/>
            <a:ext cx="1299736" cy="104644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02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50" name="矩形 49"/>
          <p:cNvSpPr/>
          <p:nvPr>
            <p:custDataLst>
              <p:tags r:id="rId15"/>
            </p:custDataLst>
          </p:nvPr>
        </p:nvSpPr>
        <p:spPr>
          <a:xfrm>
            <a:off x="6851938" y="3019115"/>
            <a:ext cx="1299736" cy="104644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03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51" name="矩形 50"/>
          <p:cNvSpPr/>
          <p:nvPr>
            <p:custDataLst>
              <p:tags r:id="rId16"/>
            </p:custDataLst>
          </p:nvPr>
        </p:nvSpPr>
        <p:spPr>
          <a:xfrm>
            <a:off x="9785057" y="3017492"/>
            <a:ext cx="1299736" cy="104644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04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986155" y="5693410"/>
            <a:ext cx="2044700" cy="2044700"/>
          </a:xfrm>
          <a:prstGeom prst="ellipse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466725" y="5224145"/>
            <a:ext cx="1005840" cy="100584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5d0495981e06a4beefc1a7ac3c41024d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67" grpId="0"/>
      <p:bldP spid="67" grpId="1"/>
      <p:bldP spid="73" grpId="0"/>
      <p:bldP spid="73" grpId="1"/>
      <p:bldP spid="74" grpId="0"/>
      <p:bldP spid="74" grpId="1"/>
      <p:bldP spid="77" grpId="0"/>
      <p:bldP spid="77" grpId="1" bldLvl="0" animBg="1"/>
      <p:bldP spid="78" grpId="0"/>
      <p:bldP spid="78" grpId="1" bldLvl="0" animBg="1"/>
      <p:bldP spid="48" grpId="0"/>
      <p:bldP spid="48" grpId="1" bldLvl="0" animBg="1"/>
      <p:bldP spid="49" grpId="0"/>
      <p:bldP spid="49" grpId="1" bldLvl="0" animBg="1"/>
      <p:bldP spid="50" grpId="0"/>
      <p:bldP spid="50" grpId="1" bldLvl="0" animBg="1"/>
      <p:bldP spid="51" grpId="0"/>
      <p:bldP spid="51" grpId="1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1083310"/>
            <a:ext cx="9582785" cy="353187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标准输入流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System.in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获取到的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InputStream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就是一个标准输入流。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标准输入流是用来接收用户在控制台上的输入的。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（普通的输入流，是获得文件或网络中的数据）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标准输入流不需要关闭。（它是一个系统级的全局的流，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JVM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负责最后的关闭。）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也可以使用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BufferedReader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对标准输入流进行包装。这样可以方便的接收用户在控制台上的输入。（这种方式太麻烦了，因此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JDK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中提供了更好用的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Scanner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。）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BufferedReader br = new BufferedReader(new InputStreamReader(System.in));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String s = br.readLine();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当然，你也可以修改输入流的方向（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System.setIn()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）。让其指向文件。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34175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12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标准输入流</a:t>
            </a: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&amp;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标准输出流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  <a:p>
            <a:pPr lvl="0">
              <a:defRPr/>
            </a:pP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077595" y="4307205"/>
            <a:ext cx="9582785" cy="20193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标准输出流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System.out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获取到的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PrintStream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就是一个标准输出流。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标准输出流是用来向控制台上输出的。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（普通的输出流，是向文件和网络等输出的。）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标准输出流不需要关闭（它是一个系统级的全局的流，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JVM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负责最后的关闭。）也不需要手动刷新。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当然，你也可以修改输出流的方向（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System.setOut()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）。让其指向文件。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77595" y="1149350"/>
            <a:ext cx="9582785" cy="511429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File</a:t>
            </a:r>
            <a:r>
              <a:rPr lang="zh-CN" altLang="en-US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类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File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类不是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IO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流，和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IO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的四个头领没有关系。因此通过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File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是无法读写文件。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File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类是路径的抽象表示形式，这个路径可能是目录，也可能是文件。因此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File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代表了某个文件或某个目录。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File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类常用的构造方法：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File(String pathname);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File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类的常用方法：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184150" lvl="1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boolean createNewFile();			boolean delete();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184150" lvl="1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boolean exists();				String getAbsolutePath();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184150" lvl="1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String getName();				String getParent();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184150" lvl="1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boolean isAbsolute();				boolean isDirectory();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184150" lvl="1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boolean isFile();				boolean isHidden();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184150" lvl="1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long lastModified();				long length();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184150" lvl="1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File[] listFiles();				File[] listFiles(FilenameFilter filter);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184150" lvl="1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boolean mkdir();				boolean mkdirs();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184150" lvl="1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boolean renameTo(File dest);		boolean setReadOnly();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184150" lvl="1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boolean setWritable(boolean writable);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 startAt="5"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编写程序要求可以完成目录的拷贝。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 startAt="5"/>
              <a:defRPr/>
            </a:pP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34175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13File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类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  <a:p>
            <a:pPr lvl="0">
              <a:defRPr/>
            </a:pP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1193165"/>
            <a:ext cx="9582785" cy="415480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Properties + IO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xxx.properties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文件称为属性配置文件。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属性配置文件可以配置一些简单的信息，例如连接数据库的信息通常配置到属性文件中。这样可以做到在不修改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java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代码的前提下，切换数据库。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属性配置文件的格式：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0" indent="4572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key1=value1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0" indent="4572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key2=value2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0" indent="4572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key3=value3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0" indent="4572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注意：使用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 # 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进行注释。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key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不能重复，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key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重复则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value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覆盖。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key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value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之间用等号分割。等号两边不要有空格。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 startAt="4"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Java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中如何读取属性配置文件？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 startAt="4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当然，也可以使用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Java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中的工具类快速获取配置信息：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ResourceBundle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这种方式要求文件必须是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xxx.properties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属性配置文件必须放在类路径当中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34175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14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读取属性配置文件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  <a:p>
            <a:pPr lvl="0">
              <a:defRPr/>
            </a:pP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31570" y="5694045"/>
            <a:ext cx="2602865" cy="958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801110" y="5694045"/>
            <a:ext cx="3943985" cy="8045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811770" y="5150485"/>
            <a:ext cx="3001645" cy="1348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1083310"/>
            <a:ext cx="9582785" cy="41814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装饰器设计模式（Decorator Pattern）</a:t>
            </a:r>
            <a:endParaRPr lang="zh-CN" altLang="en-US" sz="20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思考：如何扩展一个类的功能？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继承确实也可以扩展对象的功能，但是接口下的实现类很多，每一个子类都需要提供一个子类。就需要编写大量的子类来重写父类的方法。会导致子类数量至少翻倍，会导致类爆炸问题。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装饰器设计模式是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GoF23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种设计模式之一，属于结构型设计模式。（结构型设计模式通常处理对象和类之间的关系，使程序员能够更好地组织代码并更好地利用现有代码。）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IO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流中使用了大量的装饰器设计模式。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装饰器设计模式作用：装饰器模式可以做到在不修改原有代码的基础之上，完成功能扩展，符合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OCP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原则。并且避免了使用继承带来的类爆炸问题。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装饰器设计模式中涉及到的角色包括：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抽象的装饰者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具体的装饰者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、具体的装饰者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2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被装饰者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装饰者和被装饰者的公共接口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公共抽象类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34175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15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装饰器设计模式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  <a:p>
            <a:pPr lvl="0">
              <a:defRPr/>
            </a:pP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811770" y="3566160"/>
            <a:ext cx="2870200" cy="2835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1298575"/>
            <a:ext cx="9582785" cy="42227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GZIPOutputStream</a:t>
            </a:r>
            <a:r>
              <a:rPr lang="zh-CN" altLang="en-US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（压缩）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使用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GZIPOutputStream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可以将文件制作为压缩文件，压缩文件的格式为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 .gz 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格式。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核心代码：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FileInputStream fis = new FileInputStream("d:/test.txt");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 // 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被压缩的文件：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test.txt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GZIPOutputStream gzos = new GZIPOutputStream(new FileOutputStream("d:/test.txt.gz"))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 // 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压缩后的文件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接下来就是边读边写：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184150" lvl="1" indent="4572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int length;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184150" lvl="1" indent="4572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while ((length = fis.read(buffer)) &gt; 0) {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41350" lvl="2" indent="4572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gzos.write(buffer, 0, length);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184150" lvl="1" indent="4572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}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lt"/>
              <a:buAutoNum type="arabicPeriod" startAt="4"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gzos.finish();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 // 在压缩完所有数据之后调用finish()方法，以确保所有未压缩的数据都被刷新到输出流中，并生成必要的 Gzip 结束标记，标志着压缩数据的结束。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 startAt="3"/>
              <a:defRPr/>
            </a:pPr>
            <a:r>
              <a:rPr lang="zh-CN" altLang="en-US" sz="1400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注意（补充）：实际上所有的输出流中，只有带有缓冲区的流才需要手动刷新，节点流是不需要手动刷新的，节点流在关闭的时候会自动刷新。</a:t>
            </a:r>
            <a:endParaRPr lang="zh-CN" altLang="en-US" sz="1400" kern="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34175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16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压缩和解压缩流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  <a:p>
            <a:pPr lvl="0">
              <a:defRPr/>
            </a:pP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1257300"/>
            <a:ext cx="9582785" cy="318198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GZIPInputStream</a:t>
            </a:r>
            <a:r>
              <a:rPr lang="zh-CN" altLang="en-US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（解压缩）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使用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GZIPInputStream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可以将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 .gz 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格式的压缩文件解压。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核心代码：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0" indent="4572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GZIPInputStream gzip = new GZIPInputStream(new FileInputStream("d:/test.txt.gz"));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0" indent="4572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FileOutputStream out = new FileOutputStream("d:/test.txt");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0" indent="4572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byte[] bytes = new byte[1024];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0" indent="4572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int readCount = 0;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0" indent="4572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while((readCount = gzip.read(bytes)) != -1){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457200" lvl="1" indent="4572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out.write(bytes, 0, readCount);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0" indent="4572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}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34175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16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压缩和解压缩流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  <a:p>
            <a:pPr lvl="0">
              <a:defRPr/>
            </a:pP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1083310"/>
            <a:ext cx="9582785" cy="225488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字节数组流（内存流）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ByteArrayInputStream和ByteArrayOutputStream都是内存操作流，不需要打开和关闭文件等操作。这些流是非常常用的，可以将它们看作开发中的常用工具，能够方便地读写字节数组、图像数据等内存中的数据。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ByteArrayInputStream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ByteArrayOutputStream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都是节点流。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ByteArrayOutputStream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，将数据写入到内存中的字节数组当中。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ByteArrayInputStream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，读取内存中某个字节数组中的数据。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34175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17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字节数组流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  <a:p>
            <a:pPr lvl="0">
              <a:defRPr/>
            </a:pP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77595" y="3486785"/>
            <a:ext cx="3280410" cy="7073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77595" y="4504055"/>
            <a:ext cx="3967480" cy="13385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575935" y="3429000"/>
            <a:ext cx="2762250" cy="15055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575935" y="5193665"/>
            <a:ext cx="3535680" cy="1152525"/>
          </a:xfrm>
          <a:prstGeom prst="rect">
            <a:avLst/>
          </a:prstGeom>
        </p:spPr>
      </p:pic>
      <p:pic>
        <p:nvPicPr>
          <p:cNvPr id="6" name="图片 5" descr="字节数组输入和输出流的理解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25465" y="586105"/>
            <a:ext cx="3216910" cy="90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1083310"/>
            <a:ext cx="9582785" cy="282448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对象的深克隆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除了我们之前所讲的深克隆方式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（之前的深克隆是重写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clone()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方法）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。使用字节数组流也可以完成对象的深克隆。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原理是：将要克隆的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Java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对象写到内存中的字节数组中，再从内存中的字节数组中读取对象，读取到的对象就是一个深克隆。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目前为止，对象拷贝方式：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调用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Object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的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clone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方法，默认是浅克隆，需要深克隆的话，就需要重写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clone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方法。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可以通过序列化和反序列化完成对象的克隆。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也可以通过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ByteArrayInputStream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ByteArrayOutputStream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完成深克隆。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34175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18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对象克隆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  <a:p>
            <a:pPr lvl="0">
              <a:defRPr/>
            </a:pP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44650" y="4003040"/>
            <a:ext cx="3989705" cy="2451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直角三角形 79"/>
          <p:cNvSpPr/>
          <p:nvPr/>
        </p:nvSpPr>
        <p:spPr>
          <a:xfrm flipV="1">
            <a:off x="0" y="0"/>
            <a:ext cx="1537639" cy="1537639"/>
          </a:xfrm>
          <a:prstGeom prst="rtTriangle">
            <a:avLst/>
          </a:prstGeom>
          <a:solidFill>
            <a:srgbClr val="2C3173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flipH="1">
            <a:off x="3412274" y="0"/>
            <a:ext cx="8132956" cy="6858000"/>
          </a:xfrm>
          <a:custGeom>
            <a:avLst/>
            <a:gdLst>
              <a:gd name="connsiteX0" fmla="*/ 1274956 w 8132956"/>
              <a:gd name="connsiteY0" fmla="*/ 0 h 6858000"/>
              <a:gd name="connsiteX1" fmla="*/ 0 w 8132956"/>
              <a:gd name="connsiteY1" fmla="*/ 0 h 6858000"/>
              <a:gd name="connsiteX2" fmla="*/ 0 w 8132956"/>
              <a:gd name="connsiteY2" fmla="*/ 6858000 h 6858000"/>
              <a:gd name="connsiteX3" fmla="*/ 8132956 w 813295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2956" h="6858000">
                <a:moveTo>
                  <a:pt x="1274956" y="0"/>
                </a:moveTo>
                <a:lnTo>
                  <a:pt x="0" y="0"/>
                </a:lnTo>
                <a:lnTo>
                  <a:pt x="0" y="6858000"/>
                </a:lnTo>
                <a:lnTo>
                  <a:pt x="8132956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flipH="1">
            <a:off x="4059044" y="0"/>
            <a:ext cx="8132956" cy="6858000"/>
          </a:xfrm>
          <a:custGeom>
            <a:avLst/>
            <a:gdLst>
              <a:gd name="connsiteX0" fmla="*/ 1274956 w 8132956"/>
              <a:gd name="connsiteY0" fmla="*/ 0 h 6858000"/>
              <a:gd name="connsiteX1" fmla="*/ 0 w 8132956"/>
              <a:gd name="connsiteY1" fmla="*/ 0 h 6858000"/>
              <a:gd name="connsiteX2" fmla="*/ 0 w 8132956"/>
              <a:gd name="connsiteY2" fmla="*/ 6858000 h 6858000"/>
              <a:gd name="connsiteX3" fmla="*/ 8132956 w 813295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2956" h="6858000">
                <a:moveTo>
                  <a:pt x="1274956" y="0"/>
                </a:moveTo>
                <a:lnTo>
                  <a:pt x="0" y="0"/>
                </a:lnTo>
                <a:lnTo>
                  <a:pt x="0" y="6858000"/>
                </a:lnTo>
                <a:lnTo>
                  <a:pt x="8132956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flipH="1">
            <a:off x="7627434" y="2283274"/>
            <a:ext cx="4564566" cy="4564566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632575" y="1537335"/>
            <a:ext cx="4479290" cy="4239260"/>
          </a:xfrm>
          <a:prstGeom prst="ellipse">
            <a:avLst/>
          </a:prstGeom>
          <a:solidFill>
            <a:schemeClr val="bg1"/>
          </a:solidFill>
          <a:ln w="22225" cap="flat" cmpd="sng" algn="ctr">
            <a:noFill/>
            <a:prstDash val="solid"/>
            <a:miter lim="800000"/>
          </a:ln>
          <a:effectLst>
            <a:outerShdw blurRad="939800" dist="266700" sx="99000" sy="99000" algn="ctr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837680" y="1727200"/>
            <a:ext cx="4105910" cy="3859530"/>
          </a:xfrm>
          <a:prstGeom prst="ellipse">
            <a:avLst/>
          </a:prstGeom>
          <a:noFill/>
          <a:ln>
            <a:solidFill>
              <a:srgbClr val="2C3173">
                <a:alpha val="32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1459B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434330" y="2151380"/>
            <a:ext cx="586105" cy="245110"/>
            <a:chOff x="8225" y="1632"/>
            <a:chExt cx="923" cy="386"/>
          </a:xfrm>
          <a:solidFill>
            <a:srgbClr val="002562"/>
          </a:solidFill>
        </p:grpSpPr>
        <p:grpSp>
          <p:nvGrpSpPr>
            <p:cNvPr id="6" name="组合 5"/>
            <p:cNvGrpSpPr/>
            <p:nvPr/>
          </p:nvGrpSpPr>
          <p:grpSpPr>
            <a:xfrm>
              <a:off x="8225" y="1632"/>
              <a:ext cx="416" cy="387"/>
              <a:chOff x="4218240" y="1782762"/>
              <a:chExt cx="525790" cy="489777"/>
            </a:xfrm>
            <a:grpFill/>
          </p:grpSpPr>
          <p:sp>
            <p:nvSpPr>
              <p:cNvPr id="77" name="椭圆 76"/>
              <p:cNvSpPr/>
              <p:nvPr/>
            </p:nvSpPr>
            <p:spPr>
              <a:xfrm>
                <a:off x="421824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443792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4657599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421824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443792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4657599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421824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443792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4657599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8732" y="1632"/>
              <a:ext cx="416" cy="387"/>
              <a:chOff x="4218240" y="1782762"/>
              <a:chExt cx="525790" cy="489777"/>
            </a:xfrm>
            <a:grpFill/>
          </p:grpSpPr>
          <p:sp>
            <p:nvSpPr>
              <p:cNvPr id="3" name="椭圆 2"/>
              <p:cNvSpPr/>
              <p:nvPr/>
            </p:nvSpPr>
            <p:spPr>
              <a:xfrm>
                <a:off x="421824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43792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4657599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21824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443792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4657599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21824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443792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4657599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1" name="组合 50"/>
          <p:cNvGrpSpPr/>
          <p:nvPr/>
        </p:nvGrpSpPr>
        <p:grpSpPr>
          <a:xfrm>
            <a:off x="10789920" y="5880100"/>
            <a:ext cx="586105" cy="245110"/>
            <a:chOff x="8225" y="1632"/>
            <a:chExt cx="923" cy="386"/>
          </a:xfrm>
          <a:solidFill>
            <a:srgbClr val="ED7D31"/>
          </a:solidFill>
        </p:grpSpPr>
        <p:grpSp>
          <p:nvGrpSpPr>
            <p:cNvPr id="52" name="组合 51"/>
            <p:cNvGrpSpPr/>
            <p:nvPr/>
          </p:nvGrpSpPr>
          <p:grpSpPr>
            <a:xfrm>
              <a:off x="8225" y="1632"/>
              <a:ext cx="416" cy="387"/>
              <a:chOff x="4218240" y="1782762"/>
              <a:chExt cx="525790" cy="489777"/>
            </a:xfrm>
            <a:grpFill/>
          </p:grpSpPr>
          <p:sp>
            <p:nvSpPr>
              <p:cNvPr id="53" name="椭圆 52"/>
              <p:cNvSpPr/>
              <p:nvPr/>
            </p:nvSpPr>
            <p:spPr>
              <a:xfrm>
                <a:off x="421824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443792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4657599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421824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443792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4657599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421824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443792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4657599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8732" y="1632"/>
              <a:ext cx="416" cy="387"/>
              <a:chOff x="4218240" y="1782762"/>
              <a:chExt cx="525790" cy="489777"/>
            </a:xfrm>
            <a:grpFill/>
          </p:grpSpPr>
          <p:sp>
            <p:nvSpPr>
              <p:cNvPr id="63" name="椭圆 62"/>
              <p:cNvSpPr/>
              <p:nvPr/>
            </p:nvSpPr>
            <p:spPr>
              <a:xfrm>
                <a:off x="421824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43792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4657599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421824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443792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4657599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421824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443792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4657599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3" name="PA_矩形 29"/>
          <p:cNvSpPr/>
          <p:nvPr>
            <p:custDataLst>
              <p:tags r:id="rId1"/>
            </p:custDataLst>
          </p:nvPr>
        </p:nvSpPr>
        <p:spPr>
          <a:xfrm>
            <a:off x="570123" y="2582387"/>
            <a:ext cx="5490317" cy="2062103"/>
          </a:xfrm>
          <a:prstGeom prst="rect">
            <a:avLst/>
          </a:prstGeom>
          <a:ln>
            <a:noFill/>
          </a:ln>
          <a:effectLst/>
        </p:spPr>
        <p:txBody>
          <a:bodyPr wrap="square">
            <a:spAutoFit/>
          </a:bodyPr>
          <a:lstStyle/>
          <a:p>
            <a:pPr algn="dist"/>
            <a:r>
              <a:rPr lang="zh-CN" altLang="en-US" sz="6400" b="1" dirty="0">
                <a:solidFill>
                  <a:srgbClr val="ED7D3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口口相传的</a:t>
            </a:r>
            <a:r>
              <a:rPr lang="en-US" altLang="zh-CN" sz="6400" b="1" dirty="0">
                <a:solidFill>
                  <a:srgbClr val="ED7D3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Java</a:t>
            </a:r>
            <a:r>
              <a:rPr lang="zh-CN" altLang="en-US" sz="6400" b="1" dirty="0">
                <a:solidFill>
                  <a:srgbClr val="ED7D3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黄埔军校</a:t>
            </a:r>
            <a:endParaRPr lang="zh-CN" altLang="en-US" sz="6400" b="1" dirty="0"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84" name="PA_圆角矩形 31"/>
          <p:cNvSpPr/>
          <p:nvPr>
            <p:custDataLst>
              <p:tags r:id="rId2"/>
            </p:custDataLst>
          </p:nvPr>
        </p:nvSpPr>
        <p:spPr>
          <a:xfrm>
            <a:off x="632213" y="5080777"/>
            <a:ext cx="1351751" cy="338839"/>
          </a:xfrm>
          <a:prstGeom prst="roundRect">
            <a:avLst/>
          </a:prstGeom>
          <a:solidFill>
            <a:srgbClr val="00235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：</a:t>
            </a:r>
            <a:endParaRPr lang="en-US" altLang="zh-CN" sz="12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6" name="PA_圆角矩形 31"/>
          <p:cNvSpPr/>
          <p:nvPr>
            <p:custDataLst>
              <p:tags r:id="rId3"/>
            </p:custDataLst>
          </p:nvPr>
        </p:nvSpPr>
        <p:spPr>
          <a:xfrm>
            <a:off x="2720523" y="5080777"/>
            <a:ext cx="1351751" cy="338839"/>
          </a:xfrm>
          <a:prstGeom prst="roundRect">
            <a:avLst/>
          </a:prstGeom>
          <a:solidFill>
            <a:srgbClr val="ED7D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：</a:t>
            </a:r>
            <a:endParaRPr lang="en-US" altLang="zh-CN" sz="12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695960" y="416560"/>
            <a:ext cx="1627505" cy="390525"/>
            <a:chOff x="7621368" y="4710754"/>
            <a:chExt cx="2609603" cy="626238"/>
          </a:xfrm>
          <a:solidFill>
            <a:schemeClr val="accent2"/>
          </a:solidFill>
        </p:grpSpPr>
        <p:sp>
          <p:nvSpPr>
            <p:cNvPr id="90" name="check-mark_2431"/>
            <p:cNvSpPr/>
            <p:nvPr/>
          </p:nvSpPr>
          <p:spPr>
            <a:xfrm>
              <a:off x="8621327" y="4727994"/>
              <a:ext cx="609685" cy="608998"/>
            </a:xfrm>
            <a:custGeom>
              <a:avLst/>
              <a:gdLst>
                <a:gd name="T0" fmla="*/ 213 w 427"/>
                <a:gd name="T1" fmla="*/ 0 h 427"/>
                <a:gd name="T2" fmla="*/ 0 w 427"/>
                <a:gd name="T3" fmla="*/ 213 h 427"/>
                <a:gd name="T4" fmla="*/ 213 w 427"/>
                <a:gd name="T5" fmla="*/ 427 h 427"/>
                <a:gd name="T6" fmla="*/ 427 w 427"/>
                <a:gd name="T7" fmla="*/ 213 h 427"/>
                <a:gd name="T8" fmla="*/ 213 w 427"/>
                <a:gd name="T9" fmla="*/ 0 h 427"/>
                <a:gd name="T10" fmla="*/ 180 w 427"/>
                <a:gd name="T11" fmla="*/ 312 h 427"/>
                <a:gd name="T12" fmla="*/ 82 w 427"/>
                <a:gd name="T13" fmla="*/ 214 h 427"/>
                <a:gd name="T14" fmla="*/ 120 w 427"/>
                <a:gd name="T15" fmla="*/ 176 h 427"/>
                <a:gd name="T16" fmla="*/ 180 w 427"/>
                <a:gd name="T17" fmla="*/ 236 h 427"/>
                <a:gd name="T18" fmla="*/ 308 w 427"/>
                <a:gd name="T19" fmla="*/ 108 h 427"/>
                <a:gd name="T20" fmla="*/ 346 w 427"/>
                <a:gd name="T21" fmla="*/ 146 h 427"/>
                <a:gd name="T22" fmla="*/ 180 w 427"/>
                <a:gd name="T23" fmla="*/ 312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7" h="427">
                  <a:moveTo>
                    <a:pt x="213" y="0"/>
                  </a:moveTo>
                  <a:cubicBezTo>
                    <a:pt x="96" y="0"/>
                    <a:pt x="0" y="96"/>
                    <a:pt x="0" y="213"/>
                  </a:cubicBezTo>
                  <a:cubicBezTo>
                    <a:pt x="0" y="331"/>
                    <a:pt x="96" y="427"/>
                    <a:pt x="213" y="427"/>
                  </a:cubicBezTo>
                  <a:cubicBezTo>
                    <a:pt x="331" y="427"/>
                    <a:pt x="427" y="331"/>
                    <a:pt x="427" y="213"/>
                  </a:cubicBezTo>
                  <a:cubicBezTo>
                    <a:pt x="427" y="96"/>
                    <a:pt x="331" y="0"/>
                    <a:pt x="213" y="0"/>
                  </a:cubicBezTo>
                  <a:close/>
                  <a:moveTo>
                    <a:pt x="180" y="312"/>
                  </a:moveTo>
                  <a:lnTo>
                    <a:pt x="82" y="214"/>
                  </a:lnTo>
                  <a:lnTo>
                    <a:pt x="120" y="176"/>
                  </a:lnTo>
                  <a:lnTo>
                    <a:pt x="180" y="236"/>
                  </a:lnTo>
                  <a:lnTo>
                    <a:pt x="308" y="108"/>
                  </a:lnTo>
                  <a:lnTo>
                    <a:pt x="346" y="146"/>
                  </a:lnTo>
                  <a:lnTo>
                    <a:pt x="180" y="312"/>
                  </a:lnTo>
                  <a:close/>
                </a:path>
              </a:pathLst>
            </a:custGeom>
            <a:solidFill>
              <a:srgbClr val="002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confont-1191-866891"/>
            <p:cNvSpPr/>
            <p:nvPr/>
          </p:nvSpPr>
          <p:spPr>
            <a:xfrm>
              <a:off x="7621368" y="4710754"/>
              <a:ext cx="609685" cy="609522"/>
            </a:xfrm>
            <a:custGeom>
              <a:avLst/>
              <a:gdLst>
                <a:gd name="T0" fmla="*/ 3884 w 7768"/>
                <a:gd name="T1" fmla="*/ 0 h 7766"/>
                <a:gd name="T2" fmla="*/ 0 w 7768"/>
                <a:gd name="T3" fmla="*/ 3883 h 7766"/>
                <a:gd name="T4" fmla="*/ 3884 w 7768"/>
                <a:gd name="T5" fmla="*/ 7766 h 7766"/>
                <a:gd name="T6" fmla="*/ 7768 w 7768"/>
                <a:gd name="T7" fmla="*/ 3883 h 7766"/>
                <a:gd name="T8" fmla="*/ 3884 w 7768"/>
                <a:gd name="T9" fmla="*/ 0 h 7766"/>
                <a:gd name="T10" fmla="*/ 3884 w 7768"/>
                <a:gd name="T11" fmla="*/ 6041 h 7766"/>
                <a:gd name="T12" fmla="*/ 3453 w 7768"/>
                <a:gd name="T13" fmla="*/ 5609 h 7766"/>
                <a:gd name="T14" fmla="*/ 3884 w 7768"/>
                <a:gd name="T15" fmla="*/ 5178 h 7766"/>
                <a:gd name="T16" fmla="*/ 4315 w 7768"/>
                <a:gd name="T17" fmla="*/ 5609 h 7766"/>
                <a:gd name="T18" fmla="*/ 3884 w 7768"/>
                <a:gd name="T19" fmla="*/ 6041 h 7766"/>
                <a:gd name="T20" fmla="*/ 4295 w 7768"/>
                <a:gd name="T21" fmla="*/ 4313 h 7766"/>
                <a:gd name="T22" fmla="*/ 3888 w 7768"/>
                <a:gd name="T23" fmla="*/ 4737 h 7766"/>
                <a:gd name="T24" fmla="*/ 3933 w 7768"/>
                <a:gd name="T25" fmla="*/ 4746 h 7766"/>
                <a:gd name="T26" fmla="*/ 3843 w 7768"/>
                <a:gd name="T27" fmla="*/ 4746 h 7766"/>
                <a:gd name="T28" fmla="*/ 3888 w 7768"/>
                <a:gd name="T29" fmla="*/ 4737 h 7766"/>
                <a:gd name="T30" fmla="*/ 3485 w 7768"/>
                <a:gd name="T31" fmla="*/ 4313 h 7766"/>
                <a:gd name="T32" fmla="*/ 3386 w 7768"/>
                <a:gd name="T33" fmla="*/ 2158 h 7766"/>
                <a:gd name="T34" fmla="*/ 3800 w 7768"/>
                <a:gd name="T35" fmla="*/ 1725 h 7766"/>
                <a:gd name="T36" fmla="*/ 3999 w 7768"/>
                <a:gd name="T37" fmla="*/ 1725 h 7766"/>
                <a:gd name="T38" fmla="*/ 4410 w 7768"/>
                <a:gd name="T39" fmla="*/ 2158 h 7766"/>
                <a:gd name="T40" fmla="*/ 4295 w 7768"/>
                <a:gd name="T41" fmla="*/ 4313 h 7766"/>
                <a:gd name="T42" fmla="*/ 4295 w 7768"/>
                <a:gd name="T43" fmla="*/ 4313 h 7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768" h="7766">
                  <a:moveTo>
                    <a:pt x="3884" y="0"/>
                  </a:moveTo>
                  <a:cubicBezTo>
                    <a:pt x="1739" y="0"/>
                    <a:pt x="0" y="1738"/>
                    <a:pt x="0" y="3883"/>
                  </a:cubicBezTo>
                  <a:cubicBezTo>
                    <a:pt x="0" y="6028"/>
                    <a:pt x="1739" y="7766"/>
                    <a:pt x="3884" y="7766"/>
                  </a:cubicBezTo>
                  <a:cubicBezTo>
                    <a:pt x="6029" y="7766"/>
                    <a:pt x="7768" y="6028"/>
                    <a:pt x="7768" y="3883"/>
                  </a:cubicBezTo>
                  <a:cubicBezTo>
                    <a:pt x="7768" y="1738"/>
                    <a:pt x="6029" y="0"/>
                    <a:pt x="3884" y="0"/>
                  </a:cubicBezTo>
                  <a:close/>
                  <a:moveTo>
                    <a:pt x="3884" y="6041"/>
                  </a:moveTo>
                  <a:cubicBezTo>
                    <a:pt x="3646" y="6041"/>
                    <a:pt x="3453" y="5847"/>
                    <a:pt x="3453" y="5609"/>
                  </a:cubicBezTo>
                  <a:cubicBezTo>
                    <a:pt x="3453" y="5371"/>
                    <a:pt x="3646" y="5178"/>
                    <a:pt x="3884" y="5178"/>
                  </a:cubicBezTo>
                  <a:cubicBezTo>
                    <a:pt x="4122" y="5178"/>
                    <a:pt x="4315" y="5371"/>
                    <a:pt x="4315" y="5609"/>
                  </a:cubicBezTo>
                  <a:cubicBezTo>
                    <a:pt x="4315" y="5847"/>
                    <a:pt x="4122" y="6041"/>
                    <a:pt x="3884" y="6041"/>
                  </a:cubicBezTo>
                  <a:close/>
                  <a:moveTo>
                    <a:pt x="4295" y="4313"/>
                  </a:moveTo>
                  <a:cubicBezTo>
                    <a:pt x="4284" y="4537"/>
                    <a:pt x="4103" y="4714"/>
                    <a:pt x="3888" y="4737"/>
                  </a:cubicBezTo>
                  <a:cubicBezTo>
                    <a:pt x="3904" y="4739"/>
                    <a:pt x="3917" y="4746"/>
                    <a:pt x="3933" y="4746"/>
                  </a:cubicBezTo>
                  <a:lnTo>
                    <a:pt x="3843" y="4746"/>
                  </a:lnTo>
                  <a:cubicBezTo>
                    <a:pt x="3859" y="4746"/>
                    <a:pt x="3873" y="4739"/>
                    <a:pt x="3888" y="4737"/>
                  </a:cubicBezTo>
                  <a:cubicBezTo>
                    <a:pt x="3672" y="4714"/>
                    <a:pt x="3495" y="4541"/>
                    <a:pt x="3485" y="4313"/>
                  </a:cubicBezTo>
                  <a:lnTo>
                    <a:pt x="3386" y="2158"/>
                  </a:lnTo>
                  <a:cubicBezTo>
                    <a:pt x="3375" y="1919"/>
                    <a:pt x="3562" y="1725"/>
                    <a:pt x="3800" y="1725"/>
                  </a:cubicBezTo>
                  <a:lnTo>
                    <a:pt x="3999" y="1725"/>
                  </a:lnTo>
                  <a:cubicBezTo>
                    <a:pt x="4239" y="1725"/>
                    <a:pt x="4424" y="1914"/>
                    <a:pt x="4410" y="2158"/>
                  </a:cubicBezTo>
                  <a:lnTo>
                    <a:pt x="4295" y="4313"/>
                  </a:lnTo>
                  <a:close/>
                  <a:moveTo>
                    <a:pt x="4295" y="4313"/>
                  </a:move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play-button_91268"/>
            <p:cNvSpPr/>
            <p:nvPr/>
          </p:nvSpPr>
          <p:spPr>
            <a:xfrm>
              <a:off x="9621286" y="4727994"/>
              <a:ext cx="609685" cy="608766"/>
            </a:xfrm>
            <a:custGeom>
              <a:avLst/>
              <a:gdLst>
                <a:gd name="T0" fmla="*/ 267 w 533"/>
                <a:gd name="T1" fmla="*/ 0 h 533"/>
                <a:gd name="T2" fmla="*/ 0 w 533"/>
                <a:gd name="T3" fmla="*/ 267 h 533"/>
                <a:gd name="T4" fmla="*/ 267 w 533"/>
                <a:gd name="T5" fmla="*/ 533 h 533"/>
                <a:gd name="T6" fmla="*/ 533 w 533"/>
                <a:gd name="T7" fmla="*/ 267 h 533"/>
                <a:gd name="T8" fmla="*/ 267 w 533"/>
                <a:gd name="T9" fmla="*/ 0 h 533"/>
                <a:gd name="T10" fmla="*/ 356 w 533"/>
                <a:gd name="T11" fmla="*/ 285 h 533"/>
                <a:gd name="T12" fmla="*/ 199 w 533"/>
                <a:gd name="T13" fmla="*/ 376 h 533"/>
                <a:gd name="T14" fmla="*/ 167 w 533"/>
                <a:gd name="T15" fmla="*/ 357 h 533"/>
                <a:gd name="T16" fmla="*/ 167 w 533"/>
                <a:gd name="T17" fmla="*/ 176 h 533"/>
                <a:gd name="T18" fmla="*/ 199 w 533"/>
                <a:gd name="T19" fmla="*/ 157 h 533"/>
                <a:gd name="T20" fmla="*/ 356 w 533"/>
                <a:gd name="T21" fmla="*/ 248 h 533"/>
                <a:gd name="T22" fmla="*/ 356 w 533"/>
                <a:gd name="T23" fmla="*/ 285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3" h="533">
                  <a:moveTo>
                    <a:pt x="267" y="0"/>
                  </a:moveTo>
                  <a:cubicBezTo>
                    <a:pt x="119" y="0"/>
                    <a:pt x="0" y="119"/>
                    <a:pt x="0" y="267"/>
                  </a:cubicBezTo>
                  <a:cubicBezTo>
                    <a:pt x="0" y="414"/>
                    <a:pt x="119" y="533"/>
                    <a:pt x="267" y="533"/>
                  </a:cubicBezTo>
                  <a:cubicBezTo>
                    <a:pt x="414" y="533"/>
                    <a:pt x="533" y="414"/>
                    <a:pt x="533" y="267"/>
                  </a:cubicBezTo>
                  <a:cubicBezTo>
                    <a:pt x="533" y="119"/>
                    <a:pt x="414" y="0"/>
                    <a:pt x="267" y="0"/>
                  </a:cubicBezTo>
                  <a:close/>
                  <a:moveTo>
                    <a:pt x="356" y="285"/>
                  </a:moveTo>
                  <a:lnTo>
                    <a:pt x="199" y="376"/>
                  </a:lnTo>
                  <a:cubicBezTo>
                    <a:pt x="185" y="384"/>
                    <a:pt x="167" y="374"/>
                    <a:pt x="167" y="357"/>
                  </a:cubicBezTo>
                  <a:lnTo>
                    <a:pt x="167" y="176"/>
                  </a:lnTo>
                  <a:cubicBezTo>
                    <a:pt x="167" y="160"/>
                    <a:pt x="185" y="149"/>
                    <a:pt x="199" y="157"/>
                  </a:cubicBezTo>
                  <a:lnTo>
                    <a:pt x="356" y="248"/>
                  </a:lnTo>
                  <a:cubicBezTo>
                    <a:pt x="370" y="256"/>
                    <a:pt x="370" y="277"/>
                    <a:pt x="356" y="285"/>
                  </a:cubicBez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695960" y="2163445"/>
            <a:ext cx="482600" cy="145415"/>
            <a:chOff x="1339" y="8078"/>
            <a:chExt cx="760" cy="229"/>
          </a:xfrm>
        </p:grpSpPr>
        <p:sp>
          <p:nvSpPr>
            <p:cNvPr id="97" name="椭圆 96"/>
            <p:cNvSpPr/>
            <p:nvPr>
              <p:custDataLst>
                <p:tags r:id="rId4"/>
              </p:custDataLst>
            </p:nvPr>
          </p:nvSpPr>
          <p:spPr>
            <a:xfrm rot="16200000">
              <a:off x="1339" y="8127"/>
              <a:ext cx="140" cy="140"/>
            </a:xfrm>
            <a:prstGeom prst="ellipse">
              <a:avLst/>
            </a:prstGeom>
            <a:solidFill>
              <a:srgbClr val="00256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kern="0">
                <a:solidFill>
                  <a:srgbClr val="3D485D"/>
                </a:solidFill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98" name="椭圆 97"/>
            <p:cNvSpPr/>
            <p:nvPr>
              <p:custDataLst>
                <p:tags r:id="rId5"/>
              </p:custDataLst>
            </p:nvPr>
          </p:nvSpPr>
          <p:spPr>
            <a:xfrm rot="16200000">
              <a:off x="1959" y="8127"/>
              <a:ext cx="140" cy="140"/>
            </a:xfrm>
            <a:prstGeom prst="ellipse">
              <a:avLst/>
            </a:prstGeom>
            <a:solidFill>
              <a:srgbClr val="00256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kern="0">
                <a:solidFill>
                  <a:srgbClr val="3D485D"/>
                </a:solidFill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99" name="椭圆 98"/>
            <p:cNvSpPr/>
            <p:nvPr>
              <p:custDataLst>
                <p:tags r:id="rId6"/>
              </p:custDataLst>
            </p:nvPr>
          </p:nvSpPr>
          <p:spPr>
            <a:xfrm rot="16200000">
              <a:off x="1609" y="8078"/>
              <a:ext cx="229" cy="229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kern="0">
                <a:solidFill>
                  <a:srgbClr val="3D485D"/>
                </a:solidFill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499985" y="2397125"/>
            <a:ext cx="2743835" cy="257048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39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ldLvl="0" animBg="1"/>
      <p:bldP spid="84" grpId="0" bldLvl="0" animBg="1"/>
      <p:bldP spid="8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>
            <p:custDataLst>
              <p:tags r:id="rId1"/>
            </p:custDataLst>
          </p:nvPr>
        </p:nvGrpSpPr>
        <p:grpSpPr>
          <a:xfrm>
            <a:off x="976125" y="2537605"/>
            <a:ext cx="10108667" cy="3155928"/>
            <a:chOff x="1037721" y="2414315"/>
            <a:chExt cx="10108667" cy="3155928"/>
          </a:xfrm>
        </p:grpSpPr>
        <p:cxnSp>
          <p:nvCxnSpPr>
            <p:cNvPr id="4" name="直接连接符 3"/>
            <p:cNvCxnSpPr/>
            <p:nvPr>
              <p:custDataLst>
                <p:tags r:id="rId2"/>
              </p:custDataLst>
            </p:nvPr>
          </p:nvCxnSpPr>
          <p:spPr>
            <a:xfrm>
              <a:off x="9042935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>
              <p:custDataLst>
                <p:tags r:id="rId3"/>
              </p:custDataLst>
            </p:nvPr>
          </p:nvCxnSpPr>
          <p:spPr>
            <a:xfrm>
              <a:off x="6092053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4"/>
              </p:custDataLst>
            </p:nvPr>
          </p:nvCxnSpPr>
          <p:spPr>
            <a:xfrm>
              <a:off x="3141171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í$ļíḋê"/>
            <p:cNvSpPr/>
            <p:nvPr>
              <p:custDataLst>
                <p:tags r:id="rId5"/>
              </p:custDataLst>
            </p:nvPr>
          </p:nvSpPr>
          <p:spPr bwMode="auto">
            <a:xfrm rot="5400000">
              <a:off x="1642872" y="3566356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3" name="í$ļîdè"/>
            <p:cNvSpPr/>
            <p:nvPr>
              <p:custDataLst>
                <p:tags r:id="rId6"/>
              </p:custDataLst>
            </p:nvPr>
          </p:nvSpPr>
          <p:spPr bwMode="auto">
            <a:xfrm rot="5400000">
              <a:off x="4593754" y="3552984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5" name="ïṥliḋè"/>
            <p:cNvSpPr/>
            <p:nvPr>
              <p:custDataLst>
                <p:tags r:id="rId7"/>
              </p:custDataLst>
            </p:nvPr>
          </p:nvSpPr>
          <p:spPr bwMode="auto">
            <a:xfrm rot="5400000">
              <a:off x="7544636" y="3566357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7" name="iṩḻîḓé"/>
            <p:cNvSpPr/>
            <p:nvPr>
              <p:custDataLst>
                <p:tags r:id="rId8"/>
              </p:custDataLst>
            </p:nvPr>
          </p:nvSpPr>
          <p:spPr bwMode="auto">
            <a:xfrm rot="5400000">
              <a:off x="10495520" y="3551413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38" name="矩形 37"/>
          <p:cNvSpPr/>
          <p:nvPr>
            <p:custDataLst>
              <p:tags r:id="rId9"/>
            </p:custDataLst>
          </p:nvPr>
        </p:nvSpPr>
        <p:spPr>
          <a:xfrm>
            <a:off x="405765" y="4769485"/>
            <a:ext cx="2323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FileReader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67" name="矩形 66"/>
          <p:cNvSpPr/>
          <p:nvPr>
            <p:custDataLst>
              <p:tags r:id="rId10"/>
            </p:custDataLst>
          </p:nvPr>
        </p:nvSpPr>
        <p:spPr>
          <a:xfrm>
            <a:off x="3316362" y="4763502"/>
            <a:ext cx="2491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FileWriter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11"/>
            </p:custDataLst>
          </p:nvPr>
        </p:nvSpPr>
        <p:spPr>
          <a:xfrm>
            <a:off x="6450330" y="4763770"/>
            <a:ext cx="2223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缓冲流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12"/>
            </p:custDataLst>
          </p:nvPr>
        </p:nvSpPr>
        <p:spPr>
          <a:xfrm>
            <a:off x="9451975" y="4802505"/>
            <a:ext cx="2057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转换流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90567" y="933562"/>
            <a:ext cx="1888642" cy="1015663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300" normalizeH="0" baseline="0" noProof="0" dirty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目录</a:t>
            </a:r>
            <a:endParaRPr kumimoji="0" lang="zh-CN" altLang="en-US" sz="60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062581" y="1179783"/>
            <a:ext cx="243534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CONTENTS</a:t>
            </a:r>
            <a:endParaRPr kumimoji="0" lang="en-US" altLang="zh-CN" sz="3200" b="1" i="0" u="none" strike="noStrike" kern="1200" cap="none" spc="0" normalizeH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8" name="矩形 47"/>
          <p:cNvSpPr/>
          <p:nvPr>
            <p:custDataLst>
              <p:tags r:id="rId13"/>
            </p:custDataLst>
          </p:nvPr>
        </p:nvSpPr>
        <p:spPr>
          <a:xfrm>
            <a:off x="954799" y="2985340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05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/>
          <p:cNvSpPr/>
          <p:nvPr>
            <p:custDataLst>
              <p:tags r:id="rId14"/>
            </p:custDataLst>
          </p:nvPr>
        </p:nvSpPr>
        <p:spPr>
          <a:xfrm>
            <a:off x="3887918" y="2983717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06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50" name="矩形 49"/>
          <p:cNvSpPr/>
          <p:nvPr>
            <p:custDataLst>
              <p:tags r:id="rId15"/>
            </p:custDataLst>
          </p:nvPr>
        </p:nvSpPr>
        <p:spPr>
          <a:xfrm>
            <a:off x="6851938" y="3019115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07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51" name="矩形 50"/>
          <p:cNvSpPr/>
          <p:nvPr>
            <p:custDataLst>
              <p:tags r:id="rId16"/>
            </p:custDataLst>
          </p:nvPr>
        </p:nvSpPr>
        <p:spPr>
          <a:xfrm>
            <a:off x="9785057" y="3017492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08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986155" y="5693410"/>
            <a:ext cx="2044700" cy="2044700"/>
          </a:xfrm>
          <a:prstGeom prst="ellipse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466725" y="5224145"/>
            <a:ext cx="1005840" cy="100584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5d0495981e06a4beefc1a7ac3c41024d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67" grpId="0"/>
      <p:bldP spid="67" grpId="1"/>
      <p:bldP spid="73" grpId="0"/>
      <p:bldP spid="73" grpId="1"/>
      <p:bldP spid="74" grpId="0"/>
      <p:bldP spid="74" grpId="1"/>
      <p:bldP spid="77" grpId="0"/>
      <p:bldP spid="77" grpId="1" bldLvl="0" animBg="1"/>
      <p:bldP spid="78" grpId="0"/>
      <p:bldP spid="78" grpId="1" bldLvl="0" animBg="1"/>
      <p:bldP spid="48" grpId="0"/>
      <p:bldP spid="48" grpId="1" bldLvl="0" animBg="1"/>
      <p:bldP spid="49" grpId="0"/>
      <p:bldP spid="49" grpId="1" bldLvl="0" animBg="1"/>
      <p:bldP spid="50" grpId="0"/>
      <p:bldP spid="50" grpId="1" bldLvl="0" animBg="1"/>
      <p:bldP spid="51" grpId="0"/>
      <p:bldP spid="51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>
            <p:custDataLst>
              <p:tags r:id="rId1"/>
            </p:custDataLst>
          </p:nvPr>
        </p:nvGrpSpPr>
        <p:grpSpPr>
          <a:xfrm>
            <a:off x="976125" y="2537605"/>
            <a:ext cx="10108667" cy="3155928"/>
            <a:chOff x="1037721" y="2414315"/>
            <a:chExt cx="10108667" cy="3155928"/>
          </a:xfrm>
        </p:grpSpPr>
        <p:cxnSp>
          <p:nvCxnSpPr>
            <p:cNvPr id="4" name="直接连接符 3"/>
            <p:cNvCxnSpPr/>
            <p:nvPr>
              <p:custDataLst>
                <p:tags r:id="rId2"/>
              </p:custDataLst>
            </p:nvPr>
          </p:nvCxnSpPr>
          <p:spPr>
            <a:xfrm>
              <a:off x="9042935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>
              <p:custDataLst>
                <p:tags r:id="rId3"/>
              </p:custDataLst>
            </p:nvPr>
          </p:nvCxnSpPr>
          <p:spPr>
            <a:xfrm>
              <a:off x="6092053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4"/>
              </p:custDataLst>
            </p:nvPr>
          </p:nvCxnSpPr>
          <p:spPr>
            <a:xfrm>
              <a:off x="3141171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í$ļíḋê"/>
            <p:cNvSpPr/>
            <p:nvPr>
              <p:custDataLst>
                <p:tags r:id="rId5"/>
              </p:custDataLst>
            </p:nvPr>
          </p:nvSpPr>
          <p:spPr bwMode="auto">
            <a:xfrm rot="5400000">
              <a:off x="1642872" y="3566356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3" name="í$ļîdè"/>
            <p:cNvSpPr/>
            <p:nvPr>
              <p:custDataLst>
                <p:tags r:id="rId6"/>
              </p:custDataLst>
            </p:nvPr>
          </p:nvSpPr>
          <p:spPr bwMode="auto">
            <a:xfrm rot="5400000">
              <a:off x="4593754" y="3552984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5" name="ïṥliḋè"/>
            <p:cNvSpPr/>
            <p:nvPr>
              <p:custDataLst>
                <p:tags r:id="rId7"/>
              </p:custDataLst>
            </p:nvPr>
          </p:nvSpPr>
          <p:spPr bwMode="auto">
            <a:xfrm rot="5400000">
              <a:off x="7544636" y="3566357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7" name="iṩḻîḓé"/>
            <p:cNvSpPr/>
            <p:nvPr>
              <p:custDataLst>
                <p:tags r:id="rId8"/>
              </p:custDataLst>
            </p:nvPr>
          </p:nvSpPr>
          <p:spPr bwMode="auto">
            <a:xfrm rot="5400000">
              <a:off x="10495520" y="3551413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38" name="矩形 37"/>
          <p:cNvSpPr/>
          <p:nvPr>
            <p:custDataLst>
              <p:tags r:id="rId9"/>
            </p:custDataLst>
          </p:nvPr>
        </p:nvSpPr>
        <p:spPr>
          <a:xfrm>
            <a:off x="405765" y="4769485"/>
            <a:ext cx="2323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数据流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67" name="矩形 66"/>
          <p:cNvSpPr/>
          <p:nvPr>
            <p:custDataLst>
              <p:tags r:id="rId10"/>
            </p:custDataLst>
          </p:nvPr>
        </p:nvSpPr>
        <p:spPr>
          <a:xfrm>
            <a:off x="3316362" y="4763502"/>
            <a:ext cx="2491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对象流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11"/>
            </p:custDataLst>
          </p:nvPr>
        </p:nvSpPr>
        <p:spPr>
          <a:xfrm>
            <a:off x="6450330" y="4763770"/>
            <a:ext cx="2223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打印流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12"/>
            </p:custDataLst>
          </p:nvPr>
        </p:nvSpPr>
        <p:spPr>
          <a:xfrm>
            <a:off x="9451975" y="4802505"/>
            <a:ext cx="2057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标准输入流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&amp;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标准输出流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90567" y="933562"/>
            <a:ext cx="1888642" cy="1015663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300" normalizeH="0" baseline="0" noProof="0" dirty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目录</a:t>
            </a:r>
            <a:endParaRPr kumimoji="0" lang="zh-CN" altLang="en-US" sz="60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062581" y="1179783"/>
            <a:ext cx="243534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CONTENTS</a:t>
            </a:r>
            <a:endParaRPr kumimoji="0" lang="en-US" altLang="zh-CN" sz="3200" b="1" i="0" u="none" strike="noStrike" kern="1200" cap="none" spc="0" normalizeH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8" name="矩形 47"/>
          <p:cNvSpPr/>
          <p:nvPr>
            <p:custDataLst>
              <p:tags r:id="rId13"/>
            </p:custDataLst>
          </p:nvPr>
        </p:nvSpPr>
        <p:spPr>
          <a:xfrm>
            <a:off x="954799" y="2985340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09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/>
          <p:cNvSpPr/>
          <p:nvPr>
            <p:custDataLst>
              <p:tags r:id="rId14"/>
            </p:custDataLst>
          </p:nvPr>
        </p:nvSpPr>
        <p:spPr>
          <a:xfrm>
            <a:off x="3887918" y="2983717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10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50" name="矩形 49"/>
          <p:cNvSpPr/>
          <p:nvPr>
            <p:custDataLst>
              <p:tags r:id="rId15"/>
            </p:custDataLst>
          </p:nvPr>
        </p:nvSpPr>
        <p:spPr>
          <a:xfrm>
            <a:off x="6851938" y="3019115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 dirty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11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51" name="矩形 50"/>
          <p:cNvSpPr/>
          <p:nvPr>
            <p:custDataLst>
              <p:tags r:id="rId16"/>
            </p:custDataLst>
          </p:nvPr>
        </p:nvSpPr>
        <p:spPr>
          <a:xfrm>
            <a:off x="9785057" y="3017492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12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986155" y="5693410"/>
            <a:ext cx="2044700" cy="2044700"/>
          </a:xfrm>
          <a:prstGeom prst="ellipse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466725" y="5224145"/>
            <a:ext cx="1005840" cy="100584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5d0495981e06a4beefc1a7ac3c41024d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67" grpId="0"/>
      <p:bldP spid="67" grpId="1"/>
      <p:bldP spid="73" grpId="0"/>
      <p:bldP spid="73" grpId="1"/>
      <p:bldP spid="74" grpId="0"/>
      <p:bldP spid="74" grpId="1"/>
      <p:bldP spid="77" grpId="0"/>
      <p:bldP spid="77" grpId="1" bldLvl="0" animBg="1"/>
      <p:bldP spid="78" grpId="0"/>
      <p:bldP spid="78" grpId="1" bldLvl="0" animBg="1"/>
      <p:bldP spid="48" grpId="0"/>
      <p:bldP spid="48" grpId="1" bldLvl="0" animBg="1"/>
      <p:bldP spid="49" grpId="0"/>
      <p:bldP spid="49" grpId="1" bldLvl="0" animBg="1"/>
      <p:bldP spid="50" grpId="0"/>
      <p:bldP spid="50" grpId="1" bldLvl="0" animBg="1"/>
      <p:bldP spid="51" grpId="0"/>
      <p:bldP spid="51" grpId="1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>
            <p:custDataLst>
              <p:tags r:id="rId1"/>
            </p:custDataLst>
          </p:nvPr>
        </p:nvGrpSpPr>
        <p:grpSpPr>
          <a:xfrm>
            <a:off x="976125" y="2537605"/>
            <a:ext cx="10108667" cy="3155928"/>
            <a:chOff x="1037721" y="2414315"/>
            <a:chExt cx="10108667" cy="3155928"/>
          </a:xfrm>
        </p:grpSpPr>
        <p:cxnSp>
          <p:nvCxnSpPr>
            <p:cNvPr id="4" name="直接连接符 3"/>
            <p:cNvCxnSpPr/>
            <p:nvPr>
              <p:custDataLst>
                <p:tags r:id="rId2"/>
              </p:custDataLst>
            </p:nvPr>
          </p:nvCxnSpPr>
          <p:spPr>
            <a:xfrm>
              <a:off x="9042935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>
              <p:custDataLst>
                <p:tags r:id="rId3"/>
              </p:custDataLst>
            </p:nvPr>
          </p:nvCxnSpPr>
          <p:spPr>
            <a:xfrm>
              <a:off x="6092053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4"/>
              </p:custDataLst>
            </p:nvPr>
          </p:nvCxnSpPr>
          <p:spPr>
            <a:xfrm>
              <a:off x="3141171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í$ļíḋê"/>
            <p:cNvSpPr/>
            <p:nvPr>
              <p:custDataLst>
                <p:tags r:id="rId5"/>
              </p:custDataLst>
            </p:nvPr>
          </p:nvSpPr>
          <p:spPr bwMode="auto">
            <a:xfrm rot="5400000">
              <a:off x="1642872" y="3566356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3" name="í$ļîdè"/>
            <p:cNvSpPr/>
            <p:nvPr>
              <p:custDataLst>
                <p:tags r:id="rId6"/>
              </p:custDataLst>
            </p:nvPr>
          </p:nvSpPr>
          <p:spPr bwMode="auto">
            <a:xfrm rot="5400000">
              <a:off x="4593754" y="3552984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5" name="ïṥliḋè"/>
            <p:cNvSpPr/>
            <p:nvPr>
              <p:custDataLst>
                <p:tags r:id="rId7"/>
              </p:custDataLst>
            </p:nvPr>
          </p:nvSpPr>
          <p:spPr bwMode="auto">
            <a:xfrm rot="5400000">
              <a:off x="7544636" y="3566357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7" name="iṩḻîḓé"/>
            <p:cNvSpPr/>
            <p:nvPr>
              <p:custDataLst>
                <p:tags r:id="rId8"/>
              </p:custDataLst>
            </p:nvPr>
          </p:nvSpPr>
          <p:spPr bwMode="auto">
            <a:xfrm rot="5400000">
              <a:off x="10495520" y="3551413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38" name="矩形 37"/>
          <p:cNvSpPr/>
          <p:nvPr>
            <p:custDataLst>
              <p:tags r:id="rId9"/>
            </p:custDataLst>
          </p:nvPr>
        </p:nvSpPr>
        <p:spPr>
          <a:xfrm>
            <a:off x="405765" y="4769485"/>
            <a:ext cx="2323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File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类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67" name="矩形 66"/>
          <p:cNvSpPr/>
          <p:nvPr>
            <p:custDataLst>
              <p:tags r:id="rId10"/>
            </p:custDataLst>
          </p:nvPr>
        </p:nvSpPr>
        <p:spPr>
          <a:xfrm>
            <a:off x="3316362" y="4763502"/>
            <a:ext cx="24911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读取属性配置文件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11"/>
            </p:custDataLst>
          </p:nvPr>
        </p:nvSpPr>
        <p:spPr>
          <a:xfrm>
            <a:off x="6450330" y="4763770"/>
            <a:ext cx="22231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装饰器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设计模式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12"/>
            </p:custDataLst>
          </p:nvPr>
        </p:nvSpPr>
        <p:spPr>
          <a:xfrm>
            <a:off x="9451975" y="4802505"/>
            <a:ext cx="2057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压缩和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解压缩流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90567" y="933562"/>
            <a:ext cx="1888642" cy="1015663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300" normalizeH="0" baseline="0" noProof="0" dirty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目录</a:t>
            </a:r>
            <a:endParaRPr kumimoji="0" lang="zh-CN" altLang="en-US" sz="60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062581" y="1179783"/>
            <a:ext cx="243534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CONTENTS</a:t>
            </a:r>
            <a:endParaRPr kumimoji="0" lang="en-US" altLang="zh-CN" sz="3200" b="1" i="0" u="none" strike="noStrike" kern="1200" cap="none" spc="0" normalizeH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8" name="矩形 47"/>
          <p:cNvSpPr/>
          <p:nvPr>
            <p:custDataLst>
              <p:tags r:id="rId13"/>
            </p:custDataLst>
          </p:nvPr>
        </p:nvSpPr>
        <p:spPr>
          <a:xfrm>
            <a:off x="954799" y="2985340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 dirty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13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/>
          <p:cNvSpPr/>
          <p:nvPr>
            <p:custDataLst>
              <p:tags r:id="rId14"/>
            </p:custDataLst>
          </p:nvPr>
        </p:nvSpPr>
        <p:spPr>
          <a:xfrm>
            <a:off x="3887918" y="2983717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14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50" name="矩形 49"/>
          <p:cNvSpPr/>
          <p:nvPr>
            <p:custDataLst>
              <p:tags r:id="rId15"/>
            </p:custDataLst>
          </p:nvPr>
        </p:nvSpPr>
        <p:spPr>
          <a:xfrm>
            <a:off x="6851938" y="3019115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 dirty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15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51" name="矩形 50"/>
          <p:cNvSpPr/>
          <p:nvPr>
            <p:custDataLst>
              <p:tags r:id="rId16"/>
            </p:custDataLst>
          </p:nvPr>
        </p:nvSpPr>
        <p:spPr>
          <a:xfrm>
            <a:off x="9785057" y="3017492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16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986155" y="5693410"/>
            <a:ext cx="2044700" cy="2044700"/>
          </a:xfrm>
          <a:prstGeom prst="ellipse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466725" y="5224145"/>
            <a:ext cx="1005840" cy="100584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5d0495981e06a4beefc1a7ac3c41024d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67" grpId="0"/>
      <p:bldP spid="67" grpId="1"/>
      <p:bldP spid="73" grpId="0"/>
      <p:bldP spid="73" grpId="1"/>
      <p:bldP spid="74" grpId="0"/>
      <p:bldP spid="74" grpId="1"/>
      <p:bldP spid="77" grpId="0"/>
      <p:bldP spid="77" grpId="1" bldLvl="0" animBg="1"/>
      <p:bldP spid="78" grpId="0"/>
      <p:bldP spid="78" grpId="1" bldLvl="0" animBg="1"/>
      <p:bldP spid="48" grpId="0"/>
      <p:bldP spid="48" grpId="1" bldLvl="0" animBg="1"/>
      <p:bldP spid="49" grpId="0"/>
      <p:bldP spid="49" grpId="1" bldLvl="0" animBg="1"/>
      <p:bldP spid="50" grpId="0"/>
      <p:bldP spid="50" grpId="1" bldLvl="0" animBg="1"/>
      <p:bldP spid="51" grpId="0"/>
      <p:bldP spid="51" grpId="1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>
            <p:custDataLst>
              <p:tags r:id="rId1"/>
            </p:custDataLst>
          </p:nvPr>
        </p:nvGrpSpPr>
        <p:grpSpPr>
          <a:xfrm>
            <a:off x="976126" y="2537605"/>
            <a:ext cx="5054331" cy="3155928"/>
            <a:chOff x="1037722" y="2414315"/>
            <a:chExt cx="5054331" cy="3155928"/>
          </a:xfrm>
        </p:grpSpPr>
        <p:cxnSp>
          <p:nvCxnSpPr>
            <p:cNvPr id="5" name="直接连接符 4"/>
            <p:cNvCxnSpPr/>
            <p:nvPr>
              <p:custDataLst>
                <p:tags r:id="rId2"/>
              </p:custDataLst>
            </p:nvPr>
          </p:nvCxnSpPr>
          <p:spPr>
            <a:xfrm>
              <a:off x="6092053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3"/>
              </p:custDataLst>
            </p:nvPr>
          </p:nvCxnSpPr>
          <p:spPr>
            <a:xfrm>
              <a:off x="3141171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í$ļíḋê"/>
            <p:cNvSpPr/>
            <p:nvPr>
              <p:custDataLst>
                <p:tags r:id="rId4"/>
              </p:custDataLst>
            </p:nvPr>
          </p:nvSpPr>
          <p:spPr bwMode="auto">
            <a:xfrm rot="5400000">
              <a:off x="1642872" y="3566356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3" name="í$ļîdè"/>
            <p:cNvSpPr/>
            <p:nvPr>
              <p:custDataLst>
                <p:tags r:id="rId5"/>
              </p:custDataLst>
            </p:nvPr>
          </p:nvSpPr>
          <p:spPr bwMode="auto">
            <a:xfrm rot="5400000">
              <a:off x="4593754" y="3552984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38" name="矩形 37"/>
          <p:cNvSpPr/>
          <p:nvPr>
            <p:custDataLst>
              <p:tags r:id="rId6"/>
            </p:custDataLst>
          </p:nvPr>
        </p:nvSpPr>
        <p:spPr>
          <a:xfrm>
            <a:off x="405765" y="4769485"/>
            <a:ext cx="2323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字节数组流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67" name="矩形 66"/>
          <p:cNvSpPr/>
          <p:nvPr>
            <p:custDataLst>
              <p:tags r:id="rId7"/>
            </p:custDataLst>
          </p:nvPr>
        </p:nvSpPr>
        <p:spPr>
          <a:xfrm>
            <a:off x="3316362" y="4763502"/>
            <a:ext cx="2491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对象克隆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90567" y="933562"/>
            <a:ext cx="1888642" cy="1015663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300" normalizeH="0" baseline="0" noProof="0" dirty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目录</a:t>
            </a:r>
            <a:endParaRPr kumimoji="0" lang="zh-CN" altLang="en-US" sz="60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062581" y="1179783"/>
            <a:ext cx="243534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CONTENTS</a:t>
            </a:r>
            <a:endParaRPr kumimoji="0" lang="en-US" altLang="zh-CN" sz="3200" b="1" i="0" u="none" strike="noStrike" kern="1200" cap="none" spc="0" normalizeH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8" name="矩形 47"/>
          <p:cNvSpPr/>
          <p:nvPr>
            <p:custDataLst>
              <p:tags r:id="rId8"/>
            </p:custDataLst>
          </p:nvPr>
        </p:nvSpPr>
        <p:spPr>
          <a:xfrm>
            <a:off x="954799" y="2985340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 dirty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17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/>
          <p:cNvSpPr/>
          <p:nvPr>
            <p:custDataLst>
              <p:tags r:id="rId9"/>
            </p:custDataLst>
          </p:nvPr>
        </p:nvSpPr>
        <p:spPr>
          <a:xfrm>
            <a:off x="3887918" y="2983717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18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986155" y="5693410"/>
            <a:ext cx="2044700" cy="2044700"/>
          </a:xfrm>
          <a:prstGeom prst="ellipse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466725" y="5224145"/>
            <a:ext cx="1005840" cy="100584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5d0495981e06a4beefc1a7ac3c41024d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67" grpId="0"/>
      <p:bldP spid="67" grpId="1"/>
      <p:bldP spid="77" grpId="0"/>
      <p:bldP spid="77" grpId="1" bldLvl="0" animBg="1"/>
      <p:bldP spid="78" grpId="0"/>
      <p:bldP spid="78" grpId="1" bldLvl="0" animBg="1"/>
      <p:bldP spid="48" grpId="0"/>
      <p:bldP spid="48" grpId="1" bldLvl="0" animBg="1"/>
      <p:bldP spid="49" grpId="0"/>
      <p:bldP spid="49" grpId="1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1026795"/>
            <a:ext cx="9582785" cy="527685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IO</a:t>
            </a:r>
            <a:r>
              <a:rPr lang="zh-CN" altLang="en-US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流概述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什么是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IO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流？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水分子的移动形成了水流。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IO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流指的是：程序中数据的流动。数据可以从内存流动到硬盘，也可以从硬盘流动到内存。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Java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中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IO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流最基本的作用是：完成文件的读和写。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 startAt="2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IO流的分类？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2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根据数据流向分为：输入和输出是相对于内存而言的。</a:t>
            </a:r>
            <a:endParaRPr lang="zh-CN" altLang="en-US" sz="133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984250" lvl="3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1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输入流：从硬盘到内存。</a:t>
            </a:r>
            <a:r>
              <a:rPr lang="en-US" altLang="zh-CN" sz="11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11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输入又叫做读：</a:t>
            </a:r>
            <a:r>
              <a:rPr lang="en-US" altLang="zh-CN" sz="11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read)</a:t>
            </a:r>
            <a:endParaRPr lang="zh-CN" altLang="en-US" sz="112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984250" lvl="3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1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输出流：从内存到硬盘。（输出又叫做写：</a:t>
            </a:r>
            <a:r>
              <a:rPr lang="en-US" altLang="zh-CN" sz="11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write</a:t>
            </a:r>
            <a:r>
              <a:rPr lang="zh-CN" altLang="en-US" sz="11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112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2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根据读写数据形式分为：</a:t>
            </a:r>
            <a:endParaRPr lang="zh-CN" altLang="en-US" sz="133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984250" lvl="3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1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字节流：一次读取一个字节。适合读取非文本数据。例如图片、声音、视频等文件。（当然字节流是万能的。什么都可以读和写。）</a:t>
            </a:r>
            <a:endParaRPr lang="zh-CN" altLang="en-US" sz="112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984250" lvl="3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1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字符流：一次读取一个字符。只适合读取普通文本。不适合读取二进制文件。因为字符流统一使用</a:t>
            </a:r>
            <a:r>
              <a:rPr lang="en-US" altLang="zh-CN" sz="11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Unicode</a:t>
            </a:r>
            <a:r>
              <a:rPr lang="zh-CN" altLang="en-US" sz="11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编码，可以避免出现编码混乱的问题。</a:t>
            </a:r>
            <a:endParaRPr lang="zh-CN" altLang="en-US" sz="112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41350" lvl="3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120" b="1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注意：</a:t>
            </a:r>
            <a:r>
              <a:rPr lang="en-US" altLang="zh-CN" sz="1120" b="1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Java</a:t>
            </a:r>
            <a:r>
              <a:rPr lang="zh-CN" altLang="en-US" sz="1120" b="1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的所有</a:t>
            </a:r>
            <a:r>
              <a:rPr lang="en-US" altLang="zh-CN" sz="1120" b="1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IO</a:t>
            </a:r>
            <a:r>
              <a:rPr lang="zh-CN" altLang="en-US" sz="1120" b="1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流中凡是以</a:t>
            </a:r>
            <a:r>
              <a:rPr lang="en-US" altLang="zh-CN" sz="1120" b="1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Stream</a:t>
            </a:r>
            <a:r>
              <a:rPr lang="zh-CN" altLang="en-US" sz="1120" b="1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结尾的都是字节流。凡是以</a:t>
            </a:r>
            <a:r>
              <a:rPr lang="en-US" altLang="zh-CN" sz="1120" b="1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Reader</a:t>
            </a:r>
            <a:r>
              <a:rPr lang="zh-CN" altLang="en-US" sz="1120" b="1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1120" b="1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Writer</a:t>
            </a:r>
            <a:r>
              <a:rPr lang="zh-CN" altLang="en-US" sz="1120" b="1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结尾的都是字符流。</a:t>
            </a:r>
            <a:endParaRPr lang="zh-CN" altLang="en-US" sz="112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2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133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根据流在IO操作中的作用和实现方式来分类:</a:t>
            </a:r>
            <a:endParaRPr lang="zh-CN" altLang="en-US" sz="133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984250" lvl="3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1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节点流：节点流负责数据源和数据目的地的连接，是IO中最基本的组成部分。</a:t>
            </a:r>
            <a:endParaRPr lang="zh-CN" altLang="en-US" sz="112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984250" lvl="3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1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处理流：处理流对节点流进行装饰</a:t>
            </a:r>
            <a:r>
              <a:rPr lang="en-US" altLang="zh-CN" sz="11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112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包装，提供更多高级处理操作，方便用户进行数据处理。</a:t>
            </a:r>
            <a:endParaRPr lang="zh-CN" altLang="en-US" sz="112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 startAt="2"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J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ava中已经将io流实现了，在</a:t>
            </a:r>
            <a:r>
              <a:rPr lang="zh-CN" altLang="en-US" sz="1400" b="1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java.io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包下，可以直接使用。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34175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01IO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流概述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  <a:p>
            <a:pPr lvl="0">
              <a:defRPr/>
            </a:pP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2" name="图片 1" descr="IO流概述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365" y="1809750"/>
            <a:ext cx="3152775" cy="1537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1083310"/>
            <a:ext cx="9582785" cy="354901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IO</a:t>
            </a:r>
            <a:r>
              <a:rPr lang="zh-CN" altLang="en-US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流的体系结构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右图是常用的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IO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流。实际上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IO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流远远不止这些。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InputStream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：字节输入流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OutputStream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：字节输出流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Reader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：字符输入流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Writer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：字符输出流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以上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个流都是抽象类，是所有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IO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流的四大头领！！！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所有的流都实现了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Closeable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接口，都有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close()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方法，流用完要关闭。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所有的输出流都实现了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Flushable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接口，都有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flush()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方法，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flush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方法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的作用是，将缓存清空，全部写出。养成好习惯，以防数据丢失。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34175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02IO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流体系结构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  <a:p>
            <a:pPr lvl="0">
              <a:defRPr/>
            </a:pP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30390" y="1296670"/>
            <a:ext cx="4712335" cy="3628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1083310"/>
            <a:ext cx="9582785" cy="512826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FileInputStream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文件字节输入流，可以读取任何文件。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常用构造方法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FileInputStream(String name)：创建一个文件字节输入流对象，参数是文件的路径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常用方法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int read();从文件读取一个字节(8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个二进制位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)，返回值读取到的字节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本身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如果读不到任何数据返回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-1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int read(byte[] b); 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一次读取多个字节，如果文件内容足够多，则一次最多读取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b.length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个字节。返回值是读取到字节总数。如果没有读取到任何数据，则返回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 -1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int read(byte[] b, int off, int len); 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读到数据后向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byte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数组中存放时，从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off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开始存放，最多读取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len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个字节。读取不到任何数据则返回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 -1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long skip(long n); 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跳过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n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个字节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int available(); 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返回流中剩余的估计字节数量。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void close() 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关闭流。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 startAt="4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使用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FileInputStream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读取的文件中有中文时，有可能读取到中文某个汉字的一半，在将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byte[]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数组转换为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String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时可能出现乱码问题，因此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FileInputStream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不太适合读取纯文本。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34175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03FileInputStream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  <a:p>
            <a:pPr lvl="0">
              <a:defRPr/>
            </a:pP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p="http://schemas.openxmlformats.org/presentationml/2006/main">
  <p:tag name="PA" val="v5.2.11"/>
</p:tagLst>
</file>

<file path=ppt/tags/tag10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PA" val="v5.2.11"/>
  <p:tag name="RESOURCELIBID_ANIM" val="439"/>
</p:tagLst>
</file>

<file path=ppt/tags/tag12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120.xml><?xml version="1.0" encoding="utf-8"?>
<p:tagLst xmlns:p="http://schemas.openxmlformats.org/presentationml/2006/main">
  <p:tag name="PA" val="v3.0.1"/>
</p:tagLst>
</file>

<file path=ppt/tags/tag121.xml><?xml version="1.0" encoding="utf-8"?>
<p:tagLst xmlns:p="http://schemas.openxmlformats.org/presentationml/2006/main">
  <p:tag name="PA" val="v3.0.1"/>
</p:tagLst>
</file>

<file path=ppt/tags/tag122.xml><?xml version="1.0" encoding="utf-8"?>
<p:tagLst xmlns:p="http://schemas.openxmlformats.org/presentationml/2006/main">
  <p:tag name="PA" val="v5.2.11"/>
</p:tagLst>
</file>

<file path=ppt/tags/tag123.xml><?xml version="1.0" encoding="utf-8"?>
<p:tagLst xmlns:p="http://schemas.openxmlformats.org/presentationml/2006/main">
  <p:tag name="PA" val="v5.2.11"/>
</p:tagLst>
</file>

<file path=ppt/tags/tag124.xml><?xml version="1.0" encoding="utf-8"?>
<p:tagLst xmlns:p="http://schemas.openxmlformats.org/presentationml/2006/main">
  <p:tag name="PA" val="v5.2.11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ISLIDE.ICON" val="#176715;"/>
</p:tagLst>
</file>

<file path=ppt/tags/tag127.xml><?xml version="1.0" encoding="utf-8"?>
<p:tagLst xmlns:p="http://schemas.openxmlformats.org/presentationml/2006/main">
  <p:tag name="COMMONDATA" val="eyJoZGlkIjoiYTcyYmVjMTcwOWFmNjA4YzMzMmY4MjU1YmU4YjVjNjcifQ=="/>
  <p:tag name="commondata" val="eyJoZGlkIjoiNGZiMmNiMjBhODhhNzk3MjBiMjM1MzUzMzI3ZDg5ZWYifQ=="/>
</p:tagLst>
</file>

<file path=ppt/tags/tag13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14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15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16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17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18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19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2.xml><?xml version="1.0" encoding="utf-8"?>
<p:tagLst xmlns:p="http://schemas.openxmlformats.org/presentationml/2006/main">
  <p:tag name="PA" val="v5.2.11"/>
</p:tagLst>
</file>

<file path=ppt/tags/tag20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21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22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23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24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27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28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29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31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32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33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34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35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36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37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38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39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41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44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45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46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47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48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49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5.xml><?xml version="1.0" encoding="utf-8"?>
<p:tagLst xmlns:p="http://schemas.openxmlformats.org/presentationml/2006/main">
  <p:tag name="PA" val="v5.2.11"/>
</p:tagLst>
</file>

<file path=ppt/tags/tag50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51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52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53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54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55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56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57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58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PA" val="v5.2.11"/>
</p:tagLst>
</file>

<file path=ppt/tags/tag60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61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62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63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64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65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66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67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68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69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7.xml><?xml version="1.0" encoding="utf-8"?>
<p:tagLst xmlns:p="http://schemas.openxmlformats.org/presentationml/2006/main">
  <p:tag name="PA" val="v5.2.11"/>
</p:tagLst>
</file>

<file path=ppt/tags/tag70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71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72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73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74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75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78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79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8.xml><?xml version="1.0" encoding="utf-8"?>
<p:tagLst xmlns:p="http://schemas.openxmlformats.org/presentationml/2006/main">
  <p:tag name="ISLIDE.ICON" val="#176715;"/>
</p:tagLst>
</file>

<file path=ppt/tags/tag80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81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82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83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84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85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9323</Words>
  <Application>WPS 演示</Application>
  <PresentationFormat>宽屏</PresentationFormat>
  <Paragraphs>446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7" baseType="lpstr">
      <vt:lpstr>Arial</vt:lpstr>
      <vt:lpstr>宋体</vt:lpstr>
      <vt:lpstr>Wingdings</vt:lpstr>
      <vt:lpstr>思源黑体 CN Normal</vt:lpstr>
      <vt:lpstr>思源黑体 CN Medium</vt:lpstr>
      <vt:lpstr>黑体</vt:lpstr>
      <vt:lpstr>思源黑体 CN Regular</vt:lpstr>
      <vt:lpstr>思源黑体 CN Bold</vt:lpstr>
      <vt:lpstr>思源黑体 CN Light</vt:lpstr>
      <vt:lpstr>Calibri Light</vt:lpstr>
      <vt:lpstr>Symbol</vt:lpstr>
      <vt:lpstr>微软雅黑</vt:lpstr>
      <vt:lpstr>Wingdings</vt:lpstr>
      <vt:lpstr>Arial Unicode MS</vt:lpstr>
      <vt:lpstr>Arial Black</vt:lpstr>
      <vt:lpstr>Open Sans</vt:lpstr>
      <vt:lpstr>Calibri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柯媛媛</dc:creator>
  <cp:lastModifiedBy>杜聚宾</cp:lastModifiedBy>
  <cp:revision>650</cp:revision>
  <dcterms:created xsi:type="dcterms:W3CDTF">2019-09-19T02:01:00Z</dcterms:created>
  <dcterms:modified xsi:type="dcterms:W3CDTF">2024-01-26T03:47:40Z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B4336ABF8D4B43BBBB25AAA0743935E4_12</vt:lpwstr>
  </property>
</Properties>
</file>