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530" r:id="rId3"/>
    <p:sldId id="531" r:id="rId4"/>
    <p:sldId id="532" r:id="rId5"/>
    <p:sldId id="533" r:id="rId6"/>
    <p:sldId id="534" r:id="rId7"/>
    <p:sldId id="434" r:id="rId8"/>
    <p:sldId id="522" r:id="rId9"/>
    <p:sldId id="523" r:id="rId10"/>
    <p:sldId id="524" r:id="rId11"/>
    <p:sldId id="525" r:id="rId12"/>
    <p:sldId id="526" r:id="rId13"/>
    <p:sldId id="527" r:id="rId14"/>
    <p:sldId id="528" r:id="rId15"/>
    <p:sldId id="529" r:id="rId16"/>
  </p:sldIdLst>
  <p:sldSz cx="12192000" cy="6858000"/>
  <p:notesSz cx="7103745" cy="10234295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7" userDrawn="1">
          <p15:clr>
            <a:srgbClr val="A4A3A4"/>
          </p15:clr>
        </p15:guide>
        <p15:guide id="2" pos="37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02562"/>
    <a:srgbClr val="ED7D31"/>
    <a:srgbClr val="01255A"/>
    <a:srgbClr val="002358"/>
    <a:srgbClr val="001D52"/>
    <a:srgbClr val="B2B2B2"/>
    <a:srgbClr val="202020"/>
    <a:srgbClr val="323232"/>
    <a:srgbClr val="CC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6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608" y="192"/>
      </p:cViewPr>
      <p:guideLst>
        <p:guide orient="horz" pos="2297"/>
        <p:guide pos="379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84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image" Target="../media/image3.png"/><Relationship Id="rId6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3.png"/><Relationship Id="rId17" Type="http://schemas.openxmlformats.org/officeDocument/2006/relationships/tags" Target="../tags/tag25.xml"/><Relationship Id="rId16" Type="http://schemas.openxmlformats.org/officeDocument/2006/relationships/tags" Target="../tags/tag24.xml"/><Relationship Id="rId15" Type="http://schemas.openxmlformats.org/officeDocument/2006/relationships/tags" Target="../tags/tag23.xml"/><Relationship Id="rId14" Type="http://schemas.openxmlformats.org/officeDocument/2006/relationships/tags" Target="../tags/tag22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3.png"/><Relationship Id="rId17" Type="http://schemas.openxmlformats.org/officeDocument/2006/relationships/tags" Target="../tags/tag42.xml"/><Relationship Id="rId16" Type="http://schemas.openxmlformats.org/officeDocument/2006/relationships/tags" Target="../tags/tag41.xml"/><Relationship Id="rId15" Type="http://schemas.openxmlformats.org/officeDocument/2006/relationships/tags" Target="../tags/tag40.xml"/><Relationship Id="rId14" Type="http://schemas.openxmlformats.org/officeDocument/2006/relationships/tags" Target="../tags/tag39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3.png"/><Relationship Id="rId17" Type="http://schemas.openxmlformats.org/officeDocument/2006/relationships/tags" Target="../tags/tag59.xml"/><Relationship Id="rId16" Type="http://schemas.openxmlformats.org/officeDocument/2006/relationships/tags" Target="../tags/tag58.xml"/><Relationship Id="rId15" Type="http://schemas.openxmlformats.org/officeDocument/2006/relationships/tags" Target="../tags/tag57.xml"/><Relationship Id="rId14" Type="http://schemas.openxmlformats.org/officeDocument/2006/relationships/tags" Target="../tags/tag56.xml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tags" Target="../tags/tag4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3.png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tags" Target="../tags/tag60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jpeg"/><Relationship Id="rId3" Type="http://schemas.openxmlformats.org/officeDocument/2006/relationships/tags" Target="../tags/tag75.xml"/><Relationship Id="rId2" Type="http://schemas.openxmlformats.org/officeDocument/2006/relationships/image" Target="../media/image3.png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-22225" y="-1270"/>
            <a:ext cx="8779726" cy="6858000"/>
            <a:chOff x="5374" y="0"/>
            <a:chExt cx="13826" cy="10800"/>
          </a:xfrm>
        </p:grpSpPr>
        <p:sp>
          <p:nvSpPr>
            <p:cNvPr id="9" name="任意多边形 8"/>
            <p:cNvSpPr/>
            <p:nvPr/>
          </p:nvSpPr>
          <p:spPr>
            <a:xfrm flipH="1">
              <a:off x="5374" y="0"/>
              <a:ext cx="12808" cy="10800"/>
            </a:xfrm>
            <a:custGeom>
              <a:avLst/>
              <a:gdLst>
                <a:gd name="connsiteX0" fmla="*/ 1274956 w 8132956"/>
                <a:gd name="connsiteY0" fmla="*/ 0 h 6858000"/>
                <a:gd name="connsiteX1" fmla="*/ 0 w 8132956"/>
                <a:gd name="connsiteY1" fmla="*/ 0 h 6858000"/>
                <a:gd name="connsiteX2" fmla="*/ 0 w 8132956"/>
                <a:gd name="connsiteY2" fmla="*/ 6858000 h 6858000"/>
                <a:gd name="connsiteX3" fmla="*/ 8132956 w 8132956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32956" h="6858000">
                  <a:moveTo>
                    <a:pt x="127495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2956" y="68580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flipH="1">
              <a:off x="6392" y="0"/>
              <a:ext cx="12808" cy="10800"/>
            </a:xfrm>
            <a:custGeom>
              <a:avLst/>
              <a:gdLst>
                <a:gd name="connsiteX0" fmla="*/ 1274956 w 8132956"/>
                <a:gd name="connsiteY0" fmla="*/ 0 h 6858000"/>
                <a:gd name="connsiteX1" fmla="*/ 0 w 8132956"/>
                <a:gd name="connsiteY1" fmla="*/ 0 h 6858000"/>
                <a:gd name="connsiteX2" fmla="*/ 0 w 8132956"/>
                <a:gd name="connsiteY2" fmla="*/ 6858000 h 6858000"/>
                <a:gd name="connsiteX3" fmla="*/ 8132956 w 8132956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32956" h="6858000">
                  <a:moveTo>
                    <a:pt x="127495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2956" y="6858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flipH="1">
              <a:off x="12012" y="3612"/>
              <a:ext cx="7188" cy="7188"/>
            </a:xfrm>
            <a:prstGeom prst="rtTriangle">
              <a:avLst/>
            </a:prstGeom>
            <a:solidFill>
              <a:srgbClr val="002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1501" y="2083"/>
              <a:ext cx="5665" cy="5629"/>
            </a:xfrm>
            <a:prstGeom prst="ellipse">
              <a:avLst/>
            </a:prstGeom>
            <a:solidFill>
              <a:schemeClr val="bg1"/>
            </a:solidFill>
            <a:ln w="22225" cap="flat" cmpd="sng" algn="ctr">
              <a:noFill/>
              <a:prstDash val="solid"/>
              <a:miter lim="800000"/>
            </a:ln>
            <a:effectLst>
              <a:outerShdw blurRad="939800" dist="266700" sx="99000" sy="99000" algn="ctr" rotWithShape="0">
                <a:schemeClr val="accent1">
                  <a:lumMod val="50000"/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思源黑体 CN Normal" panose="020B04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1726" y="2350"/>
              <a:ext cx="5232" cy="5163"/>
            </a:xfrm>
            <a:prstGeom prst="ellipse">
              <a:avLst/>
            </a:prstGeom>
            <a:noFill/>
            <a:ln>
              <a:solidFill>
                <a:srgbClr val="2C3173">
                  <a:alpha val="32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1459B"/>
                </a:solidFill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16992" y="9260"/>
              <a:ext cx="923" cy="386"/>
              <a:chOff x="8225" y="1632"/>
              <a:chExt cx="923" cy="386"/>
            </a:xfrm>
            <a:solidFill>
              <a:srgbClr val="ED7D31"/>
            </a:solidFill>
          </p:grpSpPr>
          <p:grpSp>
            <p:nvGrpSpPr>
              <p:cNvPr id="52" name="组合 51"/>
              <p:cNvGrpSpPr/>
              <p:nvPr/>
            </p:nvGrpSpPr>
            <p:grpSpPr>
              <a:xfrm>
                <a:off x="8225" y="1632"/>
                <a:ext cx="416" cy="387"/>
                <a:chOff x="4218240" y="1782762"/>
                <a:chExt cx="525790" cy="489777"/>
              </a:xfrm>
              <a:grpFill/>
            </p:grpSpPr>
            <p:sp>
              <p:nvSpPr>
                <p:cNvPr id="53" name="椭圆 52"/>
                <p:cNvSpPr/>
                <p:nvPr/>
              </p:nvSpPr>
              <p:spPr>
                <a:xfrm>
                  <a:off x="4218240" y="1782762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椭圆 53"/>
                <p:cNvSpPr/>
                <p:nvPr/>
              </p:nvSpPr>
              <p:spPr>
                <a:xfrm>
                  <a:off x="4437920" y="1782762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4657599" y="1782762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4218240" y="1984435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4437920" y="1984435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椭圆 57"/>
                <p:cNvSpPr/>
                <p:nvPr/>
              </p:nvSpPr>
              <p:spPr>
                <a:xfrm>
                  <a:off x="4657599" y="1984435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椭圆 58"/>
                <p:cNvSpPr/>
                <p:nvPr/>
              </p:nvSpPr>
              <p:spPr>
                <a:xfrm>
                  <a:off x="4218240" y="2186108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椭圆 59"/>
                <p:cNvSpPr/>
                <p:nvPr/>
              </p:nvSpPr>
              <p:spPr>
                <a:xfrm>
                  <a:off x="4437920" y="2186108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椭圆 60"/>
                <p:cNvSpPr/>
                <p:nvPr/>
              </p:nvSpPr>
              <p:spPr>
                <a:xfrm>
                  <a:off x="4657599" y="2186108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2" name="组合 61"/>
              <p:cNvGrpSpPr/>
              <p:nvPr/>
            </p:nvGrpSpPr>
            <p:grpSpPr>
              <a:xfrm>
                <a:off x="8732" y="1632"/>
                <a:ext cx="416" cy="387"/>
                <a:chOff x="4218240" y="1782762"/>
                <a:chExt cx="525790" cy="489777"/>
              </a:xfrm>
              <a:grpFill/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4218240" y="1782762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4437920" y="1782762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椭圆 64"/>
                <p:cNvSpPr/>
                <p:nvPr/>
              </p:nvSpPr>
              <p:spPr>
                <a:xfrm>
                  <a:off x="4657599" y="1782762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椭圆 65"/>
                <p:cNvSpPr/>
                <p:nvPr/>
              </p:nvSpPr>
              <p:spPr>
                <a:xfrm>
                  <a:off x="4218240" y="1984435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椭圆 69"/>
                <p:cNvSpPr/>
                <p:nvPr/>
              </p:nvSpPr>
              <p:spPr>
                <a:xfrm>
                  <a:off x="4437920" y="1984435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椭圆 70"/>
                <p:cNvSpPr/>
                <p:nvPr/>
              </p:nvSpPr>
              <p:spPr>
                <a:xfrm>
                  <a:off x="4657599" y="1984435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椭圆 74"/>
                <p:cNvSpPr/>
                <p:nvPr/>
              </p:nvSpPr>
              <p:spPr>
                <a:xfrm>
                  <a:off x="4218240" y="2186108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椭圆 75"/>
                <p:cNvSpPr/>
                <p:nvPr/>
              </p:nvSpPr>
              <p:spPr>
                <a:xfrm>
                  <a:off x="4437920" y="2186108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>
                  <a:off x="4657599" y="2186108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3810" y="5756275"/>
            <a:ext cx="7391400" cy="1781175"/>
          </a:xfrm>
          <a:prstGeom prst="rect">
            <a:avLst/>
          </a:prstGeom>
        </p:spPr>
      </p:pic>
      <p:cxnSp>
        <p:nvCxnSpPr>
          <p:cNvPr id="21" name="图形"/>
          <p:cNvCxnSpPr/>
          <p:nvPr/>
        </p:nvCxnSpPr>
        <p:spPr>
          <a:xfrm>
            <a:off x="6576002" y="2869771"/>
            <a:ext cx="102919" cy="873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图形"/>
          <p:cNvCxnSpPr/>
          <p:nvPr/>
        </p:nvCxnSpPr>
        <p:spPr>
          <a:xfrm flipH="1">
            <a:off x="6576002" y="2957132"/>
            <a:ext cx="102919" cy="873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-文本框 88"/>
          <p:cNvSpPr txBox="1"/>
          <p:nvPr>
            <p:custDataLst>
              <p:tags r:id="rId2"/>
            </p:custDataLst>
          </p:nvPr>
        </p:nvSpPr>
        <p:spPr>
          <a:xfrm>
            <a:off x="6004560" y="2630170"/>
            <a:ext cx="3609975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第九章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多线程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-175895" y="-695325"/>
            <a:ext cx="7391400" cy="1781175"/>
          </a:xfrm>
          <a:prstGeom prst="rect">
            <a:avLst/>
          </a:prstGeom>
        </p:spPr>
      </p:pic>
      <p:sp>
        <p:nvSpPr>
          <p:cNvPr id="2" name="PA-文本框 88"/>
          <p:cNvSpPr txBox="1"/>
          <p:nvPr>
            <p:custDataLst>
              <p:tags r:id="rId3"/>
            </p:custDataLst>
          </p:nvPr>
        </p:nvSpPr>
        <p:spPr>
          <a:xfrm>
            <a:off x="7147252" y="5629442"/>
            <a:ext cx="4303583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动力节点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-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老杜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828324" y="1993202"/>
            <a:ext cx="2250665" cy="2108039"/>
          </a:xfrm>
          <a:prstGeom prst="rect">
            <a:avLst/>
          </a:prstGeom>
        </p:spPr>
      </p:pic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grpSp>
        <p:nvGrpSpPr>
          <p:cNvPr id="43" name="组合 42"/>
          <p:cNvGrpSpPr/>
          <p:nvPr/>
        </p:nvGrpSpPr>
        <p:grpSpPr>
          <a:xfrm>
            <a:off x="8628123" y="4047329"/>
            <a:ext cx="482600" cy="145415"/>
            <a:chOff x="1339" y="8078"/>
            <a:chExt cx="760" cy="229"/>
          </a:xfrm>
        </p:grpSpPr>
        <p:sp>
          <p:nvSpPr>
            <p:cNvPr id="44" name="椭圆 43"/>
            <p:cNvSpPr/>
            <p:nvPr>
              <p:custDataLst>
                <p:tags r:id="rId8"/>
              </p:custDataLst>
            </p:nvPr>
          </p:nvSpPr>
          <p:spPr>
            <a:xfrm rot="16200000">
              <a:off x="1339" y="8127"/>
              <a:ext cx="140" cy="140"/>
            </a:xfrm>
            <a:prstGeom prst="ellipse">
              <a:avLst/>
            </a:prstGeom>
            <a:solidFill>
              <a:srgbClr val="00256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kern="0">
                <a:solidFill>
                  <a:srgbClr val="3D485D"/>
                </a:solidFill>
                <a:latin typeface="思源黑体 CN Normal" panose="020B04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45" name="椭圆 44"/>
            <p:cNvSpPr/>
            <p:nvPr>
              <p:custDataLst>
                <p:tags r:id="rId9"/>
              </p:custDataLst>
            </p:nvPr>
          </p:nvSpPr>
          <p:spPr>
            <a:xfrm rot="16200000">
              <a:off x="1959" y="8127"/>
              <a:ext cx="140" cy="140"/>
            </a:xfrm>
            <a:prstGeom prst="ellipse">
              <a:avLst/>
            </a:prstGeom>
            <a:solidFill>
              <a:srgbClr val="00256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kern="0">
                <a:solidFill>
                  <a:srgbClr val="3D485D"/>
                </a:solidFill>
                <a:latin typeface="思源黑体 CN Normal" panose="020B04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46" name="椭圆 45"/>
            <p:cNvSpPr/>
            <p:nvPr>
              <p:custDataLst>
                <p:tags r:id="rId10"/>
              </p:custDataLst>
            </p:nvPr>
          </p:nvSpPr>
          <p:spPr>
            <a:xfrm rot="16200000">
              <a:off x="1609" y="8078"/>
              <a:ext cx="229" cy="229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kern="0">
                <a:solidFill>
                  <a:srgbClr val="3D485D"/>
                </a:solidFill>
                <a:latin typeface="思源黑体 CN Normal" panose="020B04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endParaRPr>
            </a:p>
          </p:txBody>
        </p:sp>
      </p:grpSp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38225" y="1138555"/>
            <a:ext cx="9582785" cy="385318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线程的调度模型</a:t>
            </a:r>
            <a:endParaRPr lang="zh-CN" altLang="en-US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如果多个线程被分配到一个CPU内核中执行，则同一时刻只能允许有一个线程能获得CPU的执行权，那么进程中的多个线程就会抢夺CPU的执行权，这就是涉及到线程调度策略。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 startAt="2"/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分时调度模型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所有线程轮流使用CPU的执行权，并且平均的分配每个线程占用的CPU的时间。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184150" lvl="1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 startAt="2"/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抢占式调度模型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139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让优先级高的线程以较大的概率优先获得CPU的执行权，如果线程的优先级相同，那么就会随机选择一个线程获得CPU的执行权，而Java采用的就是抢占式调用。</a:t>
            </a:r>
            <a:endParaRPr lang="zh-CN" altLang="en-US" sz="139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34175" cy="497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03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线程的调度策略</a:t>
            </a:r>
            <a:endParaRPr lang="en-US" altLang="zh-CN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  <a:p>
            <a:pPr lvl="0">
              <a:defRPr/>
            </a:pP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38225" y="934720"/>
            <a:ext cx="9582785" cy="560768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第一种方式：继承</a:t>
            </a:r>
            <a:r>
              <a:rPr lang="en-US" altLang="zh-CN" sz="12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Thread</a:t>
            </a:r>
            <a:endParaRPr lang="zh-CN" altLang="en-US" sz="12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编写一个类继承</a:t>
            </a:r>
            <a:r>
              <a:rPr lang="en-US" altLang="zh-CN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Thread</a:t>
            </a: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，重写</a:t>
            </a:r>
            <a:r>
              <a:rPr lang="en-US" altLang="zh-CN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run</a:t>
            </a: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方法。</a:t>
            </a:r>
            <a:endParaRPr lang="zh-CN" altLang="en-US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创建线程对象：</a:t>
            </a:r>
            <a:r>
              <a:rPr lang="en-US" altLang="zh-CN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Thread t = new MyThread();</a:t>
            </a:r>
            <a:endParaRPr lang="en-US" altLang="zh-CN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启动线程：</a:t>
            </a:r>
            <a:r>
              <a:rPr lang="en-US" altLang="zh-CN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t.start();</a:t>
            </a:r>
            <a:endParaRPr lang="en-US" altLang="zh-CN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endParaRPr lang="en-US" altLang="zh-CN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第二种方式：实现</a:t>
            </a:r>
            <a:r>
              <a:rPr lang="en-US" altLang="zh-CN" sz="12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Runnable</a:t>
            </a:r>
            <a:r>
              <a:rPr lang="zh-CN" altLang="en-US" sz="12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接口</a:t>
            </a:r>
            <a:endParaRPr lang="zh-CN" altLang="en-US" sz="12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宋体 CN Heavy" panose="02020900000000000000" charset="-122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思源宋体 CN Heavy" panose="02020900000000000000" charset="-122"/>
              </a:rPr>
              <a:t>编写一个类实现Runnable接口，实现run方法。</a:t>
            </a:r>
            <a:endParaRPr lang="zh-CN" altLang="en-US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思源宋体 CN Heavy" panose="02020900000000000000" charset="-122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思源宋体 CN Heavy" panose="02020900000000000000" charset="-122"/>
              </a:rPr>
              <a:t>创建线程对象：</a:t>
            </a:r>
            <a:r>
              <a:rPr lang="en-US" altLang="zh-CN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思源宋体 CN Heavy" panose="02020900000000000000" charset="-122"/>
              </a:rPr>
              <a:t>Thread t = new Thread(new MyRunnable());</a:t>
            </a:r>
            <a:endParaRPr lang="en-US" altLang="zh-CN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思源宋体 CN Heavy" panose="02020900000000000000" charset="-122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思源宋体 CN Heavy" panose="02020900000000000000" charset="-122"/>
              </a:rPr>
              <a:t>启动线程：</a:t>
            </a:r>
            <a:r>
              <a:rPr lang="en-US" altLang="zh-CN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思源宋体 CN Heavy" panose="02020900000000000000" charset="-122"/>
              </a:rPr>
              <a:t>t.start();</a:t>
            </a:r>
            <a:endParaRPr lang="zh-CN" altLang="en-US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endParaRPr lang="en-US" altLang="zh-CN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优先选择第二种方式：因为实现接口的同时，保留了类的继承。</a:t>
            </a:r>
            <a:endParaRPr lang="zh-CN" altLang="en-US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第二种方式也可以使用匿名内部类。</a:t>
            </a:r>
            <a:endParaRPr lang="zh-CN" altLang="en-US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en-US" altLang="zh-CN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t.start()</a:t>
            </a: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t.run()</a:t>
            </a: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的本质区别？</a:t>
            </a:r>
            <a:endParaRPr lang="zh-CN" altLang="en-US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本质上没有区别，都是普通方法调用。只不过两个方法完成的任务不同。</a:t>
            </a:r>
            <a:endParaRPr lang="zh-CN" altLang="en-US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t.run()是调用run方法。执行run方法中的业务代码。</a:t>
            </a:r>
            <a:endParaRPr lang="zh-CN" altLang="en-US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t.start()是启动线程，只要线程启动了，start()方法就执行结束了。</a:t>
            </a:r>
            <a:endParaRPr lang="zh-CN" altLang="en-US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endParaRPr lang="zh-CN" altLang="en-US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线程常用的三个方法：</a:t>
            </a:r>
            <a:endParaRPr lang="zh-CN" altLang="en-US" sz="12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实例方法：String getName(); void setName(String name);</a:t>
            </a:r>
            <a:endParaRPr lang="zh-CN" altLang="en-US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静态方法：static Thread currentThread();</a:t>
            </a:r>
            <a:endParaRPr lang="zh-CN" altLang="en-US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34175" cy="497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04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实现线程</a:t>
            </a:r>
            <a:endParaRPr lang="en-US" altLang="zh-CN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  <a:p>
            <a:pPr lvl="0">
              <a:defRPr/>
            </a:pP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pic>
        <p:nvPicPr>
          <p:cNvPr id="2" name="图片 1" descr="调用run方法的内存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055" y="1138555"/>
            <a:ext cx="3578225" cy="2023110"/>
          </a:xfrm>
          <a:prstGeom prst="rect">
            <a:avLst/>
          </a:prstGeom>
        </p:spPr>
      </p:pic>
      <p:pic>
        <p:nvPicPr>
          <p:cNvPr id="3" name="图片 2" descr="调用start方法的内存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055" y="3610610"/>
            <a:ext cx="4478020" cy="2370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66495" y="1143000"/>
            <a:ext cx="9582785" cy="363156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线程生命周期</a:t>
            </a:r>
            <a:endParaRPr lang="zh-CN" altLang="en-US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线程生命周期指的是：从线程对象新建，到最终线程死亡的整个过程。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线程生命周期包括七个重要阶段：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新建状态（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NEW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就绪状态（</a:t>
            </a:r>
            <a:r>
              <a:rPr lang="en-US" altLang="zh-CN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RUNNABLE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运行状态（</a:t>
            </a:r>
            <a:r>
              <a:rPr lang="en-US" altLang="zh-CN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RUNNABLE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超时等待状态（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TIMED_WAITING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等待状态（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WAITING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阻塞状态（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BLOCKED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死亡状态（TERMINATED）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34175" cy="497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05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线程生命周期</a:t>
            </a:r>
            <a:endParaRPr lang="en-US" altLang="zh-CN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  <a:p>
            <a:pPr lvl="0">
              <a:defRPr/>
            </a:pP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pic>
        <p:nvPicPr>
          <p:cNvPr id="2" name="图片 1" descr="无标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170" y="2319655"/>
            <a:ext cx="7232650" cy="3640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66495" y="1143000"/>
            <a:ext cx="9582785" cy="29622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线程生命周期</a:t>
            </a:r>
            <a:endParaRPr lang="zh-CN" altLang="en-US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线程生命周期指的是：从线程对象新建，到最终线程死亡的整个过程。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线程生命周期包括五个重要阶段：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新建状态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就绪状态（可运行状态）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运行状态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阻塞状态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死亡状态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34175" cy="497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05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线程安全机制</a:t>
            </a:r>
            <a:endParaRPr lang="en-US" altLang="zh-CN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  <a:p>
            <a:pPr lvl="0">
              <a:defRPr/>
            </a:pP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pic>
        <p:nvPicPr>
          <p:cNvPr id="2" name="图片 1" descr="多线程并发对同一个账户进行取款操作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160" y="2851150"/>
            <a:ext cx="5017770" cy="2312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66495" y="934720"/>
            <a:ext cx="9582785" cy="503618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线程通信的三个方法：</a:t>
            </a:r>
            <a:r>
              <a:rPr lang="en-US" altLang="zh-CN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wait()</a:t>
            </a: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notify()</a:t>
            </a: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notifyAll()</a:t>
            </a:r>
            <a:endParaRPr lang="zh-CN" altLang="en-US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wait(): 线程执行该方法后，进入等待状态，并且释放对象锁。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notify(): 唤醒优先级最高的那个等待状态的线程。【优先级相同的，随机选一个】。被唤醒的线程从当初wait()的位置继续执行。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notifyAll(): 唤醒所有wait()的线程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需要注意的：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以上三个方法在使用时，必须在同步代码块中或同步方法中。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调用这三个方法的对象必须是共享的锁对象。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这三个方法都是Object类的方法。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wait()和sleep的区别？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相同点：都会阻塞。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不同点：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984250" lvl="2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wait是Object类的实例方法。sleep是Thread的静态方法。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984250" lvl="2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wait只能用在同步代码块或同步方法中。sleep随意。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984250" lvl="2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wait方法执行会释放对象锁。sleep不会。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984250" lvl="2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wait结束时机是notify唤醒，或达到指定时间。sleep结束时机是到达指定时间。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34175" cy="497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defRPr/>
            </a:pP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线程通信</a:t>
            </a:r>
            <a:endParaRPr lang="en-US" altLang="zh-CN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  <a:p>
            <a:pPr lvl="0">
              <a:defRPr/>
            </a:pP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pic>
        <p:nvPicPr>
          <p:cNvPr id="3" name="图片 2" descr="无标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720" y="2511425"/>
            <a:ext cx="4785360" cy="2017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>
            <p:custDataLst>
              <p:tags r:id="rId1"/>
            </p:custDataLst>
          </p:nvPr>
        </p:nvGrpSpPr>
        <p:grpSpPr>
          <a:xfrm>
            <a:off x="976125" y="2537605"/>
            <a:ext cx="10108667" cy="3155928"/>
            <a:chOff x="1037721" y="2414315"/>
            <a:chExt cx="10108667" cy="3155928"/>
          </a:xfrm>
        </p:grpSpPr>
        <p:cxnSp>
          <p:nvCxnSpPr>
            <p:cNvPr id="4" name="直接连接符 3"/>
            <p:cNvCxnSpPr/>
            <p:nvPr>
              <p:custDataLst>
                <p:tags r:id="rId2"/>
              </p:custDataLst>
            </p:nvPr>
          </p:nvCxnSpPr>
          <p:spPr>
            <a:xfrm>
              <a:off x="9042935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>
              <p:custDataLst>
                <p:tags r:id="rId3"/>
              </p:custDataLst>
            </p:nvPr>
          </p:nvCxnSpPr>
          <p:spPr>
            <a:xfrm>
              <a:off x="6092053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4"/>
              </p:custDataLst>
            </p:nvPr>
          </p:nvCxnSpPr>
          <p:spPr>
            <a:xfrm>
              <a:off x="3141171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í$ļíḋê"/>
            <p:cNvSpPr/>
            <p:nvPr>
              <p:custDataLst>
                <p:tags r:id="rId5"/>
              </p:custDataLst>
            </p:nvPr>
          </p:nvSpPr>
          <p:spPr bwMode="auto">
            <a:xfrm rot="5400000">
              <a:off x="1642872" y="3566356"/>
              <a:ext cx="45718" cy="1256019"/>
            </a:xfrm>
            <a:prstGeom prst="rect">
              <a:avLst/>
            </a:prstGeom>
            <a:solidFill>
              <a:srgbClr val="01255A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3" name="í$ļîdè"/>
            <p:cNvSpPr/>
            <p:nvPr>
              <p:custDataLst>
                <p:tags r:id="rId6"/>
              </p:custDataLst>
            </p:nvPr>
          </p:nvSpPr>
          <p:spPr bwMode="auto">
            <a:xfrm rot="5400000">
              <a:off x="4593754" y="3552984"/>
              <a:ext cx="45718" cy="1256019"/>
            </a:xfrm>
            <a:prstGeom prst="rect">
              <a:avLst/>
            </a:prstGeom>
            <a:solidFill>
              <a:srgbClr val="ED7D3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5" name="ïṥliḋè"/>
            <p:cNvSpPr/>
            <p:nvPr>
              <p:custDataLst>
                <p:tags r:id="rId7"/>
              </p:custDataLst>
            </p:nvPr>
          </p:nvSpPr>
          <p:spPr bwMode="auto">
            <a:xfrm rot="5400000">
              <a:off x="7544636" y="3566357"/>
              <a:ext cx="45718" cy="1256019"/>
            </a:xfrm>
            <a:prstGeom prst="rect">
              <a:avLst/>
            </a:prstGeom>
            <a:solidFill>
              <a:srgbClr val="01255A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7" name="iṩḻîḓé"/>
            <p:cNvSpPr/>
            <p:nvPr>
              <p:custDataLst>
                <p:tags r:id="rId8"/>
              </p:custDataLst>
            </p:nvPr>
          </p:nvSpPr>
          <p:spPr bwMode="auto">
            <a:xfrm rot="5400000">
              <a:off x="10495520" y="3551413"/>
              <a:ext cx="45718" cy="1256019"/>
            </a:xfrm>
            <a:prstGeom prst="rect">
              <a:avLst/>
            </a:prstGeom>
            <a:solidFill>
              <a:srgbClr val="ED7D3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38" name="矩形 37"/>
          <p:cNvSpPr/>
          <p:nvPr>
            <p:custDataLst>
              <p:tags r:id="rId9"/>
            </p:custDataLst>
          </p:nvPr>
        </p:nvSpPr>
        <p:spPr>
          <a:xfrm>
            <a:off x="405765" y="4769485"/>
            <a:ext cx="2323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线程概述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67" name="矩形 66"/>
          <p:cNvSpPr/>
          <p:nvPr>
            <p:custDataLst>
              <p:tags r:id="rId10"/>
            </p:custDataLst>
          </p:nvPr>
        </p:nvSpPr>
        <p:spPr>
          <a:xfrm>
            <a:off x="3316362" y="4763502"/>
            <a:ext cx="2491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并发与并行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11"/>
            </p:custDataLst>
          </p:nvPr>
        </p:nvSpPr>
        <p:spPr>
          <a:xfrm>
            <a:off x="6450330" y="4763770"/>
            <a:ext cx="22231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线程的调度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模型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4" name="矩形 73"/>
          <p:cNvSpPr/>
          <p:nvPr>
            <p:custDataLst>
              <p:tags r:id="rId12"/>
            </p:custDataLst>
          </p:nvPr>
        </p:nvSpPr>
        <p:spPr>
          <a:xfrm>
            <a:off x="9451975" y="4802505"/>
            <a:ext cx="2057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实现线程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90567" y="933562"/>
            <a:ext cx="1888642" cy="1015663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300" normalizeH="0" baseline="0" noProof="0" dirty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目录</a:t>
            </a:r>
            <a:endParaRPr kumimoji="0" lang="zh-CN" altLang="en-US" sz="60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062581" y="1179783"/>
            <a:ext cx="2435347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CONTENTS</a:t>
            </a:r>
            <a:endParaRPr kumimoji="0" lang="en-US" altLang="zh-CN" sz="3200" b="1" i="0" u="none" strike="noStrike" kern="1200" cap="none" spc="0" normalizeH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8" name="矩形 47"/>
          <p:cNvSpPr/>
          <p:nvPr>
            <p:custDataLst>
              <p:tags r:id="rId13"/>
            </p:custDataLst>
          </p:nvPr>
        </p:nvSpPr>
        <p:spPr>
          <a:xfrm>
            <a:off x="954799" y="2985340"/>
            <a:ext cx="1299736" cy="104644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01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9" name="矩形 48"/>
          <p:cNvSpPr/>
          <p:nvPr>
            <p:custDataLst>
              <p:tags r:id="rId14"/>
            </p:custDataLst>
          </p:nvPr>
        </p:nvSpPr>
        <p:spPr>
          <a:xfrm>
            <a:off x="3887918" y="2983717"/>
            <a:ext cx="1299736" cy="104644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02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50" name="矩形 49"/>
          <p:cNvSpPr/>
          <p:nvPr>
            <p:custDataLst>
              <p:tags r:id="rId15"/>
            </p:custDataLst>
          </p:nvPr>
        </p:nvSpPr>
        <p:spPr>
          <a:xfrm>
            <a:off x="6851938" y="3019115"/>
            <a:ext cx="1299736" cy="104644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03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51" name="矩形 50"/>
          <p:cNvSpPr/>
          <p:nvPr>
            <p:custDataLst>
              <p:tags r:id="rId16"/>
            </p:custDataLst>
          </p:nvPr>
        </p:nvSpPr>
        <p:spPr>
          <a:xfrm>
            <a:off x="9785057" y="3017492"/>
            <a:ext cx="1299736" cy="104644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04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986155" y="5693410"/>
            <a:ext cx="2044700" cy="2044700"/>
          </a:xfrm>
          <a:prstGeom prst="ellipse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-466725" y="5224145"/>
            <a:ext cx="1005840" cy="100584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5d0495981e06a4beefc1a7ac3c41024d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67" grpId="0"/>
      <p:bldP spid="67" grpId="1"/>
      <p:bldP spid="73" grpId="0"/>
      <p:bldP spid="73" grpId="1"/>
      <p:bldP spid="74" grpId="0"/>
      <p:bldP spid="74" grpId="1"/>
      <p:bldP spid="77" grpId="0"/>
      <p:bldP spid="77" grpId="1" bldLvl="0" animBg="1"/>
      <p:bldP spid="78" grpId="0"/>
      <p:bldP spid="78" grpId="1" bldLvl="0" animBg="1"/>
      <p:bldP spid="48" grpId="0"/>
      <p:bldP spid="48" grpId="1" bldLvl="0" animBg="1"/>
      <p:bldP spid="49" grpId="0"/>
      <p:bldP spid="49" grpId="1" bldLvl="0" animBg="1"/>
      <p:bldP spid="50" grpId="0"/>
      <p:bldP spid="50" grpId="1" bldLvl="0" animBg="1"/>
      <p:bldP spid="51" grpId="0"/>
      <p:bldP spid="51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>
            <p:custDataLst>
              <p:tags r:id="rId1"/>
            </p:custDataLst>
          </p:nvPr>
        </p:nvGrpSpPr>
        <p:grpSpPr>
          <a:xfrm>
            <a:off x="976125" y="2537605"/>
            <a:ext cx="10108667" cy="3155928"/>
            <a:chOff x="1037721" y="2414315"/>
            <a:chExt cx="10108667" cy="3155928"/>
          </a:xfrm>
        </p:grpSpPr>
        <p:cxnSp>
          <p:nvCxnSpPr>
            <p:cNvPr id="4" name="直接连接符 3"/>
            <p:cNvCxnSpPr/>
            <p:nvPr>
              <p:custDataLst>
                <p:tags r:id="rId2"/>
              </p:custDataLst>
            </p:nvPr>
          </p:nvCxnSpPr>
          <p:spPr>
            <a:xfrm>
              <a:off x="9042935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>
              <p:custDataLst>
                <p:tags r:id="rId3"/>
              </p:custDataLst>
            </p:nvPr>
          </p:nvCxnSpPr>
          <p:spPr>
            <a:xfrm>
              <a:off x="6092053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4"/>
              </p:custDataLst>
            </p:nvPr>
          </p:nvCxnSpPr>
          <p:spPr>
            <a:xfrm>
              <a:off x="3141171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í$ļíḋê"/>
            <p:cNvSpPr/>
            <p:nvPr>
              <p:custDataLst>
                <p:tags r:id="rId5"/>
              </p:custDataLst>
            </p:nvPr>
          </p:nvSpPr>
          <p:spPr bwMode="auto">
            <a:xfrm rot="5400000">
              <a:off x="1642872" y="3566356"/>
              <a:ext cx="45718" cy="1256019"/>
            </a:xfrm>
            <a:prstGeom prst="rect">
              <a:avLst/>
            </a:prstGeom>
            <a:solidFill>
              <a:srgbClr val="01255A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3" name="í$ļîdè"/>
            <p:cNvSpPr/>
            <p:nvPr>
              <p:custDataLst>
                <p:tags r:id="rId6"/>
              </p:custDataLst>
            </p:nvPr>
          </p:nvSpPr>
          <p:spPr bwMode="auto">
            <a:xfrm rot="5400000">
              <a:off x="4593754" y="3552984"/>
              <a:ext cx="45718" cy="1256019"/>
            </a:xfrm>
            <a:prstGeom prst="rect">
              <a:avLst/>
            </a:prstGeom>
            <a:solidFill>
              <a:srgbClr val="ED7D3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5" name="ïṥliḋè"/>
            <p:cNvSpPr/>
            <p:nvPr>
              <p:custDataLst>
                <p:tags r:id="rId7"/>
              </p:custDataLst>
            </p:nvPr>
          </p:nvSpPr>
          <p:spPr bwMode="auto">
            <a:xfrm rot="5400000">
              <a:off x="7544636" y="3566357"/>
              <a:ext cx="45718" cy="1256019"/>
            </a:xfrm>
            <a:prstGeom prst="rect">
              <a:avLst/>
            </a:prstGeom>
            <a:solidFill>
              <a:srgbClr val="01255A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7" name="iṩḻîḓé"/>
            <p:cNvSpPr/>
            <p:nvPr>
              <p:custDataLst>
                <p:tags r:id="rId8"/>
              </p:custDataLst>
            </p:nvPr>
          </p:nvSpPr>
          <p:spPr bwMode="auto">
            <a:xfrm rot="5400000">
              <a:off x="10495520" y="3551413"/>
              <a:ext cx="45718" cy="1256019"/>
            </a:xfrm>
            <a:prstGeom prst="rect">
              <a:avLst/>
            </a:prstGeom>
            <a:solidFill>
              <a:srgbClr val="ED7D3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38" name="矩形 37"/>
          <p:cNvSpPr/>
          <p:nvPr>
            <p:custDataLst>
              <p:tags r:id="rId9"/>
            </p:custDataLst>
          </p:nvPr>
        </p:nvSpPr>
        <p:spPr>
          <a:xfrm>
            <a:off x="405765" y="4769485"/>
            <a:ext cx="2323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线程生命周期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67" name="矩形 66"/>
          <p:cNvSpPr/>
          <p:nvPr>
            <p:custDataLst>
              <p:tags r:id="rId10"/>
            </p:custDataLst>
          </p:nvPr>
        </p:nvSpPr>
        <p:spPr>
          <a:xfrm>
            <a:off x="3316362" y="4763502"/>
            <a:ext cx="24911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线程的休眠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与终止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11"/>
            </p:custDataLst>
          </p:nvPr>
        </p:nvSpPr>
        <p:spPr>
          <a:xfrm>
            <a:off x="6450330" y="4763770"/>
            <a:ext cx="2223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守护线程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4" name="矩形 73"/>
          <p:cNvSpPr/>
          <p:nvPr>
            <p:custDataLst>
              <p:tags r:id="rId12"/>
            </p:custDataLst>
          </p:nvPr>
        </p:nvSpPr>
        <p:spPr>
          <a:xfrm>
            <a:off x="9451975" y="4802505"/>
            <a:ext cx="2057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定时任务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90567" y="933562"/>
            <a:ext cx="1888642" cy="1015663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300" normalizeH="0" baseline="0" noProof="0" dirty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目录</a:t>
            </a:r>
            <a:endParaRPr kumimoji="0" lang="zh-CN" altLang="en-US" sz="60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062581" y="1179783"/>
            <a:ext cx="2435347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CONTENTS</a:t>
            </a:r>
            <a:endParaRPr kumimoji="0" lang="en-US" altLang="zh-CN" sz="3200" b="1" i="0" u="none" strike="noStrike" kern="1200" cap="none" spc="0" normalizeH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8" name="矩形 47"/>
          <p:cNvSpPr/>
          <p:nvPr>
            <p:custDataLst>
              <p:tags r:id="rId13"/>
            </p:custDataLst>
          </p:nvPr>
        </p:nvSpPr>
        <p:spPr>
          <a:xfrm>
            <a:off x="954799" y="2985340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05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9" name="矩形 48"/>
          <p:cNvSpPr/>
          <p:nvPr>
            <p:custDataLst>
              <p:tags r:id="rId14"/>
            </p:custDataLst>
          </p:nvPr>
        </p:nvSpPr>
        <p:spPr>
          <a:xfrm>
            <a:off x="3887918" y="2983717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06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50" name="矩形 49"/>
          <p:cNvSpPr/>
          <p:nvPr>
            <p:custDataLst>
              <p:tags r:id="rId15"/>
            </p:custDataLst>
          </p:nvPr>
        </p:nvSpPr>
        <p:spPr>
          <a:xfrm>
            <a:off x="6851938" y="3019115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07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51" name="矩形 50"/>
          <p:cNvSpPr/>
          <p:nvPr>
            <p:custDataLst>
              <p:tags r:id="rId16"/>
            </p:custDataLst>
          </p:nvPr>
        </p:nvSpPr>
        <p:spPr>
          <a:xfrm>
            <a:off x="9785057" y="3017492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08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986155" y="5693410"/>
            <a:ext cx="2044700" cy="2044700"/>
          </a:xfrm>
          <a:prstGeom prst="ellipse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-466725" y="5224145"/>
            <a:ext cx="1005840" cy="100584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5d0495981e06a4beefc1a7ac3c41024d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67" grpId="0"/>
      <p:bldP spid="67" grpId="1"/>
      <p:bldP spid="73" grpId="0"/>
      <p:bldP spid="73" grpId="1"/>
      <p:bldP spid="74" grpId="0"/>
      <p:bldP spid="74" grpId="1"/>
      <p:bldP spid="77" grpId="0"/>
      <p:bldP spid="77" grpId="1" bldLvl="0" animBg="1"/>
      <p:bldP spid="78" grpId="0"/>
      <p:bldP spid="78" grpId="1" bldLvl="0" animBg="1"/>
      <p:bldP spid="48" grpId="0"/>
      <p:bldP spid="48" grpId="1" bldLvl="0" animBg="1"/>
      <p:bldP spid="49" grpId="0"/>
      <p:bldP spid="49" grpId="1" bldLvl="0" animBg="1"/>
      <p:bldP spid="50" grpId="0"/>
      <p:bldP spid="50" grpId="1" bldLvl="0" animBg="1"/>
      <p:bldP spid="51" grpId="0"/>
      <p:bldP spid="51" grpId="1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>
            <p:custDataLst>
              <p:tags r:id="rId1"/>
            </p:custDataLst>
          </p:nvPr>
        </p:nvGrpSpPr>
        <p:grpSpPr>
          <a:xfrm>
            <a:off x="976125" y="2537605"/>
            <a:ext cx="10108667" cy="3155928"/>
            <a:chOff x="1037721" y="2414315"/>
            <a:chExt cx="10108667" cy="3155928"/>
          </a:xfrm>
        </p:grpSpPr>
        <p:cxnSp>
          <p:nvCxnSpPr>
            <p:cNvPr id="4" name="直接连接符 3"/>
            <p:cNvCxnSpPr/>
            <p:nvPr>
              <p:custDataLst>
                <p:tags r:id="rId2"/>
              </p:custDataLst>
            </p:nvPr>
          </p:nvCxnSpPr>
          <p:spPr>
            <a:xfrm>
              <a:off x="9042935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>
              <p:custDataLst>
                <p:tags r:id="rId3"/>
              </p:custDataLst>
            </p:nvPr>
          </p:nvCxnSpPr>
          <p:spPr>
            <a:xfrm>
              <a:off x="6092053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4"/>
              </p:custDataLst>
            </p:nvPr>
          </p:nvCxnSpPr>
          <p:spPr>
            <a:xfrm>
              <a:off x="3141171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í$ļíḋê"/>
            <p:cNvSpPr/>
            <p:nvPr>
              <p:custDataLst>
                <p:tags r:id="rId5"/>
              </p:custDataLst>
            </p:nvPr>
          </p:nvSpPr>
          <p:spPr bwMode="auto">
            <a:xfrm rot="5400000">
              <a:off x="1642872" y="3566356"/>
              <a:ext cx="45718" cy="1256019"/>
            </a:xfrm>
            <a:prstGeom prst="rect">
              <a:avLst/>
            </a:prstGeom>
            <a:solidFill>
              <a:srgbClr val="01255A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3" name="í$ļîdè"/>
            <p:cNvSpPr/>
            <p:nvPr>
              <p:custDataLst>
                <p:tags r:id="rId6"/>
              </p:custDataLst>
            </p:nvPr>
          </p:nvSpPr>
          <p:spPr bwMode="auto">
            <a:xfrm rot="5400000">
              <a:off x="4593754" y="3552984"/>
              <a:ext cx="45718" cy="1256019"/>
            </a:xfrm>
            <a:prstGeom prst="rect">
              <a:avLst/>
            </a:prstGeom>
            <a:solidFill>
              <a:srgbClr val="ED7D3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5" name="ïṥliḋè"/>
            <p:cNvSpPr/>
            <p:nvPr>
              <p:custDataLst>
                <p:tags r:id="rId7"/>
              </p:custDataLst>
            </p:nvPr>
          </p:nvSpPr>
          <p:spPr bwMode="auto">
            <a:xfrm rot="5400000">
              <a:off x="7544636" y="3566357"/>
              <a:ext cx="45718" cy="1256019"/>
            </a:xfrm>
            <a:prstGeom prst="rect">
              <a:avLst/>
            </a:prstGeom>
            <a:solidFill>
              <a:srgbClr val="01255A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7" name="iṩḻîḓé"/>
            <p:cNvSpPr/>
            <p:nvPr>
              <p:custDataLst>
                <p:tags r:id="rId8"/>
              </p:custDataLst>
            </p:nvPr>
          </p:nvSpPr>
          <p:spPr bwMode="auto">
            <a:xfrm rot="5400000">
              <a:off x="10495520" y="3551413"/>
              <a:ext cx="45718" cy="1256019"/>
            </a:xfrm>
            <a:prstGeom prst="rect">
              <a:avLst/>
            </a:prstGeom>
            <a:solidFill>
              <a:srgbClr val="ED7D3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38" name="矩形 37"/>
          <p:cNvSpPr/>
          <p:nvPr>
            <p:custDataLst>
              <p:tags r:id="rId9"/>
            </p:custDataLst>
          </p:nvPr>
        </p:nvSpPr>
        <p:spPr>
          <a:xfrm>
            <a:off x="405765" y="4769485"/>
            <a:ext cx="2323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线程的调度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67" name="矩形 66"/>
          <p:cNvSpPr/>
          <p:nvPr>
            <p:custDataLst>
              <p:tags r:id="rId10"/>
            </p:custDataLst>
          </p:nvPr>
        </p:nvSpPr>
        <p:spPr>
          <a:xfrm>
            <a:off x="3316362" y="4763502"/>
            <a:ext cx="2491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线程安全问题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11"/>
            </p:custDataLst>
          </p:nvPr>
        </p:nvSpPr>
        <p:spPr>
          <a:xfrm>
            <a:off x="6450330" y="4763770"/>
            <a:ext cx="2223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线程间的通信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4" name="矩形 73"/>
          <p:cNvSpPr/>
          <p:nvPr>
            <p:custDataLst>
              <p:tags r:id="rId12"/>
            </p:custDataLst>
          </p:nvPr>
        </p:nvSpPr>
        <p:spPr>
          <a:xfrm>
            <a:off x="9451975" y="4802505"/>
            <a:ext cx="2057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单例模式的线程安全问题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90567" y="933562"/>
            <a:ext cx="1888642" cy="1015663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300" normalizeH="0" baseline="0" noProof="0" dirty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目录</a:t>
            </a:r>
            <a:endParaRPr kumimoji="0" lang="zh-CN" altLang="en-US" sz="60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062581" y="1179783"/>
            <a:ext cx="2435347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CONTENTS</a:t>
            </a:r>
            <a:endParaRPr kumimoji="0" lang="en-US" altLang="zh-CN" sz="3200" b="1" i="0" u="none" strike="noStrike" kern="1200" cap="none" spc="0" normalizeH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8" name="矩形 47"/>
          <p:cNvSpPr/>
          <p:nvPr>
            <p:custDataLst>
              <p:tags r:id="rId13"/>
            </p:custDataLst>
          </p:nvPr>
        </p:nvSpPr>
        <p:spPr>
          <a:xfrm>
            <a:off x="954799" y="2985340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09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9" name="矩形 48"/>
          <p:cNvSpPr/>
          <p:nvPr>
            <p:custDataLst>
              <p:tags r:id="rId14"/>
            </p:custDataLst>
          </p:nvPr>
        </p:nvSpPr>
        <p:spPr>
          <a:xfrm>
            <a:off x="3887918" y="2983717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10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50" name="矩形 49"/>
          <p:cNvSpPr/>
          <p:nvPr>
            <p:custDataLst>
              <p:tags r:id="rId15"/>
            </p:custDataLst>
          </p:nvPr>
        </p:nvSpPr>
        <p:spPr>
          <a:xfrm>
            <a:off x="6851938" y="3019115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 dirty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11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51" name="矩形 50"/>
          <p:cNvSpPr/>
          <p:nvPr>
            <p:custDataLst>
              <p:tags r:id="rId16"/>
            </p:custDataLst>
          </p:nvPr>
        </p:nvSpPr>
        <p:spPr>
          <a:xfrm>
            <a:off x="9785057" y="3017492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12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986155" y="5693410"/>
            <a:ext cx="2044700" cy="2044700"/>
          </a:xfrm>
          <a:prstGeom prst="ellipse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-466725" y="5224145"/>
            <a:ext cx="1005840" cy="100584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5d0495981e06a4beefc1a7ac3c41024d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67" grpId="0"/>
      <p:bldP spid="67" grpId="1"/>
      <p:bldP spid="73" grpId="0"/>
      <p:bldP spid="73" grpId="1"/>
      <p:bldP spid="74" grpId="0"/>
      <p:bldP spid="74" grpId="1"/>
      <p:bldP spid="77" grpId="0"/>
      <p:bldP spid="77" grpId="1" bldLvl="0" animBg="1"/>
      <p:bldP spid="78" grpId="0"/>
      <p:bldP spid="78" grpId="1" bldLvl="0" animBg="1"/>
      <p:bldP spid="48" grpId="0"/>
      <p:bldP spid="48" grpId="1" bldLvl="0" animBg="1"/>
      <p:bldP spid="49" grpId="0"/>
      <p:bldP spid="49" grpId="1" bldLvl="0" animBg="1"/>
      <p:bldP spid="50" grpId="0"/>
      <p:bldP spid="50" grpId="1" bldLvl="0" animBg="1"/>
      <p:bldP spid="51" grpId="0"/>
      <p:bldP spid="51" grpId="1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>
            <p:custDataLst>
              <p:tags r:id="rId1"/>
            </p:custDataLst>
          </p:nvPr>
        </p:nvGrpSpPr>
        <p:grpSpPr>
          <a:xfrm>
            <a:off x="976126" y="2537605"/>
            <a:ext cx="8005213" cy="3155928"/>
            <a:chOff x="1037722" y="2414315"/>
            <a:chExt cx="8005213" cy="3155928"/>
          </a:xfrm>
        </p:grpSpPr>
        <p:cxnSp>
          <p:nvCxnSpPr>
            <p:cNvPr id="4" name="直接连接符 3"/>
            <p:cNvCxnSpPr/>
            <p:nvPr>
              <p:custDataLst>
                <p:tags r:id="rId2"/>
              </p:custDataLst>
            </p:nvPr>
          </p:nvCxnSpPr>
          <p:spPr>
            <a:xfrm>
              <a:off x="9042935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>
              <p:custDataLst>
                <p:tags r:id="rId3"/>
              </p:custDataLst>
            </p:nvPr>
          </p:nvCxnSpPr>
          <p:spPr>
            <a:xfrm>
              <a:off x="6092053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4"/>
              </p:custDataLst>
            </p:nvPr>
          </p:nvCxnSpPr>
          <p:spPr>
            <a:xfrm>
              <a:off x="3141171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í$ļíḋê"/>
            <p:cNvSpPr/>
            <p:nvPr>
              <p:custDataLst>
                <p:tags r:id="rId5"/>
              </p:custDataLst>
            </p:nvPr>
          </p:nvSpPr>
          <p:spPr bwMode="auto">
            <a:xfrm rot="5400000">
              <a:off x="1642872" y="3566356"/>
              <a:ext cx="45718" cy="1256019"/>
            </a:xfrm>
            <a:prstGeom prst="rect">
              <a:avLst/>
            </a:prstGeom>
            <a:solidFill>
              <a:srgbClr val="01255A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3" name="í$ļîdè"/>
            <p:cNvSpPr/>
            <p:nvPr>
              <p:custDataLst>
                <p:tags r:id="rId6"/>
              </p:custDataLst>
            </p:nvPr>
          </p:nvSpPr>
          <p:spPr bwMode="auto">
            <a:xfrm rot="5400000">
              <a:off x="4593754" y="3552984"/>
              <a:ext cx="45718" cy="1256019"/>
            </a:xfrm>
            <a:prstGeom prst="rect">
              <a:avLst/>
            </a:prstGeom>
            <a:solidFill>
              <a:srgbClr val="ED7D3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5" name="ïṥliḋè"/>
            <p:cNvSpPr/>
            <p:nvPr>
              <p:custDataLst>
                <p:tags r:id="rId7"/>
              </p:custDataLst>
            </p:nvPr>
          </p:nvSpPr>
          <p:spPr bwMode="auto">
            <a:xfrm rot="5400000">
              <a:off x="7544636" y="3566357"/>
              <a:ext cx="45718" cy="1256019"/>
            </a:xfrm>
            <a:prstGeom prst="rect">
              <a:avLst/>
            </a:prstGeom>
            <a:solidFill>
              <a:srgbClr val="01255A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38" name="矩形 37"/>
          <p:cNvSpPr/>
          <p:nvPr>
            <p:custDataLst>
              <p:tags r:id="rId8"/>
            </p:custDataLst>
          </p:nvPr>
        </p:nvSpPr>
        <p:spPr>
          <a:xfrm>
            <a:off x="405765" y="4769485"/>
            <a:ext cx="2323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可重入锁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67" name="矩形 66"/>
          <p:cNvSpPr/>
          <p:nvPr>
            <p:custDataLst>
              <p:tags r:id="rId9"/>
            </p:custDataLst>
          </p:nvPr>
        </p:nvSpPr>
        <p:spPr>
          <a:xfrm>
            <a:off x="3316362" y="4763502"/>
            <a:ext cx="24911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Callable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实现线程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10"/>
            </p:custDataLst>
          </p:nvPr>
        </p:nvSpPr>
        <p:spPr>
          <a:xfrm>
            <a:off x="6450330" y="4763770"/>
            <a:ext cx="22231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线程池实现线程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90567" y="933562"/>
            <a:ext cx="1888642" cy="1015663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300" normalizeH="0" baseline="0" noProof="0" dirty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目录</a:t>
            </a:r>
            <a:endParaRPr kumimoji="0" lang="zh-CN" altLang="en-US" sz="60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062581" y="1179783"/>
            <a:ext cx="2435347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CONTENTS</a:t>
            </a:r>
            <a:endParaRPr kumimoji="0" lang="en-US" altLang="zh-CN" sz="3200" b="1" i="0" u="none" strike="noStrike" kern="1200" cap="none" spc="0" normalizeH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8" name="矩形 47"/>
          <p:cNvSpPr/>
          <p:nvPr>
            <p:custDataLst>
              <p:tags r:id="rId11"/>
            </p:custDataLst>
          </p:nvPr>
        </p:nvSpPr>
        <p:spPr>
          <a:xfrm>
            <a:off x="954799" y="2985340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 dirty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13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9" name="矩形 48"/>
          <p:cNvSpPr/>
          <p:nvPr>
            <p:custDataLst>
              <p:tags r:id="rId12"/>
            </p:custDataLst>
          </p:nvPr>
        </p:nvSpPr>
        <p:spPr>
          <a:xfrm>
            <a:off x="3887918" y="2983717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14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50" name="矩形 49"/>
          <p:cNvSpPr/>
          <p:nvPr>
            <p:custDataLst>
              <p:tags r:id="rId13"/>
            </p:custDataLst>
          </p:nvPr>
        </p:nvSpPr>
        <p:spPr>
          <a:xfrm>
            <a:off x="6851938" y="3019115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 dirty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15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986155" y="5693410"/>
            <a:ext cx="2044700" cy="2044700"/>
          </a:xfrm>
          <a:prstGeom prst="ellipse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-466725" y="5224145"/>
            <a:ext cx="1005840" cy="100584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5d0495981e06a4beefc1a7ac3c41024d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67" grpId="0"/>
      <p:bldP spid="67" grpId="1"/>
      <p:bldP spid="73" grpId="0"/>
      <p:bldP spid="73" grpId="1"/>
      <p:bldP spid="77" grpId="0"/>
      <p:bldP spid="77" grpId="1" bldLvl="0" animBg="1"/>
      <p:bldP spid="78" grpId="0"/>
      <p:bldP spid="78" grpId="1" bldLvl="0" animBg="1"/>
      <p:bldP spid="48" grpId="0"/>
      <p:bldP spid="48" grpId="1" bldLvl="0" animBg="1"/>
      <p:bldP spid="49" grpId="0"/>
      <p:bldP spid="49" grpId="1" bldLvl="0" animBg="1"/>
      <p:bldP spid="50" grpId="0"/>
      <p:bldP spid="50" grpId="1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75385" y="934720"/>
            <a:ext cx="9582785" cy="532574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None/>
              <a:defRPr/>
            </a:pP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300" b="1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什么是进程？什么是线程？它们的区别？</a:t>
            </a:r>
            <a:endParaRPr lang="zh-CN" altLang="en-US" sz="1300" b="1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进程是指操作系统中的一段程序，它是一个正在执行中的程序实例，具有独立的内存空间和系统资源，如文件、网络端口等。在计算机程序执行时，先创建进程，再在进程中进行程序的执行。一般来说，一个进程可以包含多个线程。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线程是指进程中的一个执行单元，是进程的一部分，它负责在进程中执行程序代码。每个线程都有自己的栈和程序计数器，并且可以共享进程的资源。多个线程可以在同一时刻执行不同的操作，从而提高了程序的执行效率。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现代的操作系统是支持多进程的，也就是可以启动多个软件，一个软件就是一个进程。称为：多进程并发。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通常一个进程都是可以启动多个线程的。称为：多线程并发。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300" b="1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多线程的作用？</a:t>
            </a:r>
            <a:endParaRPr lang="zh-CN" altLang="en-US" sz="1300" b="1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提高处理效率。（多线程的优点之一是能够使 CPU 在处理一个任务时同时处理多个线程，这样可以充分利用 CPU 的资源，提高 CPU 的利用效率。）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300" b="1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JVM</a:t>
            </a:r>
            <a:r>
              <a:rPr lang="zh-CN" altLang="en-US" sz="1300" b="1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规范中规定：</a:t>
            </a:r>
            <a:endParaRPr lang="zh-CN" altLang="en-US" sz="1300" b="1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堆内存、方法区</a:t>
            </a:r>
            <a:r>
              <a:rPr lang="en-US" altLang="zh-CN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是线程共享的。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虚拟机栈、本地方法栈、程序计数器</a:t>
            </a:r>
            <a:r>
              <a:rPr lang="en-US" altLang="zh-CN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是每个线程私有的。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 startAt="4"/>
              <a:defRPr/>
            </a:pPr>
            <a:r>
              <a:rPr lang="en-US" altLang="zh-CN" sz="1300" b="1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关于Java程序的运行原理</a:t>
            </a:r>
            <a:endParaRPr lang="en-US" altLang="zh-CN" sz="1300" b="1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2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en-US" altLang="zh-CN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“java HelloWorld”</a:t>
            </a: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执行后，会启动</a:t>
            </a:r>
            <a:r>
              <a:rPr lang="en-US" altLang="zh-CN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JVM</a:t>
            </a: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JVM</a:t>
            </a: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的启动表示一个进程启动了。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2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en-US" altLang="zh-CN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JVM</a:t>
            </a: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进程会首先启动一个主线程（</a:t>
            </a:r>
            <a:r>
              <a:rPr lang="en-US" altLang="zh-CN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main-thread</a:t>
            </a: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），主线程负责调用</a:t>
            </a:r>
            <a:r>
              <a:rPr lang="en-US" altLang="zh-CN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main</a:t>
            </a: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方法。因此</a:t>
            </a:r>
            <a:r>
              <a:rPr lang="en-US" altLang="zh-CN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main</a:t>
            </a: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方法是在主线程中运行的。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2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除了主线程之外，还启动了一个垃圾回收线程。因此启动</a:t>
            </a:r>
            <a:r>
              <a:rPr lang="en-US" altLang="zh-CN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JVM</a:t>
            </a: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，至少启动了两个线程。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2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在</a:t>
            </a:r>
            <a:r>
              <a:rPr lang="en-US" altLang="zh-CN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main</a:t>
            </a: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方法的执行过程中，程序员可以手动创建其他线程对象并启动。</a:t>
            </a:r>
            <a:endParaRPr lang="en-US" altLang="zh-CN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34175" cy="497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01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线程概述</a:t>
            </a:r>
            <a:endParaRPr lang="en-US" altLang="zh-CN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  <a:p>
            <a:pPr lvl="0">
              <a:defRPr/>
            </a:pP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pic>
        <p:nvPicPr>
          <p:cNvPr id="3" name="图片 2" descr="未命名文件 (1)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285605" y="3642995"/>
            <a:ext cx="2311400" cy="1815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75385" y="1000125"/>
            <a:ext cx="9582785" cy="459676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并发（concurrency）</a:t>
            </a:r>
            <a:endParaRPr lang="zh-CN" altLang="en-US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使用单核CPU的时候，同一时刻只能有一条指令执行，但多个指令被快速的轮换执行，使得在宏观上具有多个指令同时执行的效果，但在微观上并不是同时执行的，只是把时间分成若干端，使多个指令快速交替的执行。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如上图所示，假设只有一个CPU资源，线程之间要竞争得到执行机会。图中的第一个阶段，在A执行的过程中，B、C不会执行，因为这段时间内这个CPU资源被A竞争到了，同理，第二阶段只有B在执行，第三阶段只有C在执行。其实，并发过程中，A、B、C并不是同时进行的（微观角度），但又是同时进行的（宏观角度）。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在同一个时间点上，一个CPU只能支持一个线程在执行。因为CPU运行的速度很快，CPU使用抢占式调度模式在多个线程间进行着高速的切换，因此我们看起来的感觉就像是多线程一样，也就是看上去就是在同一时刻运行。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34175" cy="497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02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并发与并行</a:t>
            </a:r>
            <a:endParaRPr lang="en-US" altLang="zh-CN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  <a:p>
            <a:pPr lvl="0">
              <a:defRPr/>
            </a:pP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pic>
        <p:nvPicPr>
          <p:cNvPr id="2" name="图片 1" descr="图片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305" y="2261235"/>
            <a:ext cx="5191125" cy="1609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75385" y="1138555"/>
            <a:ext cx="9582785" cy="302704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并行（parallellism）</a:t>
            </a:r>
            <a:endParaRPr lang="zh-CN" altLang="en-US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使用多核CPU的时候，同一时刻，有多条指令在多个CPU上同时执行。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如图所示，在同一时刻，ABC都是同时执行（微观、宏观）。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34175" cy="497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02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并发与并行</a:t>
            </a:r>
            <a:endParaRPr lang="en-US" altLang="zh-CN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  <a:p>
            <a:pPr lvl="0">
              <a:defRPr/>
            </a:pP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pic>
        <p:nvPicPr>
          <p:cNvPr id="3" name="图片 2" descr="图片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495" y="2091055"/>
            <a:ext cx="6391275" cy="1628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38225" y="1138555"/>
            <a:ext cx="9582785" cy="50165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并发编程与并行编程</a:t>
            </a:r>
            <a:endParaRPr lang="zh-CN" altLang="en-US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在CPU比较繁忙（假设为单核CPU），如果开启了很多个线程，则只能为一个线程分配仅有的CPU资源，这些线程就会为自己尽量多抢时间片，这就是通过多线程实现并发，线程之间会竞争CPU资源争取执行机会。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在CPU资源比较充足的时候，一个进程内的多个线程，可以被分配到不同的CPU资源，这就是通过多线程实现并行。 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至于多线程实现的是并发还是并行？上面所说，所写多线程可能被分配到一个CPU内核中执行，也可能被分配到不同CPU执行，分配过程是操作系统所为，不可人为控制。所以，如果有人问我我所写的多线程是并发还是并行的？我会说，都有可能。 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总结：单核CPU上的多线程，只是由操作系统来完成多任务间对CPU的运行切换，并非真正意义上的并发。随着多核CPU的出现，也就意味着不同的线程能被不同的CPU核得到真正意义的并行执行，故而多线程技术得到广泛应用。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不管并发还是并行，都提高了程序对CPU资源的利用率，最大限度地利用CPU资源，而我们使用多线程的目的就是为了提高CPU资源的利用率。</a:t>
            </a:r>
            <a:endParaRPr lang="zh-CN" altLang="en-US" sz="16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34175" cy="497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02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并发与并行</a:t>
            </a:r>
            <a:endParaRPr lang="en-US" altLang="zh-CN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  <a:p>
            <a:pPr lvl="0">
              <a:defRPr/>
            </a:pP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p="http://schemas.openxmlformats.org/presentationml/2006/main">
  <p:tag name="PA" val="v5.2.11"/>
</p:tagLst>
</file>

<file path=ppt/tags/tag10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11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12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13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14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15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16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17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18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19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2.xml><?xml version="1.0" encoding="utf-8"?>
<p:tagLst xmlns:p="http://schemas.openxmlformats.org/presentationml/2006/main">
  <p:tag name="PA" val="v5.2.11"/>
</p:tagLst>
</file>

<file path=ppt/tags/tag20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21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22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23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24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27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28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29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31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32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33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34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35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36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37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38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39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41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44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45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46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47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48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49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5.xml><?xml version="1.0" encoding="utf-8"?>
<p:tagLst xmlns:p="http://schemas.openxmlformats.org/presentationml/2006/main">
  <p:tag name="PA" val="v5.2.11"/>
</p:tagLst>
</file>

<file path=ppt/tags/tag50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51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52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53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54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55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56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57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58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PA" val="v5.2.11"/>
</p:tagLst>
</file>

<file path=ppt/tags/tag60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61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62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63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64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65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66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67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68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69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7.xml><?xml version="1.0" encoding="utf-8"?>
<p:tagLst xmlns:p="http://schemas.openxmlformats.org/presentationml/2006/main">
  <p:tag name="PA" val="v5.2.11"/>
</p:tagLst>
</file>

<file path=ppt/tags/tag70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71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72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ISLIDE.ICON" val="#176715;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COMMONDATA" val="eyJoZGlkIjoiYTcyYmVjMTcwOWFmNjA4YzMzMmY4MjU1YmU4YjVjNjcifQ=="/>
  <p:tag name="commondata" val="eyJoZGlkIjoiNGZiMmNiMjBhODhhNzk3MjBiMjM1MzUzMzI3ZDg5ZWYifQ=="/>
</p:tagLst>
</file>

<file path=ppt/tags/tag9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3021</Words>
  <Application>WPS 演示</Application>
  <PresentationFormat>宽屏</PresentationFormat>
  <Paragraphs>220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2" baseType="lpstr">
      <vt:lpstr>Arial</vt:lpstr>
      <vt:lpstr>宋体</vt:lpstr>
      <vt:lpstr>Wingdings</vt:lpstr>
      <vt:lpstr>Calibri Light</vt:lpstr>
      <vt:lpstr>Symbol</vt:lpstr>
      <vt:lpstr>思源黑体 CN Normal</vt:lpstr>
      <vt:lpstr>微软雅黑</vt:lpstr>
      <vt:lpstr>黑体</vt:lpstr>
      <vt:lpstr>思源黑体 CN Medium</vt:lpstr>
      <vt:lpstr>思源黑体 CN Bold</vt:lpstr>
      <vt:lpstr>思源宋体 CN Heavy</vt:lpstr>
      <vt:lpstr>Wingdings</vt:lpstr>
      <vt:lpstr>Arial Unicode MS</vt:lpstr>
      <vt:lpstr>Arial Black</vt:lpstr>
      <vt:lpstr>Calibri</vt:lpstr>
      <vt:lpstr>思源黑体 CN Regular</vt:lpstr>
      <vt:lpstr>思源黑体 CN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柯媛媛</dc:creator>
  <cp:lastModifiedBy>杜聚宾</cp:lastModifiedBy>
  <cp:revision>690</cp:revision>
  <dcterms:created xsi:type="dcterms:W3CDTF">2019-09-19T02:01:00Z</dcterms:created>
  <dcterms:modified xsi:type="dcterms:W3CDTF">2024-02-04T14:49:29Z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2052-12.1.0.16250</vt:lpwstr>
  </property>
  <property fmtid="{D5CDD505-2E9C-101B-9397-08002B2CF9AE}" pid="3" name="ICV">
    <vt:lpwstr>B4336ABF8D4B43BBBB25AAA0743935E4_12</vt:lpwstr>
  </property>
</Properties>
</file>