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7"/>
  </p:notesMasterIdLst>
  <p:sldIdLst>
    <p:sldId id="1874" r:id="rId3"/>
    <p:sldId id="1878" r:id="rId4"/>
    <p:sldId id="1949" r:id="rId5"/>
    <p:sldId id="1950" r:id="rId6"/>
    <p:sldId id="1951" r:id="rId7"/>
    <p:sldId id="1948" r:id="rId8"/>
    <p:sldId id="1941" r:id="rId9"/>
    <p:sldId id="1942" r:id="rId10"/>
    <p:sldId id="1944" r:id="rId11"/>
    <p:sldId id="1943" r:id="rId12"/>
    <p:sldId id="1945" r:id="rId13"/>
    <p:sldId id="1952" r:id="rId14"/>
    <p:sldId id="1946" r:id="rId15"/>
    <p:sldId id="194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4" autoAdjust="0"/>
    <p:restoredTop sz="72090" autoAdjust="0"/>
  </p:normalViewPr>
  <p:slideViewPr>
    <p:cSldViewPr snapToGrid="0">
      <p:cViewPr varScale="1">
        <p:scale>
          <a:sx n="62" d="100"/>
          <a:sy n="62" d="100"/>
        </p:scale>
        <p:origin x="1517"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3542C-E0FF-4323-BD7B-927F26D6BFBD}" type="datetimeFigureOut">
              <a:rPr lang="zh-CN" altLang="en-US" smtClean="0"/>
              <a:pPr/>
              <a:t>2021/6/20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C2E24-233C-4664-9425-2AB8895ADC52}" type="slidenum">
              <a:rPr lang="zh-CN" altLang="en-US" smtClean="0"/>
              <a:pPr/>
              <a:t>‹#›</a:t>
            </a:fld>
            <a:endParaRPr lang="zh-CN" altLang="en-US"/>
          </a:p>
        </p:txBody>
      </p:sp>
    </p:spTree>
    <p:extLst>
      <p:ext uri="{BB962C8B-B14F-4D97-AF65-F5344CB8AC3E}">
        <p14:creationId xmlns:p14="http://schemas.microsoft.com/office/powerpoint/2010/main" val="86771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a:t>
            </a:fld>
            <a:endParaRPr lang="zh-CN" altLang="en-US"/>
          </a:p>
        </p:txBody>
      </p:sp>
    </p:spTree>
    <p:extLst>
      <p:ext uri="{BB962C8B-B14F-4D97-AF65-F5344CB8AC3E}">
        <p14:creationId xmlns:p14="http://schemas.microsoft.com/office/powerpoint/2010/main" val="113144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 architecture is a layer-by-layer pipeline. There are ten conv blocks in neural networks, so there are ten function modules on our accelerator, and one module takes one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 module is divided into SCM, TCM, and RFC between two conv modules.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10</a:t>
            </a:fld>
            <a:endParaRPr lang="zh-CN" altLang="en-US"/>
          </a:p>
        </p:txBody>
      </p:sp>
    </p:spTree>
    <p:extLst>
      <p:ext uri="{BB962C8B-B14F-4D97-AF65-F5344CB8AC3E}">
        <p14:creationId xmlns:p14="http://schemas.microsoft.com/office/powerpoint/2010/main" val="2966781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Thanks for data reorganization, we can directly skip feature-graph computation on some channels, and also save storage volume for we compress weights in structured pruning ways. This further provides a structured dataflow on spatial convolution filters.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11</a:t>
            </a:fld>
            <a:endParaRPr lang="zh-CN" altLang="en-US"/>
          </a:p>
        </p:txBody>
      </p:sp>
    </p:spTree>
    <p:extLst>
      <p:ext uri="{BB962C8B-B14F-4D97-AF65-F5344CB8AC3E}">
        <p14:creationId xmlns:p14="http://schemas.microsoft.com/office/powerpoint/2010/main" val="159097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temporal conv module, design is more complex for both coarse-grained and fine-grained pruning is performed. To save DSP utilization and raises its using efficiency, we applied dynamic scheduling in TCM. After </a:t>
            </a:r>
            <a:r>
              <a:rPr lang="en-US" altLang="zh-CN" dirty="0" err="1"/>
              <a:t>relu</a:t>
            </a:r>
            <a:r>
              <a:rPr lang="en-US" altLang="zh-CN" dirty="0"/>
              <a:t> activation, feature itself is sparse, while conv parameter is also sparse after pruning. It is a typical sparse computing task. The accelerator generates the feature hot-code during </a:t>
            </a:r>
            <a:r>
              <a:rPr lang="en-US" altLang="zh-CN" dirty="0" err="1"/>
              <a:t>relu</a:t>
            </a:r>
            <a:r>
              <a:rPr lang="en-US" altLang="zh-CN" dirty="0"/>
              <a:t> process, indicating whether feature data is zero or not. Weight mask is decided by our fine-grained pruning pattern, and then conduct logical and with feature hot-code, choosing valid feature data. These data enters waiting queues to be computed by DSP.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our fine-grained pruning method provides a static and loop pruning patterns and masks, which greatly reduce the complexity of dataflow. Last but not least, such pruning method embeds a statistic sparsity, and based on the offline feature sparsity of  training set, we can calculate the number of DSP in on dynamic </a:t>
            </a:r>
            <a:r>
              <a:rPr lang="en-US" altLang="zh-CN" dirty="0" err="1"/>
              <a:t>mult</a:t>
            </a:r>
            <a:r>
              <a:rPr lang="en-US" altLang="zh-CN" dirty="0"/>
              <a:t>-pe, it is a possibility calculation.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turns out our design save 23.24% of DSPs, but only cost 7.40% max-delay.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12</a:t>
            </a:fld>
            <a:endParaRPr lang="zh-CN" altLang="en-US"/>
          </a:p>
        </p:txBody>
      </p:sp>
    </p:spTree>
    <p:extLst>
      <p:ext uri="{BB962C8B-B14F-4D97-AF65-F5344CB8AC3E}">
        <p14:creationId xmlns:p14="http://schemas.microsoft.com/office/powerpoint/2010/main" val="336187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our runtime feature compress module design.</a:t>
            </a:r>
            <a:r>
              <a:rPr lang="zh-CN" altLang="en-US" dirty="0"/>
              <a:t> </a:t>
            </a:r>
            <a:r>
              <a:rPr lang="en-US" altLang="zh-CN" dirty="0"/>
              <a:t>Feature</a:t>
            </a:r>
            <a:r>
              <a:rPr lang="zh-CN" altLang="en-US" dirty="0"/>
              <a:t> </a:t>
            </a:r>
            <a:r>
              <a:rPr lang="en-US" altLang="zh-CN" dirty="0"/>
              <a:t>is</a:t>
            </a:r>
            <a:r>
              <a:rPr lang="zh-CN" altLang="en-US" dirty="0"/>
              <a:t> </a:t>
            </a:r>
            <a:r>
              <a:rPr lang="en-US" altLang="zh-CN" dirty="0"/>
              <a:t>divided into several banks along channels, every sixteen data consists a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bank further contains four </a:t>
            </a:r>
            <a:r>
              <a:rPr lang="en-US" altLang="zh-CN" dirty="0" err="1"/>
              <a:t>minibanks</a:t>
            </a:r>
            <a:r>
              <a:rPr lang="en-US" altLang="zh-CN" dirty="0"/>
              <a:t>, each </a:t>
            </a:r>
            <a:r>
              <a:rPr lang="en-US" altLang="zh-CN" dirty="0" err="1"/>
              <a:t>minibanks</a:t>
            </a:r>
            <a:r>
              <a:rPr lang="en-US" altLang="zh-CN" dirty="0"/>
              <a:t> may vary from depth but with same data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Considers a bank of feature with this feature hot, there are five valid data in this feature bank. So we can get the </a:t>
            </a:r>
            <a:r>
              <a:rPr lang="en-US" altLang="zh-CN" dirty="0" err="1"/>
              <a:t>mbhot</a:t>
            </a:r>
            <a:r>
              <a:rPr lang="en-US" altLang="zh-CN" dirty="0"/>
              <a:t> code of this feature, means that the valid data in this feature bank need two </a:t>
            </a:r>
            <a:r>
              <a:rPr lang="en-US" altLang="zh-CN" dirty="0" err="1"/>
              <a:t>minibanks</a:t>
            </a:r>
            <a:r>
              <a:rPr lang="en-US" altLang="zh-CN" dirty="0"/>
              <a:t> to store. Finally, we </a:t>
            </a:r>
            <a:r>
              <a:rPr lang="en-US" altLang="zh-CN" dirty="0" err="1"/>
              <a:t>accmuluate</a:t>
            </a:r>
            <a:r>
              <a:rPr lang="en-US" altLang="zh-CN" dirty="0"/>
              <a:t> all five valid data to the head of bank and sends them to first two </a:t>
            </a:r>
            <a:r>
              <a:rPr lang="en-US" altLang="zh-CN" dirty="0" err="1"/>
              <a:t>minibanks</a:t>
            </a:r>
            <a:r>
              <a:rPr lang="en-US" altLang="zh-CN" dirty="0"/>
              <a:t>. In this way, we can save precious on-chip storage resources. Also feature hot is stored and in the decoding process, it helps feature in compressed format return to original shape.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depth of </a:t>
            </a:r>
            <a:r>
              <a:rPr lang="en-US" altLang="zh-CN" dirty="0" err="1"/>
              <a:t>minibank</a:t>
            </a:r>
            <a:r>
              <a:rPr lang="en-US" altLang="zh-CN" dirty="0"/>
              <a:t>, of course is an important issue. As well, we refer to the sparsity of feature in training set, as shown in the table. Different column stands for the </a:t>
            </a:r>
            <a:r>
              <a:rPr lang="en-US" altLang="zh-CN" dirty="0" err="1"/>
              <a:t>porpoation</a:t>
            </a:r>
            <a:r>
              <a:rPr lang="en-US" altLang="zh-CN" dirty="0"/>
              <a:t> of total banks with different sparsity. For example, in layer one’s spatial conv feature, 29.35% of feature has a sparsity between 50%-75% and 70.64% between 25%-50%. This information can guide us to adjust the depth of this layer’s </a:t>
            </a:r>
            <a:r>
              <a:rPr lang="en-US" altLang="zh-CN" dirty="0" err="1"/>
              <a:t>minibanks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our RFC structure can save lots of storage on-chip.</a:t>
            </a:r>
          </a:p>
        </p:txBody>
      </p:sp>
      <p:sp>
        <p:nvSpPr>
          <p:cNvPr id="4" name="灯片编号占位符 3"/>
          <p:cNvSpPr>
            <a:spLocks noGrp="1"/>
          </p:cNvSpPr>
          <p:nvPr>
            <p:ph type="sldNum" sz="quarter" idx="5"/>
          </p:nvPr>
        </p:nvSpPr>
        <p:spPr/>
        <p:txBody>
          <a:bodyPr/>
          <a:lstStyle/>
          <a:p>
            <a:fld id="{39536814-D824-4C75-B553-1EAE7F7B5508}" type="slidenum">
              <a:rPr lang="zh-CN" altLang="en-US" smtClean="0"/>
              <a:t>13</a:t>
            </a:fld>
            <a:endParaRPr lang="zh-CN" altLang="en-US"/>
          </a:p>
        </p:txBody>
      </p:sp>
    </p:spTree>
    <p:extLst>
      <p:ext uri="{BB962C8B-B14F-4D97-AF65-F5344CB8AC3E}">
        <p14:creationId xmlns:p14="http://schemas.microsoft.com/office/powerpoint/2010/main" val="26407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last chapter is the performance. Compared with former work, we exceed in almost all dimension.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when compared with high-end GPUs, we can also achieve a good speed-up on throughput with lower </a:t>
            </a:r>
            <a:r>
              <a:rPr lang="en-US" altLang="zh-CN"/>
              <a:t>power consumption.</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14</a:t>
            </a:fld>
            <a:endParaRPr lang="zh-CN" altLang="en-US"/>
          </a:p>
        </p:txBody>
      </p:sp>
    </p:spTree>
    <p:extLst>
      <p:ext uri="{BB962C8B-B14F-4D97-AF65-F5344CB8AC3E}">
        <p14:creationId xmlns:p14="http://schemas.microsoft.com/office/powerpoint/2010/main" val="44677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2</a:t>
            </a:fld>
            <a:endParaRPr lang="zh-CN" altLang="en-US"/>
          </a:p>
        </p:txBody>
      </p:sp>
    </p:spTree>
    <p:extLst>
      <p:ext uri="{BB962C8B-B14F-4D97-AF65-F5344CB8AC3E}">
        <p14:creationId xmlns:p14="http://schemas.microsoft.com/office/powerpoint/2010/main" val="373539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 is modeled by a graph with 25 points. Joints is seen as the points, and the main skeletons are seen as the edge with no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pose estimation technology, such as open-pose from CMU and alpha-pose from SJTU, we can take human skeletons from video stream and actual circumstances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skeletons’ feature is then be processed into tensors, and GCN action recognition models take such skeleton features as global input and output the prediction of body action, such as walking, drinking, sitting.</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3</a:t>
            </a:fld>
            <a:endParaRPr lang="zh-CN" altLang="en-US"/>
          </a:p>
        </p:txBody>
      </p:sp>
    </p:spTree>
    <p:extLst>
      <p:ext uri="{BB962C8B-B14F-4D97-AF65-F5344CB8AC3E}">
        <p14:creationId xmlns:p14="http://schemas.microsoft.com/office/powerpoint/2010/main" val="5388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Like helping disabled people to prevent danger situation or protect children in </a:t>
            </a:r>
            <a:r>
              <a:rPr lang="en-US" altLang="zh-CN" dirty="0" err="1"/>
              <a:t>kindergarden</a:t>
            </a:r>
            <a:r>
              <a:rPr lang="en-US" altLang="zh-CN" dirty="0"/>
              <a:t> away from subconscious danger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this algorithm can be applied in sports to detect fouls in physical 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shown in the table, 2s-AGCN model needs high-end GPU platforms for deploy, and having a big gap between pose-estimation algorithms on </a:t>
            </a:r>
            <a:r>
              <a:rPr lang="en-US" altLang="zh-CN" dirty="0" err="1"/>
              <a:t>throughtput</a:t>
            </a:r>
            <a:r>
              <a:rPr lang="en-US" altLang="zh-CN" dirty="0"/>
              <a:t> and power-efficiency due to its computing complexity.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4</a:t>
            </a:fld>
            <a:endParaRPr lang="zh-CN" altLang="en-US"/>
          </a:p>
        </p:txBody>
      </p:sp>
    </p:spTree>
    <p:extLst>
      <p:ext uri="{BB962C8B-B14F-4D97-AF65-F5344CB8AC3E}">
        <p14:creationId xmlns:p14="http://schemas.microsoft.com/office/powerpoint/2010/main" val="103669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human skeleton graph is static and unchangeable, while some other graphs have less important edge and points, which are ignored in some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there’re relation graph in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GCN action recognition models, which learns global relationship between points and edges. This graph is dense and positive to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Computing scale of this algorithms put great challenges to edge and embedded device.</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5</a:t>
            </a:fld>
            <a:endParaRPr lang="zh-CN" altLang="en-US"/>
          </a:p>
        </p:txBody>
      </p:sp>
    </p:spTree>
    <p:extLst>
      <p:ext uri="{BB962C8B-B14F-4D97-AF65-F5344CB8AC3E}">
        <p14:creationId xmlns:p14="http://schemas.microsoft.com/office/powerpoint/2010/main" val="152115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basic function block of 2s-AGCN contains XXX, and ten blocks consist the whole nets.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Fc layer’s output is a prediction of sixty kinds of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right part of the figure shows the dimension change of the feature tensor in each block.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6</a:t>
            </a:fld>
            <a:endParaRPr lang="zh-CN" altLang="en-US"/>
          </a:p>
        </p:txBody>
      </p:sp>
    </p:spTree>
    <p:extLst>
      <p:ext uri="{BB962C8B-B14F-4D97-AF65-F5344CB8AC3E}">
        <p14:creationId xmlns:p14="http://schemas.microsoft.com/office/powerpoint/2010/main" val="414060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ck is the self-similarity matrix. It is produced by procedures in red circle, which contains high-dimension matrix transposition and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experiment we found that on Nvidia 2080Ti, this ck is computed online and only provides 0.3% accuracy evaluation, but decreases the throughput by 42.50%. It is reasonable to trade ck for a better computing performance.</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7</a:t>
            </a:fld>
            <a:endParaRPr lang="zh-CN" altLang="en-US"/>
          </a:p>
        </p:txBody>
      </p:sp>
    </p:spTree>
    <p:extLst>
      <p:ext uri="{BB962C8B-B14F-4D97-AF65-F5344CB8AC3E}">
        <p14:creationId xmlns:p14="http://schemas.microsoft.com/office/powerpoint/2010/main" val="318232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Without </a:t>
            </a:r>
            <a:r>
              <a:rPr lang="en-US" altLang="zh-CN" dirty="0" err="1"/>
              <a:t>c_k</a:t>
            </a:r>
            <a:r>
              <a:rPr lang="en-US" altLang="zh-CN" dirty="0"/>
              <a:t>, the graph convolution can be depicted by this formula. </a:t>
            </a:r>
            <a:r>
              <a:rPr lang="en-US" altLang="zh-CN" dirty="0" err="1"/>
              <a:t>Gk</a:t>
            </a:r>
            <a:r>
              <a:rPr lang="en-US" altLang="zh-CN" dirty="0"/>
              <a:t> is the sum of </a:t>
            </a:r>
            <a:r>
              <a:rPr lang="en-US" altLang="zh-CN" dirty="0" err="1"/>
              <a:t>Ak+Bk</a:t>
            </a:r>
            <a:r>
              <a:rPr lang="en-US" altLang="zh-CN" dirty="0"/>
              <a:t>, and </a:t>
            </a:r>
            <a:r>
              <a:rPr lang="en-US" altLang="zh-CN" dirty="0" err="1"/>
              <a:t>Wk</a:t>
            </a:r>
            <a:r>
              <a:rPr lang="en-US" altLang="zh-CN" dirty="0"/>
              <a:t> is network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Considering the spatial conv layer of l+1, the input features first multiply with graph matrix in the order of channel, the graph-computing result then works with spatial conv filters, whose kernel size is one. If we set all parameter in the same channel as zero, as we see, the darker </a:t>
            </a:r>
            <a:r>
              <a:rPr lang="en-US" altLang="zh-CN" dirty="0" err="1"/>
              <a:t>colour’s</a:t>
            </a:r>
            <a:r>
              <a:rPr lang="en-US" altLang="zh-CN" dirty="0"/>
              <a:t> elements in the pictures, then we can not only skip the convolution computation, but also ignore the graph task here. However, if we apply the conventional random pruning method, only the convolution computation is optimized, graph task still need to be carried out. The reduction shows that, but reorganize the multiply order of weight elements and graph elements, it offers a chance of skipping both graph and convolution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layer 1+1’s spatial conv is generated by l layer’s temporal conv layer. Since the reorganization drops the whole channel of feature, it is naturally to prune the corresponding temporal conv filters. It can compress 49%-88% of weight in all temporal filters, depends on the channel pruning rate in reorganization phases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8</a:t>
            </a:fld>
            <a:endParaRPr lang="zh-CN" altLang="en-US"/>
          </a:p>
        </p:txBody>
      </p:sp>
    </p:spTree>
    <p:extLst>
      <p:ext uri="{BB962C8B-B14F-4D97-AF65-F5344CB8AC3E}">
        <p14:creationId xmlns:p14="http://schemas.microsoft.com/office/powerpoint/2010/main" val="250716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temporal conv are skeleton vectors stacked by time order, and the temporal kernel size is nine multiplies one. The nine stands for the reception field in time dimension. The insight of fine-grained pruning here is like sampling. Zero weight in kernel not only means ‘pruned’, but also means ‘not sampled’. By set some elements as zero, we can control the sampling frequency, starting points and schemes.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trying several pruning schemes, we got the best pruning pattern which can keep balance between compression rate and accuracy. We found that the sampling pattern plays a vital role here, with similar pruning rate, a more balanced sampling scheme can obviously take the better accuracy, like AA and BB. In AA, every elements has three or two chances to </a:t>
            </a:r>
            <a:r>
              <a:rPr lang="en-US" altLang="zh-CN" dirty="0" err="1"/>
              <a:t>participitad</a:t>
            </a:r>
            <a:r>
              <a:rPr lang="en-US" altLang="zh-CN" dirty="0"/>
              <a:t> in sampling, while BB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9</a:t>
            </a:fld>
            <a:endParaRPr lang="zh-CN" altLang="en-US"/>
          </a:p>
        </p:txBody>
      </p:sp>
    </p:spTree>
    <p:extLst>
      <p:ext uri="{BB962C8B-B14F-4D97-AF65-F5344CB8AC3E}">
        <p14:creationId xmlns:p14="http://schemas.microsoft.com/office/powerpoint/2010/main" val="223774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914400" y="2130426"/>
            <a:ext cx="10363200" cy="1470025"/>
          </a:xfrm>
        </p:spPr>
        <p:txBody>
          <a:bodyPr/>
          <a:lstStyle>
            <a:lvl1pPr>
              <a:defRPr sz="4400" baseline="0">
                <a:solidFill>
                  <a:schemeClr val="tx1"/>
                </a:solidFill>
                <a:latin typeface="Times New Roman" pitchFamily="18" charset="0"/>
                <a:ea typeface="隶书" pitchFamily="49" charset="-122"/>
              </a:defRPr>
            </a:lvl1pPr>
          </a:lstStyle>
          <a:p>
            <a:r>
              <a:rPr lang="zh-CN" altLang="en-US"/>
              <a:t>单击此处编辑母版标题样式</a:t>
            </a:r>
            <a:endParaRPr lang="zh-CN" altLang="en-US" dirty="0"/>
          </a:p>
        </p:txBody>
      </p:sp>
      <p:sp>
        <p:nvSpPr>
          <p:cNvPr id="3076" name="Rectangle 4"/>
          <p:cNvSpPr>
            <a:spLocks noGrp="1" noChangeArrowheads="1"/>
          </p:cNvSpPr>
          <p:nvPr>
            <p:ph type="subTitle" idx="1"/>
          </p:nvPr>
        </p:nvSpPr>
        <p:spPr>
          <a:xfrm>
            <a:off x="1828800" y="3886200"/>
            <a:ext cx="8534400" cy="1752600"/>
          </a:xfrm>
        </p:spPr>
        <p:txBody>
          <a:bodyPr/>
          <a:lstStyle>
            <a:lvl1pPr marL="0" indent="0" algn="ctr">
              <a:buFontTx/>
              <a:buNone/>
              <a:defRPr baseline="0">
                <a:solidFill>
                  <a:schemeClr val="tx1"/>
                </a:solidFill>
                <a:latin typeface="Times New Roman" pitchFamily="18" charset="0"/>
                <a:ea typeface="宋体" pitchFamily="2" charset="-122"/>
              </a:defRPr>
            </a:lvl1pPr>
          </a:lstStyle>
          <a:p>
            <a:r>
              <a:rPr lang="zh-CN" altLang="en-US"/>
              <a:t>单击此处编辑母版副标题样式</a:t>
            </a:r>
            <a:endParaRPr lang="zh-CN" altLang="en-US" dirty="0"/>
          </a:p>
        </p:txBody>
      </p:sp>
      <p:sp>
        <p:nvSpPr>
          <p:cNvPr id="4" name="Rectangle 5"/>
          <p:cNvSpPr>
            <a:spLocks noGrp="1" noChangeArrowheads="1"/>
          </p:cNvSpPr>
          <p:nvPr>
            <p:ph type="dt" sz="half" idx="10"/>
          </p:nvPr>
        </p:nvSpPr>
        <p:spPr bwMode="auto">
          <a:xfrm>
            <a:off x="609600" y="6481142"/>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fld id="{7BF848B7-73DC-4AD7-BD1B-EAECB32EB00A}" type="datetimeFigureOut">
              <a:rPr lang="zh-CN" altLang="en-US" smtClean="0"/>
              <a:pPr/>
              <a:t>2021/6/20</a:t>
            </a:fld>
            <a:endParaRPr lang="zh-CN" altLang="en-US"/>
          </a:p>
        </p:txBody>
      </p:sp>
      <p:sp>
        <p:nvSpPr>
          <p:cNvPr id="5" name="Rectangle 6"/>
          <p:cNvSpPr>
            <a:spLocks noGrp="1" noChangeArrowheads="1"/>
          </p:cNvSpPr>
          <p:nvPr>
            <p:ph type="ftr" sz="quarter" idx="11"/>
          </p:nvPr>
        </p:nvSpPr>
        <p:spPr bwMode="auto">
          <a:xfrm>
            <a:off x="4165600" y="6481142"/>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endParaRPr lang="zh-CN" altLang="en-US"/>
          </a:p>
        </p:txBody>
      </p:sp>
      <p:sp>
        <p:nvSpPr>
          <p:cNvPr id="6" name="Rectangle 7"/>
          <p:cNvSpPr>
            <a:spLocks noGrp="1" noChangeArrowheads="1"/>
          </p:cNvSpPr>
          <p:nvPr>
            <p:ph type="sldNum" sz="quarter" idx="12"/>
          </p:nvPr>
        </p:nvSpPr>
        <p:spPr>
          <a:xfrm>
            <a:off x="8737600" y="6381328"/>
            <a:ext cx="2844800" cy="476250"/>
          </a:xfrm>
        </p:spPr>
        <p:txBody>
          <a:bodyPr/>
          <a:lstStyle>
            <a:lvl1pPr>
              <a:defRPr sz="1400" baseline="0" smtClean="0">
                <a:solidFill>
                  <a:schemeClr val="tx1"/>
                </a:solidFill>
                <a:latin typeface="Times New Roman" pitchFamily="18" charset="0"/>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17375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7"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280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8" name="Date Placeholder 6"/>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9" name="Footer Placeholder 7"/>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10" name="Slide Number Placeholder 8"/>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28546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4" name="Footer Placeholder 3"/>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070470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5" name="Title 1"/>
          <p:cNvSpPr>
            <a:spLocks noGrp="1"/>
          </p:cNvSpPr>
          <p:nvPr>
            <p:ph type="title"/>
          </p:nvPr>
        </p:nvSpPr>
        <p:spPr>
          <a:xfrm>
            <a:off x="609600" y="339383"/>
            <a:ext cx="9355661" cy="827570"/>
          </a:xfrm>
        </p:spPr>
        <p:txBody>
          <a:bodyPr/>
          <a:lstStyle/>
          <a:p>
            <a:r>
              <a:rPr lang="zh-CN" altLang="en-US"/>
              <a:t>单击此处编辑母版标题样式</a:t>
            </a:r>
            <a:endParaRPr lang="en-US" dirty="0"/>
          </a:p>
        </p:txBody>
      </p:sp>
      <p:sp>
        <p:nvSpPr>
          <p:cNvPr id="7"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4" name="Date Placeholder 1"/>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2"/>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3"/>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22535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dirty="0">
                <a:solidFill>
                  <a:prstClr val="white"/>
                </a:solidFill>
              </a:rPr>
              <a:t>Click to edit Master title style</a:t>
            </a:r>
          </a:p>
        </p:txBody>
      </p:sp>
      <p:sp>
        <p:nvSpPr>
          <p:cNvPr id="2" name="Title 1"/>
          <p:cNvSpPr>
            <a:spLocks noGrp="1"/>
          </p:cNvSpPr>
          <p:nvPr>
            <p:ph type="title"/>
          </p:nvPr>
        </p:nvSpPr>
        <p:spPr>
          <a:xfrm>
            <a:off x="609601" y="1319876"/>
            <a:ext cx="4011084" cy="1162050"/>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766733" y="1329984"/>
            <a:ext cx="6815667" cy="4796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2617066"/>
            <a:ext cx="4011084" cy="3509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a:ea typeface="黑体"/>
                <a:cs typeface="Times New Roman"/>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70578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Title 1"/>
          <p:cNvSpPr>
            <a:spLocks noGrp="1"/>
          </p:cNvSpPr>
          <p:nvPr>
            <p:ph type="title"/>
          </p:nvPr>
        </p:nvSpPr>
        <p:spPr>
          <a:xfrm>
            <a:off x="2389717" y="4877829"/>
            <a:ext cx="7315200" cy="566738"/>
          </a:xfrm>
        </p:spPr>
        <p:txBody>
          <a:bodyPr anchor="b"/>
          <a:lstStyle>
            <a:lvl1pPr algn="l">
              <a:defRPr sz="20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2389717" y="1338569"/>
            <a:ext cx="7315200" cy="346623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444567"/>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0099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7"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7869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5"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Vertical Title 1"/>
          <p:cNvSpPr>
            <a:spLocks noGrp="1"/>
          </p:cNvSpPr>
          <p:nvPr>
            <p:ph type="title" orient="vert"/>
          </p:nvPr>
        </p:nvSpPr>
        <p:spPr>
          <a:xfrm>
            <a:off x="8839200" y="1295663"/>
            <a:ext cx="2743200" cy="489914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1295663"/>
            <a:ext cx="8026400" cy="489914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7"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978878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83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0584" y="6565900"/>
            <a:ext cx="2844800" cy="292100"/>
          </a:xfrm>
          <a:prstGeom prst="rect">
            <a:avLst/>
          </a:prstGeom>
        </p:spPr>
        <p:txBody>
          <a:body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4" name="页脚占位符 3"/>
          <p:cNvSpPr>
            <a:spLocks noGrp="1"/>
          </p:cNvSpPr>
          <p:nvPr>
            <p:ph type="ftr" sz="quarter" idx="11"/>
          </p:nvPr>
        </p:nvSpPr>
        <p:spPr/>
        <p:txBody>
          <a:bodyPr/>
          <a:lstStyle/>
          <a:p>
            <a:endParaRPr lang="zh-CN" altLang="en-US">
              <a:solidFill>
                <a:prstClr val="white"/>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pic>
        <p:nvPicPr>
          <p:cNvPr id="816130" name="Picture 2" descr="\\psf\Home\Desktop\tmp\ppt底图\03 封面.jpg"/>
          <p:cNvPicPr>
            <a:picLocks noChangeAspect="1" noChangeArrowheads="1"/>
          </p:cNvPicPr>
          <p:nvPr/>
        </p:nvPicPr>
        <p:blipFill>
          <a:blip r:embed="rId2"/>
          <a:srcRect/>
          <a:stretch>
            <a:fillRect/>
          </a:stretch>
        </p:blipFill>
        <p:spPr bwMode="auto">
          <a:xfrm>
            <a:off x="-7889" y="659"/>
            <a:ext cx="12199889" cy="6863951"/>
          </a:xfrm>
          <a:prstGeom prst="rect">
            <a:avLst/>
          </a:prstGeom>
          <a:noFill/>
        </p:spPr>
      </p:pic>
      <p:sp>
        <p:nvSpPr>
          <p:cNvPr id="2" name="标题 1"/>
          <p:cNvSpPr>
            <a:spLocks noGrp="1"/>
          </p:cNvSpPr>
          <p:nvPr>
            <p:ph type="title"/>
          </p:nvPr>
        </p:nvSpPr>
        <p:spPr>
          <a:xfrm>
            <a:off x="1315053" y="3178630"/>
            <a:ext cx="9355667" cy="828675"/>
          </a:xfrm>
        </p:spPr>
        <p:txBody>
          <a:bodyPr/>
          <a:lstStyle>
            <a:lvl1pPr algn="ct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81129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baseline="0">
                <a:latin typeface="Times New Roman" pitchFamily="18" charset="0"/>
                <a:ea typeface="微软雅黑" pitchFamily="34" charset="-122"/>
              </a:defRPr>
            </a:lvl1pPr>
          </a:lstStyle>
          <a:p>
            <a:pPr lvl="0"/>
            <a:r>
              <a:rPr lang="zh-CN" altLang="en-US"/>
              <a:t>单击此处编辑母版标题样式</a:t>
            </a:r>
            <a:endParaRPr lang="zh-CN" altLang="en-US" dirty="0"/>
          </a:p>
        </p:txBody>
      </p:sp>
      <p:sp>
        <p:nvSpPr>
          <p:cNvPr id="5" name="内容占位符 2"/>
          <p:cNvSpPr>
            <a:spLocks noGrp="1"/>
          </p:cNvSpPr>
          <p:nvPr>
            <p:ph idx="1"/>
          </p:nvPr>
        </p:nvSpPr>
        <p:spPr>
          <a:xfrm>
            <a:off x="609600" y="1412777"/>
            <a:ext cx="10972800" cy="4713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735828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4293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hart Placeholder 3"/>
          <p:cNvSpPr>
            <a:spLocks noGrp="1"/>
          </p:cNvSpPr>
          <p:nvPr>
            <p:ph type="chart" sz="half" idx="2"/>
          </p:nvPr>
        </p:nvSpPr>
        <p:spPr>
          <a:xfrm>
            <a:off x="6212417" y="1341438"/>
            <a:ext cx="5384800" cy="4751387"/>
          </a:xfrm>
        </p:spPr>
        <p:txBody>
          <a:bodyPr/>
          <a:lstStyle>
            <a:lvl1pPr>
              <a:defRPr baseline="0">
                <a:latin typeface="Times New Roman" pitchFamily="18" charset="0"/>
                <a:ea typeface="宋体" pitchFamily="2" charset="-122"/>
              </a:defRPr>
            </a:lvl1pPr>
          </a:lstStyle>
          <a:p>
            <a:pPr lvl="0"/>
            <a:r>
              <a:rPr lang="zh-CN" altLang="en-US" noProof="0"/>
              <a:t>单击图标添加图表</a:t>
            </a:r>
            <a:endParaRPr lang="en-US" noProof="0"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362860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2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88231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7BF848B7-73DC-4AD7-BD1B-EAECB32EB00A}" type="datetimeFigureOut">
              <a:rPr lang="zh-CN" altLang="en-US" smtClean="0"/>
              <a:pPr/>
              <a:t>2021/6/20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46048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7521" name="Picture 1" descr="\\psf\Home\Desktop\tmp\ppt底图\01 封面.jpg"/>
          <p:cNvPicPr>
            <a:picLocks noChangeAspect="1" noChangeArrowheads="1"/>
          </p:cNvPicPr>
          <p:nvPr/>
        </p:nvPicPr>
        <p:blipFill>
          <a:blip r:embed="rId2"/>
          <a:srcRect/>
          <a:stretch>
            <a:fillRect/>
          </a:stretch>
        </p:blipFill>
        <p:spPr bwMode="auto">
          <a:xfrm>
            <a:off x="3856" y="17253"/>
            <a:ext cx="12161328" cy="6840747"/>
          </a:xfrm>
          <a:prstGeom prst="rect">
            <a:avLst/>
          </a:prstGeom>
          <a:noFill/>
        </p:spPr>
      </p:pic>
      <p:sp>
        <p:nvSpPr>
          <p:cNvPr id="2" name="Title 1"/>
          <p:cNvSpPr>
            <a:spLocks noGrp="1"/>
          </p:cNvSpPr>
          <p:nvPr>
            <p:ph type="ctrTitle"/>
          </p:nvPr>
        </p:nvSpPr>
        <p:spPr>
          <a:xfrm>
            <a:off x="914400" y="2628118"/>
            <a:ext cx="10720235" cy="1541120"/>
          </a:xfrm>
        </p:spPr>
        <p:txBody>
          <a:bodyPr>
            <a:normAutofit/>
          </a:bodyPr>
          <a:lstStyle>
            <a:lvl1pPr>
              <a:defRPr sz="44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92068" y="4698640"/>
            <a:ext cx="8534400" cy="1150580"/>
          </a:xfrm>
        </p:spPr>
        <p:txBody>
          <a:bodyPr>
            <a:normAutofit/>
          </a:bodyPr>
          <a:lstStyle>
            <a:lvl1pPr marL="0" indent="0" algn="l">
              <a:buNone/>
              <a:defRPr sz="2800">
                <a:solidFill>
                  <a:schemeClr val="tx2">
                    <a:lumMod val="75000"/>
                  </a:schemeClr>
                </a:solidFill>
                <a:latin typeface="Times New Roman" pitchFamily="18" charset="0"/>
                <a:ea typeface="黑体" pitchFamily="49" charset="-122"/>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323457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705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84031"/>
            <a:ext cx="9355667" cy="828675"/>
          </a:xfrm>
        </p:spPr>
        <p:txBody>
          <a:bodyPr/>
          <a:lstStyle>
            <a:lvl1pPr>
              <a:defRPr sz="32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sz="1400"/>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
        <p:nvSpPr>
          <p:cNvPr id="8" name="矩形 7"/>
          <p:cNvSpPr/>
          <p:nvPr/>
        </p:nvSpPr>
        <p:spPr>
          <a:xfrm>
            <a:off x="609600" y="296556"/>
            <a:ext cx="8225424" cy="18000"/>
          </a:xfrm>
          <a:prstGeom prst="rect">
            <a:avLst/>
          </a:prstGeom>
          <a:gradFill flip="none" rotWithShape="1">
            <a:gsLst>
              <a:gs pos="0">
                <a:schemeClr val="bg1">
                  <a:lumMod val="95000"/>
                </a:schemeClr>
              </a:gs>
              <a:gs pos="70000">
                <a:schemeClr val="tx2">
                  <a:lumMod val="60000"/>
                  <a:lumOff val="40000"/>
                </a:schemeClr>
              </a:gs>
              <a:gs pos="100000">
                <a:schemeClr val="tx2">
                  <a:lumMod val="75000"/>
                </a:schemeClr>
              </a:gs>
            </a:gsLst>
            <a:lin ang="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prstClr val="black"/>
              </a:solidFill>
            </a:endParaRPr>
          </a:p>
        </p:txBody>
      </p:sp>
      <p:sp>
        <p:nvSpPr>
          <p:cNvPr id="9" name="Content Placeholder 7"/>
          <p:cNvSpPr>
            <a:spLocks noGrp="1"/>
          </p:cNvSpPr>
          <p:nvPr>
            <p:ph sz="quarter" idx="13"/>
          </p:nvPr>
        </p:nvSpPr>
        <p:spPr>
          <a:xfrm>
            <a:off x="655368" y="-42214"/>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00353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2021/6/20</a:t>
            </a:fld>
            <a:endParaRPr lang="zh-CN" altLang="en-US">
              <a:solidFill>
                <a:prstClr val="black"/>
              </a:solidFill>
            </a:endParaRPr>
          </a:p>
        </p:txBody>
      </p:sp>
      <p:sp>
        <p:nvSpPr>
          <p:cNvPr id="5" name="Footer Placeholder 4"/>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47202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2.jpeg"/><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a:t>
            </a:r>
          </a:p>
        </p:txBody>
      </p:sp>
      <p:sp>
        <p:nvSpPr>
          <p:cNvPr id="3075"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Slide Number Placeholder 4"/>
          <p:cNvSpPr>
            <a:spLocks noGrp="1"/>
          </p:cNvSpPr>
          <p:nvPr>
            <p:ph type="sldNum" sz="quarter" idx="4"/>
          </p:nvPr>
        </p:nvSpPr>
        <p:spPr bwMode="auto">
          <a:xfrm>
            <a:off x="8159751" y="6381750"/>
            <a:ext cx="2844800" cy="3317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b="0" u="none" smtClean="0">
                <a:solidFill>
                  <a:srgbClr val="003366"/>
                </a:solidFill>
                <a:latin typeface="+mn-lt"/>
                <a:ea typeface="+mn-ea"/>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262478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3600">
          <a:solidFill>
            <a:schemeClr val="bg1"/>
          </a:solidFill>
          <a:latin typeface="微软雅黑" pitchFamily="34" charset="-122"/>
          <a:ea typeface="微软雅黑" pitchFamily="34" charset="-122"/>
          <a:cs typeface="+mj-cs"/>
        </a:defRPr>
      </a:lvl1pPr>
      <a:lvl2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2pPr>
      <a:lvl3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3pPr>
      <a:lvl4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4pPr>
      <a:lvl5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5pPr>
      <a:lvl6pPr marL="4572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6pPr>
      <a:lvl7pPr marL="9144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7pPr>
      <a:lvl8pPr marL="13716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8pPr>
      <a:lvl9pPr marL="18288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9pPr>
    </p:titleStyle>
    <p:bodyStyle>
      <a:lvl1pPr marL="342900" indent="-342900" algn="l" rtl="0" eaLnBrk="1" fontAlgn="base" hangingPunct="1">
        <a:spcBef>
          <a:spcPct val="20000"/>
        </a:spcBef>
        <a:spcAft>
          <a:spcPct val="0"/>
        </a:spcAft>
        <a:buClr>
          <a:srgbClr val="003366"/>
        </a:buClr>
        <a:buSzPct val="85000"/>
        <a:buFont typeface="Wingdings" pitchFamily="2" charset="2"/>
        <a:buChar char="v"/>
        <a:defRPr sz="3200" baseline="0">
          <a:solidFill>
            <a:schemeClr val="tx1"/>
          </a:solidFill>
          <a:latin typeface="Times New Roman" pitchFamily="18" charset="0"/>
          <a:ea typeface="宋体" pitchFamily="2" charset="-122"/>
          <a:cs typeface="+mn-cs"/>
        </a:defRPr>
      </a:lvl1pPr>
      <a:lvl2pPr marL="742950" indent="-285750" algn="l" rtl="0" eaLnBrk="1" fontAlgn="base" hangingPunct="1">
        <a:spcBef>
          <a:spcPct val="20000"/>
        </a:spcBef>
        <a:spcAft>
          <a:spcPct val="0"/>
        </a:spcAft>
        <a:buClr>
          <a:srgbClr val="003366"/>
        </a:buClr>
        <a:buChar char="–"/>
        <a:defRPr sz="2800" baseline="0">
          <a:solidFill>
            <a:schemeClr val="tx1"/>
          </a:solidFill>
          <a:latin typeface="Times New Roman" pitchFamily="18" charset="0"/>
          <a:ea typeface="宋体" pitchFamily="2" charset="-122"/>
          <a:cs typeface="+mn-cs"/>
        </a:defRPr>
      </a:lvl2pPr>
      <a:lvl3pPr marL="1143000" indent="-228600" algn="l" rtl="0" eaLnBrk="1" fontAlgn="base" hangingPunct="1">
        <a:spcBef>
          <a:spcPct val="20000"/>
        </a:spcBef>
        <a:spcAft>
          <a:spcPct val="0"/>
        </a:spcAft>
        <a:buClr>
          <a:srgbClr val="003366"/>
        </a:buClr>
        <a:buChar char="•"/>
        <a:defRPr sz="2400" baseline="0">
          <a:solidFill>
            <a:schemeClr val="tx1"/>
          </a:solidFill>
          <a:latin typeface="Times New Roman" pitchFamily="18" charset="0"/>
          <a:ea typeface="宋体" pitchFamily="2" charset="-122"/>
          <a:cs typeface="+mn-cs"/>
        </a:defRPr>
      </a:lvl3pPr>
      <a:lvl4pPr marL="16002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4pPr>
      <a:lvl5pPr marL="20574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5pPr>
      <a:lvl6pPr marL="25146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121193"/>
            <a:ext cx="935566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
        <p:nvSpPr>
          <p:cNvPr id="1028" name="Text Placeholder 2"/>
          <p:cNvSpPr>
            <a:spLocks noGrp="1"/>
          </p:cNvSpPr>
          <p:nvPr>
            <p:ph type="body" idx="1"/>
          </p:nvPr>
        </p:nvSpPr>
        <p:spPr bwMode="auto">
          <a:xfrm>
            <a:off x="609600" y="1338941"/>
            <a:ext cx="10972800" cy="491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5" name="Footer Placeholder 4"/>
          <p:cNvSpPr>
            <a:spLocks noGrp="1"/>
          </p:cNvSpPr>
          <p:nvPr>
            <p:ph type="ftr" sz="quarter" idx="3"/>
          </p:nvPr>
        </p:nvSpPr>
        <p:spPr>
          <a:xfrm>
            <a:off x="3913718" y="6474459"/>
            <a:ext cx="4643967" cy="292100"/>
          </a:xfrm>
          <a:prstGeom prst="rect">
            <a:avLst/>
          </a:prstGeom>
        </p:spPr>
        <p:txBody>
          <a:bodyPr vert="horz" wrap="square" lIns="91440" tIns="45720" rIns="91440" bIns="45720" numCol="1" anchor="ctr" anchorCtr="0" compatLnSpc="1">
            <a:prstTxWarp prst="textNoShape">
              <a:avLst/>
            </a:prstTxWarp>
          </a:bodyPr>
          <a:lstStyle>
            <a:lvl1pPr algn="ctr">
              <a:defRPr sz="2000" b="0" dirty="0" smtClean="0">
                <a:solidFill>
                  <a:schemeClr val="bg1"/>
                </a:solidFill>
                <a:latin typeface="方正美黑简体" pitchFamily="2" charset="-122"/>
                <a:ea typeface="方正美黑简体" pitchFamily="2" charset="-122"/>
                <a:cs typeface="Times New Roman" pitchFamily="18" charset="0"/>
              </a:defRPr>
            </a:lvl1pPr>
          </a:lstStyle>
          <a:p>
            <a:endParaRPr lang="zh-CN" altLang="en-US">
              <a:solidFill>
                <a:prstClr val="white"/>
              </a:solidFill>
            </a:endParaRPr>
          </a:p>
        </p:txBody>
      </p:sp>
      <p:sp>
        <p:nvSpPr>
          <p:cNvPr id="6" name="Slide Number Placeholder 5"/>
          <p:cNvSpPr>
            <a:spLocks noGrp="1"/>
          </p:cNvSpPr>
          <p:nvPr>
            <p:ph type="sldNum" sz="quarter" idx="4"/>
          </p:nvPr>
        </p:nvSpPr>
        <p:spPr>
          <a:xfrm>
            <a:off x="9347200" y="6492333"/>
            <a:ext cx="2844800" cy="293687"/>
          </a:xfrm>
          <a:prstGeom prst="rect">
            <a:avLst/>
          </a:prstGeom>
        </p:spPr>
        <p:txBody>
          <a:bodyPr vert="horz" wrap="square" lIns="91440" tIns="45720" rIns="91440" bIns="45720" numCol="1" anchor="ctr" anchorCtr="0" compatLnSpc="1">
            <a:prstTxWarp prst="textNoShape">
              <a:avLst/>
            </a:prstTxWarp>
          </a:bodyPr>
          <a:lstStyle>
            <a:lvl1pPr algn="r">
              <a:defRPr sz="1800" smtClean="0">
                <a:solidFill>
                  <a:schemeClr val="bg1"/>
                </a:solidFill>
                <a:latin typeface="Times New Roman" pitchFamily="18" charset="0"/>
                <a:cs typeface="Times New Roman" pitchFamily="18" charset="0"/>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338320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457200" rtl="0" eaLnBrk="1" fontAlgn="base" hangingPunct="1">
        <a:spcBef>
          <a:spcPct val="0"/>
        </a:spcBef>
        <a:spcAft>
          <a:spcPct val="0"/>
        </a:spcAft>
        <a:defRPr sz="4000" b="1" kern="1200">
          <a:solidFill>
            <a:schemeClr val="bg1"/>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defRPr>
      </a:lvl1pPr>
      <a:lvl2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2pPr>
      <a:lvl3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3pPr>
      <a:lvl4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4pPr>
      <a:lvl5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5pPr>
      <a:lvl6pPr marL="4572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6pPr>
      <a:lvl7pPr marL="9144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7pPr>
      <a:lvl8pPr marL="13716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8pPr>
      <a:lvl9pPr marL="18288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9pPr>
    </p:titleStyle>
    <p:bodyStyle>
      <a:lvl1pPr marL="342900" indent="-342900" algn="l" defTabSz="457200" rtl="0" eaLnBrk="1" fontAlgn="base" hangingPunct="1">
        <a:lnSpc>
          <a:spcPct val="110000"/>
        </a:lnSpc>
        <a:spcBef>
          <a:spcPct val="20000"/>
        </a:spcBef>
        <a:spcAft>
          <a:spcPct val="0"/>
        </a:spcAft>
        <a:buFont typeface="Wingdings" pitchFamily="2" charset="2"/>
        <a:buChar char="²"/>
        <a:defRPr sz="3200" b="1" kern="1200">
          <a:solidFill>
            <a:srgbClr val="17375E"/>
          </a:solidFill>
          <a:latin typeface="Times New Roman"/>
          <a:ea typeface="黑体"/>
          <a:cs typeface="Times New Roman"/>
        </a:defRPr>
      </a:lvl1pPr>
      <a:lvl2pPr marL="742950" indent="-285750" algn="l" defTabSz="457200" rtl="0" eaLnBrk="1" fontAlgn="base" hangingPunct="1">
        <a:lnSpc>
          <a:spcPct val="110000"/>
        </a:lnSpc>
        <a:spcBef>
          <a:spcPct val="20000"/>
        </a:spcBef>
        <a:spcAft>
          <a:spcPct val="0"/>
        </a:spcAft>
        <a:buFont typeface="Arial" charset="0"/>
        <a:buChar char="–"/>
        <a:defRPr sz="2800" kern="1200">
          <a:solidFill>
            <a:srgbClr val="17375E"/>
          </a:solidFill>
          <a:latin typeface="Times New Roman"/>
          <a:ea typeface="黑体"/>
          <a:cs typeface="Times New Roman"/>
        </a:defRPr>
      </a:lvl2pPr>
      <a:lvl3pPr marL="1143000" indent="-228600" algn="l" defTabSz="457200" rtl="0" eaLnBrk="1" fontAlgn="base" hangingPunct="1">
        <a:lnSpc>
          <a:spcPct val="110000"/>
        </a:lnSpc>
        <a:spcBef>
          <a:spcPct val="20000"/>
        </a:spcBef>
        <a:spcAft>
          <a:spcPct val="0"/>
        </a:spcAft>
        <a:buFont typeface="Arial" charset="0"/>
        <a:buChar char="•"/>
        <a:defRPr sz="2400" kern="1200">
          <a:solidFill>
            <a:srgbClr val="17375E"/>
          </a:solidFill>
          <a:latin typeface="Times New Roman"/>
          <a:ea typeface="黑体"/>
          <a:cs typeface="Times New Roman"/>
        </a:defRPr>
      </a:lvl3pPr>
      <a:lvl4pPr marL="16002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4pPr>
      <a:lvl5pPr marL="20574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46C3BD4-468F-4BC4-9BFD-95DD405D8924}"/>
              </a:ext>
            </a:extLst>
          </p:cNvPr>
          <p:cNvSpPr/>
          <p:nvPr/>
        </p:nvSpPr>
        <p:spPr>
          <a:xfrm>
            <a:off x="441841" y="1563841"/>
            <a:ext cx="10907852" cy="4457952"/>
          </a:xfrm>
          <a:prstGeom prst="rect">
            <a:avLst/>
          </a:prstGeom>
        </p:spPr>
        <p:txBody>
          <a:bodyPr wrap="square">
            <a:spAutoFit/>
          </a:bodyPr>
          <a:lstStyle/>
          <a:p>
            <a:pPr algn="ctr"/>
            <a:r>
              <a:rPr lang="en-US" altLang="zh-CN" sz="4000" b="0" i="0" u="none" strike="noStrike" baseline="0" dirty="0">
                <a:latin typeface="Times New Roman" panose="02020603050405020304" pitchFamily="18" charset="0"/>
                <a:cs typeface="Times New Roman" panose="02020603050405020304" pitchFamily="18" charset="0"/>
              </a:rPr>
              <a:t>RFC-</a:t>
            </a:r>
            <a:r>
              <a:rPr lang="en-US" altLang="zh-CN" sz="4000" b="0" i="0" u="none" strike="noStrike" baseline="0" dirty="0" err="1">
                <a:latin typeface="Times New Roman" panose="02020603050405020304" pitchFamily="18" charset="0"/>
                <a:cs typeface="Times New Roman" panose="02020603050405020304" pitchFamily="18" charset="0"/>
              </a:rPr>
              <a:t>HyPGCN</a:t>
            </a:r>
            <a:r>
              <a:rPr lang="en-US" altLang="zh-CN" sz="4000" b="0" i="0" u="none" strike="noStrike" baseline="0" dirty="0">
                <a:latin typeface="Times New Roman" panose="02020603050405020304" pitchFamily="18" charset="0"/>
                <a:cs typeface="Times New Roman" panose="02020603050405020304" pitchFamily="18" charset="0"/>
              </a:rPr>
              <a:t>: A Runtime Sparse Feature</a:t>
            </a:r>
          </a:p>
          <a:p>
            <a:pPr algn="ctr"/>
            <a:r>
              <a:rPr lang="en-US" altLang="zh-CN" sz="4000" b="0" i="0" u="none" strike="noStrike" baseline="0" dirty="0">
                <a:latin typeface="Times New Roman" panose="02020603050405020304" pitchFamily="18" charset="0"/>
                <a:cs typeface="Times New Roman" panose="02020603050405020304" pitchFamily="18" charset="0"/>
              </a:rPr>
              <a:t>Compress Accelerator for Skeleton-Based GCNs</a:t>
            </a:r>
          </a:p>
          <a:p>
            <a:pPr algn="ctr"/>
            <a:r>
              <a:rPr lang="en-US" altLang="zh-CN" sz="4000" b="0" i="0" u="none" strike="noStrike" baseline="0" dirty="0">
                <a:latin typeface="Times New Roman" panose="02020603050405020304" pitchFamily="18" charset="0"/>
                <a:cs typeface="Times New Roman" panose="02020603050405020304" pitchFamily="18" charset="0"/>
              </a:rPr>
              <a:t>Action Recognition Model with Hybrid Pruning</a:t>
            </a:r>
            <a:endParaRPr lang="en-US" altLang="zh-CN" sz="4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Dong Wen</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Laboratory of Parallel and Distributing Computing</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University of Defense Technology</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F9074AE4-AB8D-43DC-BC88-DD3BDE95E1EB}"/>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4B78948-8B02-4313-9534-1D592E813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564" y="5109755"/>
            <a:ext cx="1240346" cy="1240346"/>
          </a:xfrm>
          <a:prstGeom prst="rect">
            <a:avLst/>
          </a:prstGeom>
        </p:spPr>
      </p:pic>
    </p:spTree>
    <p:extLst>
      <p:ext uri="{BB962C8B-B14F-4D97-AF65-F5344CB8AC3E}">
        <p14:creationId xmlns:p14="http://schemas.microsoft.com/office/powerpoint/2010/main" val="408403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527376" y="1080728"/>
            <a:ext cx="12421885"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Overall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architecture: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untime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eature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ompress</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CA14EE3-7558-4AED-8C05-149DB3E7C62E}"/>
              </a:ext>
            </a:extLst>
          </p:cNvPr>
          <p:cNvPicPr>
            <a:picLocks noChangeAspect="1"/>
          </p:cNvPicPr>
          <p:nvPr/>
        </p:nvPicPr>
        <p:blipFill>
          <a:blip r:embed="rId3"/>
          <a:stretch>
            <a:fillRect/>
          </a:stretch>
        </p:blipFill>
        <p:spPr>
          <a:xfrm>
            <a:off x="297490" y="1641230"/>
            <a:ext cx="11859341" cy="4900369"/>
          </a:xfrm>
          <a:prstGeom prst="rect">
            <a:avLst/>
          </a:prstGeom>
        </p:spPr>
      </p:pic>
    </p:spTree>
    <p:extLst>
      <p:ext uri="{BB962C8B-B14F-4D97-AF65-F5344CB8AC3E}">
        <p14:creationId xmlns:p14="http://schemas.microsoft.com/office/powerpoint/2010/main" val="34189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4" name="图片 3">
            <a:extLst>
              <a:ext uri="{FF2B5EF4-FFF2-40B4-BE49-F238E27FC236}">
                <a16:creationId xmlns:a16="http://schemas.microsoft.com/office/drawing/2014/main" id="{31AC39FC-251E-4204-9620-8767664301D8}"/>
              </a:ext>
            </a:extLst>
          </p:cNvPr>
          <p:cNvPicPr>
            <a:picLocks noChangeAspect="1"/>
          </p:cNvPicPr>
          <p:nvPr/>
        </p:nvPicPr>
        <p:blipFill>
          <a:blip r:embed="rId3"/>
          <a:stretch>
            <a:fillRect/>
          </a:stretch>
        </p:blipFill>
        <p:spPr>
          <a:xfrm>
            <a:off x="1151809" y="1660695"/>
            <a:ext cx="9063514" cy="4473254"/>
          </a:xfrm>
          <a:prstGeom prst="rect">
            <a:avLst/>
          </a:prstGeom>
        </p:spPr>
      </p:pic>
      <p:sp>
        <p:nvSpPr>
          <p:cNvPr id="10" name="矩形 9">
            <a:extLst>
              <a:ext uri="{FF2B5EF4-FFF2-40B4-BE49-F238E27FC236}">
                <a16:creationId xmlns:a16="http://schemas.microsoft.com/office/drawing/2014/main" id="{FCF592FF-5B67-496B-972F-1B94AC61AD58}"/>
              </a:ext>
            </a:extLst>
          </p:cNvPr>
          <p:cNvSpPr/>
          <p:nvPr/>
        </p:nvSpPr>
        <p:spPr>
          <a:xfrm>
            <a:off x="-193741" y="1216655"/>
            <a:ext cx="12421885" cy="579967"/>
          </a:xfrm>
          <a:prstGeom prst="rect">
            <a:avLst/>
          </a:prstGeom>
        </p:spPr>
        <p:txBody>
          <a:bodyPr wrap="square">
            <a:spAutoFit/>
          </a:bodyPr>
          <a:lstStyle/>
          <a:p>
            <a:pPr lvl="1">
              <a:lnSpc>
                <a:spcPct val="150000"/>
              </a:lnSpc>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6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80865"/>
          </a:xfrm>
          <a:prstGeom prst="rect">
            <a:avLst/>
          </a:prstGeom>
        </p:spPr>
        <p:txBody>
          <a:bodyPr wrap="square">
            <a:spAutoFit/>
          </a:bodyPr>
          <a:lstStyle/>
          <a:p>
            <a:pPr lvl="1">
              <a:lnSpc>
                <a:spcPct val="150000"/>
              </a:lnSpc>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FD56CBE-9554-42AA-B908-767374BE624B}"/>
              </a:ext>
            </a:extLst>
          </p:cNvPr>
          <p:cNvPicPr>
            <a:picLocks noChangeAspect="1"/>
          </p:cNvPicPr>
          <p:nvPr/>
        </p:nvPicPr>
        <p:blipFill>
          <a:blip r:embed="rId3"/>
          <a:stretch>
            <a:fillRect/>
          </a:stretch>
        </p:blipFill>
        <p:spPr>
          <a:xfrm>
            <a:off x="938568" y="1785163"/>
            <a:ext cx="10314863" cy="4383567"/>
          </a:xfrm>
          <a:prstGeom prst="rect">
            <a:avLst/>
          </a:prstGeom>
        </p:spPr>
      </p:pic>
      <p:pic>
        <p:nvPicPr>
          <p:cNvPr id="8" name="图片 7">
            <a:extLst>
              <a:ext uri="{FF2B5EF4-FFF2-40B4-BE49-F238E27FC236}">
                <a16:creationId xmlns:a16="http://schemas.microsoft.com/office/drawing/2014/main" id="{A8D87057-7C73-4EC7-B835-E954909D53C4}"/>
              </a:ext>
            </a:extLst>
          </p:cNvPr>
          <p:cNvPicPr>
            <a:picLocks noChangeAspect="1"/>
          </p:cNvPicPr>
          <p:nvPr/>
        </p:nvPicPr>
        <p:blipFill>
          <a:blip r:embed="rId4"/>
          <a:stretch>
            <a:fillRect/>
          </a:stretch>
        </p:blipFill>
        <p:spPr>
          <a:xfrm>
            <a:off x="1729850" y="2701628"/>
            <a:ext cx="8109599" cy="2632552"/>
          </a:xfrm>
          <a:prstGeom prst="rect">
            <a:avLst/>
          </a:prstGeom>
        </p:spPr>
      </p:pic>
    </p:spTree>
    <p:extLst>
      <p:ext uri="{BB962C8B-B14F-4D97-AF65-F5344CB8AC3E}">
        <p14:creationId xmlns:p14="http://schemas.microsoft.com/office/powerpoint/2010/main" val="40718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179584"/>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RFC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bank/mini-bank/data-hot/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EA48175-1CD9-4B35-8B76-31D2BFDB45E3}"/>
              </a:ext>
            </a:extLst>
          </p:cNvPr>
          <p:cNvPicPr>
            <a:picLocks noChangeAspect="1"/>
          </p:cNvPicPr>
          <p:nvPr/>
        </p:nvPicPr>
        <p:blipFill>
          <a:blip r:embed="rId3"/>
          <a:stretch>
            <a:fillRect/>
          </a:stretch>
        </p:blipFill>
        <p:spPr>
          <a:xfrm>
            <a:off x="569595" y="1703922"/>
            <a:ext cx="6343650" cy="4305300"/>
          </a:xfrm>
          <a:prstGeom prst="rect">
            <a:avLst/>
          </a:prstGeom>
        </p:spPr>
      </p:pic>
      <p:pic>
        <p:nvPicPr>
          <p:cNvPr id="12" name="图片 11">
            <a:extLst>
              <a:ext uri="{FF2B5EF4-FFF2-40B4-BE49-F238E27FC236}">
                <a16:creationId xmlns:a16="http://schemas.microsoft.com/office/drawing/2014/main" id="{CCF75F28-8F63-4291-A4D7-3C4FFE20FC96}"/>
              </a:ext>
            </a:extLst>
          </p:cNvPr>
          <p:cNvPicPr>
            <a:picLocks noChangeAspect="1"/>
          </p:cNvPicPr>
          <p:nvPr/>
        </p:nvPicPr>
        <p:blipFill>
          <a:blip r:embed="rId4"/>
          <a:stretch>
            <a:fillRect/>
          </a:stretch>
        </p:blipFill>
        <p:spPr>
          <a:xfrm>
            <a:off x="6913245" y="2333824"/>
            <a:ext cx="4343400" cy="1257300"/>
          </a:xfrm>
          <a:prstGeom prst="rect">
            <a:avLst/>
          </a:prstGeom>
        </p:spPr>
      </p:pic>
      <p:pic>
        <p:nvPicPr>
          <p:cNvPr id="15" name="图片 14">
            <a:extLst>
              <a:ext uri="{FF2B5EF4-FFF2-40B4-BE49-F238E27FC236}">
                <a16:creationId xmlns:a16="http://schemas.microsoft.com/office/drawing/2014/main" id="{4C3DFA77-8AD0-4835-841F-E4D9F9C20ED4}"/>
              </a:ext>
            </a:extLst>
          </p:cNvPr>
          <p:cNvPicPr>
            <a:picLocks noChangeAspect="1"/>
          </p:cNvPicPr>
          <p:nvPr/>
        </p:nvPicPr>
        <p:blipFill>
          <a:blip r:embed="rId5"/>
          <a:stretch>
            <a:fillRect/>
          </a:stretch>
        </p:blipFill>
        <p:spPr>
          <a:xfrm>
            <a:off x="5723007" y="3710984"/>
            <a:ext cx="6585954" cy="2690532"/>
          </a:xfrm>
          <a:prstGeom prst="rect">
            <a:avLst/>
          </a:prstGeom>
        </p:spPr>
      </p:pic>
      <p:sp>
        <p:nvSpPr>
          <p:cNvPr id="9" name="矩形 8">
            <a:extLst>
              <a:ext uri="{FF2B5EF4-FFF2-40B4-BE49-F238E27FC236}">
                <a16:creationId xmlns:a16="http://schemas.microsoft.com/office/drawing/2014/main" id="{0CA9D129-F96B-4024-B71D-0CA6BDF38150}"/>
              </a:ext>
            </a:extLst>
          </p:cNvPr>
          <p:cNvSpPr/>
          <p:nvPr/>
        </p:nvSpPr>
        <p:spPr>
          <a:xfrm>
            <a:off x="6168479" y="1200358"/>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Feature hot: 1100_0000_0010_1001</a:t>
            </a:r>
          </a:p>
        </p:txBody>
      </p:sp>
      <p:sp>
        <p:nvSpPr>
          <p:cNvPr id="11" name="矩形 10">
            <a:extLst>
              <a:ext uri="{FF2B5EF4-FFF2-40B4-BE49-F238E27FC236}">
                <a16:creationId xmlns:a16="http://schemas.microsoft.com/office/drawing/2014/main" id="{DB9193F6-C8D7-4570-B871-CA8E38A82FDE}"/>
              </a:ext>
            </a:extLst>
          </p:cNvPr>
          <p:cNvSpPr/>
          <p:nvPr/>
        </p:nvSpPr>
        <p:spPr>
          <a:xfrm>
            <a:off x="7197686" y="1693029"/>
            <a:ext cx="10907852" cy="580865"/>
          </a:xfrm>
          <a:prstGeom prst="rect">
            <a:avLst/>
          </a:prstGeom>
        </p:spPr>
        <p:txBody>
          <a:bodyPr wrap="square">
            <a:spAutoFit/>
          </a:bodyPr>
          <a:lstStyle/>
          <a:p>
            <a:pPr lvl="1">
              <a:lnSpc>
                <a:spcPct val="150000"/>
              </a:lnSpc>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1100</a:t>
            </a:r>
          </a:p>
        </p:txBody>
      </p:sp>
    </p:spTree>
    <p:extLst>
      <p:ext uri="{BB962C8B-B14F-4D97-AF65-F5344CB8AC3E}">
        <p14:creationId xmlns:p14="http://schemas.microsoft.com/office/powerpoint/2010/main" val="35915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7.</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Performance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formed GCN action recognition accelerator</a:t>
            </a:r>
          </a:p>
        </p:txBody>
      </p:sp>
      <p:pic>
        <p:nvPicPr>
          <p:cNvPr id="4" name="图片 3">
            <a:extLst>
              <a:ext uri="{FF2B5EF4-FFF2-40B4-BE49-F238E27FC236}">
                <a16:creationId xmlns:a16="http://schemas.microsoft.com/office/drawing/2014/main" id="{D4917F32-8917-45EB-94DB-162EA2D37132}"/>
              </a:ext>
            </a:extLst>
          </p:cNvPr>
          <p:cNvPicPr>
            <a:picLocks noChangeAspect="1"/>
          </p:cNvPicPr>
          <p:nvPr/>
        </p:nvPicPr>
        <p:blipFill>
          <a:blip r:embed="rId3"/>
          <a:stretch>
            <a:fillRect/>
          </a:stretch>
        </p:blipFill>
        <p:spPr>
          <a:xfrm>
            <a:off x="828675" y="1726832"/>
            <a:ext cx="10534650" cy="1028700"/>
          </a:xfrm>
          <a:prstGeom prst="rect">
            <a:avLst/>
          </a:prstGeom>
        </p:spPr>
      </p:pic>
      <p:pic>
        <p:nvPicPr>
          <p:cNvPr id="6" name="图片 5">
            <a:extLst>
              <a:ext uri="{FF2B5EF4-FFF2-40B4-BE49-F238E27FC236}">
                <a16:creationId xmlns:a16="http://schemas.microsoft.com/office/drawing/2014/main" id="{1422E6E7-7472-462A-B532-D93F7DA1AF3C}"/>
              </a:ext>
            </a:extLst>
          </p:cNvPr>
          <p:cNvPicPr>
            <a:picLocks noChangeAspect="1"/>
          </p:cNvPicPr>
          <p:nvPr/>
        </p:nvPicPr>
        <p:blipFill>
          <a:blip r:embed="rId4"/>
          <a:stretch>
            <a:fillRect/>
          </a:stretch>
        </p:blipFill>
        <p:spPr>
          <a:xfrm>
            <a:off x="377048" y="3807142"/>
            <a:ext cx="10944225" cy="981075"/>
          </a:xfrm>
          <a:prstGeom prst="rect">
            <a:avLst/>
          </a:prstGeom>
        </p:spPr>
      </p:pic>
      <p:sp>
        <p:nvSpPr>
          <p:cNvPr id="7" name="矩形 6">
            <a:extLst>
              <a:ext uri="{FF2B5EF4-FFF2-40B4-BE49-F238E27FC236}">
                <a16:creationId xmlns:a16="http://schemas.microsoft.com/office/drawing/2014/main" id="{3C172953-5E85-45DE-ACDC-73CFD6C9BF22}"/>
              </a:ext>
            </a:extLst>
          </p:cNvPr>
          <p:cNvSpPr/>
          <p:nvPr/>
        </p:nvSpPr>
        <p:spPr>
          <a:xfrm>
            <a:off x="-169029" y="3139016"/>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high-end GPU</a:t>
            </a:r>
          </a:p>
        </p:txBody>
      </p:sp>
    </p:spTree>
    <p:extLst>
      <p:ext uri="{BB962C8B-B14F-4D97-AF65-F5344CB8AC3E}">
        <p14:creationId xmlns:p14="http://schemas.microsoft.com/office/powerpoint/2010/main" val="6170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1.</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Graph</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Neural Network’s Application</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5" name="图片 4">
            <a:extLst>
              <a:ext uri="{FF2B5EF4-FFF2-40B4-BE49-F238E27FC236}">
                <a16:creationId xmlns:a16="http://schemas.microsoft.com/office/drawing/2014/main" id="{46630BF4-ED10-48BE-825F-61464478FD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9803" y="1292502"/>
            <a:ext cx="3577447" cy="3976227"/>
          </a:xfrm>
          <a:prstGeom prst="rect">
            <a:avLst/>
          </a:prstGeom>
        </p:spPr>
      </p:pic>
      <p:pic>
        <p:nvPicPr>
          <p:cNvPr id="11" name="图片 10">
            <a:extLst>
              <a:ext uri="{FF2B5EF4-FFF2-40B4-BE49-F238E27FC236}">
                <a16:creationId xmlns:a16="http://schemas.microsoft.com/office/drawing/2014/main" id="{51B7B344-E906-4035-89BF-813F88052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5" y="4388112"/>
            <a:ext cx="3928734" cy="1994324"/>
          </a:xfrm>
          <a:prstGeom prst="rect">
            <a:avLst/>
          </a:prstGeom>
        </p:spPr>
      </p:pic>
      <p:pic>
        <p:nvPicPr>
          <p:cNvPr id="4" name="图片 3">
            <a:extLst>
              <a:ext uri="{FF2B5EF4-FFF2-40B4-BE49-F238E27FC236}">
                <a16:creationId xmlns:a16="http://schemas.microsoft.com/office/drawing/2014/main" id="{E4DE1806-6DC3-4C7B-830C-2C443A6D7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78994"/>
            <a:ext cx="5374216" cy="3082724"/>
          </a:xfrm>
          <a:prstGeom prst="rect">
            <a:avLst/>
          </a:prstGeom>
        </p:spPr>
      </p:pic>
      <p:sp>
        <p:nvSpPr>
          <p:cNvPr id="12" name="矩形 11">
            <a:extLst>
              <a:ext uri="{FF2B5EF4-FFF2-40B4-BE49-F238E27FC236}">
                <a16:creationId xmlns:a16="http://schemas.microsoft.com/office/drawing/2014/main" id="{10A3988B-20DF-4355-970C-EC099E6724C9}"/>
              </a:ext>
            </a:extLst>
          </p:cNvPr>
          <p:cNvSpPr/>
          <p:nvPr/>
        </p:nvSpPr>
        <p:spPr>
          <a:xfrm>
            <a:off x="-1560578" y="1130229"/>
            <a:ext cx="4639445" cy="1077218"/>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Social </a:t>
            </a:r>
          </a:p>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network</a:t>
            </a:r>
          </a:p>
        </p:txBody>
      </p:sp>
      <p:sp>
        <p:nvSpPr>
          <p:cNvPr id="13" name="矩形 12">
            <a:extLst>
              <a:ext uri="{FF2B5EF4-FFF2-40B4-BE49-F238E27FC236}">
                <a16:creationId xmlns:a16="http://schemas.microsoft.com/office/drawing/2014/main" id="{62385E7B-86D2-4166-A641-6A586D56A830}"/>
              </a:ext>
            </a:extLst>
          </p:cNvPr>
          <p:cNvSpPr/>
          <p:nvPr/>
        </p:nvSpPr>
        <p:spPr>
          <a:xfrm>
            <a:off x="3999969" y="1137714"/>
            <a:ext cx="4639445" cy="584775"/>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Medicine</a:t>
            </a:r>
          </a:p>
        </p:txBody>
      </p:sp>
      <p:sp>
        <p:nvSpPr>
          <p:cNvPr id="14" name="矩形 13">
            <a:extLst>
              <a:ext uri="{FF2B5EF4-FFF2-40B4-BE49-F238E27FC236}">
                <a16:creationId xmlns:a16="http://schemas.microsoft.com/office/drawing/2014/main" id="{1E337F7D-91DC-400C-A734-D77A25F0E44B}"/>
              </a:ext>
            </a:extLst>
          </p:cNvPr>
          <p:cNvSpPr/>
          <p:nvPr/>
        </p:nvSpPr>
        <p:spPr>
          <a:xfrm>
            <a:off x="497149" y="4218095"/>
            <a:ext cx="4639445" cy="584775"/>
          </a:xfrm>
          <a:prstGeom prst="rect">
            <a:avLst/>
          </a:prstGeom>
        </p:spPr>
        <p:txBody>
          <a:bodyPr wrap="square">
            <a:spAutoFit/>
          </a:bodyPr>
          <a:lstStyle/>
          <a:p>
            <a:pPr algn="ct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Syntax tree</a:t>
            </a:r>
          </a:p>
        </p:txBody>
      </p:sp>
      <p:sp>
        <p:nvSpPr>
          <p:cNvPr id="15" name="矩形 14">
            <a:extLst>
              <a:ext uri="{FF2B5EF4-FFF2-40B4-BE49-F238E27FC236}">
                <a16:creationId xmlns:a16="http://schemas.microsoft.com/office/drawing/2014/main" id="{7180AE50-C809-4E42-9873-808CE08A2590}"/>
              </a:ext>
            </a:extLst>
          </p:cNvPr>
          <p:cNvSpPr/>
          <p:nvPr/>
        </p:nvSpPr>
        <p:spPr>
          <a:xfrm>
            <a:off x="4601852" y="5268729"/>
            <a:ext cx="6336223" cy="584775"/>
          </a:xfrm>
          <a:prstGeom prst="rect">
            <a:avLst/>
          </a:prstGeom>
        </p:spPr>
        <p:txBody>
          <a:bodyPr wrap="square">
            <a:spAutoFit/>
          </a:bodyPr>
          <a:lstStyle/>
          <a:p>
            <a:pPr algn="ctr"/>
            <a:r>
              <a:rPr lang="en-US" altLang="zh-CN"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Graph modeling </a:t>
            </a:r>
            <a:r>
              <a:rPr lang="en-US" altLang="zh-CN" sz="3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Deep learning</a:t>
            </a:r>
          </a:p>
        </p:txBody>
      </p:sp>
      <p:sp>
        <p:nvSpPr>
          <p:cNvPr id="16" name="矩形 15">
            <a:extLst>
              <a:ext uri="{FF2B5EF4-FFF2-40B4-BE49-F238E27FC236}">
                <a16:creationId xmlns:a16="http://schemas.microsoft.com/office/drawing/2014/main" id="{DB3C2615-AE78-4A5E-8EB2-D84DB2CBBFC0}"/>
              </a:ext>
            </a:extLst>
          </p:cNvPr>
          <p:cNvSpPr/>
          <p:nvPr/>
        </p:nvSpPr>
        <p:spPr>
          <a:xfrm>
            <a:off x="4592205" y="5803093"/>
            <a:ext cx="6895286" cy="584775"/>
          </a:xfrm>
          <a:prstGeom prst="rect">
            <a:avLst/>
          </a:prstGeom>
        </p:spPr>
        <p:txBody>
          <a:bodyPr wrap="square">
            <a:spAutoFit/>
          </a:bodyPr>
          <a:lstStyle/>
          <a:p>
            <a:pPr algn="ct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Variable size, sparsity, computing modes</a:t>
            </a:r>
          </a:p>
        </p:txBody>
      </p:sp>
    </p:spTree>
    <p:extLst>
      <p:ext uri="{BB962C8B-B14F-4D97-AF65-F5344CB8AC3E}">
        <p14:creationId xmlns:p14="http://schemas.microsoft.com/office/powerpoint/2010/main" val="2388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par>
                                <p:cTn id="18" presetID="21"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 calcmode="lin" valueType="num">
                                      <p:cBhvr>
                                        <p:cTn id="38"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9"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40"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41" dur="10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heel(1)">
                                      <p:cBhvr>
                                        <p:cTn id="46" dur="2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54"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 Skeleton-Based GCNs Action Recognition Model</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08934"/>
            <a:ext cx="12370357" cy="579967"/>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recognition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recognition + Graph modeling of human skeleton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DNN</a:t>
            </a:r>
          </a:p>
        </p:txBody>
      </p:sp>
      <p:pic>
        <p:nvPicPr>
          <p:cNvPr id="6" name="图片 5">
            <a:extLst>
              <a:ext uri="{FF2B5EF4-FFF2-40B4-BE49-F238E27FC236}">
                <a16:creationId xmlns:a16="http://schemas.microsoft.com/office/drawing/2014/main" id="{87281393-0D01-4364-9037-F3270DFE4B82}"/>
              </a:ext>
            </a:extLst>
          </p:cNvPr>
          <p:cNvPicPr/>
          <p:nvPr/>
        </p:nvPicPr>
        <p:blipFill>
          <a:blip r:embed="rId3"/>
          <a:stretch>
            <a:fillRect/>
          </a:stretch>
        </p:blipFill>
        <p:spPr>
          <a:xfrm>
            <a:off x="0" y="1561970"/>
            <a:ext cx="3367723" cy="3266122"/>
          </a:xfrm>
          <a:prstGeom prst="rect">
            <a:avLst/>
          </a:prstGeom>
        </p:spPr>
      </p:pic>
      <p:pic>
        <p:nvPicPr>
          <p:cNvPr id="12" name="图片 11">
            <a:extLst>
              <a:ext uri="{FF2B5EF4-FFF2-40B4-BE49-F238E27FC236}">
                <a16:creationId xmlns:a16="http://schemas.microsoft.com/office/drawing/2014/main" id="{E2C899D6-E73D-41B0-AF40-BF418193C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91" y="1856167"/>
            <a:ext cx="5066667" cy="2914286"/>
          </a:xfrm>
          <a:prstGeom prst="rect">
            <a:avLst/>
          </a:prstGeom>
        </p:spPr>
      </p:pic>
      <p:pic>
        <p:nvPicPr>
          <p:cNvPr id="17" name="图片 16">
            <a:extLst>
              <a:ext uri="{FF2B5EF4-FFF2-40B4-BE49-F238E27FC236}">
                <a16:creationId xmlns:a16="http://schemas.microsoft.com/office/drawing/2014/main" id="{A9DB353A-55B3-439D-9B88-8692E52C6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030" y="1778038"/>
            <a:ext cx="4924425" cy="3914095"/>
          </a:xfrm>
          <a:prstGeom prst="rect">
            <a:avLst/>
          </a:prstGeom>
        </p:spPr>
      </p:pic>
      <p:sp>
        <p:nvSpPr>
          <p:cNvPr id="8" name="矩形 7">
            <a:extLst>
              <a:ext uri="{FF2B5EF4-FFF2-40B4-BE49-F238E27FC236}">
                <a16:creationId xmlns:a16="http://schemas.microsoft.com/office/drawing/2014/main" id="{9A895BE8-A853-485A-903F-679F528C771B}"/>
              </a:ext>
            </a:extLst>
          </p:cNvPr>
          <p:cNvSpPr/>
          <p:nvPr/>
        </p:nvSpPr>
        <p:spPr>
          <a:xfrm>
            <a:off x="-228079" y="4916480"/>
            <a:ext cx="12370357" cy="1052660"/>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First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introduced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by ST-GCN</a:t>
            </a:r>
          </a:p>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2s-AGCN is one of the most important improvement of ST-GCN</a:t>
            </a:r>
          </a:p>
        </p:txBody>
      </p:sp>
      <p:sp>
        <p:nvSpPr>
          <p:cNvPr id="9" name="矩形 8">
            <a:extLst>
              <a:ext uri="{FF2B5EF4-FFF2-40B4-BE49-F238E27FC236}">
                <a16:creationId xmlns:a16="http://schemas.microsoft.com/office/drawing/2014/main" id="{BEAEFFE5-9011-42A0-8416-562A3BA5D901}"/>
              </a:ext>
            </a:extLst>
          </p:cNvPr>
          <p:cNvSpPr/>
          <p:nvPr/>
        </p:nvSpPr>
        <p:spPr>
          <a:xfrm>
            <a:off x="4004704" y="1412583"/>
            <a:ext cx="12370357" cy="498663"/>
          </a:xfrm>
          <a:prstGeom prst="rect">
            <a:avLst/>
          </a:prstGeom>
        </p:spPr>
        <p:txBody>
          <a:bodyPr wrap="square">
            <a:spAutoFit/>
          </a:bodyPr>
          <a:lstStyle/>
          <a:p>
            <a:pPr lvl="1">
              <a:lnSpc>
                <a:spcPct val="150000"/>
              </a:lnSpc>
            </a:pP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Pose estimation</a:t>
            </a:r>
          </a:p>
        </p:txBody>
      </p:sp>
    </p:spTree>
    <p:extLst>
      <p:ext uri="{BB962C8B-B14F-4D97-AF65-F5344CB8AC3E}">
        <p14:creationId xmlns:p14="http://schemas.microsoft.com/office/powerpoint/2010/main" val="381408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GCN action recognition models have great application potential </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Computing performance gap between fronted-end algorithm and GCN action recognition models </a:t>
            </a:r>
          </a:p>
        </p:txBody>
      </p:sp>
      <p:pic>
        <p:nvPicPr>
          <p:cNvPr id="1026" name="Picture 2">
            <a:extLst>
              <a:ext uri="{FF2B5EF4-FFF2-40B4-BE49-F238E27FC236}">
                <a16:creationId xmlns:a16="http://schemas.microsoft.com/office/drawing/2014/main" id="{D9043253-67D0-4837-8A10-EB7588743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62" y="1675557"/>
            <a:ext cx="4202692" cy="281337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6B498EA-3879-40C0-ABF2-D22DFB456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208" y="1735567"/>
            <a:ext cx="2070100" cy="2794000"/>
          </a:xfrm>
          <a:prstGeom prst="rect">
            <a:avLst/>
          </a:prstGeom>
        </p:spPr>
      </p:pic>
      <p:pic>
        <p:nvPicPr>
          <p:cNvPr id="11" name="图片 10">
            <a:extLst>
              <a:ext uri="{FF2B5EF4-FFF2-40B4-BE49-F238E27FC236}">
                <a16:creationId xmlns:a16="http://schemas.microsoft.com/office/drawing/2014/main" id="{FCDCA6C5-35AC-4B4B-AC16-B9178AE26F33}"/>
              </a:ext>
            </a:extLst>
          </p:cNvPr>
          <p:cNvPicPr>
            <a:picLocks noChangeAspect="1"/>
          </p:cNvPicPr>
          <p:nvPr/>
        </p:nvPicPr>
        <p:blipFill>
          <a:blip r:embed="rId5"/>
          <a:stretch>
            <a:fillRect/>
          </a:stretch>
        </p:blipFill>
        <p:spPr>
          <a:xfrm>
            <a:off x="2527332" y="5169230"/>
            <a:ext cx="6618530" cy="970900"/>
          </a:xfrm>
          <a:prstGeom prst="rect">
            <a:avLst/>
          </a:prstGeom>
        </p:spPr>
      </p:pic>
    </p:spTree>
    <p:extLst>
      <p:ext uri="{BB962C8B-B14F-4D97-AF65-F5344CB8AC3E}">
        <p14:creationId xmlns:p14="http://schemas.microsoft.com/office/powerpoint/2010/main" val="5589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 GCN action recognition models have special graphs</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 GCN action recognition models computing complexity</a:t>
            </a:r>
          </a:p>
        </p:txBody>
      </p:sp>
      <p:pic>
        <p:nvPicPr>
          <p:cNvPr id="8" name="图片 7">
            <a:extLst>
              <a:ext uri="{FF2B5EF4-FFF2-40B4-BE49-F238E27FC236}">
                <a16:creationId xmlns:a16="http://schemas.microsoft.com/office/drawing/2014/main" id="{11B1305E-770A-421C-9787-E5C1C8E39505}"/>
              </a:ext>
            </a:extLst>
          </p:cNvPr>
          <p:cNvPicPr/>
          <p:nvPr/>
        </p:nvPicPr>
        <p:blipFill>
          <a:blip r:embed="rId3"/>
          <a:stretch>
            <a:fillRect/>
          </a:stretch>
        </p:blipFill>
        <p:spPr>
          <a:xfrm>
            <a:off x="462988" y="1735567"/>
            <a:ext cx="2615878" cy="2653000"/>
          </a:xfrm>
          <a:prstGeom prst="rect">
            <a:avLst/>
          </a:prstGeom>
        </p:spPr>
      </p:pic>
      <p:pic>
        <p:nvPicPr>
          <p:cNvPr id="9" name="图片 8">
            <a:extLst>
              <a:ext uri="{FF2B5EF4-FFF2-40B4-BE49-F238E27FC236}">
                <a16:creationId xmlns:a16="http://schemas.microsoft.com/office/drawing/2014/main" id="{ECCB9F8A-9D1E-4A92-B0B7-5A649AD5353E}"/>
              </a:ext>
            </a:extLst>
          </p:cNvPr>
          <p:cNvPicPr>
            <a:picLocks noChangeAspect="1"/>
          </p:cNvPicPr>
          <p:nvPr/>
        </p:nvPicPr>
        <p:blipFill>
          <a:blip r:embed="rId4"/>
          <a:stretch>
            <a:fillRect/>
          </a:stretch>
        </p:blipFill>
        <p:spPr>
          <a:xfrm>
            <a:off x="4957186" y="1735567"/>
            <a:ext cx="2803866" cy="2753648"/>
          </a:xfrm>
          <a:prstGeom prst="rect">
            <a:avLst/>
          </a:prstGeom>
        </p:spPr>
      </p:pic>
      <p:sp>
        <p:nvSpPr>
          <p:cNvPr id="12" name="矩形 11">
            <a:extLst>
              <a:ext uri="{FF2B5EF4-FFF2-40B4-BE49-F238E27FC236}">
                <a16:creationId xmlns:a16="http://schemas.microsoft.com/office/drawing/2014/main" id="{098023B5-D5EE-41D2-B69D-442CBAF2AB92}"/>
              </a:ext>
            </a:extLst>
          </p:cNvPr>
          <p:cNvSpPr/>
          <p:nvPr/>
        </p:nvSpPr>
        <p:spPr>
          <a:xfrm>
            <a:off x="2358427" y="1817358"/>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Unchangeable</a:t>
            </a:r>
          </a:p>
        </p:txBody>
      </p:sp>
      <p:sp>
        <p:nvSpPr>
          <p:cNvPr id="13" name="矩形 12">
            <a:extLst>
              <a:ext uri="{FF2B5EF4-FFF2-40B4-BE49-F238E27FC236}">
                <a16:creationId xmlns:a16="http://schemas.microsoft.com/office/drawing/2014/main" id="{A2B19C40-195F-498B-8069-9554F67ADF4C}"/>
              </a:ext>
            </a:extLst>
          </p:cNvPr>
          <p:cNvSpPr/>
          <p:nvPr/>
        </p:nvSpPr>
        <p:spPr>
          <a:xfrm>
            <a:off x="7291172" y="1716710"/>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Dense</a:t>
            </a:r>
          </a:p>
        </p:txBody>
      </p:sp>
      <p:sp>
        <p:nvSpPr>
          <p:cNvPr id="15" name="矩形 14">
            <a:extLst>
              <a:ext uri="{FF2B5EF4-FFF2-40B4-BE49-F238E27FC236}">
                <a16:creationId xmlns:a16="http://schemas.microsoft.com/office/drawing/2014/main" id="{7B505A14-6BBC-4A5C-B06B-42DCF91E5958}"/>
              </a:ext>
            </a:extLst>
          </p:cNvPr>
          <p:cNvSpPr/>
          <p:nvPr/>
        </p:nvSpPr>
        <p:spPr>
          <a:xfrm>
            <a:off x="149556" y="5011877"/>
            <a:ext cx="12370357" cy="960328"/>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ST-GCN: 6 blocks,  12 conv layers;</a:t>
            </a:r>
          </a:p>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2s-AGCN: 10 blocks, 20 conv layers;</a:t>
            </a:r>
          </a:p>
        </p:txBody>
      </p:sp>
    </p:spTree>
    <p:extLst>
      <p:ext uri="{BB962C8B-B14F-4D97-AF65-F5344CB8AC3E}">
        <p14:creationId xmlns:p14="http://schemas.microsoft.com/office/powerpoint/2010/main" val="164551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 2s-AGCN</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89959"/>
            <a:ext cx="12370357"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Action recognition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Action recognition + Graph modeling of human skeleton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DNN</a:t>
            </a:r>
          </a:p>
        </p:txBody>
      </p:sp>
      <p:pic>
        <p:nvPicPr>
          <p:cNvPr id="8" name="图片 7">
            <a:extLst>
              <a:ext uri="{FF2B5EF4-FFF2-40B4-BE49-F238E27FC236}">
                <a16:creationId xmlns:a16="http://schemas.microsoft.com/office/drawing/2014/main" id="{3BB54A78-5893-4838-A471-738ACF6FB2EE}"/>
              </a:ext>
            </a:extLst>
          </p:cNvPr>
          <p:cNvPicPr>
            <a:picLocks noChangeAspect="1"/>
          </p:cNvPicPr>
          <p:nvPr/>
        </p:nvPicPr>
        <p:blipFill>
          <a:blip r:embed="rId3"/>
          <a:stretch>
            <a:fillRect/>
          </a:stretch>
        </p:blipFill>
        <p:spPr>
          <a:xfrm>
            <a:off x="377048" y="1810844"/>
            <a:ext cx="10953380" cy="3225485"/>
          </a:xfrm>
          <a:prstGeom prst="rect">
            <a:avLst/>
          </a:prstGeom>
        </p:spPr>
      </p:pic>
    </p:spTree>
    <p:extLst>
      <p:ext uri="{BB962C8B-B14F-4D97-AF65-F5344CB8AC3E}">
        <p14:creationId xmlns:p14="http://schemas.microsoft.com/office/powerpoint/2010/main" val="310185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2s-AGCN</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499432"/>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graph convolution formula in 2s-AGCN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8145FBFA-CF63-4E3C-95A8-A1597FF6023E}"/>
              </a:ext>
            </a:extLst>
          </p:cNvPr>
          <p:cNvPicPr>
            <a:picLocks noChangeAspect="1"/>
          </p:cNvPicPr>
          <p:nvPr/>
        </p:nvPicPr>
        <p:blipFill>
          <a:blip r:embed="rId3"/>
          <a:stretch>
            <a:fillRect/>
          </a:stretch>
        </p:blipFill>
        <p:spPr>
          <a:xfrm>
            <a:off x="3131199" y="1605430"/>
            <a:ext cx="4282124" cy="914412"/>
          </a:xfrm>
          <a:prstGeom prst="rect">
            <a:avLst/>
          </a:prstGeom>
        </p:spPr>
      </p:pic>
      <p:pic>
        <p:nvPicPr>
          <p:cNvPr id="10" name="图片 9">
            <a:extLst>
              <a:ext uri="{FF2B5EF4-FFF2-40B4-BE49-F238E27FC236}">
                <a16:creationId xmlns:a16="http://schemas.microsoft.com/office/drawing/2014/main" id="{6A4E2B4A-3E07-4C1A-909D-80D263694B04}"/>
              </a:ext>
            </a:extLst>
          </p:cNvPr>
          <p:cNvPicPr/>
          <p:nvPr/>
        </p:nvPicPr>
        <p:blipFill>
          <a:blip r:embed="rId4"/>
          <a:stretch>
            <a:fillRect/>
          </a:stretch>
        </p:blipFill>
        <p:spPr>
          <a:xfrm>
            <a:off x="490378" y="2468470"/>
            <a:ext cx="3367723" cy="3266122"/>
          </a:xfrm>
          <a:prstGeom prst="rect">
            <a:avLst/>
          </a:prstGeom>
        </p:spPr>
      </p:pic>
      <p:pic>
        <p:nvPicPr>
          <p:cNvPr id="5" name="图片 4">
            <a:extLst>
              <a:ext uri="{FF2B5EF4-FFF2-40B4-BE49-F238E27FC236}">
                <a16:creationId xmlns:a16="http://schemas.microsoft.com/office/drawing/2014/main" id="{2D8F3FB1-F67B-4A9D-B4B1-8DD763FE3171}"/>
              </a:ext>
            </a:extLst>
          </p:cNvPr>
          <p:cNvPicPr>
            <a:picLocks noChangeAspect="1"/>
          </p:cNvPicPr>
          <p:nvPr/>
        </p:nvPicPr>
        <p:blipFill>
          <a:blip r:embed="rId5"/>
          <a:stretch>
            <a:fillRect/>
          </a:stretch>
        </p:blipFill>
        <p:spPr>
          <a:xfrm>
            <a:off x="4043362" y="2600867"/>
            <a:ext cx="3190875" cy="3133725"/>
          </a:xfrm>
          <a:prstGeom prst="rect">
            <a:avLst/>
          </a:prstGeom>
        </p:spPr>
      </p:pic>
      <p:pic>
        <p:nvPicPr>
          <p:cNvPr id="8" name="图片 7">
            <a:extLst>
              <a:ext uri="{FF2B5EF4-FFF2-40B4-BE49-F238E27FC236}">
                <a16:creationId xmlns:a16="http://schemas.microsoft.com/office/drawing/2014/main" id="{3D529897-58C3-4C9A-B35F-CBCD2FBAF228}"/>
              </a:ext>
            </a:extLst>
          </p:cNvPr>
          <p:cNvPicPr>
            <a:picLocks noChangeAspect="1"/>
          </p:cNvPicPr>
          <p:nvPr/>
        </p:nvPicPr>
        <p:blipFill>
          <a:blip r:embed="rId6"/>
          <a:stretch>
            <a:fillRect/>
          </a:stretch>
        </p:blipFill>
        <p:spPr>
          <a:xfrm>
            <a:off x="7532213" y="1806977"/>
            <a:ext cx="4282124" cy="4352068"/>
          </a:xfrm>
          <a:prstGeom prst="rect">
            <a:avLst/>
          </a:prstGeom>
        </p:spPr>
      </p:pic>
      <p:pic>
        <p:nvPicPr>
          <p:cNvPr id="11" name="图片 10">
            <a:extLst>
              <a:ext uri="{FF2B5EF4-FFF2-40B4-BE49-F238E27FC236}">
                <a16:creationId xmlns:a16="http://schemas.microsoft.com/office/drawing/2014/main" id="{A7313539-5872-4891-9538-74E9EFD19334}"/>
              </a:ext>
            </a:extLst>
          </p:cNvPr>
          <p:cNvPicPr>
            <a:picLocks noChangeAspect="1"/>
          </p:cNvPicPr>
          <p:nvPr/>
        </p:nvPicPr>
        <p:blipFill>
          <a:blip r:embed="rId7"/>
          <a:stretch>
            <a:fillRect/>
          </a:stretch>
        </p:blipFill>
        <p:spPr>
          <a:xfrm>
            <a:off x="334203" y="3177545"/>
            <a:ext cx="7403907" cy="1268453"/>
          </a:xfrm>
          <a:prstGeom prst="rect">
            <a:avLst/>
          </a:prstGeom>
        </p:spPr>
      </p:pic>
    </p:spTree>
    <p:extLst>
      <p:ext uri="{BB962C8B-B14F-4D97-AF65-F5344CB8AC3E}">
        <p14:creationId xmlns:p14="http://schemas.microsoft.com/office/powerpoint/2010/main" val="36180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423679" y="1169573"/>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reorganization on spatial conv + coarse-grained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pic>
        <p:nvPicPr>
          <p:cNvPr id="4" name="图片 3">
            <a:extLst>
              <a:ext uri="{FF2B5EF4-FFF2-40B4-BE49-F238E27FC236}">
                <a16:creationId xmlns:a16="http://schemas.microsoft.com/office/drawing/2014/main" id="{82A7B910-B7AA-40E2-9A81-B18EF1FB1C95}"/>
              </a:ext>
            </a:extLst>
          </p:cNvPr>
          <p:cNvPicPr>
            <a:picLocks noChangeAspect="1"/>
          </p:cNvPicPr>
          <p:nvPr/>
        </p:nvPicPr>
        <p:blipFill>
          <a:blip r:embed="rId3"/>
          <a:stretch>
            <a:fillRect/>
          </a:stretch>
        </p:blipFill>
        <p:spPr>
          <a:xfrm>
            <a:off x="4483658" y="1708910"/>
            <a:ext cx="2524125" cy="742950"/>
          </a:xfrm>
          <a:prstGeom prst="rect">
            <a:avLst/>
          </a:prstGeom>
        </p:spPr>
      </p:pic>
      <p:pic>
        <p:nvPicPr>
          <p:cNvPr id="7" name="图片 6">
            <a:extLst>
              <a:ext uri="{FF2B5EF4-FFF2-40B4-BE49-F238E27FC236}">
                <a16:creationId xmlns:a16="http://schemas.microsoft.com/office/drawing/2014/main" id="{FFEF74A3-98AF-4E86-8680-55002DA7671A}"/>
              </a:ext>
            </a:extLst>
          </p:cNvPr>
          <p:cNvPicPr>
            <a:picLocks noChangeAspect="1"/>
          </p:cNvPicPr>
          <p:nvPr/>
        </p:nvPicPr>
        <p:blipFill>
          <a:blip r:embed="rId4"/>
          <a:stretch>
            <a:fillRect/>
          </a:stretch>
        </p:blipFill>
        <p:spPr>
          <a:xfrm>
            <a:off x="3265269" y="2386797"/>
            <a:ext cx="5219700" cy="790575"/>
          </a:xfrm>
          <a:prstGeom prst="rect">
            <a:avLst/>
          </a:prstGeom>
        </p:spPr>
      </p:pic>
      <p:pic>
        <p:nvPicPr>
          <p:cNvPr id="11" name="图片 10">
            <a:extLst>
              <a:ext uri="{FF2B5EF4-FFF2-40B4-BE49-F238E27FC236}">
                <a16:creationId xmlns:a16="http://schemas.microsoft.com/office/drawing/2014/main" id="{C0286BCC-2EA1-4169-A480-A2324C177FCD}"/>
              </a:ext>
            </a:extLst>
          </p:cNvPr>
          <p:cNvPicPr>
            <a:picLocks noChangeAspect="1"/>
          </p:cNvPicPr>
          <p:nvPr/>
        </p:nvPicPr>
        <p:blipFill>
          <a:blip r:embed="rId5"/>
          <a:stretch>
            <a:fillRect/>
          </a:stretch>
        </p:blipFill>
        <p:spPr>
          <a:xfrm>
            <a:off x="3379569" y="3323374"/>
            <a:ext cx="5105400" cy="685800"/>
          </a:xfrm>
          <a:prstGeom prst="rect">
            <a:avLst/>
          </a:prstGeom>
        </p:spPr>
      </p:pic>
      <p:pic>
        <p:nvPicPr>
          <p:cNvPr id="13" name="图片 12">
            <a:extLst>
              <a:ext uri="{FF2B5EF4-FFF2-40B4-BE49-F238E27FC236}">
                <a16:creationId xmlns:a16="http://schemas.microsoft.com/office/drawing/2014/main" id="{E1376F0C-AE43-479F-85B6-2F30D20C309E}"/>
              </a:ext>
            </a:extLst>
          </p:cNvPr>
          <p:cNvPicPr>
            <a:picLocks noChangeAspect="1"/>
          </p:cNvPicPr>
          <p:nvPr/>
        </p:nvPicPr>
        <p:blipFill>
          <a:blip r:embed="rId6"/>
          <a:stretch>
            <a:fillRect/>
          </a:stretch>
        </p:blipFill>
        <p:spPr>
          <a:xfrm>
            <a:off x="4895267" y="4155176"/>
            <a:ext cx="5134346" cy="2066073"/>
          </a:xfrm>
          <a:prstGeom prst="rect">
            <a:avLst/>
          </a:prstGeom>
        </p:spPr>
      </p:pic>
      <p:pic>
        <p:nvPicPr>
          <p:cNvPr id="16" name="图片 15">
            <a:extLst>
              <a:ext uri="{FF2B5EF4-FFF2-40B4-BE49-F238E27FC236}">
                <a16:creationId xmlns:a16="http://schemas.microsoft.com/office/drawing/2014/main" id="{2F0FFB27-B4E7-4CB4-A0F2-AC7B7A091A54}"/>
              </a:ext>
            </a:extLst>
          </p:cNvPr>
          <p:cNvPicPr>
            <a:picLocks noChangeAspect="1"/>
          </p:cNvPicPr>
          <p:nvPr/>
        </p:nvPicPr>
        <p:blipFill>
          <a:blip r:embed="rId7"/>
          <a:stretch>
            <a:fillRect/>
          </a:stretch>
        </p:blipFill>
        <p:spPr>
          <a:xfrm>
            <a:off x="1904978" y="4155176"/>
            <a:ext cx="3096777" cy="1858066"/>
          </a:xfrm>
          <a:prstGeom prst="rect">
            <a:avLst/>
          </a:prstGeom>
        </p:spPr>
      </p:pic>
    </p:spTree>
    <p:extLst>
      <p:ext uri="{BB962C8B-B14F-4D97-AF65-F5344CB8AC3E}">
        <p14:creationId xmlns:p14="http://schemas.microsoft.com/office/powerpoint/2010/main" val="11445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3" name="图片 2">
            <a:extLst>
              <a:ext uri="{FF2B5EF4-FFF2-40B4-BE49-F238E27FC236}">
                <a16:creationId xmlns:a16="http://schemas.microsoft.com/office/drawing/2014/main" id="{8AA272A5-85B9-4CAB-9DAC-CD0F21126526}"/>
              </a:ext>
            </a:extLst>
          </p:cNvPr>
          <p:cNvPicPr>
            <a:picLocks noChangeAspect="1"/>
          </p:cNvPicPr>
          <p:nvPr/>
        </p:nvPicPr>
        <p:blipFill>
          <a:blip r:embed="rId3"/>
          <a:stretch>
            <a:fillRect/>
          </a:stretch>
        </p:blipFill>
        <p:spPr>
          <a:xfrm>
            <a:off x="486727" y="1828800"/>
            <a:ext cx="5229225" cy="4229100"/>
          </a:xfrm>
          <a:prstGeom prst="rect">
            <a:avLst/>
          </a:prstGeom>
        </p:spPr>
      </p:pic>
      <p:pic>
        <p:nvPicPr>
          <p:cNvPr id="12" name="图片 11">
            <a:extLst>
              <a:ext uri="{FF2B5EF4-FFF2-40B4-BE49-F238E27FC236}">
                <a16:creationId xmlns:a16="http://schemas.microsoft.com/office/drawing/2014/main" id="{1F2056E7-AB31-44A8-8937-6DD2855E7F14}"/>
              </a:ext>
            </a:extLst>
          </p:cNvPr>
          <p:cNvPicPr>
            <a:picLocks noChangeAspect="1"/>
          </p:cNvPicPr>
          <p:nvPr/>
        </p:nvPicPr>
        <p:blipFill>
          <a:blip r:embed="rId4"/>
          <a:stretch>
            <a:fillRect/>
          </a:stretch>
        </p:blipFill>
        <p:spPr>
          <a:xfrm>
            <a:off x="5704863" y="2028825"/>
            <a:ext cx="5029200" cy="3829050"/>
          </a:xfrm>
          <a:prstGeom prst="rect">
            <a:avLst/>
          </a:prstGeom>
        </p:spPr>
      </p:pic>
      <p:sp>
        <p:nvSpPr>
          <p:cNvPr id="7" name="矩形 6">
            <a:extLst>
              <a:ext uri="{FF2B5EF4-FFF2-40B4-BE49-F238E27FC236}">
                <a16:creationId xmlns:a16="http://schemas.microsoft.com/office/drawing/2014/main" id="{3367D7E5-C406-4041-96F4-D6D10A638EF0}"/>
              </a:ext>
            </a:extLst>
          </p:cNvPr>
          <p:cNvSpPr/>
          <p:nvPr/>
        </p:nvSpPr>
        <p:spPr>
          <a:xfrm>
            <a:off x="-423679" y="1078946"/>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fine-grained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pic>
        <p:nvPicPr>
          <p:cNvPr id="8" name="图片 7">
            <a:extLst>
              <a:ext uri="{FF2B5EF4-FFF2-40B4-BE49-F238E27FC236}">
                <a16:creationId xmlns:a16="http://schemas.microsoft.com/office/drawing/2014/main" id="{6B8D9C50-33E1-40E5-B72B-A5DE1799FD6C}"/>
              </a:ext>
            </a:extLst>
          </p:cNvPr>
          <p:cNvPicPr>
            <a:picLocks noChangeAspect="1"/>
          </p:cNvPicPr>
          <p:nvPr/>
        </p:nvPicPr>
        <p:blipFill>
          <a:blip r:embed="rId5"/>
          <a:stretch>
            <a:fillRect/>
          </a:stretch>
        </p:blipFill>
        <p:spPr>
          <a:xfrm>
            <a:off x="5845772" y="1828800"/>
            <a:ext cx="5074820" cy="4029075"/>
          </a:xfrm>
          <a:prstGeom prst="rect">
            <a:avLst/>
          </a:prstGeom>
        </p:spPr>
      </p:pic>
    </p:spTree>
    <p:extLst>
      <p:ext uri="{BB962C8B-B14F-4D97-AF65-F5344CB8AC3E}">
        <p14:creationId xmlns:p14="http://schemas.microsoft.com/office/powerpoint/2010/main" val="25308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dl">
  <a:themeElements>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Navy">
      <a:majorFont>
        <a:latin typeface="华文细黑"/>
        <a:ea typeface="华文细黑"/>
        <a:cs typeface="华文细黑"/>
      </a:majorFont>
      <a:minorFont>
        <a:latin typeface="华文细黑"/>
        <a:ea typeface="华文细黑"/>
        <a:cs typeface="华文细黑"/>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v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v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v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v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v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v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v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v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v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v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v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dl" id="{FA7D403B-6944-403A-B555-81FB7CA14C7E}" vid="{B94D122D-FB49-48F3-8E75-0D1ED40050D0}"/>
    </a:ext>
  </a:extLst>
</a:theme>
</file>

<file path=ppt/theme/theme2.xml><?xml version="1.0" encoding="utf-8"?>
<a:theme xmlns:a="http://schemas.openxmlformats.org/drawingml/2006/main" name="973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pdl</Template>
  <TotalTime>19838</TotalTime>
  <Words>1591</Words>
  <Application>Microsoft Office PowerPoint</Application>
  <PresentationFormat>宽屏</PresentationFormat>
  <Paragraphs>98</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方正美黑简体</vt:lpstr>
      <vt:lpstr>黑体</vt:lpstr>
      <vt:lpstr>华文细黑</vt:lpstr>
      <vt:lpstr>微软雅黑</vt:lpstr>
      <vt:lpstr>Arial</vt:lpstr>
      <vt:lpstr>Arial Rounded MT Bold</vt:lpstr>
      <vt:lpstr>Calibri</vt:lpstr>
      <vt:lpstr>Times New Roman</vt:lpstr>
      <vt:lpstr>Wingdings</vt:lpstr>
      <vt:lpstr>pdl</vt:lpstr>
      <vt:lpstr>973 </vt:lpstr>
      <vt:lpstr>PowerPoint 演示文稿</vt:lpstr>
      <vt:lpstr>1. Graph Neural Network’s Application</vt:lpstr>
      <vt:lpstr>2. Skeleton-Based GCNs Action Recognition Model</vt:lpstr>
      <vt:lpstr>3. Motivation</vt:lpstr>
      <vt:lpstr>3. Motivation</vt:lpstr>
      <vt:lpstr>4. 2s-AGCN</vt:lpstr>
      <vt:lpstr>4. 2s-AGCN</vt:lpstr>
      <vt:lpstr>5.Pruning Method</vt:lpstr>
      <vt:lpstr>5.Pruning Method</vt:lpstr>
      <vt:lpstr>6. Architecture</vt:lpstr>
      <vt:lpstr>6. Architecture</vt:lpstr>
      <vt:lpstr>6. Architecture</vt:lpstr>
      <vt:lpstr>6. Architecture</vt:lpstr>
      <vt:lpstr>7.Performance</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Wen Mark</cp:lastModifiedBy>
  <cp:revision>1727</cp:revision>
  <dcterms:created xsi:type="dcterms:W3CDTF">2016-04-12T00:53:31Z</dcterms:created>
  <dcterms:modified xsi:type="dcterms:W3CDTF">2021-06-20T06:29:52Z</dcterms:modified>
</cp:coreProperties>
</file>