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72" r:id="rId2"/>
  </p:sldIdLst>
  <p:sldSz cx="7127875" cy="3887788"/>
  <p:notesSz cx="6858000" cy="9144000"/>
  <p:custShowLst>
    <p:custShow name="自定义放映 1" id="0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qi Wang" initials="SW" lastIdx="1" clrIdx="0">
    <p:extLst>
      <p:ext uri="{19B8F6BF-5375-455C-9EA6-DF929625EA0E}">
        <p15:presenceInfo xmlns:p15="http://schemas.microsoft.com/office/powerpoint/2012/main" userId="73e20c9bd5ab69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5244" autoAdjust="0"/>
  </p:normalViewPr>
  <p:slideViewPr>
    <p:cSldViewPr snapToGrid="0">
      <p:cViewPr varScale="1">
        <p:scale>
          <a:sx n="143" d="100"/>
          <a:sy n="143" d="100"/>
        </p:scale>
        <p:origin x="509" y="11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BB6B-A421-44D1-B9FF-9FC56A223631}" type="datetimeFigureOut">
              <a:rPr lang="en-SG" smtClean="0"/>
              <a:t>20/6/2021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0075" y="1143000"/>
            <a:ext cx="5657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D69EF-6576-4A84-A69C-C682D79B8B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1228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28693" rtl="0" eaLnBrk="1" latinLnBrk="0" hangingPunct="1">
      <a:defRPr sz="694" kern="1200">
        <a:solidFill>
          <a:schemeClr val="tx1"/>
        </a:solidFill>
        <a:latin typeface="+mn-lt"/>
        <a:ea typeface="+mn-ea"/>
        <a:cs typeface="+mn-cs"/>
      </a:defRPr>
    </a:lvl1pPr>
    <a:lvl2pPr marL="264347" algn="l" defTabSz="528693" rtl="0" eaLnBrk="1" latinLnBrk="0" hangingPunct="1">
      <a:defRPr sz="694" kern="1200">
        <a:solidFill>
          <a:schemeClr val="tx1"/>
        </a:solidFill>
        <a:latin typeface="+mn-lt"/>
        <a:ea typeface="+mn-ea"/>
        <a:cs typeface="+mn-cs"/>
      </a:defRPr>
    </a:lvl2pPr>
    <a:lvl3pPr marL="528693" algn="l" defTabSz="528693" rtl="0" eaLnBrk="1" latinLnBrk="0" hangingPunct="1">
      <a:defRPr sz="694" kern="1200">
        <a:solidFill>
          <a:schemeClr val="tx1"/>
        </a:solidFill>
        <a:latin typeface="+mn-lt"/>
        <a:ea typeface="+mn-ea"/>
        <a:cs typeface="+mn-cs"/>
      </a:defRPr>
    </a:lvl3pPr>
    <a:lvl4pPr marL="793039" algn="l" defTabSz="528693" rtl="0" eaLnBrk="1" latinLnBrk="0" hangingPunct="1">
      <a:defRPr sz="694" kern="1200">
        <a:solidFill>
          <a:schemeClr val="tx1"/>
        </a:solidFill>
        <a:latin typeface="+mn-lt"/>
        <a:ea typeface="+mn-ea"/>
        <a:cs typeface="+mn-cs"/>
      </a:defRPr>
    </a:lvl4pPr>
    <a:lvl5pPr marL="1057386" algn="l" defTabSz="528693" rtl="0" eaLnBrk="1" latinLnBrk="0" hangingPunct="1">
      <a:defRPr sz="694" kern="1200">
        <a:solidFill>
          <a:schemeClr val="tx1"/>
        </a:solidFill>
        <a:latin typeface="+mn-lt"/>
        <a:ea typeface="+mn-ea"/>
        <a:cs typeface="+mn-cs"/>
      </a:defRPr>
    </a:lvl5pPr>
    <a:lvl6pPr marL="1321732" algn="l" defTabSz="528693" rtl="0" eaLnBrk="1" latinLnBrk="0" hangingPunct="1">
      <a:defRPr sz="694" kern="1200">
        <a:solidFill>
          <a:schemeClr val="tx1"/>
        </a:solidFill>
        <a:latin typeface="+mn-lt"/>
        <a:ea typeface="+mn-ea"/>
        <a:cs typeface="+mn-cs"/>
      </a:defRPr>
    </a:lvl6pPr>
    <a:lvl7pPr marL="1586078" algn="l" defTabSz="528693" rtl="0" eaLnBrk="1" latinLnBrk="0" hangingPunct="1">
      <a:defRPr sz="694" kern="1200">
        <a:solidFill>
          <a:schemeClr val="tx1"/>
        </a:solidFill>
        <a:latin typeface="+mn-lt"/>
        <a:ea typeface="+mn-ea"/>
        <a:cs typeface="+mn-cs"/>
      </a:defRPr>
    </a:lvl7pPr>
    <a:lvl8pPr marL="1850425" algn="l" defTabSz="528693" rtl="0" eaLnBrk="1" latinLnBrk="0" hangingPunct="1">
      <a:defRPr sz="694" kern="1200">
        <a:solidFill>
          <a:schemeClr val="tx1"/>
        </a:solidFill>
        <a:latin typeface="+mn-lt"/>
        <a:ea typeface="+mn-ea"/>
        <a:cs typeface="+mn-cs"/>
      </a:defRPr>
    </a:lvl8pPr>
    <a:lvl9pPr marL="2114772" algn="l" defTabSz="528693" rtl="0" eaLnBrk="1" latinLnBrk="0" hangingPunct="1">
      <a:defRPr sz="6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aseline="-25000">
                <a:solidFill>
                  <a:schemeClr val="tx1"/>
                </a:solidFill>
                <a:latin typeface="Arial" panose="02080604020202020204" charset="0"/>
                <a:ea typeface="ＭＳ Ｐゴシック" panose="020B0600070205080204" pitchFamily="34" charset="-128"/>
              </a:defRPr>
            </a:lvl1pPr>
            <a:lvl2pPr marL="785495" indent="-302260" eaLnBrk="0" hangingPunct="0">
              <a:defRPr sz="2500" baseline="-25000">
                <a:solidFill>
                  <a:schemeClr val="tx1"/>
                </a:solidFill>
                <a:latin typeface="Arial" panose="02080604020202020204" charset="0"/>
                <a:ea typeface="ＭＳ Ｐゴシック" panose="020B0600070205080204" pitchFamily="34" charset="-128"/>
              </a:defRPr>
            </a:lvl2pPr>
            <a:lvl3pPr marL="1208405" indent="-241935" eaLnBrk="0" hangingPunct="0">
              <a:defRPr sz="2500" baseline="-25000">
                <a:solidFill>
                  <a:schemeClr val="tx1"/>
                </a:solidFill>
                <a:latin typeface="Arial" panose="02080604020202020204" charset="0"/>
                <a:ea typeface="ＭＳ Ｐゴシック" panose="020B0600070205080204" pitchFamily="34" charset="-128"/>
              </a:defRPr>
            </a:lvl3pPr>
            <a:lvl4pPr marL="1691640" indent="-241935" eaLnBrk="0" hangingPunct="0">
              <a:defRPr sz="2500" baseline="-25000">
                <a:solidFill>
                  <a:schemeClr val="tx1"/>
                </a:solidFill>
                <a:latin typeface="Arial" panose="02080604020202020204" charset="0"/>
                <a:ea typeface="ＭＳ Ｐゴシック" panose="020B0600070205080204" pitchFamily="34" charset="-128"/>
              </a:defRPr>
            </a:lvl4pPr>
            <a:lvl5pPr marL="2174875" indent="-241935" eaLnBrk="0" hangingPunct="0">
              <a:defRPr sz="2500" baseline="-25000">
                <a:solidFill>
                  <a:schemeClr val="tx1"/>
                </a:solidFill>
                <a:latin typeface="Arial" panose="02080604020202020204" charset="0"/>
                <a:ea typeface="ＭＳ Ｐゴシック" panose="020B0600070205080204" pitchFamily="34" charset="-128"/>
              </a:defRPr>
            </a:lvl5pPr>
            <a:lvl6pPr marL="2658110" indent="-241935" eaLnBrk="0" fontAlgn="base" hangingPunct="0">
              <a:spcBef>
                <a:spcPct val="0"/>
              </a:spcBef>
              <a:spcAft>
                <a:spcPct val="0"/>
              </a:spcAft>
              <a:defRPr sz="2500" baseline="-25000">
                <a:solidFill>
                  <a:schemeClr val="tx1"/>
                </a:solidFill>
                <a:latin typeface="Arial" panose="02080604020202020204" charset="0"/>
                <a:ea typeface="ＭＳ Ｐゴシック" panose="020B0600070205080204" pitchFamily="34" charset="-128"/>
              </a:defRPr>
            </a:lvl6pPr>
            <a:lvl7pPr marL="3141345" indent="-241935" eaLnBrk="0" fontAlgn="base" hangingPunct="0">
              <a:spcBef>
                <a:spcPct val="0"/>
              </a:spcBef>
              <a:spcAft>
                <a:spcPct val="0"/>
              </a:spcAft>
              <a:defRPr sz="2500" baseline="-25000">
                <a:solidFill>
                  <a:schemeClr val="tx1"/>
                </a:solidFill>
                <a:latin typeface="Arial" panose="02080604020202020204" charset="0"/>
                <a:ea typeface="ＭＳ Ｐゴシック" panose="020B0600070205080204" pitchFamily="34" charset="-128"/>
              </a:defRPr>
            </a:lvl7pPr>
            <a:lvl8pPr marL="3624580" indent="-241935" eaLnBrk="0" fontAlgn="base" hangingPunct="0">
              <a:spcBef>
                <a:spcPct val="0"/>
              </a:spcBef>
              <a:spcAft>
                <a:spcPct val="0"/>
              </a:spcAft>
              <a:defRPr sz="2500" baseline="-25000">
                <a:solidFill>
                  <a:schemeClr val="tx1"/>
                </a:solidFill>
                <a:latin typeface="Arial" panose="02080604020202020204" charset="0"/>
                <a:ea typeface="ＭＳ Ｐゴシック" panose="020B0600070205080204" pitchFamily="34" charset="-128"/>
              </a:defRPr>
            </a:lvl8pPr>
            <a:lvl9pPr marL="4107815" indent="-241935" eaLnBrk="0" fontAlgn="base" hangingPunct="0">
              <a:spcBef>
                <a:spcPct val="0"/>
              </a:spcBef>
              <a:spcAft>
                <a:spcPct val="0"/>
              </a:spcAft>
              <a:defRPr sz="2500" baseline="-25000">
                <a:solidFill>
                  <a:schemeClr val="tx1"/>
                </a:solidFill>
                <a:latin typeface="Arial" panose="0208060402020202020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905A65-11BE-42AF-8528-3084A5435F6C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80604020202020204" charset="0"/>
                <a:ea typeface="ＭＳ Ｐゴシック" panose="020B0600070205080204" pitchFamily="34" charset="-128"/>
                <a:cs typeface="Arial" panose="0208060402020202020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80604020202020204" charset="0"/>
              <a:ea typeface="ＭＳ Ｐゴシック" panose="020B0600070205080204" pitchFamily="34" charset="-128"/>
              <a:cs typeface="Arial" panose="0208060402020202020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00075" y="1143000"/>
            <a:ext cx="5657850" cy="3086100"/>
          </a:xfrm>
          <a:solidFill>
            <a:srgbClr val="FFFFFF"/>
          </a:solidFill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dirty="0">
              <a:latin typeface="Arial" panose="0208060402020202020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3988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985" y="636266"/>
            <a:ext cx="5345906" cy="1353526"/>
          </a:xfrm>
        </p:spPr>
        <p:txBody>
          <a:bodyPr anchor="b"/>
          <a:lstStyle>
            <a:lvl1pPr algn="ctr">
              <a:defRPr sz="340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985" y="2041989"/>
            <a:ext cx="5345906" cy="938649"/>
          </a:xfrm>
        </p:spPr>
        <p:txBody>
          <a:bodyPr/>
          <a:lstStyle>
            <a:lvl1pPr marL="0" indent="0" algn="ctr">
              <a:buNone/>
              <a:defRPr sz="1361"/>
            </a:lvl1pPr>
            <a:lvl2pPr marL="259187" indent="0" algn="ctr">
              <a:buNone/>
              <a:defRPr sz="1134"/>
            </a:lvl2pPr>
            <a:lvl3pPr marL="518373" indent="0" algn="ctr">
              <a:buNone/>
              <a:defRPr sz="1020"/>
            </a:lvl3pPr>
            <a:lvl4pPr marL="777560" indent="0" algn="ctr">
              <a:buNone/>
              <a:defRPr sz="907"/>
            </a:lvl4pPr>
            <a:lvl5pPr marL="1036747" indent="0" algn="ctr">
              <a:buNone/>
              <a:defRPr sz="907"/>
            </a:lvl5pPr>
            <a:lvl6pPr marL="1295933" indent="0" algn="ctr">
              <a:buNone/>
              <a:defRPr sz="907"/>
            </a:lvl6pPr>
            <a:lvl7pPr marL="1555120" indent="0" algn="ctr">
              <a:buNone/>
              <a:defRPr sz="907"/>
            </a:lvl7pPr>
            <a:lvl8pPr marL="1814307" indent="0" algn="ctr">
              <a:buNone/>
              <a:defRPr sz="907"/>
            </a:lvl8pPr>
            <a:lvl9pPr marL="2073493" indent="0" algn="ctr">
              <a:buNone/>
              <a:defRPr sz="90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2E34-1764-4C11-890A-D6C6FE98FF18}" type="datetimeFigureOut">
              <a:rPr lang="en-SG" smtClean="0"/>
              <a:t>20/6/2021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6656-0AC5-4678-A1AD-C9DAAD0158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332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2E34-1764-4C11-890A-D6C6FE98FF18}" type="datetimeFigureOut">
              <a:rPr lang="en-SG" smtClean="0"/>
              <a:t>20/6/2021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6656-0AC5-4678-A1AD-C9DAAD0158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837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00886" y="206989"/>
            <a:ext cx="1536948" cy="32947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0041" y="206989"/>
            <a:ext cx="4521746" cy="329472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2E34-1764-4C11-890A-D6C6FE98FF18}" type="datetimeFigureOut">
              <a:rPr lang="en-SG" smtClean="0"/>
              <a:t>20/6/2021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6656-0AC5-4678-A1AD-C9DAAD0158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41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2E34-1764-4C11-890A-D6C6FE98FF18}" type="datetimeFigureOut">
              <a:rPr lang="en-SG" smtClean="0"/>
              <a:t>20/6/2021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6656-0AC5-4678-A1AD-C9DAAD0158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731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29" y="969247"/>
            <a:ext cx="6147792" cy="1617212"/>
          </a:xfrm>
        </p:spPr>
        <p:txBody>
          <a:bodyPr anchor="b"/>
          <a:lstStyle>
            <a:lvl1pPr>
              <a:defRPr sz="340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329" y="2601759"/>
            <a:ext cx="6147792" cy="850453"/>
          </a:xfrm>
        </p:spPr>
        <p:txBody>
          <a:bodyPr/>
          <a:lstStyle>
            <a:lvl1pPr marL="0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1pPr>
            <a:lvl2pPr marL="259187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2pPr>
            <a:lvl3pPr marL="518373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3pPr>
            <a:lvl4pPr marL="777560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4pPr>
            <a:lvl5pPr marL="1036747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5pPr>
            <a:lvl6pPr marL="1295933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6pPr>
            <a:lvl7pPr marL="1555120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7pPr>
            <a:lvl8pPr marL="1814307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8pPr>
            <a:lvl9pPr marL="2073493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2E34-1764-4C11-890A-D6C6FE98FF18}" type="datetimeFigureOut">
              <a:rPr lang="en-SG" smtClean="0"/>
              <a:t>20/6/2021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6656-0AC5-4678-A1AD-C9DAAD0158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292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0041" y="1034943"/>
            <a:ext cx="3029347" cy="24667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8487" y="1034943"/>
            <a:ext cx="3029347" cy="24667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2E34-1764-4C11-890A-D6C6FE98FF18}" type="datetimeFigureOut">
              <a:rPr lang="en-SG" smtClean="0"/>
              <a:t>20/6/2021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6656-0AC5-4678-A1AD-C9DAAD0158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067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970" y="206989"/>
            <a:ext cx="6147792" cy="7514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970" y="953048"/>
            <a:ext cx="3015425" cy="467074"/>
          </a:xfrm>
        </p:spPr>
        <p:txBody>
          <a:bodyPr anchor="b"/>
          <a:lstStyle>
            <a:lvl1pPr marL="0" indent="0">
              <a:buNone/>
              <a:defRPr sz="1361" b="1"/>
            </a:lvl1pPr>
            <a:lvl2pPr marL="259187" indent="0">
              <a:buNone/>
              <a:defRPr sz="1134" b="1"/>
            </a:lvl2pPr>
            <a:lvl3pPr marL="518373" indent="0">
              <a:buNone/>
              <a:defRPr sz="1020" b="1"/>
            </a:lvl3pPr>
            <a:lvl4pPr marL="777560" indent="0">
              <a:buNone/>
              <a:defRPr sz="907" b="1"/>
            </a:lvl4pPr>
            <a:lvl5pPr marL="1036747" indent="0">
              <a:buNone/>
              <a:defRPr sz="907" b="1"/>
            </a:lvl5pPr>
            <a:lvl6pPr marL="1295933" indent="0">
              <a:buNone/>
              <a:defRPr sz="907" b="1"/>
            </a:lvl6pPr>
            <a:lvl7pPr marL="1555120" indent="0">
              <a:buNone/>
              <a:defRPr sz="907" b="1"/>
            </a:lvl7pPr>
            <a:lvl8pPr marL="1814307" indent="0">
              <a:buNone/>
              <a:defRPr sz="907" b="1"/>
            </a:lvl8pPr>
            <a:lvl9pPr marL="2073493" indent="0">
              <a:buNone/>
              <a:defRPr sz="90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970" y="1420123"/>
            <a:ext cx="3015425" cy="20887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08487" y="953048"/>
            <a:ext cx="3030275" cy="467074"/>
          </a:xfrm>
        </p:spPr>
        <p:txBody>
          <a:bodyPr anchor="b"/>
          <a:lstStyle>
            <a:lvl1pPr marL="0" indent="0">
              <a:buNone/>
              <a:defRPr sz="1361" b="1"/>
            </a:lvl1pPr>
            <a:lvl2pPr marL="259187" indent="0">
              <a:buNone/>
              <a:defRPr sz="1134" b="1"/>
            </a:lvl2pPr>
            <a:lvl3pPr marL="518373" indent="0">
              <a:buNone/>
              <a:defRPr sz="1020" b="1"/>
            </a:lvl3pPr>
            <a:lvl4pPr marL="777560" indent="0">
              <a:buNone/>
              <a:defRPr sz="907" b="1"/>
            </a:lvl4pPr>
            <a:lvl5pPr marL="1036747" indent="0">
              <a:buNone/>
              <a:defRPr sz="907" b="1"/>
            </a:lvl5pPr>
            <a:lvl6pPr marL="1295933" indent="0">
              <a:buNone/>
              <a:defRPr sz="907" b="1"/>
            </a:lvl6pPr>
            <a:lvl7pPr marL="1555120" indent="0">
              <a:buNone/>
              <a:defRPr sz="907" b="1"/>
            </a:lvl7pPr>
            <a:lvl8pPr marL="1814307" indent="0">
              <a:buNone/>
              <a:defRPr sz="907" b="1"/>
            </a:lvl8pPr>
            <a:lvl9pPr marL="2073493" indent="0">
              <a:buNone/>
              <a:defRPr sz="90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08487" y="1420123"/>
            <a:ext cx="3030275" cy="20887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2E34-1764-4C11-890A-D6C6FE98FF18}" type="datetimeFigureOut">
              <a:rPr lang="en-SG" smtClean="0"/>
              <a:t>20/6/2021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6656-0AC5-4678-A1AD-C9DAAD0158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095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2E34-1764-4C11-890A-D6C6FE98FF18}" type="datetimeFigureOut">
              <a:rPr lang="en-SG" smtClean="0"/>
              <a:t>20/6/2021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6656-0AC5-4678-A1AD-C9DAAD0158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176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2E34-1764-4C11-890A-D6C6FE98FF18}" type="datetimeFigureOut">
              <a:rPr lang="en-SG" smtClean="0"/>
              <a:t>20/6/2021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6656-0AC5-4678-A1AD-C9DAAD0158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571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970" y="259186"/>
            <a:ext cx="2298925" cy="907151"/>
          </a:xfrm>
        </p:spPr>
        <p:txBody>
          <a:bodyPr anchor="b"/>
          <a:lstStyle>
            <a:lvl1pPr>
              <a:defRPr sz="181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0275" y="559770"/>
            <a:ext cx="3608487" cy="2762849"/>
          </a:xfrm>
        </p:spPr>
        <p:txBody>
          <a:bodyPr/>
          <a:lstStyle>
            <a:lvl1pPr>
              <a:defRPr sz="1814"/>
            </a:lvl1pPr>
            <a:lvl2pPr>
              <a:defRPr sz="1587"/>
            </a:lvl2pPr>
            <a:lvl3pPr>
              <a:defRPr sz="1361"/>
            </a:lvl3pPr>
            <a:lvl4pPr>
              <a:defRPr sz="1134"/>
            </a:lvl4pPr>
            <a:lvl5pPr>
              <a:defRPr sz="1134"/>
            </a:lvl5pPr>
            <a:lvl6pPr>
              <a:defRPr sz="1134"/>
            </a:lvl6pPr>
            <a:lvl7pPr>
              <a:defRPr sz="1134"/>
            </a:lvl7pPr>
            <a:lvl8pPr>
              <a:defRPr sz="1134"/>
            </a:lvl8pPr>
            <a:lvl9pPr>
              <a:defRPr sz="113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0970" y="1166337"/>
            <a:ext cx="2298925" cy="2160782"/>
          </a:xfrm>
        </p:spPr>
        <p:txBody>
          <a:bodyPr/>
          <a:lstStyle>
            <a:lvl1pPr marL="0" indent="0">
              <a:buNone/>
              <a:defRPr sz="907"/>
            </a:lvl1pPr>
            <a:lvl2pPr marL="259187" indent="0">
              <a:buNone/>
              <a:defRPr sz="794"/>
            </a:lvl2pPr>
            <a:lvl3pPr marL="518373" indent="0">
              <a:buNone/>
              <a:defRPr sz="680"/>
            </a:lvl3pPr>
            <a:lvl4pPr marL="777560" indent="0">
              <a:buNone/>
              <a:defRPr sz="567"/>
            </a:lvl4pPr>
            <a:lvl5pPr marL="1036747" indent="0">
              <a:buNone/>
              <a:defRPr sz="567"/>
            </a:lvl5pPr>
            <a:lvl6pPr marL="1295933" indent="0">
              <a:buNone/>
              <a:defRPr sz="567"/>
            </a:lvl6pPr>
            <a:lvl7pPr marL="1555120" indent="0">
              <a:buNone/>
              <a:defRPr sz="567"/>
            </a:lvl7pPr>
            <a:lvl8pPr marL="1814307" indent="0">
              <a:buNone/>
              <a:defRPr sz="567"/>
            </a:lvl8pPr>
            <a:lvl9pPr marL="2073493" indent="0">
              <a:buNone/>
              <a:defRPr sz="5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2E34-1764-4C11-890A-D6C6FE98FF18}" type="datetimeFigureOut">
              <a:rPr lang="en-SG" smtClean="0"/>
              <a:t>20/6/2021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6656-0AC5-4678-A1AD-C9DAAD0158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229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970" y="259186"/>
            <a:ext cx="2298925" cy="907151"/>
          </a:xfrm>
        </p:spPr>
        <p:txBody>
          <a:bodyPr anchor="b"/>
          <a:lstStyle>
            <a:lvl1pPr>
              <a:defRPr sz="181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30275" y="559770"/>
            <a:ext cx="3608487" cy="2762849"/>
          </a:xfrm>
        </p:spPr>
        <p:txBody>
          <a:bodyPr anchor="t"/>
          <a:lstStyle>
            <a:lvl1pPr marL="0" indent="0">
              <a:buNone/>
              <a:defRPr sz="1814"/>
            </a:lvl1pPr>
            <a:lvl2pPr marL="259187" indent="0">
              <a:buNone/>
              <a:defRPr sz="1587"/>
            </a:lvl2pPr>
            <a:lvl3pPr marL="518373" indent="0">
              <a:buNone/>
              <a:defRPr sz="1361"/>
            </a:lvl3pPr>
            <a:lvl4pPr marL="777560" indent="0">
              <a:buNone/>
              <a:defRPr sz="1134"/>
            </a:lvl4pPr>
            <a:lvl5pPr marL="1036747" indent="0">
              <a:buNone/>
              <a:defRPr sz="1134"/>
            </a:lvl5pPr>
            <a:lvl6pPr marL="1295933" indent="0">
              <a:buNone/>
              <a:defRPr sz="1134"/>
            </a:lvl6pPr>
            <a:lvl7pPr marL="1555120" indent="0">
              <a:buNone/>
              <a:defRPr sz="1134"/>
            </a:lvl7pPr>
            <a:lvl8pPr marL="1814307" indent="0">
              <a:buNone/>
              <a:defRPr sz="1134"/>
            </a:lvl8pPr>
            <a:lvl9pPr marL="2073493" indent="0">
              <a:buNone/>
              <a:defRPr sz="113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0970" y="1166337"/>
            <a:ext cx="2298925" cy="2160782"/>
          </a:xfrm>
        </p:spPr>
        <p:txBody>
          <a:bodyPr/>
          <a:lstStyle>
            <a:lvl1pPr marL="0" indent="0">
              <a:buNone/>
              <a:defRPr sz="907"/>
            </a:lvl1pPr>
            <a:lvl2pPr marL="259187" indent="0">
              <a:buNone/>
              <a:defRPr sz="794"/>
            </a:lvl2pPr>
            <a:lvl3pPr marL="518373" indent="0">
              <a:buNone/>
              <a:defRPr sz="680"/>
            </a:lvl3pPr>
            <a:lvl4pPr marL="777560" indent="0">
              <a:buNone/>
              <a:defRPr sz="567"/>
            </a:lvl4pPr>
            <a:lvl5pPr marL="1036747" indent="0">
              <a:buNone/>
              <a:defRPr sz="567"/>
            </a:lvl5pPr>
            <a:lvl6pPr marL="1295933" indent="0">
              <a:buNone/>
              <a:defRPr sz="567"/>
            </a:lvl6pPr>
            <a:lvl7pPr marL="1555120" indent="0">
              <a:buNone/>
              <a:defRPr sz="567"/>
            </a:lvl7pPr>
            <a:lvl8pPr marL="1814307" indent="0">
              <a:buNone/>
              <a:defRPr sz="567"/>
            </a:lvl8pPr>
            <a:lvl9pPr marL="2073493" indent="0">
              <a:buNone/>
              <a:defRPr sz="5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2E34-1764-4C11-890A-D6C6FE98FF18}" type="datetimeFigureOut">
              <a:rPr lang="en-SG" smtClean="0"/>
              <a:t>20/6/2021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6656-0AC5-4678-A1AD-C9DAAD0158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476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0042" y="206989"/>
            <a:ext cx="6147792" cy="751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042" y="1034943"/>
            <a:ext cx="6147792" cy="2466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0041" y="3603404"/>
            <a:ext cx="1603772" cy="206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02E34-1764-4C11-890A-D6C6FE98FF18}" type="datetimeFigureOut">
              <a:rPr lang="en-SG" smtClean="0"/>
              <a:t>20/6/2021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1109" y="3603404"/>
            <a:ext cx="2405658" cy="206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34062" y="3603404"/>
            <a:ext cx="1603772" cy="206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46656-0AC5-4678-A1AD-C9DAAD0158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260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8373" rtl="0" eaLnBrk="1" latinLnBrk="0" hangingPunct="1">
        <a:lnSpc>
          <a:spcPct val="90000"/>
        </a:lnSpc>
        <a:spcBef>
          <a:spcPct val="0"/>
        </a:spcBef>
        <a:buNone/>
        <a:defRPr sz="24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593" indent="-129593" algn="l" defTabSz="518373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1pPr>
      <a:lvl2pPr marL="388780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2pPr>
      <a:lvl3pPr marL="647967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907153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4pPr>
      <a:lvl5pPr marL="1166340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5pPr>
      <a:lvl6pPr marL="1425527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6pPr>
      <a:lvl7pPr marL="1684713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7pPr>
      <a:lvl8pPr marL="1943900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8pPr>
      <a:lvl9pPr marL="2203087" indent="-129593" algn="l" defTabSz="51837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1pPr>
      <a:lvl2pPr marL="259187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2pPr>
      <a:lvl3pPr marL="518373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3pPr>
      <a:lvl4pPr marL="777560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4pPr>
      <a:lvl5pPr marL="1036747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5pPr>
      <a:lvl6pPr marL="1295933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6pPr>
      <a:lvl7pPr marL="1555120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7pPr>
      <a:lvl8pPr marL="1814307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8pPr>
      <a:lvl9pPr marL="2073493" algn="l" defTabSz="518373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emf"/><Relationship Id="rId3" Type="http://schemas.openxmlformats.org/officeDocument/2006/relationships/image" Target="../media/image1.jpeg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image" Target="../media/image9.emf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10" Type="http://schemas.openxmlformats.org/officeDocument/2006/relationships/image" Target="../media/image8.emf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title"/>
          </p:nvPr>
        </p:nvSpPr>
        <p:spPr>
          <a:xfrm>
            <a:off x="108126" y="-2541"/>
            <a:ext cx="6134868" cy="238832"/>
          </a:xfrm>
        </p:spPr>
        <p:txBody>
          <a:bodyPr>
            <a:normAutofit fontScale="90000"/>
          </a:bodyPr>
          <a:lstStyle/>
          <a:p>
            <a:r>
              <a:rPr lang="en-US" sz="1020" b="1" dirty="0">
                <a:solidFill>
                  <a:schemeClr val="tx2">
                    <a:lumMod val="50000"/>
                  </a:schemeClr>
                </a:solidFill>
                <a:latin typeface="Book Antiqua" charset="0"/>
              </a:rPr>
              <a:t>RFC-</a:t>
            </a:r>
            <a:r>
              <a:rPr lang="en-US" sz="1020" b="1" dirty="0" err="1">
                <a:solidFill>
                  <a:schemeClr val="tx2">
                    <a:lumMod val="50000"/>
                  </a:schemeClr>
                </a:solidFill>
                <a:latin typeface="Book Antiqua" charset="0"/>
              </a:rPr>
              <a:t>H</a:t>
            </a:r>
            <a:r>
              <a:rPr lang="en-US" altLang="zh-CN" sz="1020" b="1" dirty="0" err="1">
                <a:solidFill>
                  <a:schemeClr val="tx2">
                    <a:lumMod val="50000"/>
                  </a:schemeClr>
                </a:solidFill>
                <a:latin typeface="Book Antiqua" charset="0"/>
              </a:rPr>
              <a:t>yPGCN</a:t>
            </a:r>
            <a:r>
              <a:rPr lang="en-US" altLang="zh-CN" sz="1020" b="1" dirty="0">
                <a:solidFill>
                  <a:schemeClr val="tx2">
                    <a:lumMod val="50000"/>
                  </a:schemeClr>
                </a:solidFill>
                <a:latin typeface="Book Antiqua" charset="0"/>
              </a:rPr>
              <a:t>: A Runtime Sparse Feature Compress Accelerator for Skeleton-Based Action Recognition </a:t>
            </a:r>
            <a:br>
              <a:rPr lang="en-US" altLang="zh-CN" sz="1020" b="1" dirty="0">
                <a:solidFill>
                  <a:schemeClr val="tx2">
                    <a:lumMod val="50000"/>
                  </a:schemeClr>
                </a:solidFill>
                <a:latin typeface="Book Antiqua" charset="0"/>
              </a:rPr>
            </a:br>
            <a:r>
              <a:rPr lang="en-US" altLang="zh-CN" sz="1020" b="1" dirty="0">
                <a:solidFill>
                  <a:schemeClr val="tx2">
                    <a:lumMod val="50000"/>
                  </a:schemeClr>
                </a:solidFill>
                <a:latin typeface="Book Antiqua" charset="0"/>
              </a:rPr>
              <a:t>Model with Hybrid Pruning</a:t>
            </a:r>
            <a:endParaRPr lang="en-US" sz="1020" b="1" dirty="0">
              <a:solidFill>
                <a:schemeClr val="tx2">
                  <a:lumMod val="50000"/>
                </a:schemeClr>
              </a:solidFill>
              <a:latin typeface="Book Antiqua" charset="0"/>
            </a:endParaRPr>
          </a:p>
        </p:txBody>
      </p: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108126" y="202335"/>
            <a:ext cx="6615410" cy="47698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194383" indent="-194383" defTabSz="518355" fontAlgn="base">
              <a:spcAft>
                <a:spcPct val="0"/>
              </a:spcAft>
              <a:defRPr/>
            </a:pPr>
            <a:r>
              <a:rPr lang="en-US" sz="794" b="1" kern="0" dirty="0">
                <a:solidFill>
                  <a:schemeClr val="tx2">
                    <a:lumMod val="50000"/>
                  </a:schemeClr>
                </a:solidFill>
                <a:latin typeface="Book Antiqua" charset="0"/>
                <a:ea typeface="ＭＳ Ｐゴシック"/>
                <a:cs typeface="Arial" panose="02080604020202020204" charset="0"/>
                <a:sym typeface="+mn-ea"/>
              </a:rPr>
              <a:t>Dong Wen, </a:t>
            </a:r>
            <a:r>
              <a:rPr lang="en-US" sz="794" b="1" kern="0" dirty="0" err="1">
                <a:solidFill>
                  <a:schemeClr val="tx2">
                    <a:lumMod val="50000"/>
                  </a:schemeClr>
                </a:solidFill>
                <a:latin typeface="Book Antiqua" charset="0"/>
                <a:ea typeface="ＭＳ Ｐゴシック"/>
                <a:cs typeface="Arial" panose="02080604020202020204" charset="0"/>
                <a:sym typeface="+mn-ea"/>
              </a:rPr>
              <a:t>Jingfei</a:t>
            </a:r>
            <a:r>
              <a:rPr lang="en-US" sz="794" b="1" kern="0" dirty="0">
                <a:solidFill>
                  <a:schemeClr val="tx2">
                    <a:lumMod val="50000"/>
                  </a:schemeClr>
                </a:solidFill>
                <a:latin typeface="Book Antiqua" charset="0"/>
                <a:ea typeface="ＭＳ Ｐゴシック"/>
                <a:cs typeface="Arial" panose="02080604020202020204" charset="0"/>
                <a:sym typeface="+mn-ea"/>
              </a:rPr>
              <a:t> Jiang, </a:t>
            </a:r>
            <a:r>
              <a:rPr lang="en-US" sz="794" b="1" kern="0" dirty="0" err="1">
                <a:solidFill>
                  <a:schemeClr val="tx2">
                    <a:lumMod val="50000"/>
                  </a:schemeClr>
                </a:solidFill>
                <a:latin typeface="Book Antiqua" charset="0"/>
                <a:ea typeface="ＭＳ Ｐゴシック"/>
                <a:cs typeface="Arial" panose="02080604020202020204" charset="0"/>
                <a:sym typeface="+mn-ea"/>
              </a:rPr>
              <a:t>Jinwei</a:t>
            </a:r>
            <a:r>
              <a:rPr lang="en-US" sz="794" b="1" kern="0" dirty="0">
                <a:solidFill>
                  <a:schemeClr val="tx2">
                    <a:lumMod val="50000"/>
                  </a:schemeClr>
                </a:solidFill>
                <a:latin typeface="Book Antiqua" charset="0"/>
                <a:ea typeface="ＭＳ Ｐゴシック"/>
                <a:cs typeface="Arial" panose="02080604020202020204" charset="0"/>
                <a:sym typeface="+mn-ea"/>
              </a:rPr>
              <a:t> Xu, Kang Wang, Tao Xiao, Yang Zhao, Yong Dou, </a:t>
            </a:r>
            <a:endParaRPr lang="x-none" altLang="en-US" sz="794" kern="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ＭＳ Ｐゴシック"/>
              <a:cs typeface="Arial" panose="02080604020202020204" charset="0"/>
            </a:endParaRPr>
          </a:p>
          <a:p>
            <a:pPr marL="194383" indent="-194383" defTabSz="518355" fontAlgn="base">
              <a:spcAft>
                <a:spcPct val="0"/>
              </a:spcAft>
              <a:defRPr/>
            </a:pPr>
            <a:r>
              <a:rPr lang="en-US" sz="680" i="1" kern="0" dirty="0">
                <a:solidFill>
                  <a:schemeClr val="tx2">
                    <a:lumMod val="50000"/>
                  </a:schemeClr>
                </a:solidFill>
                <a:latin typeface="Book Antiqua" charset="0"/>
                <a:ea typeface="ＭＳ Ｐゴシック"/>
                <a:cs typeface="Arial" panose="02080604020202020204" charset="0"/>
              </a:rPr>
              <a:t>National Laboratory of Parallel and Distributing Computing, College of Computer, National University of Defense Technology</a:t>
            </a:r>
            <a:endParaRPr lang="en-US" altLang="zh-CN" sz="680" i="1" kern="0" dirty="0">
              <a:solidFill>
                <a:schemeClr val="tx2">
                  <a:lumMod val="50000"/>
                </a:schemeClr>
              </a:solidFill>
              <a:latin typeface="Book Antiqua" charset="0"/>
              <a:ea typeface="ＭＳ Ｐゴシック"/>
              <a:cs typeface="Arial" panose="0208060402020202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21661" y="7644"/>
            <a:ext cx="245419" cy="25780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C784A76-7B21-4D5A-B3D2-A101F492D25B}"/>
              </a:ext>
            </a:extLst>
          </p:cNvPr>
          <p:cNvSpPr txBox="1"/>
          <p:nvPr/>
        </p:nvSpPr>
        <p:spPr>
          <a:xfrm>
            <a:off x="125132" y="461272"/>
            <a:ext cx="2391911" cy="21454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794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Background</a:t>
            </a:r>
            <a:endParaRPr lang="zh-CN" altLang="en-US" sz="794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AD7F2CA-084D-42B7-B921-A21993CB68B3}"/>
              </a:ext>
            </a:extLst>
          </p:cNvPr>
          <p:cNvCxnSpPr>
            <a:cxnSpLocks/>
          </p:cNvCxnSpPr>
          <p:nvPr/>
        </p:nvCxnSpPr>
        <p:spPr>
          <a:xfrm>
            <a:off x="2512723" y="585421"/>
            <a:ext cx="0" cy="3302367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FBD8290C-D124-4B4F-AA6A-1CC1E85422AC}"/>
              </a:ext>
            </a:extLst>
          </p:cNvPr>
          <p:cNvSpPr txBox="1"/>
          <p:nvPr/>
        </p:nvSpPr>
        <p:spPr>
          <a:xfrm>
            <a:off x="136651" y="1986582"/>
            <a:ext cx="2387255" cy="21454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794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Motivation</a:t>
            </a:r>
            <a:endParaRPr lang="zh-CN" altLang="en-US" sz="794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51" name="文本框 2050">
            <a:extLst>
              <a:ext uri="{FF2B5EF4-FFF2-40B4-BE49-F238E27FC236}">
                <a16:creationId xmlns:a16="http://schemas.microsoft.com/office/drawing/2014/main" id="{47E9A760-3686-4224-994E-64B67E235E11}"/>
              </a:ext>
            </a:extLst>
          </p:cNvPr>
          <p:cNvSpPr txBox="1"/>
          <p:nvPr/>
        </p:nvSpPr>
        <p:spPr>
          <a:xfrm>
            <a:off x="133098" y="1409006"/>
            <a:ext cx="2410490" cy="615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7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2s-AGCN</a:t>
            </a:r>
            <a:r>
              <a:rPr lang="en-US" altLang="zh-CN" sz="567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A </a:t>
            </a:r>
            <a:r>
              <a:rPr lang="en-US" altLang="zh-CN" sz="567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skeleton-based</a:t>
            </a:r>
            <a:r>
              <a:rPr lang="en-US" altLang="zh-CN" sz="567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567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graph convolutional neural network</a:t>
            </a:r>
            <a:r>
              <a:rPr lang="en-US" altLang="zh-CN" sz="567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for </a:t>
            </a:r>
            <a:r>
              <a:rPr lang="en-US" altLang="zh-CN" sz="567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action recognition</a:t>
            </a:r>
            <a:r>
              <a:rPr lang="en-US" altLang="zh-CN" sz="567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 A human skeleton is modeled as a graph with 25 points, </a:t>
            </a:r>
            <a:r>
              <a:rPr lang="en-US" altLang="zh-CN" sz="567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skeleton graph </a:t>
            </a:r>
            <a:r>
              <a:rPr lang="en-US" altLang="zh-CN" sz="567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and </a:t>
            </a:r>
            <a:r>
              <a:rPr lang="en-US" altLang="zh-CN" sz="567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global relationship graph </a:t>
            </a:r>
            <a:r>
              <a:rPr lang="en-US" altLang="zh-CN" sz="567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are introduced. Graph computation, </a:t>
            </a:r>
            <a:r>
              <a:rPr lang="en-US" altLang="zh-CN" sz="567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spatial and temporal convolution</a:t>
            </a:r>
            <a:r>
              <a:rPr lang="en-US" altLang="zh-CN" sz="567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BN and shortcut path are embed in a block. Ten blocks and a FC layer consists the whole network.</a:t>
            </a:r>
            <a:endParaRPr lang="zh-CN" altLang="en-US" sz="567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E075226-5FF5-475E-83AE-A5272DD807EA}"/>
              </a:ext>
            </a:extLst>
          </p:cNvPr>
          <p:cNvSpPr/>
          <p:nvPr/>
        </p:nvSpPr>
        <p:spPr>
          <a:xfrm>
            <a:off x="2573609" y="461273"/>
            <a:ext cx="4413070" cy="1817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94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Method</a:t>
            </a:r>
            <a:endParaRPr lang="zh-CN" altLang="en-US" sz="794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84E791D-BDA9-4CA9-86D3-96A1E7C0B177}"/>
              </a:ext>
            </a:extLst>
          </p:cNvPr>
          <p:cNvCxnSpPr>
            <a:cxnSpLocks/>
          </p:cNvCxnSpPr>
          <p:nvPr/>
        </p:nvCxnSpPr>
        <p:spPr>
          <a:xfrm>
            <a:off x="133098" y="559295"/>
            <a:ext cx="4657" cy="3328493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DC09496F-AE10-474D-AB30-2E88C5258C2D}"/>
              </a:ext>
            </a:extLst>
          </p:cNvPr>
          <p:cNvSpPr txBox="1"/>
          <p:nvPr/>
        </p:nvSpPr>
        <p:spPr>
          <a:xfrm>
            <a:off x="162727" y="3021219"/>
            <a:ext cx="2363206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7195" indent="-97195">
              <a:buFont typeface="Wingdings" panose="05000000000000000000" pitchFamily="2" charset="2"/>
              <a:buChar char="Ø"/>
            </a:pPr>
            <a:r>
              <a:rPr lang="en-US" altLang="zh-CN" sz="595" b="1" spc="-3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eorgia"/>
              </a:rPr>
              <a:t>Gap</a:t>
            </a:r>
            <a:r>
              <a:rPr lang="zh-CN" altLang="en-US" sz="595" b="1" spc="-3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eorgia"/>
              </a:rPr>
              <a:t> </a:t>
            </a:r>
            <a:r>
              <a:rPr lang="en-US" altLang="zh-CN" sz="595" b="1" spc="-3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eorgia"/>
              </a:rPr>
              <a:t>of computing performance between fronted-end algorithm and GCN action recognition models.</a:t>
            </a:r>
            <a:endParaRPr lang="en-US" altLang="zh-CN" sz="595" b="1" spc="-3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95" indent="-97195">
              <a:buFont typeface="Wingdings" panose="05000000000000000000" pitchFamily="2" charset="2"/>
              <a:buChar char="Ø"/>
            </a:pPr>
            <a:r>
              <a:rPr lang="en-US" altLang="zh-CN" sz="595" b="1" spc="-3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eorgia"/>
              </a:rPr>
              <a:t>GCN action recognition models need high-end GPU to deploy, its complexity puts challenge on embedded device.</a:t>
            </a:r>
            <a:endParaRPr lang="zh-CN" altLang="en-US" sz="59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4C257BD-EC12-4C3D-A179-0563506DAC6D}"/>
              </a:ext>
            </a:extLst>
          </p:cNvPr>
          <p:cNvSpPr txBox="1"/>
          <p:nvPr/>
        </p:nvSpPr>
        <p:spPr>
          <a:xfrm>
            <a:off x="824053" y="2264750"/>
            <a:ext cx="1604919" cy="528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67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Pose estimation </a:t>
            </a:r>
            <a:r>
              <a:rPr lang="en-US" altLang="zh-CN" sz="5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extracting human skeleton features from </a:t>
            </a:r>
            <a:r>
              <a:rPr lang="en-US" altLang="zh-CN" sz="567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video stream </a:t>
            </a:r>
            <a:r>
              <a:rPr lang="en-US" altLang="zh-CN" sz="567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actual circumstances. GCN action recognition model depends on such algorithm to provides network input.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FE54D1C-EA7F-483D-AA1A-3D7AB2041D0F}"/>
              </a:ext>
            </a:extLst>
          </p:cNvPr>
          <p:cNvSpPr txBox="1"/>
          <p:nvPr/>
        </p:nvSpPr>
        <p:spPr>
          <a:xfrm>
            <a:off x="785389" y="2834053"/>
            <a:ext cx="729174" cy="214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94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Challenge: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D0474E1-5418-48C8-A498-8FABD3305918}"/>
              </a:ext>
            </a:extLst>
          </p:cNvPr>
          <p:cNvCxnSpPr>
            <a:cxnSpLocks/>
          </p:cNvCxnSpPr>
          <p:nvPr/>
        </p:nvCxnSpPr>
        <p:spPr>
          <a:xfrm flipH="1">
            <a:off x="2572514" y="585421"/>
            <a:ext cx="1095" cy="3302367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BD2E4631-18B6-4A68-A009-764D77E42EDD}"/>
              </a:ext>
            </a:extLst>
          </p:cNvPr>
          <p:cNvSpPr/>
          <p:nvPr/>
        </p:nvSpPr>
        <p:spPr>
          <a:xfrm>
            <a:off x="2573637" y="1762379"/>
            <a:ext cx="4408724" cy="1817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94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Architecture &amp; result</a:t>
            </a:r>
            <a:endParaRPr lang="zh-CN" altLang="en-US" sz="794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7F49B276-E28C-4245-8621-E7E2E4159855}"/>
              </a:ext>
            </a:extLst>
          </p:cNvPr>
          <p:cNvCxnSpPr>
            <a:cxnSpLocks/>
          </p:cNvCxnSpPr>
          <p:nvPr/>
        </p:nvCxnSpPr>
        <p:spPr>
          <a:xfrm>
            <a:off x="6982361" y="597542"/>
            <a:ext cx="0" cy="329024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91C67C1B-8B9A-4185-8E51-6DC6F8862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651" y="3673"/>
            <a:ext cx="682878" cy="27821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70C5AAC5-A8A7-4CE2-A94D-B29E16539E2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739" y="672883"/>
            <a:ext cx="957823" cy="761309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90CCEE50-641F-4AF7-A659-995E5C7F0B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011" y="2211596"/>
            <a:ext cx="621394" cy="838691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5CAC8400-0206-4C4D-A954-A9A02F1784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551" y="3514947"/>
            <a:ext cx="1797455" cy="263676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DC4DB25E-9DBC-41C8-BA5A-C3ADD5A2F3EE}"/>
              </a:ext>
            </a:extLst>
          </p:cNvPr>
          <p:cNvSpPr txBox="1"/>
          <p:nvPr/>
        </p:nvSpPr>
        <p:spPr>
          <a:xfrm>
            <a:off x="2150164" y="1271935"/>
            <a:ext cx="1454651" cy="380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sz="624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reorganization &amp; coarse-grained pruning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BC3EC54-9368-4AB2-99DE-9D3EB64759DD}"/>
              </a:ext>
            </a:extLst>
          </p:cNvPr>
          <p:cNvSpPr txBox="1"/>
          <p:nvPr/>
        </p:nvSpPr>
        <p:spPr>
          <a:xfrm>
            <a:off x="5944638" y="1053941"/>
            <a:ext cx="1382856" cy="366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sz="595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Fine-grained pruning</a:t>
            </a: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BBF34FB2-5B66-488E-83FC-BC3E06295F36}"/>
              </a:ext>
            </a:extLst>
          </p:cNvPr>
          <p:cNvCxnSpPr>
            <a:cxnSpLocks/>
          </p:cNvCxnSpPr>
          <p:nvPr/>
        </p:nvCxnSpPr>
        <p:spPr>
          <a:xfrm>
            <a:off x="2572514" y="1746606"/>
            <a:ext cx="4414165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2" name="图片 81">
            <a:extLst>
              <a:ext uri="{FF2B5EF4-FFF2-40B4-BE49-F238E27FC236}">
                <a16:creationId xmlns:a16="http://schemas.microsoft.com/office/drawing/2014/main" id="{32F9837E-5F96-455C-854B-1D899A4E781B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5204" y="2924254"/>
            <a:ext cx="2677601" cy="261465"/>
          </a:xfrm>
          <a:prstGeom prst="rect">
            <a:avLst/>
          </a:prstGeom>
        </p:spPr>
      </p:pic>
      <p:sp>
        <p:nvSpPr>
          <p:cNvPr id="83" name="文本框 82">
            <a:extLst>
              <a:ext uri="{FF2B5EF4-FFF2-40B4-BE49-F238E27FC236}">
                <a16:creationId xmlns:a16="http://schemas.microsoft.com/office/drawing/2014/main" id="{75A91824-B45A-4132-BFA1-A47663D8B693}"/>
              </a:ext>
            </a:extLst>
          </p:cNvPr>
          <p:cNvSpPr txBox="1"/>
          <p:nvPr/>
        </p:nvSpPr>
        <p:spPr>
          <a:xfrm>
            <a:off x="3728163" y="2797847"/>
            <a:ext cx="2925917" cy="183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sz="595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Compared with former GCN action recognition accelerator</a:t>
            </a:r>
          </a:p>
        </p:txBody>
      </p:sp>
      <p:pic>
        <p:nvPicPr>
          <p:cNvPr id="84" name="图片 83">
            <a:extLst>
              <a:ext uri="{FF2B5EF4-FFF2-40B4-BE49-F238E27FC236}">
                <a16:creationId xmlns:a16="http://schemas.microsoft.com/office/drawing/2014/main" id="{B750711A-AF90-4AE4-872E-4C73B60EA75C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1627" y="3349589"/>
            <a:ext cx="2677600" cy="240029"/>
          </a:xfrm>
          <a:prstGeom prst="rect">
            <a:avLst/>
          </a:prstGeom>
        </p:spPr>
      </p:pic>
      <p:sp>
        <p:nvSpPr>
          <p:cNvPr id="85" name="文本框 84">
            <a:extLst>
              <a:ext uri="{FF2B5EF4-FFF2-40B4-BE49-F238E27FC236}">
                <a16:creationId xmlns:a16="http://schemas.microsoft.com/office/drawing/2014/main" id="{91832E56-C838-4A33-B372-8A3610EA26B1}"/>
              </a:ext>
            </a:extLst>
          </p:cNvPr>
          <p:cNvSpPr txBox="1"/>
          <p:nvPr/>
        </p:nvSpPr>
        <p:spPr>
          <a:xfrm>
            <a:off x="3726919" y="3230825"/>
            <a:ext cx="2677601" cy="183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sz="595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Compared with high-end GPU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72D42839-8866-4C42-A217-A41186ED3919}"/>
              </a:ext>
            </a:extLst>
          </p:cNvPr>
          <p:cNvSpPr txBox="1"/>
          <p:nvPr/>
        </p:nvSpPr>
        <p:spPr>
          <a:xfrm>
            <a:off x="3713545" y="3631454"/>
            <a:ext cx="2677601" cy="183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sz="595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 feature compress module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A1A7A2A-DF19-47F6-93BF-3A7ABDE044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8834" y="686524"/>
            <a:ext cx="2575634" cy="64697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B4A407A-CD32-456B-B0EB-87800300874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20413" y="673004"/>
            <a:ext cx="1626723" cy="106640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53A706-822E-43FD-B981-FDEED13D9E5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9709" y="702643"/>
            <a:ext cx="1403014" cy="70285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2B45273-4724-42FD-B0E7-4026A23F95B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66564" y="1962918"/>
            <a:ext cx="4380572" cy="824709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C04A215D-29A5-4B91-9EF4-7CDC30475F10}"/>
              </a:ext>
            </a:extLst>
          </p:cNvPr>
          <p:cNvSpPr txBox="1"/>
          <p:nvPr/>
        </p:nvSpPr>
        <p:spPr>
          <a:xfrm>
            <a:off x="5770388" y="1972593"/>
            <a:ext cx="1216291" cy="183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sz="595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Overall architecture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2E46ACAB-93BD-4BF2-9FA6-7FBD15917F8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20775" y="2773494"/>
            <a:ext cx="1637718" cy="11175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64845318-1972-4231-9D85-09AC712191DB}"/>
                  </a:ext>
                </a:extLst>
              </p:cNvPr>
              <p:cNvSpPr txBox="1"/>
              <p:nvPr/>
            </p:nvSpPr>
            <p:spPr>
              <a:xfrm>
                <a:off x="1635579" y="1442957"/>
                <a:ext cx="4954337" cy="3162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algn="ctr"/>
                <a:r>
                  <a:rPr lang="en-US" altLang="zh-CN" sz="6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6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d>
                      <m:dPr>
                        <m:ctrlPr>
                          <a:rPr lang="zh-CN" altLang="zh-CN" sz="6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6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𝒉</m:t>
                        </m:r>
                        <m:r>
                          <a:rPr lang="en-US" altLang="zh-CN" sz="6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6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𝒘</m:t>
                        </m:r>
                        <m:r>
                          <a:rPr lang="en-US" altLang="zh-CN" sz="6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6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𝒐𝒄</m:t>
                        </m:r>
                      </m:e>
                    </m:d>
                    <m:r>
                      <a:rPr lang="en-US" altLang="zh-CN" sz="6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6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6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altLang="zh-CN" sz="6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6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6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𝒊𝒄</m:t>
                        </m:r>
                      </m:sup>
                      <m:e>
                        <m:r>
                          <a:rPr lang="en-US" altLang="zh-CN" sz="6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</m:e>
                    </m:nary>
                    <m:nary>
                      <m:naryPr>
                        <m:chr m:val="∑"/>
                        <m:limLoc m:val="undOvr"/>
                        <m:ctrlPr>
                          <a:rPr lang="zh-CN" altLang="zh-CN" sz="6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6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  <m:r>
                          <a:rPr lang="en-US" altLang="zh-CN" sz="6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6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6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𝟐𝟓</m:t>
                        </m:r>
                      </m:sup>
                      <m:e>
                        <m:sSub>
                          <m:sSubPr>
                            <m:ctrlPr>
                              <a:rPr lang="zh-CN" altLang="zh-CN" sz="6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6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6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𝒊𝒏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zh-CN" altLang="zh-CN" sz="6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6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  <m:r>
                          <a:rPr lang="en-US" altLang="zh-CN" sz="6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6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  <m:r>
                          <a:rPr lang="en-US" altLang="zh-CN" sz="6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6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e>
                    </m:d>
                    <m:r>
                      <a:rPr lang="en-US" altLang="zh-CN" sz="600" b="1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sz="600" b="1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CN" sz="600" b="1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600" b="1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𝒑</m:t>
                    </m:r>
                    <m:r>
                      <a:rPr lang="en-US" altLang="zh-CN" sz="600" b="1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600" b="1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𝒘</m:t>
                    </m:r>
                    <m:r>
                      <a:rPr lang="en-US" altLang="zh-CN" sz="600" b="1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))∗</m:t>
                    </m:r>
                    <m:r>
                      <a:rPr lang="en-US" altLang="zh-CN" sz="600" b="1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𝑾</m:t>
                    </m:r>
                    <m:r>
                      <a:rPr lang="en-US" altLang="zh-CN" sz="600" b="1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600" b="1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600" b="1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600" b="1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600" b="1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600" b="1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CN" sz="600" b="1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600" b="1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𝒐𝒄</m:t>
                    </m:r>
                    <m:r>
                      <a:rPr lang="en-US" altLang="zh-CN" sz="600" b="1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600" b="1" i="1" kern="1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algn="ctr"/>
                <a14:m>
                  <m:oMath xmlns:m="http://schemas.openxmlformats.org/officeDocument/2006/math">
                    <m:r>
                      <a:rPr lang="en-US" altLang="zh-CN" sz="6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d>
                      <m:dPr>
                        <m:ctrlPr>
                          <a:rPr lang="zh-CN" altLang="zh-CN" sz="6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6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𝒉</m:t>
                        </m:r>
                        <m:r>
                          <a:rPr lang="en-US" altLang="zh-CN" sz="6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6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𝒘</m:t>
                        </m:r>
                        <m:r>
                          <a:rPr lang="en-US" altLang="zh-CN" sz="6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6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𝒐𝒄</m:t>
                        </m:r>
                      </m:e>
                    </m:d>
                    <m:r>
                      <a:rPr lang="en-US" altLang="zh-CN" sz="6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6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6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altLang="zh-CN" sz="6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6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6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𝒊𝒄</m:t>
                        </m:r>
                      </m:sup>
                      <m:e>
                        <m:r>
                          <a:rPr lang="en-US" altLang="zh-CN" sz="6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</m:e>
                    </m:nary>
                    <m:nary>
                      <m:naryPr>
                        <m:chr m:val="∑"/>
                        <m:limLoc m:val="undOvr"/>
                        <m:ctrlPr>
                          <a:rPr lang="zh-CN" altLang="zh-CN" sz="6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6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  <m:r>
                          <a:rPr lang="en-US" altLang="zh-CN" sz="6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6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6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𝟐𝟓</m:t>
                        </m:r>
                      </m:sup>
                      <m:e>
                        <m:r>
                          <a:rPr lang="en-US" altLang="zh-CN" sz="6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𝑮</m:t>
                        </m:r>
                      </m:e>
                    </m:nary>
                    <m:d>
                      <m:dPr>
                        <m:ctrlPr>
                          <a:rPr lang="zh-CN" altLang="zh-CN" sz="6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6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  <m:r>
                          <a:rPr lang="en-US" altLang="zh-CN" sz="6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6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</m:d>
                    <m:r>
                      <a:rPr lang="en-US" altLang="zh-CN" sz="600" b="1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zh-CN" altLang="zh-CN" sz="6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6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6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𝒊𝒏</m:t>
                        </m:r>
                      </m:sub>
                    </m:sSub>
                    <m:r>
                      <a:rPr lang="en-US" altLang="zh-CN" sz="600" b="1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600" b="1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𝒉</m:t>
                    </m:r>
                    <m:r>
                      <a:rPr lang="en-US" altLang="zh-CN" sz="600" b="1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600" b="1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𝒑</m:t>
                    </m:r>
                    <m:r>
                      <a:rPr lang="en-US" altLang="zh-CN" sz="600" b="1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600" b="1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CN" sz="600" b="1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)∗</m:t>
                    </m:r>
                    <m:r>
                      <a:rPr lang="en-US" altLang="zh-CN" sz="600" b="1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𝑾</m:t>
                    </m:r>
                    <m:r>
                      <a:rPr lang="en-US" altLang="zh-CN" sz="600" b="1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600" b="1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600" b="1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600" b="1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600" b="1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600" b="1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CN" sz="600" b="1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600" b="1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𝒐𝒄</m:t>
                    </m:r>
                    <m:r>
                      <a:rPr lang="en-US" altLang="zh-CN" sz="600" b="1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altLang="zh-CN" sz="600" b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6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64845318-1972-4231-9D85-09AC71219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579" y="1442957"/>
                <a:ext cx="4954337" cy="316240"/>
              </a:xfrm>
              <a:prstGeom prst="rect">
                <a:avLst/>
              </a:prstGeom>
              <a:blipFill>
                <a:blip r:embed="rId15"/>
                <a:stretch>
                  <a:fillRect t="-38462" b="-59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49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75"/>
    </mc:Choice>
    <mc:Fallback xmlns="">
      <p:transition spd="slow" advTm="10475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8455</TotalTime>
  <Words>258</Words>
  <Application>Microsoft Office PowerPoint</Application>
  <PresentationFormat>自定义</PresentationFormat>
  <Paragraphs>21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  <vt:variant>
        <vt:lpstr>自定义放映</vt:lpstr>
      </vt:variant>
      <vt:variant>
        <vt:i4>1</vt:i4>
      </vt:variant>
    </vt:vector>
  </HeadingPairs>
  <TitlesOfParts>
    <vt:vector size="12" baseType="lpstr">
      <vt:lpstr>微软雅黑</vt:lpstr>
      <vt:lpstr>Arial</vt:lpstr>
      <vt:lpstr>Book Antiqua</vt:lpstr>
      <vt:lpstr>Calibri</vt:lpstr>
      <vt:lpstr>Calibri Light</vt:lpstr>
      <vt:lpstr>Cambria Math</vt:lpstr>
      <vt:lpstr>Times New Roman</vt:lpstr>
      <vt:lpstr>Verdana</vt:lpstr>
      <vt:lpstr>Wingdings</vt:lpstr>
      <vt:lpstr>Office Theme</vt:lpstr>
      <vt:lpstr>RFC-HyPGCN: A Runtime Sparse Feature Compress Accelerator for Skeleton-Based Action Recognition  Model with Hybrid Pruning</vt:lpstr>
      <vt:lpstr>自定义放映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Learning Machines Based Object Classification and Scene Categorization for Autonomous Driving</dc:title>
  <dc:creator>jichao</dc:creator>
  <cp:lastModifiedBy>Wen Mark</cp:lastModifiedBy>
  <cp:revision>379</cp:revision>
  <dcterms:created xsi:type="dcterms:W3CDTF">2017-12-09T04:29:00Z</dcterms:created>
  <dcterms:modified xsi:type="dcterms:W3CDTF">2021-06-20T14:44:58Z</dcterms:modified>
</cp:coreProperties>
</file>