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3"/>
  </p:notesMasterIdLst>
  <p:sldIdLst>
    <p:sldId id="1874" r:id="rId3"/>
    <p:sldId id="1878" r:id="rId4"/>
    <p:sldId id="1940" r:id="rId5"/>
    <p:sldId id="1941" r:id="rId6"/>
    <p:sldId id="1942" r:id="rId7"/>
    <p:sldId id="1944" r:id="rId8"/>
    <p:sldId id="1943" r:id="rId9"/>
    <p:sldId id="1945" r:id="rId10"/>
    <p:sldId id="1946" r:id="rId11"/>
    <p:sldId id="194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4" autoAdjust="0"/>
    <p:restoredTop sz="76553" autoAdjust="0"/>
  </p:normalViewPr>
  <p:slideViewPr>
    <p:cSldViewPr snapToGrid="0">
      <p:cViewPr varScale="1">
        <p:scale>
          <a:sx n="66" d="100"/>
          <a:sy n="66" d="100"/>
        </p:scale>
        <p:origin x="135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3542C-E0FF-4323-BD7B-927F26D6BFBD}" type="datetimeFigureOut">
              <a:rPr lang="zh-CN" altLang="en-US" smtClean="0"/>
              <a:pPr/>
              <a:t>2021/6/19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C2E24-233C-4664-9425-2AB8895ADC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1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36814-D824-4C75-B553-1EAE7F7B55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46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36814-D824-4C75-B553-1EAE7F7B55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7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36814-D824-4C75-B553-1EAE7F7B55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9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36814-D824-4C75-B553-1EAE7F7B55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1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36814-D824-4C75-B553-1EAE7F7B55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2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36814-D824-4C75-B553-1EAE7F7B55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6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36814-D824-4C75-B553-1EAE7F7B55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4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36814-D824-4C75-B553-1EAE7F7B55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8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36814-D824-4C75-B553-1EAE7F7B55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7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36814-D824-4C75-B553-1EAE7F7B55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400" baseline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81142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aseline="0" smtClean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fld id="{7BF848B7-73DC-4AD7-BD1B-EAECB32EB00A}" type="datetimeFigureOut">
              <a:rPr lang="zh-CN" altLang="en-US" smtClean="0"/>
              <a:pPr/>
              <a:t>2021/6/19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481142"/>
            <a:ext cx="3860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aseline="0" smtClean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81328"/>
            <a:ext cx="2844800" cy="476250"/>
          </a:xfrm>
        </p:spPr>
        <p:txBody>
          <a:bodyPr/>
          <a:lstStyle>
            <a:lvl1pPr>
              <a:defRPr sz="1400" baseline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8AF137C-4885-4C0F-B5B5-B257ACD5C8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9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/>
          </p:nvPr>
        </p:nvSpPr>
        <p:spPr>
          <a:xfrm>
            <a:off x="655368" y="-17162"/>
            <a:ext cx="4641897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10584" y="6565900"/>
            <a:ext cx="28448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55368" y="-17162"/>
            <a:ext cx="4641897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4"/>
          </p:nvPr>
        </p:nvSpPr>
        <p:spPr>
          <a:xfrm>
            <a:off x="10584" y="6565900"/>
            <a:ext cx="28448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62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584" y="6565900"/>
            <a:ext cx="28448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70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39383"/>
            <a:ext cx="9355661" cy="8275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655368" y="-17162"/>
            <a:ext cx="4641897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4"/>
          </p:nvPr>
        </p:nvSpPr>
        <p:spPr>
          <a:xfrm>
            <a:off x="10584" y="6565900"/>
            <a:ext cx="28448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5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339725"/>
            <a:ext cx="9355667" cy="827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Times New Roman"/>
                <a:ea typeface="华文中宋"/>
                <a:cs typeface="Times New Roman"/>
              </a:defRPr>
            </a:lvl1pPr>
          </a:lstStyle>
          <a:p>
            <a:pPr>
              <a:defRPr/>
            </a:pPr>
            <a:r>
              <a:rPr lang="en-US" sz="3600" dirty="0">
                <a:solidFill>
                  <a:prstClr val="white"/>
                </a:solidFill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19876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329984"/>
            <a:ext cx="6815667" cy="47961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617066"/>
            <a:ext cx="4011084" cy="3509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655368" y="-17162"/>
            <a:ext cx="4641897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/>
                <a:ea typeface="黑体"/>
                <a:cs typeface="Times New Roman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>
          <a:xfrm>
            <a:off x="10584" y="6565900"/>
            <a:ext cx="28448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78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339725"/>
            <a:ext cx="9355667" cy="827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Times New Roman"/>
                <a:ea typeface="华文中宋"/>
                <a:cs typeface="Times New Roman"/>
              </a:defRPr>
            </a:lvl1pPr>
          </a:lstStyle>
          <a:p>
            <a:pPr>
              <a:defRPr/>
            </a:pPr>
            <a:r>
              <a:rPr lang="en-US" sz="3600">
                <a:solidFill>
                  <a:prstClr val="white"/>
                </a:solidFill>
              </a:rPr>
              <a:t>Click to edit Master title style</a:t>
            </a:r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7829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338569"/>
            <a:ext cx="7315200" cy="346623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4567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655368" y="-17162"/>
            <a:ext cx="4641897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>
          <a:xfrm>
            <a:off x="10584" y="6565900"/>
            <a:ext cx="28448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98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68" y="-17162"/>
            <a:ext cx="4641897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10584" y="6565900"/>
            <a:ext cx="28448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97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339725"/>
            <a:ext cx="9355667" cy="827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Times New Roman"/>
                <a:ea typeface="华文中宋"/>
                <a:cs typeface="Times New Roman"/>
              </a:defRPr>
            </a:lvl1pPr>
          </a:lstStyle>
          <a:p>
            <a:pPr>
              <a:defRPr/>
            </a:pPr>
            <a:r>
              <a:rPr lang="en-US" sz="3600">
                <a:solidFill>
                  <a:prstClr val="white"/>
                </a:solidFill>
              </a:rPr>
              <a:t>Click to edit Master title style</a:t>
            </a:r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95663"/>
            <a:ext cx="2743200" cy="48991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95663"/>
            <a:ext cx="8026400" cy="48991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/>
          </p:nvPr>
        </p:nvSpPr>
        <p:spPr>
          <a:xfrm>
            <a:off x="655368" y="-17162"/>
            <a:ext cx="4641897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10584" y="6565900"/>
            <a:ext cx="28448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78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836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584" y="6565900"/>
            <a:ext cx="2844800" cy="29210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16130" name="Picture 2" descr="\\psf\Home\Desktop\tmp\ppt底图\03 封面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889" y="659"/>
            <a:ext cx="12199889" cy="686395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053" y="3178630"/>
            <a:ext cx="9355667" cy="828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29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baseline="0">
                <a:latin typeface="Times New Roman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412777"/>
            <a:ext cx="10972800" cy="4713387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宋体" pitchFamily="2" charset="-122"/>
              </a:defRPr>
            </a:lvl1pPr>
            <a:lvl2pPr>
              <a:defRPr baseline="0">
                <a:latin typeface="Times New Roman" pitchFamily="18" charset="0"/>
                <a:ea typeface="宋体" pitchFamily="2" charset="-122"/>
              </a:defRPr>
            </a:lvl2pPr>
            <a:lvl3pPr>
              <a:defRPr baseline="0">
                <a:latin typeface="Times New Roman" pitchFamily="18" charset="0"/>
                <a:ea typeface="宋体" pitchFamily="2" charset="-122"/>
              </a:defRPr>
            </a:lvl3pPr>
            <a:lvl4pPr>
              <a:defRPr baseline="0">
                <a:latin typeface="Times New Roman" pitchFamily="18" charset="0"/>
                <a:ea typeface="宋体" pitchFamily="2" charset="-122"/>
              </a:defRPr>
            </a:lvl4pPr>
            <a:lvl5pPr>
              <a:defRPr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828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3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>
            <a:lvl1pPr algn="l">
              <a:defRPr baseline="0">
                <a:latin typeface="Times New Roman" pitchFamily="18" charset="0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4417" y="1341438"/>
            <a:ext cx="5384800" cy="4751387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宋体" pitchFamily="2" charset="-122"/>
              </a:defRPr>
            </a:lvl1pPr>
            <a:lvl2pPr>
              <a:defRPr baseline="0">
                <a:latin typeface="Times New Roman" pitchFamily="18" charset="0"/>
                <a:ea typeface="宋体" pitchFamily="2" charset="-122"/>
              </a:defRPr>
            </a:lvl2pPr>
            <a:lvl3pPr>
              <a:defRPr baseline="0">
                <a:latin typeface="Times New Roman" pitchFamily="18" charset="0"/>
                <a:ea typeface="宋体" pitchFamily="2" charset="-122"/>
              </a:defRPr>
            </a:lvl3pPr>
            <a:lvl4pPr>
              <a:defRPr baseline="0">
                <a:latin typeface="Times New Roman" pitchFamily="18" charset="0"/>
                <a:ea typeface="宋体" pitchFamily="2" charset="-122"/>
              </a:defRPr>
            </a:lvl4pPr>
            <a:lvl5pPr>
              <a:defRPr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212417" y="1341438"/>
            <a:ext cx="5384800" cy="4751387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宋体" pitchFamily="2" charset="-122"/>
              </a:defRPr>
            </a:lvl1pPr>
          </a:lstStyle>
          <a:p>
            <a:pPr lvl="0"/>
            <a:r>
              <a:rPr lang="zh-CN" altLang="en-US" noProof="0"/>
              <a:t>单击图标添加图表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F137C-4885-4C0F-B5B5-B257ACD5C8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0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>
            <a:lvl1pPr algn="l">
              <a:defRPr baseline="0">
                <a:latin typeface="Times New Roman" pitchFamily="18" charset="0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4417" y="1341438"/>
            <a:ext cx="5384800" cy="4751387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宋体" pitchFamily="2" charset="-122"/>
              </a:defRPr>
            </a:lvl1pPr>
            <a:lvl2pPr>
              <a:defRPr baseline="0">
                <a:latin typeface="Times New Roman" pitchFamily="18" charset="0"/>
                <a:ea typeface="宋体" pitchFamily="2" charset="-122"/>
              </a:defRPr>
            </a:lvl2pPr>
            <a:lvl3pPr>
              <a:defRPr baseline="0">
                <a:latin typeface="Times New Roman" pitchFamily="18" charset="0"/>
                <a:ea typeface="宋体" pitchFamily="2" charset="-122"/>
              </a:defRPr>
            </a:lvl3pPr>
            <a:lvl4pPr>
              <a:defRPr baseline="0">
                <a:latin typeface="Times New Roman" pitchFamily="18" charset="0"/>
                <a:ea typeface="宋体" pitchFamily="2" charset="-122"/>
              </a:defRPr>
            </a:lvl4pPr>
            <a:lvl5pPr>
              <a:defRPr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751387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宋体" pitchFamily="2" charset="-122"/>
              </a:defRPr>
            </a:lvl1pPr>
            <a:lvl2pPr>
              <a:defRPr baseline="0">
                <a:latin typeface="Times New Roman" pitchFamily="18" charset="0"/>
                <a:ea typeface="宋体" pitchFamily="2" charset="-122"/>
              </a:defRPr>
            </a:lvl2pPr>
            <a:lvl3pPr>
              <a:defRPr baseline="0">
                <a:latin typeface="Times New Roman" pitchFamily="18" charset="0"/>
                <a:ea typeface="宋体" pitchFamily="2" charset="-122"/>
              </a:defRPr>
            </a:lvl3pPr>
            <a:lvl4pPr>
              <a:defRPr baseline="0">
                <a:latin typeface="Times New Roman" pitchFamily="18" charset="0"/>
                <a:ea typeface="宋体" pitchFamily="2" charset="-122"/>
              </a:defRPr>
            </a:lvl4pPr>
            <a:lvl5pPr>
              <a:defRPr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F137C-4885-4C0F-B5B5-B257ACD5C8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BF848B7-73DC-4AD7-BD1B-EAECB32EB00A}" type="datetimeFigureOut">
              <a:rPr lang="zh-CN" altLang="en-US" smtClean="0"/>
              <a:pPr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137C-4885-4C0F-B5B5-B257ACD5C8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8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1" descr="\\psf\Home\Desktop\tmp\ppt底图\01 封面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6" y="17253"/>
            <a:ext cx="12161328" cy="684074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28118"/>
            <a:ext cx="10720235" cy="1541120"/>
          </a:xfrm>
        </p:spPr>
        <p:txBody>
          <a:bodyPr>
            <a:normAutofit/>
          </a:bodyPr>
          <a:lstStyle>
            <a:lvl1pPr>
              <a:defRPr sz="44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068" y="4698640"/>
            <a:ext cx="8534400" cy="115058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ü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10584" y="6565900"/>
            <a:ext cx="28448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338642" y="6494337"/>
            <a:ext cx="7071359" cy="292100"/>
          </a:xfrm>
        </p:spPr>
        <p:txBody>
          <a:bodyPr/>
          <a:lstStyle>
            <a:lvl1pPr>
              <a:defRPr sz="2000" b="0" smtClean="0">
                <a:solidFill>
                  <a:schemeClr val="bg1"/>
                </a:solidFill>
                <a:latin typeface="方正美黑简体" pitchFamily="2" charset="-122"/>
                <a:ea typeface="方正美黑简体" pitchFamily="2" charset="-122"/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9347200" y="6485987"/>
            <a:ext cx="2844800" cy="293687"/>
          </a:xfrm>
        </p:spPr>
        <p:txBody>
          <a:bodyPr/>
          <a:lstStyle>
            <a:lvl1pPr>
              <a:defRPr sz="1800" smtClean="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4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031"/>
            <a:ext cx="9355667" cy="828675"/>
          </a:xfrm>
        </p:spPr>
        <p:txBody>
          <a:bodyPr/>
          <a:lstStyle>
            <a:lvl1pPr>
              <a:defRPr sz="32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ü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10584" y="6565900"/>
            <a:ext cx="2844800" cy="2921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338642" y="6494337"/>
            <a:ext cx="7071359" cy="292100"/>
          </a:xfrm>
        </p:spPr>
        <p:txBody>
          <a:bodyPr/>
          <a:lstStyle>
            <a:lvl1pPr>
              <a:defRPr sz="2000" b="0" smtClean="0">
                <a:solidFill>
                  <a:schemeClr val="bg1"/>
                </a:solidFill>
                <a:latin typeface="方正美黑简体" pitchFamily="2" charset="-122"/>
                <a:ea typeface="方正美黑简体" pitchFamily="2" charset="-122"/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9347200" y="6485987"/>
            <a:ext cx="2844800" cy="293687"/>
          </a:xfrm>
        </p:spPr>
        <p:txBody>
          <a:bodyPr/>
          <a:lstStyle>
            <a:lvl1pPr>
              <a:defRPr sz="1800" smtClean="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" y="296556"/>
            <a:ext cx="8225424" cy="1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/>
          </p:nvPr>
        </p:nvSpPr>
        <p:spPr>
          <a:xfrm>
            <a:off x="655368" y="-42214"/>
            <a:ext cx="4641897" cy="33938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353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84" y="6565900"/>
            <a:ext cx="28448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ea typeface="MS PGothic" pitchFamily="34" charset="-128"/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0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8159751" y="6381750"/>
            <a:ext cx="2844800" cy="331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 u="none" smtClean="0">
                <a:solidFill>
                  <a:srgbClr val="003366"/>
                </a:solidFill>
                <a:latin typeface="+mn-lt"/>
                <a:ea typeface="+mn-ea"/>
              </a:defRPr>
            </a:lvl1pPr>
          </a:lstStyle>
          <a:p>
            <a:fld id="{A8AF137C-4885-4C0F-B5B5-B257ACD5C8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78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华文细黑" pitchFamily="-108" charset="-122"/>
          <a:ea typeface="华文细黑" pitchFamily="-108" charset="-122"/>
          <a:cs typeface="华文细黑" pitchFamily="-108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华文细黑" pitchFamily="-108" charset="-122"/>
          <a:ea typeface="华文细黑" pitchFamily="-108" charset="-122"/>
          <a:cs typeface="华文细黑" pitchFamily="-108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华文细黑" pitchFamily="-108" charset="-122"/>
          <a:ea typeface="华文细黑" pitchFamily="-108" charset="-122"/>
          <a:cs typeface="华文细黑" pitchFamily="-108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华文细黑" pitchFamily="-108" charset="-122"/>
          <a:ea typeface="华文细黑" pitchFamily="-108" charset="-122"/>
          <a:cs typeface="华文细黑" pitchFamily="-108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itchFamily="-108" charset="-122"/>
          <a:ea typeface="黑体" pitchFamily="-108" charset="-122"/>
          <a:cs typeface="黑体" pitchFamily="-108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itchFamily="-108" charset="-122"/>
          <a:ea typeface="黑体" pitchFamily="-108" charset="-122"/>
          <a:cs typeface="黑体" pitchFamily="-108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itchFamily="-108" charset="-122"/>
          <a:ea typeface="黑体" pitchFamily="-108" charset="-122"/>
          <a:cs typeface="黑体" pitchFamily="-108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itchFamily="-108" charset="-122"/>
          <a:ea typeface="黑体" pitchFamily="-108" charset="-122"/>
          <a:cs typeface="黑体" pitchFamily="-108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v"/>
        <a:defRPr sz="3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8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•"/>
        <a:defRPr sz="24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21193"/>
            <a:ext cx="935566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38941"/>
            <a:ext cx="10972800" cy="491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3718" y="6474459"/>
            <a:ext cx="4643967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0" dirty="0" smtClean="0">
                <a:solidFill>
                  <a:schemeClr val="bg1"/>
                </a:solidFill>
                <a:latin typeface="方正美黑简体" pitchFamily="2" charset="-122"/>
                <a:ea typeface="方正美黑简体" pitchFamily="2" charset="-122"/>
                <a:cs typeface="Times New Roman" pitchFamily="18" charset="0"/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333"/>
            <a:ext cx="2844800" cy="293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C913308-F349-4B6D-A68A-DD1791B4A57B}" type="slidenum">
              <a:rPr lang="zh-CN" altLang="en-US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3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charset="0"/>
          <a:ea typeface="华文中宋" pitchFamily="2" charset="-122"/>
          <a:cs typeface="Times New Roman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charset="0"/>
          <a:ea typeface="华文中宋" pitchFamily="2" charset="-122"/>
          <a:cs typeface="Times New Roman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charset="0"/>
          <a:ea typeface="华文中宋" pitchFamily="2" charset="-122"/>
          <a:cs typeface="Times New Roman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charset="0"/>
          <a:ea typeface="华文中宋" pitchFamily="2" charset="-122"/>
          <a:cs typeface="Times New Roman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charset="0"/>
          <a:ea typeface="ＭＳ Ｐゴシック" charset="0"/>
          <a:cs typeface="Times New Roman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charset="0"/>
          <a:ea typeface="ＭＳ Ｐゴシック" charset="0"/>
          <a:cs typeface="Times New Roman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charset="0"/>
          <a:ea typeface="ＭＳ Ｐゴシック" charset="0"/>
          <a:cs typeface="Times New Roman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charset="0"/>
          <a:ea typeface="ＭＳ Ｐゴシック" charset="0"/>
          <a:cs typeface="Times New Roman" charset="0"/>
        </a:defRPr>
      </a:lvl9pPr>
    </p:titleStyle>
    <p:bodyStyle>
      <a:lvl1pPr marL="342900" indent="-34290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²"/>
        <a:defRPr sz="3200" b="1" kern="1200">
          <a:solidFill>
            <a:srgbClr val="17375E"/>
          </a:solidFill>
          <a:latin typeface="Times New Roman"/>
          <a:ea typeface="黑体"/>
          <a:cs typeface="Times New Roman"/>
        </a:defRPr>
      </a:lvl1pPr>
      <a:lvl2pPr marL="742950" indent="-28575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Times New Roman"/>
          <a:ea typeface="黑体"/>
          <a:cs typeface="Times New Roman"/>
        </a:defRPr>
      </a:lvl2pPr>
      <a:lvl3pPr marL="1143000" indent="-22860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Times New Roman"/>
          <a:ea typeface="黑体"/>
          <a:cs typeface="Times New Roman"/>
        </a:defRPr>
      </a:lvl3pPr>
      <a:lvl4pPr marL="1600200" indent="-22860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Times New Roman"/>
          <a:ea typeface="黑体"/>
          <a:cs typeface="Times New Roman"/>
        </a:defRPr>
      </a:lvl4pPr>
      <a:lvl5pPr marL="2057400" indent="-22860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Times New Roman"/>
          <a:ea typeface="黑体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C46C3BD4-468F-4BC4-9BFD-95DD405D8924}"/>
              </a:ext>
            </a:extLst>
          </p:cNvPr>
          <p:cNvSpPr/>
          <p:nvPr/>
        </p:nvSpPr>
        <p:spPr>
          <a:xfrm>
            <a:off x="441841" y="1563841"/>
            <a:ext cx="10907852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RFC-</a:t>
            </a:r>
            <a:r>
              <a:rPr lang="en-US" altLang="zh-CN" sz="4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HyPGCN</a:t>
            </a:r>
            <a:r>
              <a:rPr lang="en-US" altLang="zh-CN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Runtime Sparse Feature</a:t>
            </a:r>
          </a:p>
          <a:p>
            <a:pPr algn="ctr"/>
            <a:r>
              <a:rPr lang="en-US" altLang="zh-CN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Accelerator for Skeleton-Based GCNs</a:t>
            </a:r>
          </a:p>
          <a:p>
            <a:pPr algn="ctr"/>
            <a:r>
              <a:rPr lang="en-US" altLang="zh-CN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Recognition Model with Hybrid Pruning</a:t>
            </a:r>
            <a:endParaRPr lang="en-US" altLang="zh-CN" sz="4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ctr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Dong Wen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National Laboratory of Parallel and Distributing Computing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National University of Defense Technology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074AE4-AB8D-43DC-BC88-DD3BDE95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B78948-8B02-4313-9534-1D592E813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64" y="5109755"/>
            <a:ext cx="1240346" cy="124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3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2">
            <a:extLst>
              <a:ext uri="{FF2B5EF4-FFF2-40B4-BE49-F238E27FC236}">
                <a16:creationId xmlns:a16="http://schemas.microsoft.com/office/drawing/2014/main" id="{DA3D3201-782B-49B5-87ED-679053B44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048" y="363293"/>
            <a:ext cx="11110443" cy="505405"/>
          </a:xfrm>
        </p:spPr>
        <p:txBody>
          <a:bodyPr>
            <a:noAutofit/>
          </a:bodyPr>
          <a:lstStyle/>
          <a:p>
            <a:pPr algn="ctr" defTabSz="1095167"/>
            <a:r>
              <a:rPr 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7.</a:t>
            </a:r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针对姿态识别图卷积算法的软硬件加速设计</a:t>
            </a:r>
            <a:endParaRPr 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itchFamily="34" charset="0"/>
              <a:cs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6C3BD4-468F-4BC4-9BFD-95DD405D8924}"/>
              </a:ext>
            </a:extLst>
          </p:cNvPr>
          <p:cNvSpPr/>
          <p:nvPr/>
        </p:nvSpPr>
        <p:spPr>
          <a:xfrm>
            <a:off x="-169029" y="1204298"/>
            <a:ext cx="1090785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性能对比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917F32-8917-45EB-94DB-162EA2D37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4" y="2022158"/>
            <a:ext cx="10534650" cy="1028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22E6E7-7472-462A-B532-D93F7DA1A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48" y="3807142"/>
            <a:ext cx="109442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5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2">
            <a:extLst>
              <a:ext uri="{FF2B5EF4-FFF2-40B4-BE49-F238E27FC236}">
                <a16:creationId xmlns:a16="http://schemas.microsoft.com/office/drawing/2014/main" id="{DA3D3201-782B-49B5-87ED-679053B44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048" y="363293"/>
            <a:ext cx="11110443" cy="505405"/>
          </a:xfrm>
        </p:spPr>
        <p:txBody>
          <a:bodyPr>
            <a:noAutofit/>
          </a:bodyPr>
          <a:lstStyle/>
          <a:p>
            <a:pPr algn="ctr" defTabSz="1095167"/>
            <a:r>
              <a:rPr 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1.</a:t>
            </a:r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 </a:t>
            </a:r>
            <a:r>
              <a:rPr lang="en-US" altLang="zh-CN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Graph</a:t>
            </a:r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 </a:t>
            </a:r>
            <a:r>
              <a:rPr lang="en-US" altLang="zh-CN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Neural Network’s Application</a:t>
            </a:r>
            <a:endParaRPr 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itchFamily="34" charset="0"/>
              <a:cs typeface="Arial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630BF4-ED10-48BE-825F-61464478FD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803" y="1292502"/>
            <a:ext cx="3577447" cy="39762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B7B344-E906-4035-89BF-813F88052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" y="4388112"/>
            <a:ext cx="3928734" cy="19943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4DE1806-6DC3-4C7B-830C-2C443A6D7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994"/>
            <a:ext cx="5374216" cy="308272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0A3988B-20DF-4355-970C-EC099E6724C9}"/>
              </a:ext>
            </a:extLst>
          </p:cNvPr>
          <p:cNvSpPr/>
          <p:nvPr/>
        </p:nvSpPr>
        <p:spPr>
          <a:xfrm>
            <a:off x="-1560578" y="1130229"/>
            <a:ext cx="46394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Social </a:t>
            </a:r>
          </a:p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network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385E7B-86D2-4166-A641-6A586D56A830}"/>
              </a:ext>
            </a:extLst>
          </p:cNvPr>
          <p:cNvSpPr/>
          <p:nvPr/>
        </p:nvSpPr>
        <p:spPr>
          <a:xfrm>
            <a:off x="3999969" y="1137714"/>
            <a:ext cx="4639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Medicine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337F7D-91DC-400C-A734-D77A25F0E44B}"/>
              </a:ext>
            </a:extLst>
          </p:cNvPr>
          <p:cNvSpPr/>
          <p:nvPr/>
        </p:nvSpPr>
        <p:spPr>
          <a:xfrm>
            <a:off x="497149" y="4218095"/>
            <a:ext cx="4639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Syntax tree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80AE50-C809-4E42-9873-808CE08A2590}"/>
              </a:ext>
            </a:extLst>
          </p:cNvPr>
          <p:cNvSpPr/>
          <p:nvPr/>
        </p:nvSpPr>
        <p:spPr>
          <a:xfrm>
            <a:off x="4601852" y="5268729"/>
            <a:ext cx="6336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Graph modeling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Deep learning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3C2615-AE78-4A5E-8EB2-D84DB2CBBFC0}"/>
              </a:ext>
            </a:extLst>
          </p:cNvPr>
          <p:cNvSpPr/>
          <p:nvPr/>
        </p:nvSpPr>
        <p:spPr>
          <a:xfrm>
            <a:off x="4592205" y="5803093"/>
            <a:ext cx="6895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Variable size, sparsity, computing modes</a:t>
            </a:r>
          </a:p>
        </p:txBody>
      </p:sp>
    </p:spTree>
    <p:extLst>
      <p:ext uri="{BB962C8B-B14F-4D97-AF65-F5344CB8AC3E}">
        <p14:creationId xmlns:p14="http://schemas.microsoft.com/office/powerpoint/2010/main" val="23886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2">
            <a:extLst>
              <a:ext uri="{FF2B5EF4-FFF2-40B4-BE49-F238E27FC236}">
                <a16:creationId xmlns:a16="http://schemas.microsoft.com/office/drawing/2014/main" id="{DA3D3201-782B-49B5-87ED-679053B44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048" y="363293"/>
            <a:ext cx="11110443" cy="505405"/>
          </a:xfrm>
        </p:spPr>
        <p:txBody>
          <a:bodyPr>
            <a:noAutofit/>
          </a:bodyPr>
          <a:lstStyle/>
          <a:p>
            <a:pPr algn="ctr" defTabSz="1095167"/>
            <a:r>
              <a:rPr 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7.</a:t>
            </a:r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针对姿态识别图卷积算法的软硬件加速设计</a:t>
            </a:r>
            <a:endParaRPr 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itchFamily="34" charset="0"/>
              <a:cs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6C3BD4-468F-4BC4-9BFD-95DD405D8924}"/>
              </a:ext>
            </a:extLst>
          </p:cNvPr>
          <p:cNvSpPr/>
          <p:nvPr/>
        </p:nvSpPr>
        <p:spPr>
          <a:xfrm>
            <a:off x="-169029" y="1204298"/>
            <a:ext cx="1090785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姿态识别图卷积：姿态问题图建模（小图）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卷积网络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281393-0D01-4364-9037-F3270DFE4B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717" y="1795939"/>
            <a:ext cx="3367723" cy="32661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C899D6-E73D-41B0-AF40-BF418193C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66" y="1971857"/>
            <a:ext cx="5066667" cy="29142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9DB353A-55B3-439D-9B88-8692E52C6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46" y="1971857"/>
            <a:ext cx="4924425" cy="391409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59B402D-FFE1-470F-86E9-6863476C3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41" y="930656"/>
            <a:ext cx="10181709" cy="29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2">
            <a:extLst>
              <a:ext uri="{FF2B5EF4-FFF2-40B4-BE49-F238E27FC236}">
                <a16:creationId xmlns:a16="http://schemas.microsoft.com/office/drawing/2014/main" id="{DA3D3201-782B-49B5-87ED-679053B44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048" y="363293"/>
            <a:ext cx="11110443" cy="505405"/>
          </a:xfrm>
        </p:spPr>
        <p:txBody>
          <a:bodyPr>
            <a:noAutofit/>
          </a:bodyPr>
          <a:lstStyle/>
          <a:p>
            <a:pPr algn="ctr" defTabSz="1095167"/>
            <a:r>
              <a:rPr 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7.</a:t>
            </a:r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针对姿态识别图卷积算法的软硬件加速设计</a:t>
            </a:r>
            <a:endParaRPr 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itchFamily="34" charset="0"/>
              <a:cs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6C3BD4-468F-4BC4-9BFD-95DD405D8924}"/>
              </a:ext>
            </a:extLst>
          </p:cNvPr>
          <p:cNvSpPr/>
          <p:nvPr/>
        </p:nvSpPr>
        <p:spPr>
          <a:xfrm>
            <a:off x="-169029" y="1204298"/>
            <a:ext cx="1090785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姿态识别图卷积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(2s-AGCN)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计算范式：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45FBFA-CF63-4E3C-95A8-A1597FF60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03" y="1568561"/>
            <a:ext cx="4410952" cy="9419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E2B4A-3E07-4C1A-909D-80D263694B0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0378" y="2341145"/>
            <a:ext cx="3367723" cy="32661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8F3FB1-F67B-4A9D-B4B1-8DD763FE3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362" y="2473542"/>
            <a:ext cx="3190875" cy="3133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529897-58C3-4C9A-B35F-CBCD2FBAF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498" y="2142639"/>
            <a:ext cx="4282124" cy="43520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7313539-5872-4891-9538-74E9EFD19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203" y="3050220"/>
            <a:ext cx="7403907" cy="12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2">
            <a:extLst>
              <a:ext uri="{FF2B5EF4-FFF2-40B4-BE49-F238E27FC236}">
                <a16:creationId xmlns:a16="http://schemas.microsoft.com/office/drawing/2014/main" id="{DA3D3201-782B-49B5-87ED-679053B44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048" y="363293"/>
            <a:ext cx="11110443" cy="505405"/>
          </a:xfrm>
        </p:spPr>
        <p:txBody>
          <a:bodyPr>
            <a:noAutofit/>
          </a:bodyPr>
          <a:lstStyle/>
          <a:p>
            <a:pPr algn="ctr" defTabSz="1095167"/>
            <a:r>
              <a:rPr 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7.</a:t>
            </a:r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针对姿态识别图卷积算法的软硬件加速设计</a:t>
            </a:r>
            <a:endParaRPr 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itchFamily="34" charset="0"/>
              <a:cs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6C3BD4-468F-4BC4-9BFD-95DD405D8924}"/>
              </a:ext>
            </a:extLst>
          </p:cNvPr>
          <p:cNvSpPr/>
          <p:nvPr/>
        </p:nvSpPr>
        <p:spPr>
          <a:xfrm>
            <a:off x="-169029" y="1204298"/>
            <a:ext cx="1090785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混合剪枝方法：空间卷积数据流重排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时间卷积粗细粒度剪枝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A7B910-B7AA-40E2-9A81-B18EF1FB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567" y="1703922"/>
            <a:ext cx="2524125" cy="742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EF74A3-98AF-4E86-8680-55002DA76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370" y="2401152"/>
            <a:ext cx="5219700" cy="790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286BCC-2EA1-4169-A480-A2324C177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569" y="3323374"/>
            <a:ext cx="51054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376F0C-AE43-479F-85B6-2F30D20C3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2897" y="3888957"/>
            <a:ext cx="5134346" cy="20660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0FFB27-B4E7-4CB4-A0F2-AC7B7A091A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2608" y="3888957"/>
            <a:ext cx="3096777" cy="18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7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2">
            <a:extLst>
              <a:ext uri="{FF2B5EF4-FFF2-40B4-BE49-F238E27FC236}">
                <a16:creationId xmlns:a16="http://schemas.microsoft.com/office/drawing/2014/main" id="{DA3D3201-782B-49B5-87ED-679053B44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048" y="363293"/>
            <a:ext cx="11110443" cy="505405"/>
          </a:xfrm>
        </p:spPr>
        <p:txBody>
          <a:bodyPr>
            <a:noAutofit/>
          </a:bodyPr>
          <a:lstStyle/>
          <a:p>
            <a:pPr algn="ctr" defTabSz="1095167"/>
            <a:r>
              <a:rPr 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7.</a:t>
            </a:r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针对姿态识别图卷积算法的软硬件加速设计</a:t>
            </a:r>
            <a:endParaRPr 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itchFamily="34" charset="0"/>
              <a:cs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6C3BD4-468F-4BC4-9BFD-95DD405D8924}"/>
              </a:ext>
            </a:extLst>
          </p:cNvPr>
          <p:cNvSpPr/>
          <p:nvPr/>
        </p:nvSpPr>
        <p:spPr>
          <a:xfrm>
            <a:off x="-169029" y="1204298"/>
            <a:ext cx="1090785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混合剪枝方法：空间卷积数据流重排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时间卷积粗细粒度剪枝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A272A5-85B9-4CAB-9DAC-CD0F2112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" y="1828800"/>
            <a:ext cx="5229225" cy="4229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2056E7-AB31-44A8-8937-6DD2855E7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63" y="2028825"/>
            <a:ext cx="5029200" cy="38290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4095411-E047-404D-8873-23266CD4C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598" y="2071687"/>
            <a:ext cx="5074820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3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2">
            <a:extLst>
              <a:ext uri="{FF2B5EF4-FFF2-40B4-BE49-F238E27FC236}">
                <a16:creationId xmlns:a16="http://schemas.microsoft.com/office/drawing/2014/main" id="{DA3D3201-782B-49B5-87ED-679053B44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048" y="363293"/>
            <a:ext cx="11110443" cy="505405"/>
          </a:xfrm>
        </p:spPr>
        <p:txBody>
          <a:bodyPr>
            <a:noAutofit/>
          </a:bodyPr>
          <a:lstStyle/>
          <a:p>
            <a:pPr algn="ctr" defTabSz="1095167"/>
            <a:r>
              <a:rPr 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7.</a:t>
            </a:r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针对姿态识别图卷积算法的软硬件加速设计</a:t>
            </a:r>
            <a:endParaRPr 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itchFamily="34" charset="0"/>
              <a:cs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6C3BD4-468F-4BC4-9BFD-95DD405D8924}"/>
              </a:ext>
            </a:extLst>
          </p:cNvPr>
          <p:cNvSpPr/>
          <p:nvPr/>
        </p:nvSpPr>
        <p:spPr>
          <a:xfrm>
            <a:off x="-169029" y="1204298"/>
            <a:ext cx="1090785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SCM+RFC+TCM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A14EE3-7558-4AED-8C05-149DB3E7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" y="1907429"/>
            <a:ext cx="9422130" cy="38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0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2">
            <a:extLst>
              <a:ext uri="{FF2B5EF4-FFF2-40B4-BE49-F238E27FC236}">
                <a16:creationId xmlns:a16="http://schemas.microsoft.com/office/drawing/2014/main" id="{DA3D3201-782B-49B5-87ED-679053B44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048" y="363293"/>
            <a:ext cx="11110443" cy="505405"/>
          </a:xfrm>
        </p:spPr>
        <p:txBody>
          <a:bodyPr>
            <a:noAutofit/>
          </a:bodyPr>
          <a:lstStyle/>
          <a:p>
            <a:pPr algn="ctr" defTabSz="1095167"/>
            <a:r>
              <a:rPr 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7.</a:t>
            </a:r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针对姿态识别图卷积算法的软硬件加速设计</a:t>
            </a:r>
            <a:endParaRPr 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itchFamily="34" charset="0"/>
              <a:cs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6C3BD4-468F-4BC4-9BFD-95DD405D8924}"/>
              </a:ext>
            </a:extLst>
          </p:cNvPr>
          <p:cNvSpPr/>
          <p:nvPr/>
        </p:nvSpPr>
        <p:spPr>
          <a:xfrm>
            <a:off x="-169029" y="1204298"/>
            <a:ext cx="1090785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SCM+TCM+RFC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AC39FC-251E-4204-9620-876766430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48" y="1996094"/>
            <a:ext cx="5806582" cy="28658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D56CBE-9554-42AA-B908-767374BE6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30" y="2358788"/>
            <a:ext cx="5635943" cy="23951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D87057-7C73-4EC7-B835-E954909D5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662" y="3556357"/>
            <a:ext cx="6924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2">
            <a:extLst>
              <a:ext uri="{FF2B5EF4-FFF2-40B4-BE49-F238E27FC236}">
                <a16:creationId xmlns:a16="http://schemas.microsoft.com/office/drawing/2014/main" id="{DA3D3201-782B-49B5-87ED-679053B44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048" y="363293"/>
            <a:ext cx="11110443" cy="505405"/>
          </a:xfrm>
        </p:spPr>
        <p:txBody>
          <a:bodyPr>
            <a:noAutofit/>
          </a:bodyPr>
          <a:lstStyle/>
          <a:p>
            <a:pPr algn="ctr" defTabSz="1095167"/>
            <a:r>
              <a:rPr 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7.</a:t>
            </a:r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itchFamily="34" charset="0"/>
                <a:cs typeface="Arial" charset="0"/>
              </a:rPr>
              <a:t>针对姿态识别图卷积算法的软硬件加速设计</a:t>
            </a:r>
            <a:endParaRPr 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itchFamily="34" charset="0"/>
              <a:cs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6C3BD4-468F-4BC4-9BFD-95DD405D8924}"/>
              </a:ext>
            </a:extLst>
          </p:cNvPr>
          <p:cNvSpPr/>
          <p:nvPr/>
        </p:nvSpPr>
        <p:spPr>
          <a:xfrm>
            <a:off x="-169029" y="1204298"/>
            <a:ext cx="1090785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bank/mini-bank/data-hot/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mbhot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A48175-1CD9-4B35-8B76-31D2BFDB4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" y="1703922"/>
            <a:ext cx="6343650" cy="430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C5743D-CA7E-4A4F-9094-F7C05FE8E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635" y="1349910"/>
            <a:ext cx="2800350" cy="400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0613BB-FA86-4231-ACA2-F8F275B1B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935" y="1933774"/>
            <a:ext cx="784098" cy="400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F75F28-8F63-4291-A4D7-3C4FFE20F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245" y="2333824"/>
            <a:ext cx="4343400" cy="1257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3DFA77-8AD0-4835-841F-E4D9F9C20E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958" y="3591124"/>
            <a:ext cx="6585954" cy="26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dl">
  <a:themeElements>
    <a:clrScheme name="Nav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Navy">
      <a:majorFont>
        <a:latin typeface="华文细黑"/>
        <a:ea typeface="华文细黑"/>
        <a:cs typeface="华文细黑"/>
      </a:majorFont>
      <a:minorFont>
        <a:latin typeface="华文细黑"/>
        <a:ea typeface="华文细黑"/>
        <a:cs typeface="华文细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av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dl" id="{FA7D403B-6944-403A-B555-81FB7CA14C7E}" vid="{B94D122D-FB49-48F3-8E75-0D1ED40050D0}"/>
    </a:ext>
  </a:extLst>
</a:theme>
</file>

<file path=ppt/theme/theme2.xml><?xml version="1.0" encoding="utf-8"?>
<a:theme xmlns:a="http://schemas.openxmlformats.org/drawingml/2006/main" name="973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pdl</Template>
  <TotalTime>19549</TotalTime>
  <Words>241</Words>
  <Application>Microsoft Office PowerPoint</Application>
  <PresentationFormat>宽屏</PresentationFormat>
  <Paragraphs>41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方正美黑简体</vt:lpstr>
      <vt:lpstr>黑体</vt:lpstr>
      <vt:lpstr>华文细黑</vt:lpstr>
      <vt:lpstr>微软雅黑</vt:lpstr>
      <vt:lpstr>Arial</vt:lpstr>
      <vt:lpstr>Arial Rounded MT Bold</vt:lpstr>
      <vt:lpstr>Calibri</vt:lpstr>
      <vt:lpstr>Times New Roman</vt:lpstr>
      <vt:lpstr>Wingdings</vt:lpstr>
      <vt:lpstr>pdl</vt:lpstr>
      <vt:lpstr>973 </vt:lpstr>
      <vt:lpstr>PowerPoint 演示文稿</vt:lpstr>
      <vt:lpstr>1. Graph Neural Network’s Application</vt:lpstr>
      <vt:lpstr>7.针对姿态识别图卷积算法的软硬件加速设计</vt:lpstr>
      <vt:lpstr>7.针对姿态识别图卷积算法的软硬件加速设计</vt:lpstr>
      <vt:lpstr>7.针对姿态识别图卷积算法的软硬件加速设计</vt:lpstr>
      <vt:lpstr>7.针对姿态识别图卷积算法的软硬件加速设计</vt:lpstr>
      <vt:lpstr>7.针对姿态识别图卷积算法的软硬件加速设计</vt:lpstr>
      <vt:lpstr>7.针对姿态识别图卷积算法的软硬件加速设计</vt:lpstr>
      <vt:lpstr>7.针对姿态识别图卷积算法的软硬件加速设计</vt:lpstr>
      <vt:lpstr>7.针对姿态识别图卷积算法的软硬件加速设计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Wen Mark</cp:lastModifiedBy>
  <cp:revision>1613</cp:revision>
  <dcterms:created xsi:type="dcterms:W3CDTF">2016-04-12T00:53:31Z</dcterms:created>
  <dcterms:modified xsi:type="dcterms:W3CDTF">2021-06-19T15:01:27Z</dcterms:modified>
</cp:coreProperties>
</file>