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379" r:id="rId3"/>
    <p:sldId id="261" r:id="rId5"/>
    <p:sldId id="272" r:id="rId6"/>
    <p:sldId id="270" r:id="rId7"/>
    <p:sldId id="317" r:id="rId8"/>
    <p:sldId id="257" r:id="rId9"/>
    <p:sldId id="273" r:id="rId10"/>
    <p:sldId id="269" r:id="rId11"/>
    <p:sldId id="295" r:id="rId12"/>
    <p:sldId id="275" r:id="rId13"/>
    <p:sldId id="292" r:id="rId14"/>
    <p:sldId id="284" r:id="rId15"/>
    <p:sldId id="266" r:id="rId16"/>
    <p:sldId id="296" r:id="rId17"/>
    <p:sldId id="291" r:id="rId18"/>
    <p:sldId id="297" r:id="rId19"/>
    <p:sldId id="298" r:id="rId20"/>
    <p:sldId id="276" r:id="rId21"/>
    <p:sldId id="294" r:id="rId22"/>
    <p:sldId id="368" r:id="rId23"/>
    <p:sldId id="318" r:id="rId24"/>
    <p:sldId id="285" r:id="rId25"/>
    <p:sldId id="369" r:id="rId26"/>
    <p:sldId id="263" r:id="rId27"/>
    <p:sldId id="343" r:id="rId28"/>
    <p:sldId id="290" r:id="rId29"/>
    <p:sldId id="293" r:id="rId30"/>
    <p:sldId id="274" r:id="rId31"/>
    <p:sldId id="299" r:id="rId32"/>
    <p:sldId id="303" r:id="rId3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zh10000" initials="z" lastIdx="0" clrIdx="0"/>
  <p:cmAuthor id="1" name="Deng Lucius" initials="DL" lastIdx="1" clrIdx="0"/>
  <p:cmAuthor id="2" name="张 祖翎" initials="张" lastIdx="2" clrIdx="1"/>
  <p:cmAuthor id="3" name="zxw" initials="z" lastIdx="5" clrIdx="1"/>
  <p:cmAuthor id="394525608" name="仇怿俊" initials="仇" lastIdx="0" clrIdx="0"/>
  <p:cmAuthor id="4" name="admin" initials="a" lastIdx="1" clrIdx="2"/>
  <p:cmAuthor id="394525609" name="Jimmy-Power" initials="J" lastIdx="1" clrIdx="43"/>
  <p:cmAuthor id="5" name="dieforlove" initials="die" lastIdx="1" clrIdx="3"/>
  <p:cmAuthor id="6" name="K21" initials="K" lastIdx="5" clrIdx="4"/>
  <p:cmAuthor id="7" name="贾宏波" initials="J" lastIdx="6" clrIdx="5"/>
  <p:cmAuthor id="8" name="张洋洋" initials="张洋洋" lastIdx="5" clrIdx="6"/>
  <p:cmAuthor id="691587970" name="小延魔法师" initials="小" lastIdx="1126286" clrIdx="0"/>
  <p:cmAuthor id="9" name="马 啸" initials="马" lastIdx="9" clrIdx="7"/>
  <p:cmAuthor id="691587971" name="lvz" initials="l" lastIdx="1" clrIdx="61"/>
  <p:cmAuthor id="10" name="c" initials="c" lastIdx="1" clrIdx="8"/>
  <p:cmAuthor id="353158055" name="韩雨" initials="韩" lastIdx="0" clrIdx="0"/>
  <p:cmAuthor id="11" name="xiaweiwei" initials="x" lastIdx="1" clrIdx="9"/>
  <p:cmAuthor id="12" name="lenovo" initials="l" lastIdx="1" clrIdx="11"/>
  <p:cmAuthor id="13" name="李岩（IT）" initials="李" lastIdx="2" clrIdx="13"/>
  <p:cmAuthor id="14" name="张彦" initials="张" lastIdx="1" clrIdx="14"/>
  <p:cmAuthor id="15" name="周辉" initials="周" lastIdx="1" clrIdx="15"/>
  <p:cmAuthor id="16" name="殷格非" initials="殷" lastIdx="2" clrIdx="0"/>
  <p:cmAuthor id="17" name="z r" initials="zr" lastIdx="5" clrIdx="12"/>
  <p:cmAuthor id="18" name="小 红马" initials="小" lastIdx="1" clrIdx="18"/>
  <p:cmAuthor id="1411827" name="黄晓平" initials="黄" lastIdx="0" clrIdx="0"/>
  <p:cmAuthor id="19" name="zhouyang" initials="z" lastIdx="1" clrIdx="18"/>
  <p:cmAuthor id="20" name="作者" initials="A" lastIdx="179" clrIdx="20"/>
  <p:cmAuthor id="21" name="cmcc" initials="c" lastIdx="1" clrIdx="21"/>
  <p:cmAuthor id="22" name="Author" initials="A" lastIdx="0" clrIdx="22"/>
  <p:cmAuthor id="23" name="张 紫强" initials="张" lastIdx="6" clrIdx="23"/>
  <p:cmAuthor id="24" name="匿名用户" initials="匿" lastIdx="2" clrIdx="23"/>
  <p:cmAuthor id="25" name="Ben" initials="B" lastIdx="1" clrIdx="24"/>
  <p:cmAuthor id="2000" name="程云静_Y3Azuy2A" initials="authorId_1008746-10054638" lastIdx="0" clrIdx="0"/>
  <p:cmAuthor id="26" name="周少程" initials="zsc" lastIdx="7" clrIdx="25"/>
  <p:cmAuthor id="2001" name="王伟栋_ymIjy2uI" initials="authorId_1008746-10055544" lastIdx="0" clrIdx="0"/>
  <p:cmAuthor id="27" name="联想" initials="联" lastIdx="1" clrIdx="26"/>
  <p:cmAuthor id="2002" name="金宇峰_BfyebuM3" initials="authorId_1008746-10054633" lastIdx="0" clrIdx="0"/>
  <p:cmAuthor id="47245819" name="群智集" initials="群" lastIdx="0" clrIdx="0"/>
  <p:cmAuthor id="28" name="Hou Yingfeng" initials="H" lastIdx="10" clrIdx="23"/>
  <p:cmAuthor id="47245820" name="郏 鹏" initials="郏" lastIdx="1" clrIdx="16"/>
  <p:cmAuthor id="29" name="赵诚荣10027092" initials="赵" lastIdx="2" clrIdx="25"/>
  <p:cmAuthor id="47245821" name="郏鹏" initials="M" lastIdx="1" clrIdx="17"/>
  <p:cmAuthor id="30" name="10056791" initials="ZTE" lastIdx="1" clrIdx="29"/>
  <p:cmAuthor id="32" name="李楠10047711" initials="李楠10047711" lastIdx="2" clrIdx="31"/>
  <p:cmAuthor id="33" name="10045953" initials="1" lastIdx="1" clrIdx="32"/>
  <p:cmAuthor id="34" name="Y Y" initials="YY" lastIdx="2" clrIdx="33"/>
  <p:cmAuthor id="35" name="Administrator" initials="A" lastIdx="3" clrIdx="35"/>
  <p:cmAuthor id="36" name="关全全10258021" initials="关全全10258021" lastIdx="1" clrIdx="36"/>
  <p:cmAuthor id="37" name="黄珂10009187" initials="黄珂10009187" lastIdx="1" clrIdx="37"/>
  <p:cmAuthor id="38" name="赵欣" initials="zx" lastIdx="4" clrIdx="37"/>
  <p:cmAuthor id="39" name="10206899" initials="1" lastIdx="1" clrIdx="38"/>
  <p:cmAuthor id="191251535" name="沈霄雷" initials="沈" lastIdx="833089" clrIdx="0"/>
  <p:cmAuthor id="40" name="10133177" initials="1" lastIdx="1" clrIdx="39"/>
  <p:cmAuthor id="41" name="nalpha" initials="n" lastIdx="1" clrIdx="40"/>
  <p:cmAuthor id="43" name="Microsoft Office 用户" initials="MO用 [8] [6]" lastIdx="1" clrIdx="42"/>
  <p:cmAuthor id="44" name="cjj" initials="c" lastIdx="1" clrIdx="43"/>
  <p:cmAuthor id="47" name="44134" initials="4" lastIdx="1" clrIdx="46"/>
  <p:cmAuthor id="48" name="kevin.huang" initials="k" lastIdx="3" clrIdx="47"/>
  <p:cmAuthor id="49" name="user" initials="u" lastIdx="2" clrIdx="48"/>
  <p:cmAuthor id="53" name="Paul" initials="P" lastIdx="1" clrIdx="52"/>
  <p:cmAuthor id="61" name="GAO" initials="G" lastIdx="9" clrIdx="60"/>
  <p:cmAuthor id="63" name="editor" initials="E" lastIdx="1" clrIdx="62"/>
  <p:cmAuthor id="64" name="johnnie" initials="j" lastIdx="3" clrIdx="63"/>
  <p:cmAuthor id="76" name="杨 亚媛" initials="杨" lastIdx="1" clrIdx="25"/>
  <p:cmAuthor id="433" name="未知的使用者140" initials="未" lastIdx="1" clrIdx="1"/>
  <p:cmAuthor id="434" name="未知的使用者197" initials="未" lastIdx="8" clrIdx="0"/>
  <p:cmAuthor id="435" name="王丽君" initials="王" lastIdx="4" clrIdx="0"/>
  <p:cmAuthor id="436" name="Xia Ting" initials="X" lastIdx="1" clrIdx="0"/>
  <p:cmAuthor id="437" name="未知的使用者153" initials="未" lastIdx="1" clrIdx="0"/>
  <p:cmAuthor id="438" name="未知的使用者154" initials="未" lastIdx="1" clrIdx="0"/>
  <p:cmAuthor id="439" name="未知用户10" initials="未" lastIdx="1" clrIdx="0"/>
  <p:cmAuthor id="440" name="未知用户11" initials="未" lastIdx="1" clrIdx="0"/>
  <p:cmAuthor id="441" name="未知的使用者151" initials="未" lastIdx="1" clrIdx="0"/>
  <p:cmAuthor id="442" name="未知的使用者89" initials="未" lastIdx="1" clrIdx="2"/>
  <p:cmAuthor id="443" name="未知的使用者88" initials="未" lastIdx="1" clrIdx="1"/>
  <p:cmAuthor id="444" name="未知用户89" initials="未" lastIdx="11" clrIdx="0"/>
  <p:cmAuthor id="445" name="庆芳 许" initials="庆" lastIdx="1" clrIdx="0"/>
  <p:cmAuthor id="446" name="jerrychou" initials="j" lastIdx="1" clrIdx="4"/>
  <p:cmAuthor id="447" name="不明使用者12" initials="不" lastIdx="3" clrIdx="1"/>
  <p:cmAuthor id="448" name="不明使用者1" initials="不" lastIdx="0" clrIdx="0"/>
  <p:cmAuthor id="449" name="不明使用者2" initials="不" lastIdx="2" clrIdx="0"/>
  <p:cmAuthor id="450" name="不明使用者3" initials="不" lastIdx="1" clrIdx="0"/>
  <p:cmAuthor id="451" name="不明使用者4" initials="不" lastIdx="1" clrIdx="0"/>
  <p:cmAuthor id="452" name="不明使用者6" initials="不" lastIdx="1" clrIdx="0"/>
  <p:cmAuthor id="453" name="不明使用者5" initials="不" lastIdx="11" clrIdx="0"/>
  <p:cmAuthor id="454" name="不明使用者7" initials="不" lastIdx="7" clrIdx="1"/>
  <p:cmAuthor id="455" name="不明使用者8" initials="不" lastIdx="43" clrIdx="1"/>
  <p:cmAuthor id="456" name="不明使用者9" initials="不" lastIdx="1" clrIdx="0"/>
  <p:cmAuthor id="457" name="不明使用者10" initials="不" lastIdx="0" clrIdx="0"/>
  <p:cmAuthor id="458" name="不明使用者11" initials="不" lastIdx="1" clrIdx="0"/>
  <p:cmAuthor id="459" name="未知的使用者227" initials="未" lastIdx="2" clrIdx="0"/>
  <p:cmAuthor id="460" name="未知的使用者270" initials="未" lastIdx="1" clrIdx="0"/>
  <p:cmAuthor id="461" name="未知的使用者228" initials="未" lastIdx="8" clrIdx="0"/>
  <p:cmAuthor id="462" name="未知的使用者229" initials="未" lastIdx="8" clrIdx="0"/>
  <p:cmAuthor id="463" name="未知的使用者230" initials="未" lastIdx="1" clrIdx="0"/>
  <p:cmAuthor id="464" name="未知的使用者231" initials="未" lastIdx="1" clrIdx="0"/>
  <p:cmAuthor id="465" name="未知的使用者256" initials="未" lastIdx="1" clrIdx="0"/>
  <p:cmAuthor id="466" name="未知的使用者233" initials="未" lastIdx="1" clrIdx="0"/>
  <p:cmAuthor id="467" name="未知的使用者234" initials="未" lastIdx="10" clrIdx="0"/>
  <p:cmAuthor id="468" name="未知的使用者235" initials="未" lastIdx="1" clrIdx="0"/>
  <p:cmAuthor id="469" name="未知的使用者236" initials="未" lastIdx="1" clrIdx="0"/>
  <p:cmAuthor id="470" name="未知的使用者257" initials="未" lastIdx="1" clrIdx="0"/>
  <p:cmAuthor id="471" name="未知的使用者237" initials="未" lastIdx="1" clrIdx="0"/>
  <p:cmAuthor id="472" name="未知的使用者238" initials="未" lastIdx="2" clrIdx="0"/>
  <p:cmAuthor id="473" name="未知的使用者239" initials="未" lastIdx="1" clrIdx="1"/>
  <p:cmAuthor id="474" name="未知的使用者240" initials="未" lastIdx="1" clrIdx="0"/>
  <p:cmAuthor id="475" name="未知的使用者241" initials="未" lastIdx="1" clrIdx="0"/>
  <p:cmAuthor id="476" name="未知的使用者242" initials="未" lastIdx="2" clrIdx="0"/>
  <p:cmAuthor id="477" name="未知的使用者243" initials="未" lastIdx="1" clrIdx="0"/>
  <p:cmAuthor id="45" name="caipeiyuan@sd.cmcc" initials="caipeiyuan" lastIdx="1" clrIdx="44"/>
  <p:cmAuthor id="478" name="未知的使用者258" initials="未" lastIdx="8" clrIdx="0"/>
  <p:cmAuthor id="46" name="yuange" initials="y" lastIdx="1" clrIdx="45"/>
  <p:cmAuthor id="479" name="未知的使用者259" initials="未" lastIdx="1" clrIdx="0"/>
  <p:cmAuthor id="480" name="未知的使用者260" initials="未" lastIdx="1" clrIdx="0"/>
  <p:cmAuthor id="481" name="未知的使用者261" initials="未" lastIdx="11" clrIdx="0"/>
  <p:cmAuthor id="482" name="未知的使用者262" initials="未" lastIdx="7" clrIdx="1"/>
  <p:cmAuthor id="50" name="sizhao@cmsr.cmcc" initials="S" lastIdx="1" clrIdx="49"/>
  <p:cmAuthor id="483" name="未知的使用者263" initials="未" lastIdx="1" clrIdx="2"/>
  <p:cmAuthor id="51" name="未知用户20" initials="未" lastIdx="1" clrIdx="23"/>
  <p:cmAuthor id="484" name="未知的使用者264" initials="未" lastIdx="1" clrIdx="0"/>
  <p:cmAuthor id="287643683" name="lc xue" initials="lx" lastIdx="1" clrIdx="22"/>
  <p:cmAuthor id="52" name="未知的使用者83" initials="" lastIdx="1" clrIdx="0"/>
  <p:cmAuthor id="485" name="未知的使用者265" initials="未" lastIdx="1" clrIdx="0"/>
  <p:cmAuthor id="287643684" name="孟芳芳（借调）" initials="V" lastIdx="2" clrIdx="37"/>
  <p:cmAuthor id="486" name="未知的使用者266" initials="未" lastIdx="1" clrIdx="1"/>
  <p:cmAuthor id="287643685" name="muxiaohan" initials="m" lastIdx="1" clrIdx="37"/>
  <p:cmAuthor id="54" name="未知的使用者84" initials="" lastIdx="1" clrIdx="1"/>
  <p:cmAuthor id="487" name="未知的使用者267" initials="未" lastIdx="1" clrIdx="0"/>
  <p:cmAuthor id="55" name="未知的使用者70" initials="" lastIdx="1" clrIdx="0"/>
  <p:cmAuthor id="488" name="未知的使用者268" initials="未" lastIdx="2" clrIdx="0"/>
  <p:cmAuthor id="56" name="未知的使用者85" initials="" lastIdx="1" clrIdx="0"/>
  <p:cmAuthor id="489" name="未知的使用者269" initials="未" lastIdx="7" clrIdx="1"/>
  <p:cmAuthor id="57" name="未知的使用者40" initials="" lastIdx="1" clrIdx="0"/>
  <p:cmAuthor id="490" name="lillian" initials="l" lastIdx="1" clrIdx="0"/>
  <p:cmAuthor id="58" name="未知的使用者87" initials="" lastIdx="1" clrIdx="0"/>
  <p:cmAuthor id="491" name="未知用户197" initials="未" lastIdx="1" clrIdx="0"/>
  <p:cmAuthor id="59" name="曾红" initials="" lastIdx="0" clrIdx="0"/>
  <p:cmAuthor id="492" name="未知的使用者217" initials="未" lastIdx="1" clrIdx="1"/>
  <p:cmAuthor id="60" name="未知的使用者90" initials="" lastIdx="8" clrIdx="0"/>
  <p:cmAuthor id="493" name="未知的使用者218" initials="未" lastIdx="1" clrIdx="0"/>
  <p:cmAuthor id="494" name="未知的使用者219" initials="未" lastIdx="2" clrIdx="0"/>
  <p:cmAuthor id="62" name="未知的使用者91" initials="" lastIdx="1" clrIdx="0"/>
  <p:cmAuthor id="496" name="未知的使用者152" initials="未" lastIdx="8" clrIdx="0"/>
  <p:cmAuthor id="65" name="未知的使用者113" initials="" lastIdx="1" clrIdx="2"/>
  <p:cmAuthor id="66" name="liucunri" initials="" lastIdx="1" clrIdx="0"/>
  <p:cmAuthor id="499" name="未知的使用者156" initials="未" lastIdx="1" clrIdx="0"/>
  <p:cmAuthor id="67" name="未知用户9" initials="" lastIdx="1" clrIdx="0"/>
  <p:cmAuthor id="68" name="Unknown User48" initials="" lastIdx="8" clrIdx="0"/>
  <p:cmAuthor id="501" name="Alex" initials="A" lastIdx="1" clrIdx="500"/>
  <p:cmAuthor id="69" name="未知用户103" initials="" lastIdx="1" clrIdx="0"/>
  <p:cmAuthor id="70" name="Unknown User52" initials="" lastIdx="1" clrIdx="0"/>
  <p:cmAuthor id="503" name="未知的使用者129" initials="未" lastIdx="1" clrIdx="0"/>
  <p:cmAuthor id="71" name="未知的使用者42" initials="" lastIdx="1" clrIdx="0"/>
  <p:cmAuthor id="504" name="未知的使用者130" initials="未" lastIdx="8" clrIdx="0"/>
  <p:cmAuthor id="72" name="Unknown User50" initials="" lastIdx="1" clrIdx="0"/>
  <p:cmAuthor id="505" name="未知的使用者131" initials="未" lastIdx="2" clrIdx="0"/>
  <p:cmAuthor id="73" name="未知的使用者120" initials="" lastIdx="1" clrIdx="0"/>
  <p:cmAuthor id="506" name="未知的使用者132" initials="未" lastIdx="8" clrIdx="0"/>
  <p:cmAuthor id="74" name="px" initials="" lastIdx="3" clrIdx="1"/>
  <p:cmAuthor id="507" name="未知的使用者164" initials="未" lastIdx="8" clrIdx="0"/>
  <p:cmAuthor id="508" name="未知的使用者172" initials="未" lastIdx="1" clrIdx="0"/>
  <p:cmAuthor id="509" name="未知的使用者174" initials="未" lastIdx="1" clrIdx="0"/>
  <p:cmAuthor id="77" name="elfinhsu" initials="" lastIdx="1" clrIdx="0"/>
  <p:cmAuthor id="511" name="未知的使用者247" initials="未" lastIdx="6" clrIdx="0"/>
  <p:cmAuthor id="79" name="微软用户" initials="" lastIdx="1" clrIdx="0"/>
  <p:cmAuthor id="80" name="未知的使用者73" initials="" lastIdx="1" clrIdx="0"/>
  <p:cmAuthor id="81" name="未知的使用者24" initials="" lastIdx="8" clrIdx="0"/>
  <p:cmAuthor id="82" name="未知用户16" initials="" lastIdx="1" clrIdx="0"/>
  <p:cmAuthor id="83" name="Mary Feil-Jacobs" initials="" lastIdx="43" clrIdx="1"/>
  <p:cmAuthor id="84" name="LiuHui" initials="" lastIdx="1" clrIdx="0"/>
  <p:cmAuthor id="85" name="未知的使用者45" initials="" lastIdx="1" clrIdx="0"/>
  <p:cmAuthor id="86" name="王鹏凯" initials="" lastIdx="1" clrIdx="0"/>
  <p:cmAuthor id="87" name="未知用户104" initials="" lastIdx="1" clrIdx="0"/>
  <p:cmAuthor id="88" name="未知用户5" initials="" lastIdx="1" clrIdx="0"/>
  <p:cmAuthor id="89" name="未知的使用者10" initials="" lastIdx="3" clrIdx="1"/>
  <p:cmAuthor id="90" name="未知的使用者93" initials="" lastIdx="1" clrIdx="1"/>
  <p:cmAuthor id="92" name="LeeElva" initials="" lastIdx="1" clrIdx="0"/>
  <p:cmAuthor id="93" name="未知用户99" initials="" lastIdx="1" clrIdx="2"/>
  <p:cmAuthor id="94" name="未知的使用者34" initials="" lastIdx="1" clrIdx="0"/>
  <p:cmAuthor id="95" name="未知的使用者115" initials="" lastIdx="1" clrIdx="1"/>
  <p:cmAuthor id="96" name="未知用户57" initials="" lastIdx="1" clrIdx="0"/>
  <p:cmAuthor id="97" name="lianghb" initials="" lastIdx="19" clrIdx="0"/>
  <p:cmAuthor id="98" name="未知用户17" initials="" lastIdx="0" clrIdx="1"/>
  <p:cmAuthor id="99" name="Deanna Schuler (Bookey Consulting)" initials="" lastIdx="2" clrIdx="0"/>
  <p:cmAuthor id="100" name="未知的使用者57" initials="" lastIdx="1" clrIdx="0"/>
  <p:cmAuthor id="101" name="未知的使用者16" initials="" lastIdx="6" clrIdx="0"/>
  <p:cmAuthor id="102" name="未知的使用者35" initials="" lastIdx="1" clrIdx="0"/>
  <p:cmAuthor id="103" name="未知用户102" initials="" lastIdx="1" clrIdx="1"/>
  <p:cmAuthor id="104" name="maxine" initials="" lastIdx="0" clrIdx="0"/>
  <p:cmAuthor id="105" name="未知的使用者121" initials="" lastIdx="1" clrIdx="1"/>
  <p:cmAuthor id="106" name="未知的使用者12" initials="" lastIdx="1" clrIdx="0"/>
  <p:cmAuthor id="107" name="周元元" initials="" lastIdx="5" clrIdx="0"/>
  <p:cmAuthor id="108" name="未知的使用者27" initials="" lastIdx="8" clrIdx="0"/>
  <p:cmAuthor id="110" name="未知的使用者30" initials="" lastIdx="8" clrIdx="0"/>
  <p:cmAuthor id="111" name="未知的使用者53" initials="" lastIdx="1" clrIdx="0"/>
  <p:cmAuthor id="112" name="未知用户58" initials="" lastIdx="5" clrIdx="1"/>
  <p:cmAuthor id="113" name="未知的使用者25" initials="" lastIdx="1" clrIdx="0"/>
  <p:cmAuthor id="114" name="liupeng" initials="" lastIdx="1" clrIdx="1"/>
  <p:cmAuthor id="115" name="未知用户24" initials="" lastIdx="1" clrIdx="0"/>
  <p:cmAuthor id="116" name="AbuSina" initials="" lastIdx="2" clrIdx="0"/>
  <p:cmAuthor id="117" name="hl sun" initials="" lastIdx="1" clrIdx="0"/>
  <p:cmAuthor id="118" name="未知的使用者94" initials="" lastIdx="1" clrIdx="2"/>
  <p:cmAuthor id="119" name="未知用户66" initials="" lastIdx="1" clrIdx="0"/>
  <p:cmAuthor id="121" name="未知用户19" initials="" lastIdx="1" clrIdx="0"/>
  <p:cmAuthor id="122" name="周宏達JerryChou" initials="" lastIdx="6" clrIdx="2"/>
  <p:cmAuthor id="124" name="未知用户7" initials="" lastIdx="1" clrIdx="0"/>
  <p:cmAuthor id="125" name="未知的使用者56" initials="" lastIdx="1" clrIdx="0"/>
  <p:cmAuthor id="127" name="未知的使用者119" initials="" lastIdx="1" clrIdx="2"/>
  <p:cmAuthor id="128" name="未知用户59" initials="" lastIdx="0" clrIdx="1"/>
  <p:cmAuthor id="129" name="未知的使用者22" initials="" lastIdx="8" clrIdx="0"/>
  <p:cmAuthor id="562" name="順天" initials="順" lastIdx="1" clrIdx="0"/>
  <p:cmAuthor id="130" name="未知的使用者103" initials="" lastIdx="8" clrIdx="0"/>
  <p:cmAuthor id="131" name="Wenwen" initials="" lastIdx="1" clrIdx="1"/>
  <p:cmAuthor id="132" name="未知的使用者117" initials="" lastIdx="1" clrIdx="0"/>
  <p:cmAuthor id="133" name="未知的使用者33" initials="" lastIdx="1" clrIdx="0"/>
  <p:cmAuthor id="134" name="未知的使用者28" initials="" lastIdx="1" clrIdx="0"/>
  <p:cmAuthor id="135" name="未知用户67" initials="" lastIdx="1" clrIdx="0"/>
  <p:cmAuthor id="136" name="未知用户114" initials="" lastIdx="1" clrIdx="0"/>
  <p:cmAuthor id="137" name="未知用户18" initials="" lastIdx="10" clrIdx="0"/>
  <p:cmAuthor id="138" name="未知的使用者67" initials="" lastIdx="1" clrIdx="0"/>
  <p:cmAuthor id="571" name="未知用户293" initials="未" lastIdx="1" clrIdx="0"/>
  <p:cmAuthor id="139" name="未知的使用者46" initials="" lastIdx="1" clrIdx="1"/>
  <p:cmAuthor id="140" name="未知的使用者26" initials="" lastIdx="1" clrIdx="0"/>
  <p:cmAuthor id="141" name="未知的使用者43" initials="" lastIdx="1" clrIdx="0"/>
  <p:cmAuthor id="142" name="未知的使用者9" initials="" lastIdx="1" clrIdx="0"/>
  <p:cmAuthor id="143" name="未知用户62" initials="" lastIdx="1" clrIdx="1"/>
  <p:cmAuthor id="144" name="yuanzh" initials="" lastIdx="1" clrIdx="1"/>
  <p:cmAuthor id="145" name="不明使用者57" initials="" lastIdx="1" clrIdx="0"/>
  <p:cmAuthor id="146" name="未知用户108" initials="" lastIdx="1" clrIdx="0"/>
  <p:cmAuthor id="147" name="未知的使用者110" initials="" lastIdx="1" clrIdx="0"/>
  <p:cmAuthor id="148" name="linyd" initials="" lastIdx="3" clrIdx="1"/>
  <p:cmAuthor id="581" name="guanhh" initials="g" lastIdx="3" clrIdx="0"/>
  <p:cmAuthor id="149" name="未知用户8" initials="" lastIdx="1" clrIdx="0"/>
  <p:cmAuthor id="150" name="未知的使用者31" initials="" lastIdx="1" clrIdx="0"/>
  <p:cmAuthor id="151" name="未知用户81" initials="" lastIdx="1" clrIdx="0"/>
  <p:cmAuthor id="152" name="未知用户115" initials="" lastIdx="1" clrIdx="0"/>
  <p:cmAuthor id="153" name="未知用户21" initials="" lastIdx="1" clrIdx="0"/>
  <p:cmAuthor id="154" name="未知的使用者68" initials="" lastIdx="1" clrIdx="0"/>
  <p:cmAuthor id="155" name="mm" initials="" lastIdx="1" clrIdx="0"/>
  <p:cmAuthor id="156" name="未知用户15" initials="" lastIdx="1" clrIdx="0"/>
  <p:cmAuthor id="157" name="朱晓瑜" initials="" lastIdx="54" clrIdx="0"/>
  <p:cmAuthor id="158" name="不明使用者20" initials="" lastIdx="1" clrIdx="0"/>
  <p:cmAuthor id="159" name="未知用户82" initials="" lastIdx="1" clrIdx="0"/>
  <p:cmAuthor id="160" name="未知的使用者7" initials="" lastIdx="2" clrIdx="0"/>
  <p:cmAuthor id="161" name="未知用户6" initials="" lastIdx="8" clrIdx="0"/>
  <p:cmAuthor id="162" name="未知的使用者55" initials="" lastIdx="1" clrIdx="0"/>
  <p:cmAuthor id="163" name="未知的使用者111" initials="" lastIdx="1" clrIdx="0"/>
  <p:cmAuthor id="596" name="Microsoft Office User" initials="M" lastIdx="2" clrIdx="86"/>
  <p:cmAuthor id="164" name="未知的使用者50" initials="" lastIdx="1" clrIdx="0"/>
  <p:cmAuthor id="165" name="未知的使用者11" initials="" lastIdx="1" clrIdx="0"/>
  <p:cmAuthor id="166" name="未知用户47" initials="" lastIdx="6" clrIdx="0"/>
  <p:cmAuthor id="167" name="未知用户106" initials="未" lastIdx="1" clrIdx="0"/>
  <p:cmAuthor id="168" name="未知用户116" initials="" lastIdx="1" clrIdx="1"/>
  <p:cmAuthor id="169" name="未知的使用者150" initials="未" lastIdx="1" clrIdx="0"/>
  <p:cmAuthor id="170" name="未知的使用者69" initials="" lastIdx="1" clrIdx="1"/>
  <p:cmAuthor id="171" name="未知的使用者112" initials="" lastIdx="1" clrIdx="1"/>
  <p:cmAuthor id="605" name="yudi lin" initials="y" lastIdx="0" clrIdx="0"/>
  <p:cmAuthor id="173" name="Kevin Hu" initials="" lastIdx="1" clrIdx="0"/>
  <p:cmAuthor id="174" name="未知的使用者38" initials="" lastIdx="1" clrIdx="0"/>
  <p:cmAuthor id="607" name="liuzga" initials="l" lastIdx="1" clrIdx="3"/>
  <p:cmAuthor id="175" name="唐可欣" initials="" lastIdx="1" clrIdx="0"/>
  <p:cmAuthor id="608" name="49554261@qq.com" initials="4" lastIdx="2" clrIdx="2"/>
  <p:cmAuthor id="176" name="未知的使用者8" initials="" lastIdx="1" clrIdx="0"/>
  <p:cmAuthor id="177" name="不明使用者56" initials="" lastIdx="1" clrIdx="0"/>
  <p:cmAuthor id="178" name="P00035_jeremy" initials="" lastIdx="1" clrIdx="0"/>
  <p:cmAuthor id="179" name="Unknown User7" initials="" lastIdx="1" clrIdx="0"/>
  <p:cmAuthor id="180" name="muzi wei" initials="" lastIdx="1" clrIdx="0"/>
  <p:cmAuthor id="181" name="未知的使用者41" initials="" lastIdx="1" clrIdx="0"/>
  <p:cmAuthor id="182" name="未知的使用者13" initials="" lastIdx="1" clrIdx="0"/>
  <p:cmAuthor id="183" name="djj" initials="" lastIdx="2" clrIdx="0"/>
  <p:cmAuthor id="184" name="未知用户117" initials="" lastIdx="1" clrIdx="2"/>
  <p:cmAuthor id="186" name="未知用户13" initials="" lastIdx="1" clrIdx="0"/>
  <p:cmAuthor id="187" name="不明使用者21" initials="" lastIdx="1" clrIdx="0"/>
  <p:cmAuthor id="188" name="YUMINGNJ" initials="" lastIdx="3" clrIdx="0"/>
  <p:cmAuthor id="189" name="未知的使用者52" initials="" lastIdx="1" clrIdx="1"/>
  <p:cmAuthor id="190" name="未知用户109" initials="" lastIdx="1" clrIdx="1"/>
  <p:cmAuthor id="191" name="Unknown User117" initials="U" lastIdx="10" clrIdx="0"/>
  <p:cmAuthor id="192" name="thomas" initials="" lastIdx="1" clrIdx="49"/>
  <p:cmAuthor id="193" name="未知的使用者3" initials="" lastIdx="7" clrIdx="1"/>
  <p:cmAuthor id="194" name="未知用户14" initials="" lastIdx="1" clrIdx="0"/>
  <p:cmAuthor id="195" name="Unknown User65" initials="U" lastIdx="1" clrIdx="0"/>
  <p:cmAuthor id="196" name="未知用户98" initials="" lastIdx="1" clrIdx="2"/>
  <p:cmAuthor id="198" name="未知用户83" initials="" lastIdx="1" clrIdx="1"/>
  <p:cmAuthor id="199" name="未知用户61" initials="" lastIdx="8" clrIdx="0"/>
  <p:cmAuthor id="200" name="張秀娟" initials="" lastIdx="1" clrIdx="2"/>
  <p:cmAuthor id="201" name="Jason Wang" initials="" lastIdx="1" clrIdx="0"/>
  <p:cmAuthor id="202" name="不明使用者18" initials="" lastIdx="0" clrIdx="1"/>
  <p:cmAuthor id="203" name="未知用户28" initials="未" lastIdx="5" clrIdx="1"/>
  <p:cmAuthor id="204" name="未知的使用者72" initials="" lastIdx="1" clrIdx="0"/>
  <p:cmAuthor id="205" name="未知的使用者48" initials="" lastIdx="1" clrIdx="0"/>
  <p:cmAuthor id="206" name="未知的使用者104" initials="" lastIdx="1" clrIdx="0"/>
  <p:cmAuthor id="210492765" name="施普希（菜菜）" initials="施" lastIdx="0" clrIdx="0"/>
  <p:cmAuthor id="207" name="未知用户60" initials="" lastIdx="1" clrIdx="0"/>
  <p:cmAuthor id="208" name="未知的使用者39" initials="未" lastIdx="10" clrIdx="0"/>
  <p:cmAuthor id="209" name="Shawna Strickland" initials="" lastIdx="2" clrIdx="0"/>
  <p:cmAuthor id="210" name="未知的使用者36" initials="" lastIdx="3" clrIdx="1"/>
  <p:cmAuthor id="212" name="Daniel Wuu" initials="" lastIdx="1" clrIdx="0"/>
  <p:cmAuthor id="213" name="未知用户56" initials="" lastIdx="1" clrIdx="0"/>
  <p:cmAuthor id="214" name="未知的使用者14" initials="" lastIdx="2" clrIdx="0"/>
  <p:cmAuthor id="217" name="Ashley Eberenz" initials="" lastIdx="7" clrIdx="1"/>
  <p:cmAuthor id="218" name="不明使用者19" initials="" lastIdx="1" clrIdx="0"/>
  <p:cmAuthor id="219" name="qiantong" initials="" lastIdx="3" clrIdx="1"/>
  <p:cmAuthor id="220" name="未知的使用者74" initials="" lastIdx="1" clrIdx="0"/>
  <p:cmAuthor id="221" name="未知的使用者23" initials="" lastIdx="1" clrIdx="0"/>
  <p:cmAuthor id="222" name="未知的使用者1" initials="" lastIdx="8" clrIdx="0"/>
  <p:cmAuthor id="223" name="116304" initials="" lastIdx="1" clrIdx="1"/>
  <p:cmAuthor id="224" name="未知用户31" initials="未" lastIdx="1" clrIdx="1"/>
  <p:cmAuthor id="225" name="R affer" initials="" lastIdx="1" clrIdx="0"/>
  <p:cmAuthor id="226" name="qihua-DCMS" initials="" lastIdx="0" clrIdx="0"/>
  <p:cmAuthor id="227" name="未知用户55" initials="" lastIdx="1" clrIdx="0"/>
  <p:cmAuthor id="228" name="未知的使用者95" initials="" lastIdx="1" clrIdx="0"/>
  <p:cmAuthor id="230" name="未知的使用者32" initials="" lastIdx="1" clrIdx="0"/>
  <p:cmAuthor id="231" name="未知的使用者49" initials="" lastIdx="1" clrIdx="0"/>
  <p:cmAuthor id="232" name="Unknown User26" initials="U" lastIdx="1" clrIdx="1"/>
  <p:cmAuthor id="233" name="yuexuejun" initials="" lastIdx="3" clrIdx="0"/>
  <p:cmAuthor id="234" name="未知的使用者71" initials="" lastIdx="1" clrIdx="1"/>
  <p:cmAuthor id="235" name="未知的使用者105" initials="" lastIdx="1" clrIdx="0"/>
  <p:cmAuthor id="236" name="Unknown User70" initials="" lastIdx="1" clrIdx="0"/>
  <p:cmAuthor id="237" name="clinchen" initials="" lastIdx="0" clrIdx="1"/>
  <p:cmAuthor id="238" name="未知用户23" initials="" lastIdx="1" clrIdx="0"/>
  <p:cmAuthor id="239" name="hanjuncompany" initials="" lastIdx="1" clrIdx="0"/>
  <p:cmAuthor id="240" name="kathy chen" initials="" lastIdx="3" clrIdx="0"/>
  <p:cmAuthor id="241" name="未知的使用者63" initials="" lastIdx="1" clrIdx="0"/>
  <p:cmAuthor id="242" name="未知的使用者64" initials="" lastIdx="3" clrIdx="1"/>
  <p:cmAuthor id="243" name="未知的使用者47" initials="" lastIdx="1" clrIdx="0"/>
  <p:cmAuthor id="244" name="未知的使用者60" initials="" lastIdx="8" clrIdx="0"/>
  <p:cmAuthor id="245" name="未知的使用者59" initials="" lastIdx="1" clrIdx="0"/>
  <p:cmAuthor id="246" name="未知的使用者54" initials="" lastIdx="1" clrIdx="0"/>
  <p:cmAuthor id="247" name="未知的使用者66" initials="" lastIdx="8" clrIdx="0"/>
  <p:cmAuthor id="1411828" name="徐琳00159163" initials="徐琳00159163" lastIdx="1" clrIdx="37"/>
  <p:cmAuthor id="248" name="未知的使用者65" initials="" lastIdx="1" clrIdx="0"/>
  <p:cmAuthor id="249" name="未知的使用者106" initials="" lastIdx="3" clrIdx="1"/>
  <p:cmAuthor id="250" name="未知的使用者107" initials="" lastIdx="1" clrIdx="1"/>
  <p:cmAuthor id="251" name="未知的使用者108" initials="" lastIdx="1" clrIdx="0"/>
  <p:cmAuthor id="252" name="未知的使用者86" initials="" lastIdx="1" clrIdx="0"/>
  <p:cmAuthor id="253" name="未知的使用者116" initials="" lastIdx="1" clrIdx="1"/>
  <p:cmAuthor id="254" name="未知的使用者44" initials="" lastIdx="1" clrIdx="0"/>
  <p:cmAuthor id="255" name="未知的使用者37" initials="" lastIdx="1" clrIdx="0"/>
  <p:cmAuthor id="256" name="未知的使用者126" initials="" lastIdx="1" clrIdx="0"/>
  <p:cmAuthor id="257" name="未知的使用者127" initials="" lastIdx="3" clrIdx="1"/>
  <p:cmAuthor id="394525610" name="李 雨桐" initials="李" lastIdx="1" clrIdx="50"/>
  <p:cmAuthor id="258" name="未知的使用者128" initials="" lastIdx="1" clrIdx="1"/>
  <p:cmAuthor id="394525611" name="ShanQiu LH" initials="SL" lastIdx="1" clrIdx="51"/>
  <p:cmAuthor id="259" name="未知的使用者124" initials="" lastIdx="1" clrIdx="0"/>
  <p:cmAuthor id="260" name="未知的使用者125" initials="" lastIdx="1" clrIdx="0"/>
  <p:cmAuthor id="261" name="Sara Chen" initials="" lastIdx="1" clrIdx="0"/>
  <p:cmAuthor id="262" name="huang gerrard" initials="" lastIdx="1" clrIdx="0"/>
  <p:cmAuthor id="263" name="未知用户170" initials="" lastIdx="1" clrIdx="0"/>
  <p:cmAuthor id="264" name="未知用户171" initials="" lastIdx="5" clrIdx="1"/>
  <p:cmAuthor id="265" name="未知用户172" initials="" lastIdx="1" clrIdx="1"/>
  <p:cmAuthor id="266" name="未知用户173" initials="" lastIdx="1" clrIdx="0"/>
  <p:cmAuthor id="267" name="未知用户149" initials="" lastIdx="1" clrIdx="0"/>
  <p:cmAuthor id="268" name="未知用户150" initials="" lastIdx="1" clrIdx="0"/>
  <p:cmAuthor id="269" name="未知用户151" initials="" lastIdx="2" clrIdx="0"/>
  <p:cmAuthor id="270" name="未知用户152" initials="" lastIdx="8" clrIdx="0"/>
  <p:cmAuthor id="271" name="未知用户153" initials="" lastIdx="8" clrIdx="0"/>
  <p:cmAuthor id="272" name="未知用户154" initials="" lastIdx="1" clrIdx="0"/>
  <p:cmAuthor id="273" name="未知用户155" initials="" lastIdx="1" clrIdx="0"/>
  <p:cmAuthor id="274" name="未知用户41" initials="" lastIdx="8" clrIdx="0"/>
  <p:cmAuthor id="275" name="未知用户44" initials="" lastIdx="1" clrIdx="0"/>
  <p:cmAuthor id="276" name="未知用户45" initials="" lastIdx="1" clrIdx="0"/>
  <p:cmAuthor id="277" name="未知用户156" initials="" lastIdx="10" clrIdx="0"/>
  <p:cmAuthor id="278" name="未知用户64" initials="" lastIdx="1" clrIdx="0"/>
  <p:cmAuthor id="279" name="未知用户65" initials="" lastIdx="1" clrIdx="0"/>
  <p:cmAuthor id="280" name="未知用户68" initials="" lastIdx="1" clrIdx="0"/>
  <p:cmAuthor id="281" name="未知用户69" initials="" lastIdx="2" clrIdx="0"/>
  <p:cmAuthor id="282" name="未知用户70" initials="" lastIdx="1" clrIdx="1"/>
  <p:cmAuthor id="283" name="未知用户71" initials="" lastIdx="1" clrIdx="0"/>
  <p:cmAuthor id="284" name="未知用户72" initials="" lastIdx="1" clrIdx="0"/>
  <p:cmAuthor id="285" name="未知用户73" initials="" lastIdx="2" clrIdx="0"/>
  <p:cmAuthor id="286" name="未知用户49" initials="" lastIdx="1" clrIdx="0"/>
  <p:cmAuthor id="287" name="未知用户50" initials="" lastIdx="1" clrIdx="0"/>
  <p:cmAuthor id="288" name="未知用户52" initials="" lastIdx="1" clrIdx="0"/>
  <p:cmAuthor id="289" name="MA15" initials="" lastIdx="1" clrIdx="0"/>
  <p:cmAuthor id="290" name="未知用户53" initials="" lastIdx="10" clrIdx="0"/>
  <p:cmAuthor id="291" name="未知用户96" initials="" lastIdx="1" clrIdx="0"/>
  <p:cmAuthor id="292" name="未知用户48" initials="" lastIdx="1" clrIdx="0"/>
  <p:cmAuthor id="293" name="未知用户97" initials="" lastIdx="2" clrIdx="0"/>
  <p:cmAuthor id="294" name="未知用户40" initials="" lastIdx="5" clrIdx="1"/>
  <p:cmAuthor id="295" name="未知用户43" initials="" lastIdx="1" clrIdx="0"/>
  <p:cmAuthor id="296" name="未知用户100" initials="" lastIdx="1" clrIdx="0"/>
  <p:cmAuthor id="297" name="未知用户101" initials="" lastIdx="1" clrIdx="0"/>
  <p:cmAuthor id="298" name="未知用户26" initials="" lastIdx="1" clrIdx="0"/>
  <p:cmAuthor id="299" name="未知用户29" initials="" lastIdx="1" clrIdx="0"/>
  <p:cmAuthor id="300" name="未知用户32" initials="" lastIdx="1" clrIdx="0"/>
  <p:cmAuthor id="301" name="未知用户33" initials="" lastIdx="1" clrIdx="0"/>
  <p:cmAuthor id="302" name="未知用户34" initials="" lastIdx="2" clrIdx="0"/>
  <p:cmAuthor id="303" name="未知用户42" initials="" lastIdx="1" clrIdx="0"/>
  <p:cmAuthor id="304" name="未知的使用者109" initials="" lastIdx="5" clrIdx="1"/>
  <p:cmAuthor id="305" name="未知的使用者122" initials="" lastIdx="1" clrIdx="0"/>
  <p:cmAuthor id="306" name="未知的使用者123" initials="" lastIdx="8" clrIdx="0"/>
  <p:cmAuthor id="307" name="未知用户93" initials="" lastIdx="1" clrIdx="0"/>
  <p:cmAuthor id="308" name="未知用户90" initials="" lastIdx="5" clrIdx="1"/>
  <p:cmAuthor id="309" name="未知用户91" initials="" lastIdx="0" clrIdx="1"/>
  <p:cmAuthor id="310" name="未知用户92" initials="" lastIdx="1" clrIdx="0"/>
  <p:cmAuthor id="311" name="未知用户74" initials="" lastIdx="5" clrIdx="1"/>
  <p:cmAuthor id="312" name="未知用户75" initials="" lastIdx="8" clrIdx="0"/>
  <p:cmAuthor id="313" name="未知用户76" initials="" lastIdx="1" clrIdx="0"/>
  <p:cmAuthor id="314" name="未知用户77" initials="" lastIdx="8" clrIdx="0"/>
  <p:cmAuthor id="315" name="未知用户78" initials="" lastIdx="9" clrIdx="0"/>
  <p:cmAuthor id="316" name="未知用户79" initials="" lastIdx="1" clrIdx="0"/>
  <p:cmAuthor id="317" name="未知用户80" initials="" lastIdx="1" clrIdx="0"/>
  <p:cmAuthor id="318" name="Harry xu" initials="" lastIdx="1" clrIdx="0"/>
  <p:cmAuthor id="319" name="未知用户27" initials="未" lastIdx="1" clrIdx="0"/>
  <p:cmAuthor id="320" name="未知用户35" initials="未" lastIdx="1" clrIdx="0"/>
  <p:cmAuthor id="321" name="未知用户111" initials="未" lastIdx="1" clrIdx="1"/>
  <p:cmAuthor id="322" name="梁潇" initials="梁" lastIdx="1" clrIdx="321"/>
  <p:cmAuthor id="323" name="87683" initials="8" lastIdx="1" clrIdx="322"/>
  <p:cmAuthor id="324" name="一个不愿意透露姓名" initials="lasdf" lastIdx="8" clrIdx="323"/>
  <p:cmAuthor id="325" name="lingc" initials="l" lastIdx="1" clrIdx="324"/>
  <p:cmAuthor id="326" name="未知的使用者75" initials="未" lastIdx="1" clrIdx="0"/>
  <p:cmAuthor id="328" name="未知的使用者78" initials="未" lastIdx="5" clrIdx="1"/>
  <p:cmAuthor id="329" name="未知的使用者79" initials="未" lastIdx="0" clrIdx="1"/>
  <p:cmAuthor id="331" name="未知的使用者82" initials="未" lastIdx="1" clrIdx="0"/>
  <p:cmAuthor id="342" name="未知用户63" initials="未知用户63" lastIdx="1" clrIdx="0"/>
  <p:cmAuthor id="343" name="未知的使用者102" initials="未" lastIdx="5" clrIdx="1"/>
  <p:cmAuthor id="344" name="未知的使用者61" initials="未" lastIdx="1" clrIdx="0"/>
  <p:cmAuthor id="345" name="仝德志" initials="仝" lastIdx="1" clrIdx="0"/>
  <p:cmAuthor id="346" name="未知用户112" initials="未知用户112" lastIdx="4" clrIdx="0"/>
  <p:cmAuthor id="349" name="未知的使用者183" initials="未" lastIdx="5" clrIdx="1"/>
  <p:cmAuthor id="350" name="未知用户162" initials="未知用户162" lastIdx="1" clrIdx="1"/>
  <p:cmAuthor id="351" name="未知用户163" initials="未知用户163" lastIdx="1" clrIdx="0"/>
  <p:cmAuthor id="352" name="針對所選的門市進行小範圍實驗，捕捉驅動績效的關鍵影響因子" initials="針" lastIdx="1" clrIdx="0"/>
  <p:cmAuthor id="353" name="James" initials="J" lastIdx="1" clrIdx="0"/>
  <p:cmAuthor id="354" name="未知的使用者114" initials="未" lastIdx="1" clrIdx="0"/>
  <p:cmAuthor id="355" name="未知用户164" initials="未知用户164" lastIdx="1" clrIdx="0"/>
  <p:cmAuthor id="356" name="未知的使用者184" initials="未" lastIdx="8" clrIdx="0"/>
  <p:cmAuthor id="357" name="未知的使用者185" initials="未" lastIdx="10" clrIdx="0"/>
  <p:cmAuthor id="358" name="未知的使用者186" initials="未" lastIdx="1" clrIdx="0"/>
  <p:cmAuthor id="359" name="未知的使用者175" initials="未" lastIdx="8" clrIdx="0"/>
  <p:cmAuthor id="360" name="未知的使用者176" initials="未" lastIdx="1" clrIdx="0"/>
  <p:cmAuthor id="361" name="未知的使用者187" initials="未" lastIdx="1" clrIdx="0"/>
  <p:cmAuthor id="362" name="未知的使用者178" initials="未" lastIdx="1" clrIdx="0"/>
  <p:cmAuthor id="363" name="未知的使用者179" initials="未" lastIdx="1" clrIdx="0"/>
  <p:cmAuthor id="364" name="未知的使用者180" initials="未" lastIdx="2" clrIdx="0"/>
  <p:cmAuthor id="365" name="未知的使用者181" initials="未" lastIdx="7" clrIdx="1"/>
  <p:cmAuthor id="366" name="未知的使用者170" initials="未" lastIdx="43" clrIdx="1"/>
  <p:cmAuthor id="367" name="未知的使用者190" initials="未" lastIdx="1" clrIdx="1"/>
  <p:cmAuthor id="368" name="未知的使用者191" initials="未" lastIdx="1" clrIdx="0"/>
  <p:cmAuthor id="369" name="未知的使用者141" initials="未" lastIdx="8" clrIdx="0"/>
  <p:cmAuthor id="370" name="未知的使用者142" initials="未" lastIdx="1" clrIdx="0"/>
  <p:cmAuthor id="371" name="未知的使用者143" initials="未" lastIdx="1" clrIdx="0"/>
  <p:cmAuthor id="691587972" name="zengxiaowen@cmiot.cmcc" initials="z" lastIdx="1" clrIdx="323"/>
  <p:cmAuthor id="372" name="未知的使用者144" initials="未" lastIdx="1" clrIdx="0"/>
  <p:cmAuthor id="373" name="未知的使用者145" initials="未" lastIdx="1" clrIdx="0"/>
  <p:cmAuthor id="374" name="未知用户165" initials="未知用户165" lastIdx="1" clrIdx="0"/>
  <p:cmAuthor id="375" name="未知的使用者147" initials="未" lastIdx="1" clrIdx="0"/>
  <p:cmAuthor id="376" name="未知用户166" initials="未知用户166" lastIdx="8" clrIdx="0"/>
  <p:cmAuthor id="377" name="未知的使用者149" initials="未" lastIdx="8" clrIdx="0"/>
  <p:cmAuthor id="378" name="未知用户167" initials="未知用户167" lastIdx="1" clrIdx="0"/>
  <p:cmAuthor id="379" name="未知用户168" initials="未知用户168" lastIdx="1" clrIdx="0"/>
  <p:cmAuthor id="380" name="未知用户169" initials="未知用户169" lastIdx="1" clrIdx="1"/>
  <p:cmAuthor id="381" name="未知用户202" initials="未" lastIdx="8" clrIdx="0"/>
  <p:cmAuthor id="382" name="未知的使用者220" initials="未" lastIdx="7" clrIdx="1"/>
  <p:cmAuthor id="384" name="未知用户134" initials="未" lastIdx="10" clrIdx="0"/>
  <p:cmAuthor id="385" name="未知用户135" initials="未" lastIdx="1" clrIdx="0"/>
  <p:cmAuthor id="386" name="未知用户205" initials="未" lastIdx="1" clrIdx="0"/>
  <p:cmAuthor id="387" name="未知的使用者157" initials="未" lastIdx="1" clrIdx="0"/>
  <p:cmAuthor id="388" name="未知的使用者204" initials="未" lastIdx="1" clrIdx="0"/>
  <p:cmAuthor id="389" name="Yoyo Wu" initials="Y" lastIdx="2" clrIdx="0"/>
  <p:cmAuthor id="390" name="zhangbin" initials="z" lastIdx="6" clrIdx="0"/>
  <p:cmAuthor id="391" name="Arno.Du(杜明星)" initials="A" lastIdx="0" clrIdx="0"/>
  <p:cmAuthor id="392" name="未知用户174" initials="未知用户174" lastIdx="1" clrIdx="0"/>
  <p:cmAuthor id="393" name="未知用户175" initials="未知用户175" lastIdx="1" clrIdx="1"/>
  <p:cmAuthor id="394" name="Unknown User27" initials="U" lastIdx="1" clrIdx="0"/>
  <p:cmAuthor id="395" name="Unknown User11" initials="U" lastIdx="0" clrIdx="1"/>
  <p:cmAuthor id="396" name="Unknown User112" initials="U" lastIdx="1" clrIdx="0"/>
  <p:cmAuthor id="397" name="Unknown User59" initials="U" lastIdx="1" clrIdx="0"/>
  <p:cmAuthor id="398" name="未知用户176" initials="未知用户176" lastIdx="1" clrIdx="0"/>
  <p:cmAuthor id="399" name="未知的使用者249" initials="未" lastIdx="43" clrIdx="1"/>
  <p:cmAuthor id="400" name="未知的使用者250" initials="未" lastIdx="1" clrIdx="0"/>
  <p:cmAuthor id="401" name="未知的使用者251" initials="未" lastIdx="1" clrIdx="0"/>
  <p:cmAuthor id="402" name="未知的使用者246" initials="未" lastIdx="1" clrIdx="1"/>
  <p:cmAuthor id="403" name="未知的使用者224" initials="未" lastIdx="1" clrIdx="0"/>
  <p:cmAuthor id="404" name="未知的使用者252" initials="未" lastIdx="1" clrIdx="0"/>
  <p:cmAuthor id="405" name="未知的使用者253" initials="未" lastIdx="1" clrIdx="0"/>
  <p:cmAuthor id="8535702" name="曾蓓/贝贝" initials="曾" lastIdx="0" clrIdx="0"/>
  <p:cmAuthor id="406" name="未知的使用者254" initials="未" lastIdx="1" clrIdx="0"/>
  <p:cmAuthor id="407" name="未知的使用者255" initials="未" lastIdx="1" clrIdx="0"/>
  <p:cmAuthor id="408" name="未知的使用者226" initials="未" lastIdx="8" clrIdx="0"/>
  <p:cmAuthor id="410" name="未知用户195" initials="未" lastIdx="1" clrIdx="0"/>
  <p:cmAuthor id="411" name="raymond luan" initials="r" lastIdx="0" clrIdx="0"/>
  <p:cmAuthor id="412" name="未知用户208" initials="未" lastIdx="1" clrIdx="0"/>
  <p:cmAuthor id="413" name="未知用户198" initials="未" lastIdx="1" clrIdx="0"/>
  <p:cmAuthor id="414" name="未知用户209" initials="未" lastIdx="1" clrIdx="0"/>
  <p:cmAuthor id="415" name="未知用户36" initials="未" lastIdx="1" clrIdx="0"/>
  <p:cmAuthor id="416" name="Evonlin" initials="E" lastIdx="2" clrIdx="2"/>
  <p:cmAuthor id="417" name="WANGZF" initials="W" lastIdx="4" clrIdx="2"/>
  <p:cmAuthor id="418" name="未知用户94" initials="未" lastIdx="0" clrIdx="1"/>
  <p:cmAuthor id="419" name="未知的使用者188" initials="未" lastIdx="1" clrIdx="0"/>
  <p:cmAuthor id="420" name="未知用户118" initials="未" lastIdx="1" clrIdx="0"/>
  <p:cmAuthor id="421" name="未知用户119" initials="未" lastIdx="5" clrIdx="1"/>
  <p:cmAuthor id="422" name="未知用户120" initials="未" lastIdx="8" clrIdx="0"/>
  <p:cmAuthor id="423" name="未知用户121" initials="未" lastIdx="1" clrIdx="0"/>
  <p:cmAuthor id="424" name="未知用户122" initials="未" lastIdx="1" clrIdx="0"/>
  <p:cmAuthor id="426" name="梅芬 吳" initials="梅" lastIdx="1" clrIdx="85"/>
  <p:cmAuthor id="430" name="未知的使用者134" initials="未" lastIdx="1" clrIdx="0"/>
  <p:cmAuthor id="431" name="未知的使用者136" initials="未" lastIdx="1" clrIdx="0"/>
  <p:cmAuthor id="432" name="未知的使用者139" initials="未" lastIdx="1" clrIdx="0"/>
  <p:cmAuthor id="42" name="未知的使用者77" initials="" lastIdx="1" clrIdx="0"/>
  <p:cmAuthor id="91" name="Q Q" initials="Q" lastIdx="1" clrIdx="3"/>
  <p:cmAuthor id="120" name="史璐瑶" initials="史" lastIdx="1" clrIdx="23"/>
  <p:cmAuthor id="123" name="幺以谦" initials="幺" lastIdx="2" clrIdx="1"/>
  <p:cmAuthor id="126" name="张妍" initials="张" lastIdx="5" clrIdx="0"/>
  <p:cmAuthor id="2003" name="xuting@sn.cmcc" initials="A" lastIdx="1" clrIdx="40"/>
  <p:cmAuthor id="1411829" name="haha" initials="h" lastIdx="2" clrIdx="44"/>
  <p:cmAuthor id="691587973" name="Tianchi Yao" initials="TY" lastIdx="42" clrIdx="72"/>
  <p:cmAuthor id="109" name="Ms" initials="M" lastIdx="1" clrIdx="0"/>
  <p:cmAuthor id="78" name="何 静" initials="何" lastIdx="1" clrIdx="4"/>
  <p:cmAuthor id="191251536" name="SF" initials="S" lastIdx="6" clrIdx="11"/>
  <p:cmAuthor id="191251537" name="sammi" initials="s" lastIdx="0" clrIdx="12"/>
  <p:cmAuthor id="75" name="李永欣" initials="李" lastIdx="1" clrIdx="0"/>
  <p:cmAuthor id="191251538" name="hxh" initials="hxh" lastIdx="1" clrIdx="53"/>
  <p:cmAuthor id="330" name="KZY" initials="K" lastIdx="1" clrIdx="329"/>
  <p:cmAuthor id="341" name="111" initials="1" lastIdx="1" clrIdx="340"/>
  <p:cmAuthor id="332" name="dsdas" initials="d" lastIdx="2" clrIdx="331"/>
  <p:cmAuthor id="337" name="victoryxs" initials="v" lastIdx="1" clrIdx="336"/>
  <p:cmAuthor id="287643686" name="夜尽迟渊_UrQfrmQZ" initials="authorId_501680251" lastIdx="0" clrIdx="0"/>
  <p:cmAuthor id="287643687" name="王丰_aE3uARfm" initials="authorId_383357774" lastIdx="0" clrIdx="0"/>
  <p:cmAuthor id="287643688" name="方少_UbQfrimU" initials="authorId_442114952" lastIdx="0" clrIdx="0"/>
  <p:cmAuthor id="287643689" name="叶盛_Q3A3IfEf" initials="authorId_506280334" lastIdx="0" clrIdx="0"/>
  <p:cmAuthor id="287643690" name="Harley._bEJrUJ7r" initials="authorId_432156705" lastIdx="0" clrIdx="0"/>
  <p:cmAuthor id="287643691" name="罗平_VB7vJb2E" initials="authorId_305049361" lastIdx="0" clrIdx="0"/>
  <p:cmAuthor id="287643692" name="xixi_nUjqe22E" initials="authorId_359229261" lastIdx="0" clrIdx="0"/>
  <p:cmAuthor id="287643693" name="安安_zm6nYnYZ" initials="authorId_347340296" lastIdx="0" clrIdx="0"/>
  <p:cmAuthor id="287643696" name="周君_MfIffYra" initials="authorId_375419134" lastIdx="0" clrIdx="0"/>
  <p:cmAuthor id="441412215" name="tonghailan" initials="t" lastIdx="1126972" clrIdx="1"/>
  <p:cmAuthor id="172" name="未知用户183" initials="未知用户183" lastIdx="1" clrIdx="49"/>
  <p:cmAuthor id="185" name="shinin" initials="s" lastIdx="2" clrIdx="0"/>
  <p:cmAuthor id="197" name="Unknown User67" initials="U" lastIdx="1" clrIdx="0"/>
  <p:cmAuthor id="334" name="USER580282" initials="U" lastIdx="1" clrIdx="333"/>
  <p:cmAuthor id="338" name="orchid" initials="o" lastIdx="1" clrIdx="337"/>
  <p:cmAuthor id="691587975" name="Echo" initials="ecjia" lastIdx="14" clrIdx="75"/>
  <p:cmAuthor id="691587976" name="贾云雁" initials="贾" lastIdx="2" clrIdx="330"/>
  <p:cmAuthor id="381437688" name="谢学斌" initials="谢" lastIdx="0" clrIdx="0"/>
  <p:cmAuthor id="340" name="zhoupeng" initials="z" lastIdx="5" clrIdx="339"/>
  <p:cmAuthor id="708433798" name="jialuo" initials="j" lastIdx="0" clrIdx="0"/>
  <p:cmAuthor id="394525612" name="goulei" initials="g" lastIdx="2" clrIdx="41"/>
  <p:cmAuthor id="528" name="cs" initials="x" lastIdx="3" clrIdx="527"/>
  <p:cmAuthor id="2004" name="范 斌" initials="范" lastIdx="1" clrIdx="36"/>
  <p:cmAuthor id="2005" name="毕邺" initials="党委办公室" lastIdx="2" clrIdx="37"/>
  <p:cmAuthor id="691587974" name="hengchang xu" initials="hx" lastIdx="1" clrIdx="338"/>
  <p:cmAuthor id="529" name="孟令坤" initials="MLK" lastIdx="9" clrIdx="528"/>
  <p:cmAuthor id="191251539" name="wang" initials="wang" lastIdx="1" clrIdx="14"/>
  <p:cmAuthor id="191251541" name="孙 笑庆" initials="孙" lastIdx="3" clrIdx="16"/>
  <p:cmAuthor id="191251542" name="yang.yuan" initials="y" lastIdx="0" clrIdx="17"/>
  <p:cmAuthor id="191251543" name="王娟" initials="1" lastIdx="1" clrIdx="31"/>
  <p:cmAuthor id="335" name="flower" initials="f" lastIdx="1" clrIdx="334"/>
  <p:cmAuthor id="336" name="tonyliu" initials="t" lastIdx="4" clrIdx="335"/>
  <p:cmAuthor id="339" name="macos" initials="m" lastIdx="1" clrIdx="338"/>
  <p:cmAuthor id="347" name="xukangning@hq.cmcc" initials="xukangning@hq.cmcc" lastIdx="1" clrIdx="346"/>
  <p:cmAuthor id="518" name="96128" initials="9" lastIdx="1" clrIdx="517"/>
  <p:cmAuthor id="191251540" name="韩剑侠" initials="P" lastIdx="1" clrIdx="41"/>
  <p:cmAuthor id="210492766" name="曹 朝辉" initials="曹" lastIdx="1" clrIdx="14"/>
  <p:cmAuthor id="210492767" name="李 嘉" initials="李" lastIdx="1" clrIdx="26"/>
  <p:cmAuthor id="210492768" name="gus9@chinaunicom.cn" initials="g" lastIdx="4" clrIdx="27"/>
  <p:cmAuthor id="532" name="张久仙" initials="zjx" lastIdx="9" clrIdx="531"/>
  <p:cmAuthor id="555" name="HAUWEI" initials="H" lastIdx="1" clrIdx="554"/>
  <p:cmAuthor id="530" name="11794" initials="1" lastIdx="1" clrIdx="529"/>
  <p:cmAuthor id="348" name="X1" initials="X" lastIdx="1" clrIdx="347"/>
  <p:cmAuthor id="534" name="XJ" initials="X" lastIdx="2" clrIdx="533"/>
  <p:cmAuthor id="47245822" name="ma jialin" initials="mj" lastIdx="1" clrIdx="41"/>
  <p:cmAuthor id="211" name="未知的使用者76" initials="未" lastIdx="1" clrIdx="0"/>
  <p:cmAuthor id="215" name="云峰 贾" initials="云" lastIdx="2" clrIdx="0"/>
  <p:cmAuthor id="146566726" name="高飞" initials="高" lastIdx="0" clrIdx="0"/>
  <p:cmAuthor id="146566727" name="xzb1" initials="x" lastIdx="1" clrIdx="1"/>
  <p:cmAuthor id="1411830" name="唐 赛" initials="唐" lastIdx="1" clrIdx="45"/>
  <p:cmAuthor id="2006" name="jiaru tiger" initials="jt" lastIdx="2" clrIdx="38"/>
  <p:cmAuthor id="757" name="未知用户381" initials="未" lastIdx="1" clrIdx="0"/>
  <p:cmAuthor id="758" name="未知用户382" initials="未" lastIdx="1" clrIdx="0"/>
  <p:cmAuthor id="759" name="未知用户383" initials="未" lastIdx="1" clrIdx="0"/>
  <p:cmAuthor id="760" name="未知用户384" initials="未" lastIdx="1" clrIdx="0"/>
  <p:cmAuthor id="762" name="未知用户385" initials="未" lastIdx="2" clrIdx="0"/>
  <p:cmAuthor id="763" name="未知用户386" initials="未" lastIdx="1" clrIdx="1"/>
  <p:cmAuthor id="764" name="未知用户429" initials="未" lastIdx="1" clrIdx="0"/>
  <p:cmAuthor id="765" name="未知用户348" initials="未" lastIdx="1" clrIdx="0"/>
  <p:cmAuthor id="766" name="未知用户430" initials="未" lastIdx="2" clrIdx="0"/>
  <p:cmAuthor id="767" name="未知用户389" initials="未" lastIdx="1" clrIdx="0"/>
  <p:cmAuthor id="768" name="未知用户350" initials="未" lastIdx="1" clrIdx="0"/>
  <p:cmAuthor id="769" name="未知用户431" initials="未" lastIdx="1" clrIdx="0"/>
  <p:cmAuthor id="770" name="未知用户351" initials="未" lastIdx="8" clrIdx="0"/>
  <p:cmAuthor id="771" name="未知用户432" initials="未" lastIdx="1" clrIdx="0"/>
  <p:cmAuthor id="772" name="未知用户392" initials="未" lastIdx="1" clrIdx="0"/>
  <p:cmAuthor id="773" name="未知用户433" initials="未" lastIdx="1" clrIdx="0"/>
  <p:cmAuthor id="774" name="未知用户434" initials="未" lastIdx="1" clrIdx="0"/>
  <p:cmAuthor id="775" name="未知用户393" initials="未" lastIdx="11" clrIdx="0"/>
  <p:cmAuthor id="776" name="未知用户435" initials="未" lastIdx="7" clrIdx="1"/>
  <p:cmAuthor id="777" name="未知用户356" initials="未" lastIdx="1" clrIdx="2"/>
  <p:cmAuthor id="778" name="未知用户436" initials="未" lastIdx="1" clrIdx="0"/>
  <p:cmAuthor id="779" name="未知用户396" initials="未" lastIdx="1" clrIdx="0"/>
  <p:cmAuthor id="780" name="未知用户437" initials="未" lastIdx="1" clrIdx="1"/>
  <p:cmAuthor id="781" name="未知用户397" initials="未" lastIdx="1" clrIdx="0"/>
  <p:cmAuthor id="782" name="未知用户419" initials="未" lastIdx="1" clrIdx="0"/>
  <p:cmAuthor id="783" name="未知用户399" initials="未" lastIdx="2" clrIdx="0"/>
  <p:cmAuthor id="784" name="未知用户438" initials="未" lastIdx="7" clrIdx="1"/>
  <p:cmAuthor id="785" name="未知用户401" initials="未" lastIdx="43" clrIdx="1"/>
  <p:cmAuthor id="786" name="未知用户402" initials="未" lastIdx="1" clrIdx="0"/>
  <p:cmAuthor id="787" name="未知用户403" initials="未" lastIdx="1" clrIdx="0"/>
  <p:cmAuthor id="788" name="未知用户327" initials="未" lastIdx="1" clrIdx="0"/>
  <p:cmAuthor id="789" name="未知用户404" initials="未" lastIdx="1" clrIdx="0"/>
  <p:cmAuthor id="790" name="未知用户405" initials="未" lastIdx="1" clrIdx="0"/>
  <p:cmAuthor id="791" name="未知用户439" initials="未" lastIdx="2" clrIdx="0"/>
  <p:cmAuthor id="792" name="未知用户406" initials="未" lastIdx="0" clrIdx="0"/>
  <p:cmAuthor id="793" name="未知用户440" initials="未" lastIdx="1" clrIdx="0"/>
  <p:cmAuthor id="794" name="未知用户441" initials="未" lastIdx="1" clrIdx="0"/>
  <p:cmAuthor id="795" name="未知用户442" initials="未" lastIdx="1" clrIdx="0"/>
  <p:cmAuthor id="796" name="未知用户409" initials="未" lastIdx="2" clrIdx="2"/>
  <p:cmAuthor id="797" name="未知用户443" initials="未" lastIdx="1" clrIdx="0"/>
  <p:cmAuthor id="798" name="未知用户411" initials="未" lastIdx="3" clrIdx="1"/>
  <p:cmAuthor id="799" name="未知用户444" initials="未" lastIdx="6" clrIdx="0"/>
  <p:cmAuthor id="800" name="未知用户413" initials="未" lastIdx="1" clrIdx="1"/>
  <p:cmAuthor id="801" name="未知用户445" initials="未" lastIdx="1" clrIdx="0"/>
  <p:cmAuthor id="802" name="未知用户446" initials="未" lastIdx="1" clrIdx="0"/>
  <p:cmAuthor id="803" name="未知用户447" initials="未" lastIdx="1" clrIdx="0"/>
  <p:cmAuthor id="804" name="未知用户448" initials="未" lastIdx="1" clrIdx="0"/>
  <p:cmAuthor id="805" name="未知用户333" initials="未" lastIdx="1" clrIdx="0"/>
  <p:cmAuthor id="806" name="未知用户417" initials="未" lastIdx="1" clrIdx="0"/>
  <p:cmAuthor id="807" name="未知用户449" initials="未" lastIdx="1" clrIdx="0"/>
  <p:cmAuthor id="808" name="未知用户418" initials="未" lastIdx="1" clrIdx="0"/>
  <p:cmAuthor id="809" name="未知用户450" initials="未" lastIdx="6" clrIdx="0"/>
  <p:cmAuthor id="810" name="未知用户423" initials="未" lastIdx="0" clrIdx="0"/>
  <p:cmAuthor id="811" name="未知用户424" initials="未" lastIdx="5" clrIdx="0"/>
  <p:cmAuthor id="812" name="未知用户425" initials="未" lastIdx="3" clrIdx="1"/>
  <p:cmAuthor id="813" name="未知用户451" initials="未" lastIdx="1" clrIdx="0"/>
  <p:cmAuthor id="814" name="未知用户452" initials="未" lastIdx="1" clrIdx="0"/>
  <p:cmAuthor id="815" name="未知用户453" initials="未" lastIdx="1" clrIdx="0"/>
  <p:cmAuthor id="816" name="未知用户454" initials="未" lastIdx="1" clrIdx="2"/>
  <p:cmAuthor id="817" name="未知用户455" initials="未" lastIdx="1" clrIdx="0"/>
  <p:cmAuthor id="818" name="未知用户456" initials="未" lastIdx="1" clrIdx="0"/>
  <p:cmAuthor id="819" name="未知用户457" initials="未" lastIdx="10" clrIdx="0"/>
  <p:cmAuthor id="820" name="未知用户458" initials="未" lastIdx="1" clrIdx="0"/>
  <p:cmAuthor id="383" name="未知用户133" initials="未" lastIdx="1" clrIdx="0"/>
  <p:cmAuthor id="512" name="未知用户160" initials="未" lastIdx="2" clrIdx="0"/>
  <p:cmAuthor id="515" name="未知用户246" initials="未" lastIdx="1" clrIdx="0"/>
  <p:cmAuthor id="521" name="未知用户268" initials="未" lastIdx="1" clrIdx="0"/>
  <p:cmAuthor id="522" name="未知用户269" initials="未" lastIdx="2" clrIdx="0"/>
  <p:cmAuthor id="524" name="未知用户250" initials="未" lastIdx="0" clrIdx="0"/>
  <p:cmAuthor id="533" name="hmwang" initials="dsc" lastIdx="2" clrIdx="532"/>
  <p:cmAuthor id="538" name="未知的使用者216" initials="未" lastIdx="1" clrIdx="0"/>
  <p:cmAuthor id="542" name="未知的使用者137" initials="未" lastIdx="1" clrIdx="0"/>
  <p:cmAuthor id="545" name="dell" initials="d" lastIdx="1" clrIdx="544"/>
  <p:cmAuthor id="551" name="未知用户280" initials="未" lastIdx="5" clrIdx="2"/>
  <p:cmAuthor id="553" name="刘晖" initials="刘" lastIdx="1" clrIdx="0"/>
  <p:cmAuthor id="554" name="未知用户190" initials="未" lastIdx="1" clrIdx="1"/>
  <p:cmAuthor id="559" name="不明使用者54" initials="不" lastIdx="1" clrIdx="1"/>
  <p:cmAuthor id="567" name="未知用户320" initials="未" lastIdx="1" clrIdx="1"/>
  <p:cmAuthor id="568" name="FanJQ" initials="F" lastIdx="1" clrIdx="1"/>
  <p:cmAuthor id="569" name="未知用户211" initials="未" lastIdx="8" clrIdx="0"/>
  <p:cmAuthor id="570" name="未知用户212" initials="未" lastIdx="8" clrIdx="0"/>
  <p:cmAuthor id="572" name="未知用户201" initials="未" lastIdx="8" clrIdx="0"/>
  <p:cmAuthor id="573" name="未知用户161" initials="未" lastIdx="1" clrIdx="0"/>
  <p:cmAuthor id="575" name="nancy" initials="n" lastIdx="1" clrIdx="0"/>
  <p:cmAuthor id="578" name="ll z" initials="l" lastIdx="2" clrIdx="0"/>
  <p:cmAuthor id="579" name="未知用户191" initials="未" lastIdx="1" clrIdx="0"/>
  <p:cmAuthor id="583" name="未知用户192" initials="未" lastIdx="1" clrIdx="0"/>
  <p:cmAuthor id="584" name="未知用户203" initials="未" lastIdx="1" clrIdx="1"/>
  <p:cmAuthor id="587" name="未知用户177" initials="未" lastIdx="2" clrIdx="0"/>
  <p:cmAuthor id="588" name="未知用户184" initials="未" lastIdx="1" clrIdx="1"/>
  <p:cmAuthor id="589" name="未知用户179" initials="未" lastIdx="1" clrIdx="0"/>
  <p:cmAuthor id="590" name="未知用户185" initials="未" lastIdx="1" clrIdx="0"/>
  <p:cmAuthor id="591" name="未知用户181" initials="未" lastIdx="2" clrIdx="0"/>
  <p:cmAuthor id="592" name="ye gusong" initials="y" lastIdx="1" clrIdx="0"/>
  <p:cmAuthor id="593" name="wei muzi" initials="w" lastIdx="1" clrIdx="4"/>
  <p:cmAuthor id="594" name="孙" initials="孙" lastIdx="1" clrIdx="50"/>
  <p:cmAuthor id="595" name="未知用户187" initials="未" lastIdx="10" clrIdx="0"/>
  <p:cmAuthor id="597" name="catherine" initials="c" lastIdx="1" clrIdx="1"/>
  <p:cmAuthor id="600" name="未知用户287" initials="未" lastIdx="0" clrIdx="1"/>
  <p:cmAuthor id="601" name="未知用户288" initials="未" lastIdx="1" clrIdx="0"/>
  <p:cmAuthor id="602" name="未知用户289" initials="未" lastIdx="1" clrIdx="0"/>
  <p:cmAuthor id="603" name="未知用户290" initials="未" lastIdx="2" clrIdx="0"/>
  <p:cmAuthor id="604" name="未知用户291" initials="未" lastIdx="8" clrIdx="0"/>
  <p:cmAuthor id="606" name="未知用户295" initials="未" lastIdx="1" clrIdx="0"/>
  <p:cmAuthor id="609" name="未知的使用者202" initials="未" lastIdx="0" clrIdx="1"/>
  <p:cmAuthor id="610" name="未知用户215" initials="未" lastIdx="1" clrIdx="0"/>
  <p:cmAuthor id="611" name="未知用户216" initials="未" lastIdx="1" clrIdx="0"/>
  <p:cmAuthor id="612" name="未知的使用者196" initials="未" lastIdx="1" clrIdx="0"/>
  <p:cmAuthor id="613" name="未知用户243" initials="未" lastIdx="1" clrIdx="0"/>
  <p:cmAuthor id="614" name="未知用户282" initials="未" lastIdx="3" clrIdx="1"/>
  <p:cmAuthor id="615" name="未知用户283" initials="未" lastIdx="1" clrIdx="1"/>
  <p:cmAuthor id="616" name="未知用户213" initials="未" lastIdx="1" clrIdx="0"/>
  <p:cmAuthor id="617" name="未知用户279" initials="未" lastIdx="1" clrIdx="0"/>
  <p:cmAuthor id="618" name="未知用户281" initials="未" lastIdx="1" clrIdx="0"/>
  <p:cmAuthor id="619" name="未知用户284" initials="未" lastIdx="1" clrIdx="0"/>
  <p:cmAuthor id="620" name="Ying Lou" initials="Y" lastIdx="1" clrIdx="187"/>
  <p:cmAuthor id="622" name="刘佳佳" initials="刘" lastIdx="1" clrIdx="333"/>
  <p:cmAuthor id="623" name="未知用户233" initials="未" lastIdx="11" clrIdx="0"/>
  <p:cmAuthor id="624" name="未知用户234" initials="未" lastIdx="7" clrIdx="1"/>
  <p:cmAuthor id="625" name="未知用户235" initials="未" lastIdx="1" clrIdx="2"/>
  <p:cmAuthor id="626" name="未知用户236" initials="未" lastIdx="1" clrIdx="0"/>
  <p:cmAuthor id="627" name="未知用户237" initials="未" lastIdx="1" clrIdx="0"/>
  <p:cmAuthor id="628" name="未知用户240" initials="未" lastIdx="2" clrIdx="0"/>
  <p:cmAuthor id="629" name="未知用户221" initials="未" lastIdx="43" clrIdx="1"/>
  <p:cmAuthor id="630" name="王 辰斌" initials="王" lastIdx="1" clrIdx="334"/>
  <p:cmAuthor id="633" name="Carol Kelly" initials="C" lastIdx="1" clrIdx="0"/>
  <p:cmAuthor id="634" name="未知的使用者205" initials="未" lastIdx="0" clrIdx="1"/>
  <p:cmAuthor id="635" name="未知的使用者200" initials="未" lastIdx="1" clrIdx="0"/>
  <p:cmAuthor id="636" name="Unknown User58" initials="U" lastIdx="1" clrIdx="0"/>
  <p:cmAuthor id="637" name="Unknown User55" initials="U" lastIdx="1" clrIdx="1"/>
  <p:cmAuthor id="638" name="未知的使用者195" initials="未" lastIdx="1" clrIdx="1"/>
  <p:cmAuthor id="639" name="Huipeng Cao" initials="H" lastIdx="1" clrIdx="0"/>
  <p:cmAuthor id="640" name="李 雷雨" initials="李" lastIdx="1" clrIdx="0"/>
  <p:cmAuthor id="641" name="91257" initials="9" lastIdx="0" clrIdx="1"/>
  <p:cmAuthor id="642" name="未知用户228" initials="未" lastIdx="1" clrIdx="0"/>
  <p:cmAuthor id="643" name="vicky" initials="v" lastIdx="2" clrIdx="1"/>
  <p:cmAuthor id="657" name="Carol Wu" initials="C" lastIdx="1" clrIdx="0"/>
  <p:cmAuthor id="660" name="未知用户304" initials="未" lastIdx="1" clrIdx="0"/>
  <p:cmAuthor id="661" name="win7" initials="w" lastIdx="6" clrIdx="0"/>
  <p:cmAuthor id="662" name="敢 王" initials="敢" lastIdx="1" clrIdx="0"/>
  <p:cmAuthor id="663" name="邓 勇" initials="邓" lastIdx="1" clrIdx="0"/>
  <p:cmAuthor id="664" name="陈城" initials="陈" lastIdx="0" clrIdx="2"/>
  <p:cmAuthor id="665" name="Sharon" initials="S" lastIdx="1" clrIdx="2"/>
  <p:cmAuthor id="666" name="蓝礼健" initials="蓝" lastIdx="1" clrIdx="0"/>
  <p:cmAuthor id="667" name="未知用户311" initials="未" lastIdx="2" clrIdx="0"/>
  <p:cmAuthor id="668" name="未知用户312" initials="未" lastIdx="1" clrIdx="0"/>
  <p:cmAuthor id="669" name="shenbina" initials="s" lastIdx="1" clrIdx="0"/>
  <p:cmAuthor id="670" name="未知用户314" initials="未" lastIdx="1" clrIdx="1"/>
  <p:cmAuthor id="671" name="晓  曲" initials="晓" lastIdx="1" clrIdx="0"/>
  <p:cmAuthor id="674" name="孟连磊" initials="孟" lastIdx="1" clrIdx="0"/>
  <p:cmAuthor id="676" name="未知的使用者177" initials="未" lastIdx="8" clrIdx="0"/>
  <p:cmAuthor id="681" name="winner1 chan" initials="wc" lastIdx="1" clrIdx="334"/>
  <p:cmAuthor id="682" name="未知用户332" initials="未" lastIdx="1" clrIdx="0"/>
  <p:cmAuthor id="683" name="未知用户217" initials="未" lastIdx="1" clrIdx="0"/>
  <p:cmAuthor id="700" name="soling" initials="s" lastIdx="1" clrIdx="2"/>
  <p:cmAuthor id="701" name="李 骁" initials="李" lastIdx="1" clrIdx="0"/>
  <p:cmAuthor id="711" name="未知用户315" initials="未" lastIdx="0" clrIdx="0"/>
  <p:cmAuthor id="712" name="未知用户316" initials="未" lastIdx="1" clrIdx="0"/>
  <p:cmAuthor id="713" name="未知用户317" initials="未" lastIdx="10" clrIdx="0"/>
  <p:cmAuthor id="714" name="未知用户318" initials="未" lastIdx="0" clrIdx="1"/>
  <p:cmAuthor id="718" name="未知用户322" initials="未" lastIdx="10" clrIdx="0"/>
  <p:cmAuthor id="719" name="未知用户323" initials="未" lastIdx="1" clrIdx="0"/>
  <p:cmAuthor id="720" name="未知用户324" initials="未" lastIdx="3" clrIdx="1"/>
  <p:cmAuthor id="721" name="wangxinhui" initials="w" lastIdx="1" clrIdx="0"/>
  <p:cmAuthor id="723" name="未知用户363" initials="未" lastIdx="6" clrIdx="0"/>
  <p:cmAuthor id="724" name="未知用户459" initials="未" lastIdx="1" clrIdx="84"/>
  <p:cmAuthor id="725" name="未知用户470" initials="未" lastIdx="1" clrIdx="0"/>
  <p:cmAuthor id="726" name="未知用户325" initials="未" lastIdx="1" clrIdx="1"/>
  <p:cmAuthor id="727" name="未知用户326" initials="未" lastIdx="1" clrIdx="0"/>
  <p:cmAuthor id="728" name="未知用户365" initials="未" lastIdx="1" clrIdx="0"/>
  <p:cmAuthor id="729" name="未知用户460" initials="未" lastIdx="1" clrIdx="0"/>
  <p:cmAuthor id="730" name="未知用户366" initials="未" lastIdx="3" clrIdx="1"/>
  <p:cmAuthor id="731" name="未知用户461" initials="未" lastIdx="10" clrIdx="0"/>
  <p:cmAuthor id="732" name="未知用户367" initials="未" lastIdx="10" clrIdx="0"/>
  <p:cmAuthor id="733" name="未知用户462" initials="未" lastIdx="1" clrIdx="1"/>
  <p:cmAuthor id="734" name="未知用户463" initials="未" lastIdx="1" clrIdx="0"/>
  <p:cmAuthor id="735" name="未知用户368" initials="未" lastIdx="1" clrIdx="0"/>
  <p:cmAuthor id="736" name="未知用户464" initials="未" lastIdx="1" clrIdx="0"/>
  <p:cmAuthor id="737" name="未知用户369" initials="未" lastIdx="1" clrIdx="0"/>
  <p:cmAuthor id="738" name="未知用户465" initials="未" lastIdx="1" clrIdx="78"/>
  <p:cmAuthor id="739" name="未知用户466" initials="未" lastIdx="1" clrIdx="0"/>
  <p:cmAuthor id="740" name="未知用户467" initials="未" lastIdx="3" clrIdx="1"/>
  <p:cmAuthor id="741" name="未知用户468" initials="未" lastIdx="1" clrIdx="0"/>
  <p:cmAuthor id="742" name="未知用户426" initials="未" lastIdx="1" clrIdx="0"/>
  <p:cmAuthor id="743" name="未知用户371" initials="未" lastIdx="1" clrIdx="1"/>
  <p:cmAuthor id="744" name="未知用户372" initials="未" lastIdx="1" clrIdx="0"/>
  <p:cmAuthor id="745" name="未知用户373" initials="未" lastIdx="8" clrIdx="0"/>
  <p:cmAuthor id="746" name="未知用户374" initials="未" lastIdx="2" clrIdx="0"/>
  <p:cmAuthor id="747" name="未知用户469" initials="未" lastIdx="1" clrIdx="0"/>
  <p:cmAuthor id="748" name="未知用户427" initials="未" lastIdx="8" clrIdx="0"/>
  <p:cmAuthor id="749" name="未知用户375" initials="未" lastIdx="8" clrIdx="0"/>
  <p:cmAuthor id="750" name="未知用户376" initials="未" lastIdx="1" clrIdx="0"/>
  <p:cmAuthor id="751" name="未知用户377" initials="未" lastIdx="1" clrIdx="0"/>
  <p:cmAuthor id="752" name="未知用户428" initials="未" lastIdx="8" clrIdx="0"/>
  <p:cmAuthor id="753" name="未知用户378" initials="未" lastIdx="1" clrIdx="0"/>
  <p:cmAuthor id="754" name="未知用户379" initials="未" lastIdx="1" clrIdx="0"/>
  <p:cmAuthor id="755" name="未知用户339" initials="未" lastIdx="1" clrIdx="0"/>
  <p:cmAuthor id="756" name="未知用户380" initials="未" lastIdx="10" clrIdx="0"/>
  <p:cmAuthor id="821" name="風輕 雲淡" initials="風輕" lastIdx="1" clrIdx="511"/>
  <p:cmAuthor id="659" name="未知用户303" initials="未" lastIdx="5" clrIdx="1"/>
  <p:cmAuthor id="685" name="俊晔 邱" initials="俊" lastIdx="1" clrIdx="87"/>
  <p:cmAuthor id="686" name="annie.gts@outlook.com" initials="a" lastIdx="2" clrIdx="0"/>
  <p:cmAuthor id="687" name="杨 升格" initials="杨" lastIdx="2" clrIdx="0"/>
  <p:cmAuthor id="693" name="lxm" initials="l" lastIdx="1" clrIdx="413"/>
  <p:cmAuthor id="699" name="未知用户277" initials="未" lastIdx="1" clrIdx="1"/>
  <p:cmAuthor id="703" name="未知的使用者96" initials="未" lastIdx="2" clrIdx="0"/>
  <p:cmAuthor id="715" name="未知用户319" initials="未" lastIdx="3" clrIdx="0"/>
  <p:cmAuthor id="678" name="未知的使用者221" initials="未" lastIdx="1" clrIdx="0"/>
  <p:cmAuthor id="679" name="未知的使用者222" initials="未" lastIdx="5" clrIdx="1"/>
  <p:cmAuthor id="691" name="未知用户200" initials="未" lastIdx="8" clrIdx="0"/>
  <p:cmAuthor id="694" name="未知用户231" initials="未" lastIdx="1" clrIdx="0"/>
  <p:cmAuthor id="702" name="Tome" initials="T" lastIdx="1" clrIdx="85"/>
  <p:cmAuthor id="704" name="未知的使用者97" initials="未" lastIdx="8" clrIdx="0"/>
  <p:cmAuthor id="673" name="Kathy" initials="K" lastIdx="0" clrIdx="0"/>
  <p:cmAuthor id="716" name="chen hui" initials="c" lastIdx="1" clrIdx="87"/>
  <p:cmAuthor id="822" name="张 青山" initials="张" lastIdx="6" clrIdx="545"/>
  <p:cmAuthor id="823" name="张青山" initials="张青山" lastIdx="1" clrIdx="546"/>
  <p:cmAuthor id="672" name="未知用户245" initials="未" lastIdx="10" clrIdx="0"/>
  <p:cmAuthor id="675" name="未知用户387" initials="未" lastIdx="1" clrIdx="0"/>
  <p:cmAuthor id="692" name="未知用户272" initials="未" lastIdx="10" clrIdx="0"/>
  <p:cmAuthor id="705" name="未知用户301" initials="未" lastIdx="1" clrIdx="0"/>
  <p:cmAuthor id="706" name="未知用户306" initials="未" lastIdx="8" clrIdx="0"/>
  <p:cmAuthor id="707" name="未知用户308" initials="未" lastIdx="1" clrIdx="0"/>
  <p:cmAuthor id="708" name="未知用户309" initials="未" lastIdx="8" clrIdx="0"/>
  <p:cmAuthor id="709" name="未知用户249" initials="未" lastIdx="1" clrIdx="0"/>
  <p:cmAuthor id="710" name="Stacy Chiang" initials="S" lastIdx="2" clrIdx="0"/>
  <p:cmAuthor id="717" name="未知用户244" initials="未" lastIdx="1" clrIdx="0"/>
  <p:cmAuthor id="722" name="未知用户276" initials="未" lastIdx="8" clrIdx="0"/>
  <p:cmAuthor id="761" name="未知用户294" initials="未" lastIdx="8" clrIdx="0"/>
  <p:cmAuthor id="690" name="未知用户222" initials="未" lastIdx="1" clrIdx="0"/>
  <p:cmAuthor id="696" name="yesg" initials="y" lastIdx="1" clrIdx="0"/>
  <p:cmAuthor id="526" name="�Ÿ�" initials="�" lastIdx="1" clrIdx="0"/>
  <p:cmAuthor id="543" name="heweia@digiwin.com" initials="h" lastIdx="1" clrIdx="86"/>
  <p:cmAuthor id="544" name="MM" initials="M" lastIdx="2" clrIdx="87"/>
  <p:cmAuthor id="552" name="未知用户313" initials="未" lastIdx="2" clrIdx="0"/>
  <p:cmAuthor id="546" name="未知用户220" initials="未" lastIdx="1" clrIdx="0"/>
  <p:cmAuthor id="547" name="super" initials="s" lastIdx="1" clrIdx="546"/>
  <p:cmAuthor id="549" name="zhuzy" initials="z" lastIdx="1" clrIdx="548"/>
  <p:cmAuthor id="550" name="方婷婷" initials="方" lastIdx="1" clrIdx="549"/>
  <p:cmAuthor id="558" name="未知用户180" initials="未" lastIdx="8" clrIdx="0"/>
  <p:cmAuthor id="560" name="未知用户188" initials="未" lastIdx="1" clrIdx="0"/>
  <p:cmAuthor id="684" name="cai yan" initials="cy" lastIdx="1" clrIdx="511"/>
  <p:cmAuthor id="688" name="Unknown User80" initials="U" lastIdx="1" clrIdx="0"/>
  <p:cmAuthor id="689" name="cy" initials="c" lastIdx="1" clrIdx="76"/>
  <p:cmAuthor id="698" name="陳珮琪" initials="陳珮琪" lastIdx="1" clrIdx="188"/>
  <p:cmAuthor id="834" name="进 揭" initials="进" lastIdx="1" clrIdx="87"/>
  <p:cmAuthor id="846" name="未知用户271" initials="未" lastIdx="1" clrIdx="0"/>
  <p:cmAuthor id="847" name="未知用户388" initials="未" lastIdx="1" clrIdx="0"/>
  <p:cmAuthor id="849" name="未知用户224" initials="未" lastIdx="5" clrIdx="0"/>
  <p:cmAuthor id="850" name="jesschin" initials="j" lastIdx="1" clrIdx="510"/>
  <p:cmAuthor id="856" name="未知用户259" initials="未" lastIdx="1" clrIdx="0"/>
  <p:cmAuthor id="864" name="未知用户270" initials="未" lastIdx="1" clrIdx="0"/>
  <p:cmAuthor id="868" name="俊呈 賴" initials="俊" lastIdx="1" clrIdx="87"/>
  <p:cmAuthor id="871" name="Nero" initials="N" lastIdx="2" clrIdx="0"/>
  <p:cmAuthor id="872" name="yifan song" initials="y" lastIdx="1" clrIdx="85"/>
  <p:cmAuthor id="875" name="v15194" initials="v" lastIdx="13" clrIdx="51"/>
  <p:cmAuthor id="876" name="莊安君" initials="莊" lastIdx="1" clrIdx="65"/>
  <p:cmAuthor id="879" name="陳建璋" initials="陳" lastIdx="2" clrIdx="85"/>
  <p:cmAuthor id="880" name="建璋" initials="建" lastIdx="1" clrIdx="86"/>
  <p:cmAuthor id="882" name="77482" initials="7" lastIdx="2" clrIdx="548"/>
  <p:cmAuthor id="883" name="未知用户265" initials="未" lastIdx="2" clrIdx="0"/>
  <p:cmAuthor id="884" name="未知用户267" initials="未" lastIdx="1" clrIdx="0"/>
  <p:cmAuthor id="885" name="liuxie" initials="l" lastIdx="1" clrIdx="588"/>
  <p:cmAuthor id="887" name="未知用户241" initials="未" lastIdx="0" clrIdx="1"/>
  <p:cmAuthor id="888" name="未知用户242" initials="未" lastIdx="3" clrIdx="0"/>
  <p:cmAuthor id="890" name="未知用户227" initials="未" lastIdx="1" clrIdx="0"/>
  <p:cmAuthor id="891" name="未知用户298" initials="未" lastIdx="1" clrIdx="0"/>
  <p:cmAuthor id="892" name="未知用户299" initials="未" lastIdx="1" clrIdx="0"/>
  <p:cmAuthor id="894" name="未知用户302" initials="未" lastIdx="1" clrIdx="0"/>
  <p:cmAuthor id="898" name="許詩婕" initials="許" lastIdx="1" clrIdx="1"/>
  <p:cmAuthor id="900" name="minil" initials="m" lastIdx="4" clrIdx="589"/>
  <p:cmAuthor id="901" name="15106" initials="1" lastIdx="4" clrIdx="0"/>
  <p:cmAuthor id="903" name="赵 璐" initials="赵" lastIdx="4" clrIdx="0"/>
  <p:cmAuthor id="904" name="Zhu, Hawk" initials="Z" lastIdx="1" clrIdx="0"/>
  <p:cmAuthor id="905" name="tanjp" initials="t" lastIdx="0" clrIdx="491"/>
  <p:cmAuthor id="906" name="YS" initials="Y" lastIdx="1" clrIdx="86"/>
  <p:cmAuthor id="910" name="Jdi" initials="J" lastIdx="0" clrIdx="0"/>
  <p:cmAuthor id="911" name="未知用户337" initials="未" lastIdx="1" clrIdx="0"/>
  <p:cmAuthor id="912" name="未知用户239" initials="未" lastIdx="3" clrIdx="0"/>
  <p:cmAuthor id="913" name="chenmh" initials="c" lastIdx="1" clrIdx="85"/>
  <p:cmAuthor id="914" name="CVTEr" initials="C" lastIdx="1" clrIdx="0"/>
  <p:cmAuthor id="915" name="June C" initials="J" lastIdx="1" clrIdx="4"/>
  <p:cmAuthor id="916" name="00270" initials="0" lastIdx="1" clrIdx="0"/>
  <p:cmAuthor id="917" name="IBM_USER" initials="I" lastIdx="4" clrIdx="1"/>
  <p:cmAuthor id="918" name="aa" initials="a" lastIdx="10" clrIdx="9"/>
  <p:cmAuthor id="919" name="shinevin liu" initials="s" lastIdx="1" clrIdx="3"/>
  <p:cmAuthor id="920" name="Davidpeng" initials="D" lastIdx="1" clrIdx="10"/>
  <p:cmAuthor id="921" name="dbc" initials="d" lastIdx="2" clrIdx="0"/>
  <p:cmAuthor id="922" name="吴军影" initials="吴" lastIdx="10" clrIdx="0"/>
  <p:cmAuthor id="923" name="冯学沛" initials="冯" lastIdx="1" clrIdx="1"/>
  <p:cmAuthor id="924" name="杨 超" initials="杨" lastIdx="1" clrIdx="3"/>
  <p:cmAuthor id="926" name="Rex" initials="R" lastIdx="0" clrIdx="0"/>
  <p:cmAuthor id="843" name="10015046" initials="1" lastIdx="1" clrIdx="842"/>
  <p:cmAuthor id="475196944" name="姚琳" initials="姚" lastIdx="1133934" clrIdx="0"/>
  <p:cmAuthor id="475196945" name="chen" initials="c" lastIdx="1" clrIdx="2"/>
  <p:cmAuthor id="525" name="wushihang" initials="w" lastIdx="1" clrIdx="524"/>
  <p:cmAuthor id="866" name="USER631805" initials="U" lastIdx="1" clrIdx="865"/>
  <p:cmAuthor id="557" name="未知用户157" initials="未" lastIdx="8" clrIdx="0"/>
  <p:cmAuthor id="566" name="未知用户87" initials="未" lastIdx="1" clrIdx="0"/>
  <p:cmAuthor id="574" name="未知用户278" initials="未" lastIdx="1" clrIdx="0"/>
  <p:cmAuthor id="287643694" name="nature_emInFJF7" initials="authorId_313163542" lastIdx="0" clrIdx="0"/>
  <p:cmAuthor id="287643695" name="杨思思_VNjyvY7j" initials="authorId_430925712" lastIdx="0" clrIdx="0"/>
  <p:cmAuthor id="425" name="Kent" initials="K" lastIdx="2" clrIdx="0"/>
  <p:cmAuthor id="427" name="王嘉偉" initials="王" lastIdx="2" clrIdx="0"/>
  <p:cmAuthor id="428" name="未知的使用者210" initials="" lastIdx="0" clrIdx="0"/>
  <p:cmAuthor id="429" name="未知的使用者211" initials="" lastIdx="1" clrIdx="0"/>
  <p:cmAuthor id="510" name="未知用户261" initials="未" lastIdx="1" clrIdx="0"/>
  <p:cmAuthor id="229" name="未知的使用者168" initials="未" lastIdx="1" clrIdx="0"/>
  <p:cmAuthor id="47245823" name="刘海娜|liuhaina" initials="W用" lastIdx="1" clrIdx="36"/>
  <p:cmAuthor id="47245824" name="goforever814" initials="g" lastIdx="1" clrIdx="34"/>
  <p:cmAuthor id="631" name="岳晓丽" initials="岳" lastIdx="1" clrIdx="630"/>
  <p:cmAuthor id="645" name="zhangxiaoyan" initials="z" lastIdx="1" clrIdx="644"/>
  <p:cmAuthor id="646" name="李阳" initials="liyang37@ha.cmcc" lastIdx="1" clrIdx="645"/>
  <p:cmAuthor id="652" name="王启良" initials="王" lastIdx="1" clrIdx="651"/>
  <p:cmAuthor id="658" name="Think" initials="T" lastIdx="6" clrIdx="3"/>
  <p:cmAuthor id="691587977" name="俊 刘" initials="俊刘" lastIdx="1" clrIdx="368"/>
  <p:cmAuthor id="708433799" name="Xutao(X)" initials="X" lastIdx="1" clrIdx="529"/>
  <p:cmAuthor id="517" name="未知用户189" initials="未" lastIdx="2" clrIdx="0"/>
  <p:cmAuthor id="621" name="未知用户347" initials="未" lastIdx="6" clrIdx="0"/>
  <p:cmAuthor id="886" name="张因然10112423" initials="1" lastIdx="1" clrIdx="885"/>
  <p:cmAuthor id="867" name="zhangbai" initials="z" lastIdx="1" clrIdx="866"/>
  <p:cmAuthor id="563" name="yenai" initials="y" lastIdx="1" clrIdx="562"/>
  <p:cmAuthor id="531" name="myl" initials="m" lastIdx="4" clrIdx="530"/>
  <p:cmAuthor id="29922660" name="杨强" initials="杨" lastIdx="0" clrIdx="0"/>
  <p:cmAuthor id="29922661" name="檀晟 陈" initials="檀晟" lastIdx="1" clrIdx="10"/>
  <p:cmAuthor id="908" name="10285279" initials="1" lastIdx="1" clrIdx="907"/>
  <p:cmAuthor id="925" name="董艺萱00344473" initials="董艺萱003444" lastIdx="11" clrIdx="924"/>
  <p:cmAuthor id="632" name="林志强" initials="林" lastIdx="1" clrIdx="631"/>
  <p:cmAuthor id="49837067" name="刘浩" initials="刘" lastIdx="180431" clrIdx="0"/>
  <p:cmAuthor id="49837068" name="Vivian Liu" initials="VL" lastIdx="1" clrIdx="1"/>
  <p:cmAuthor id="677" name="未知用户354" initials="未" lastIdx="1" clrIdx="0"/>
  <p:cmAuthor id="899" name="jinpengcheng" initials="j" lastIdx="1" clrIdx="898"/>
  <p:cmAuthor id="539" name="fuhao" initials="f" lastIdx="1" clrIdx="538"/>
  <p:cmAuthor id="708433800" name="孙金凤" initials="SJF" lastIdx="1" clrIdx="708433799"/>
  <p:cmAuthor id="595510092" name="乐燕" initials="乐" lastIdx="1" clrIdx="647"/>
  <p:cmAuthor id="514" name="41586" initials="4" lastIdx="1" clrIdx="513"/>
  <p:cmAuthor id="523" name="王森" initials="王" lastIdx="1" clrIdx="522"/>
  <p:cmAuthor id="258699233" name="永月墨夜" initials="永" lastIdx="1" clrIdx="790"/>
  <p:cmAuthor id="565" name="未知用户296" initials="未" lastIdx="1" clrIdx="0"/>
  <p:cmAuthor id="598" name="未知用户257" initials="未" lastIdx="1" clrIdx="0"/>
  <p:cmAuthor id="599" name="未知用户258" initials="未" lastIdx="8" clrIdx="0"/>
  <p:cmAuthor id="216" name="未知的使用者80" initials="未" lastIdx="0" clrIdx="0"/>
  <p:cmAuthor id="964289845" name="Hey！Judy" initials="H" lastIdx="2" clrIdx="563"/>
  <p:cmAuthor id="327" name="闫硕" initials="闫" lastIdx="1" clrIdx="326"/>
  <p:cmAuthor id="333" name="zhaoqi" initials="z" lastIdx="1" clrIdx="33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F80BD"/>
    <a:srgbClr val="C6EFCE"/>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15"/>
        <p:guide pos="386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24037;&#20316;&#31807;3"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Lbls>
            <c:dLbl>
              <c:idx val="0"/>
              <c:layout>
                <c:manualLayout>
                  <c:x val="-0.0645286402281393"/>
                  <c:y val="0.053930345660324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372967317184962"/>
                  <c:y val="-0.155454636961089"/>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63852813727251"/>
                  <c:y val="-0.0422335484600868"/>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645286329376289"/>
                  <c:y val="0.0344859392580705"/>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223855735925153"/>
                  <c:y val="0.125257657806318"/>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0524230906747505"/>
                  <c:y val="0.113916280192241"/>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bg1"/>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[工作簿3]Sheet1!$B$1:$B$6</c:f>
              <c:strCache>
                <c:ptCount val="6"/>
                <c:pt idx="0">
                  <c:v>党政机关</c:v>
                </c:pt>
                <c:pt idx="1">
                  <c:v>治理类单位</c:v>
                </c:pt>
                <c:pt idx="2">
                  <c:v>互联网企业</c:v>
                </c:pt>
                <c:pt idx="3">
                  <c:v>制造业</c:v>
                </c:pt>
                <c:pt idx="4">
                  <c:v>金融保险</c:v>
                </c:pt>
                <c:pt idx="5">
                  <c:v>其他</c:v>
                </c:pt>
              </c:strCache>
            </c:strRef>
          </c:cat>
          <c:val>
            <c:numRef>
              <c:f>[工作簿3]Sheet1!$C$1:$C$6</c:f>
              <c:numCache>
                <c:formatCode>0%</c:formatCode>
                <c:ptCount val="6"/>
                <c:pt idx="0">
                  <c:v>0.38</c:v>
                </c:pt>
                <c:pt idx="1">
                  <c:v>0.22</c:v>
                </c:pt>
                <c:pt idx="2">
                  <c:v>0.15</c:v>
                </c:pt>
                <c:pt idx="3">
                  <c:v>0.12</c:v>
                </c:pt>
                <c:pt idx="4">
                  <c:v>0.08</c:v>
                </c:pt>
                <c:pt idx="5">
                  <c:v>0.05</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32680975215205"/>
          <c:y val="0.268820339676693"/>
        </c:manualLayout>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w="9525" cap="flat" cmpd="sng" algn="ctr">
      <a:noFill/>
      <a:round/>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22275" y="1243013"/>
            <a:ext cx="5961063" cy="3354387"/>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3D9478-11F9-42E4-A047-A71E524A9B2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30"/>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8DE6580-D92D-4EF1-9673-684E40CBBEAB}" type="datetime1">
              <a:rPr lang="zh-CN" altLang="en-US" smtClean="0"/>
            </a:fld>
            <a:endParaRPr lang="zh-CN" altLang="en-US"/>
          </a:p>
        </p:txBody>
      </p:sp>
      <p:sp>
        <p:nvSpPr>
          <p:cNvPr id="5" name="页脚占位符 4"/>
          <p:cNvSpPr>
            <a:spLocks noGrp="1"/>
          </p:cNvSpPr>
          <p:nvPr>
            <p:ph type="ftr" sz="quarter" idx="11"/>
          </p:nvPr>
        </p:nvSpPr>
        <p:spPr/>
        <p:txBody>
          <a:bodyPr/>
          <a:lstStyle/>
          <a:p>
            <a:r>
              <a:rPr lang="zh-CN" altLang="en-US" dirty="0"/>
              <a:t>移动云</a:t>
            </a:r>
            <a:r>
              <a:rPr lang="en-US" altLang="zh-CN" dirty="0"/>
              <a:t>3</a:t>
            </a:r>
            <a:r>
              <a:rPr lang="zh-CN" altLang="en-US" dirty="0"/>
              <a:t>月份市场运营分析报告</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8200" y="142424"/>
            <a:ext cx="9449575" cy="584232"/>
          </a:xfrm>
        </p:spPr>
        <p:txBody>
          <a:bodyPr>
            <a:normAutofit/>
          </a:bodyPr>
          <a:lstStyle>
            <a:lvl1pPr algn="l">
              <a:defRPr sz="2800" b="1">
                <a:solidFill>
                  <a:srgbClr val="0B93DF"/>
                </a:solidFill>
                <a:latin typeface="微软雅黑" panose="020B0503020204020204" charset="-122"/>
                <a:ea typeface="微软雅黑" panose="020B0503020204020204" charset="-122"/>
              </a:defRPr>
            </a:lvl1pPr>
          </a:lstStyle>
          <a:p>
            <a:r>
              <a:rPr lang="zh-CN" altLang="en-US" dirty="0"/>
              <a:t>单击此处编辑母版标题样式单击此处编辑母版标题样式</a:t>
            </a:r>
            <a:endParaRPr lang="zh-CN" altLang="en-US" dirty="0"/>
          </a:p>
        </p:txBody>
      </p:sp>
      <p:sp>
        <p:nvSpPr>
          <p:cNvPr id="4" name="日期占位符 3"/>
          <p:cNvSpPr>
            <a:spLocks noGrp="1"/>
          </p:cNvSpPr>
          <p:nvPr>
            <p:ph type="dt" sz="half" idx="10"/>
          </p:nvPr>
        </p:nvSpPr>
        <p:spPr>
          <a:xfrm>
            <a:off x="609600" y="6520259"/>
            <a:ext cx="2844800" cy="365125"/>
          </a:xfrm>
        </p:spPr>
        <p:txBody>
          <a:bodyPr/>
          <a:lstStyle/>
          <a:p>
            <a:fld id="{AE66653E-FA0B-46BB-B067-18DE4D17A75D}" type="datetime1">
              <a:rPr lang="zh-CN" altLang="en-US" smtClean="0"/>
            </a:fld>
            <a:endParaRPr lang="zh-CN" altLang="en-US"/>
          </a:p>
        </p:txBody>
      </p:sp>
      <p:sp>
        <p:nvSpPr>
          <p:cNvPr id="5" name="页脚占位符 4"/>
          <p:cNvSpPr>
            <a:spLocks noGrp="1"/>
          </p:cNvSpPr>
          <p:nvPr>
            <p:ph type="ftr" sz="quarter" idx="11"/>
          </p:nvPr>
        </p:nvSpPr>
        <p:spPr>
          <a:xfrm>
            <a:off x="4165600" y="6520259"/>
            <a:ext cx="3860800" cy="365125"/>
          </a:xfrm>
        </p:spPr>
        <p:txBody>
          <a:bodyPr/>
          <a:lstStyle/>
          <a:p>
            <a:r>
              <a:rPr lang="zh-CN" altLang="en-US" dirty="0"/>
              <a:t>移动云</a:t>
            </a:r>
            <a:r>
              <a:rPr lang="en-US" altLang="zh-CN" dirty="0"/>
              <a:t>3</a:t>
            </a:r>
            <a:r>
              <a:rPr lang="zh-CN" altLang="en-US" dirty="0"/>
              <a:t>月份市场运营分析报告</a:t>
            </a:r>
            <a:endParaRPr lang="zh-CN" altLang="en-US" dirty="0"/>
          </a:p>
        </p:txBody>
      </p:sp>
      <p:sp>
        <p:nvSpPr>
          <p:cNvPr id="6" name="灯片编号占位符 5"/>
          <p:cNvSpPr>
            <a:spLocks noGrp="1"/>
          </p:cNvSpPr>
          <p:nvPr>
            <p:ph type="sldNum" sz="quarter" idx="12"/>
          </p:nvPr>
        </p:nvSpPr>
        <p:spPr>
          <a:xfrm>
            <a:off x="8737600" y="6520259"/>
            <a:ext cx="2844800" cy="365125"/>
          </a:xfrm>
        </p:spPr>
        <p:txBody>
          <a:bodyPr/>
          <a:lstStyle/>
          <a:p>
            <a:fld id="{0C913308-F349-4B6D-A68A-DD1791B4A57B}" type="slidenum">
              <a:rPr lang="zh-CN" altLang="en-US" smtClean="0"/>
            </a:fld>
            <a:endParaRPr lang="zh-CN" altLang="en-US"/>
          </a:p>
        </p:txBody>
      </p:sp>
      <p:sp>
        <p:nvSpPr>
          <p:cNvPr id="8" name="矩形 7"/>
          <p:cNvSpPr/>
          <p:nvPr userDrawn="1"/>
        </p:nvSpPr>
        <p:spPr>
          <a:xfrm>
            <a:off x="407368" y="715298"/>
            <a:ext cx="1074037" cy="83706"/>
          </a:xfrm>
          <a:prstGeom prst="rect">
            <a:avLst/>
          </a:prstGeom>
          <a:solidFill>
            <a:srgbClr val="0B9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520259"/>
            <a:ext cx="2844800" cy="365125"/>
          </a:xfrm>
        </p:spPr>
        <p:txBody>
          <a:bodyPr/>
          <a:lstStyle/>
          <a:p>
            <a:fld id="{512D6D4F-5BD8-435F-B573-AFFCC38C09BB}" type="datetime1">
              <a:rPr lang="zh-CN" altLang="en-US" smtClean="0"/>
            </a:fld>
            <a:endParaRPr lang="zh-CN" altLang="en-US"/>
          </a:p>
        </p:txBody>
      </p:sp>
      <p:sp>
        <p:nvSpPr>
          <p:cNvPr id="3" name="页脚占位符 2"/>
          <p:cNvSpPr>
            <a:spLocks noGrp="1"/>
          </p:cNvSpPr>
          <p:nvPr>
            <p:ph type="ftr" sz="quarter" idx="11"/>
          </p:nvPr>
        </p:nvSpPr>
        <p:spPr>
          <a:xfrm>
            <a:off x="4165600" y="6520259"/>
            <a:ext cx="3860800" cy="365125"/>
          </a:xfrm>
        </p:spPr>
        <p:txBody>
          <a:bodyPr/>
          <a:lstStyle/>
          <a:p>
            <a:r>
              <a:rPr lang="zh-CN" altLang="en-US" dirty="0"/>
              <a:t>移动云</a:t>
            </a:r>
            <a:r>
              <a:rPr lang="en-US" altLang="zh-CN" dirty="0"/>
              <a:t>3</a:t>
            </a:r>
            <a:r>
              <a:rPr lang="zh-CN" altLang="en-US" dirty="0"/>
              <a:t>月份市场运营分析报告</a:t>
            </a:r>
            <a:endParaRPr lang="zh-CN" altLang="en-US" dirty="0"/>
          </a:p>
        </p:txBody>
      </p:sp>
      <p:sp>
        <p:nvSpPr>
          <p:cNvPr id="4" name="灯片编号占位符 3"/>
          <p:cNvSpPr>
            <a:spLocks noGrp="1"/>
          </p:cNvSpPr>
          <p:nvPr>
            <p:ph type="sldNum" sz="quarter" idx="12"/>
          </p:nvPr>
        </p:nvSpPr>
        <p:spPr>
          <a:xfrm>
            <a:off x="8737600" y="6520259"/>
            <a:ext cx="2844800" cy="365125"/>
          </a:xfrm>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1197928" y="76835"/>
            <a:ext cx="9796145" cy="610870"/>
          </a:xfrm>
          <a:prstGeom prst="rect">
            <a:avLst/>
          </a:prstGeom>
        </p:spPr>
        <p:txBody>
          <a:bodyPr vert="horz" lIns="0" tIns="0" rIns="91440" bIns="0" rtlCol="0" anchor="ctr" anchorCtr="0">
            <a:normAutofit/>
          </a:bodyPr>
          <a:lstStyle>
            <a:lvl1pPr algn="ctr" eaLnBrk="1" fontAlgn="auto" latinLnBrk="0" hangingPunct="1">
              <a:lnSpc>
                <a:spcPct val="100000"/>
              </a:lnSpc>
              <a:defRPr sz="2400" b="1">
                <a:solidFill>
                  <a:srgbClr val="0B85CF"/>
                </a:solidFill>
                <a:latin typeface="微软雅黑" panose="020B0503020204020204" charset="-122"/>
                <a:ea typeface="微软雅黑" panose="020B0503020204020204" charset="-122"/>
              </a:defRPr>
            </a:lvl1pPr>
          </a:lstStyle>
          <a:p>
            <a:r>
              <a:rPr lang="zh-CN" altLang="en-US" dirty="0"/>
              <a:t>单击此处编辑标题</a:t>
            </a:r>
            <a:endParaRPr lang="en-US" dirty="0"/>
          </a:p>
        </p:txBody>
      </p:sp>
      <p:sp>
        <p:nvSpPr>
          <p:cNvPr id="11" name="Slide Number Placeholder 5"/>
          <p:cNvSpPr>
            <a:spLocks noGrp="1"/>
          </p:cNvSpPr>
          <p:nvPr>
            <p:ph type="sldNum" sz="quarter" idx="4"/>
          </p:nvPr>
        </p:nvSpPr>
        <p:spPr>
          <a:xfrm>
            <a:off x="9151503" y="6492875"/>
            <a:ext cx="2743200" cy="365125"/>
          </a:xfrm>
          <a:prstGeom prst="rect">
            <a:avLst/>
          </a:prstGeom>
        </p:spPr>
        <p:txBody>
          <a:bodyPr vert="horz" lIns="91440" tIns="45720" rIns="91440" bIns="45720" rtlCol="0" anchor="ctr"/>
          <a:lstStyle>
            <a:lvl1pPr algn="r">
              <a:defRPr sz="1200">
                <a:solidFill>
                  <a:srgbClr val="8DC222"/>
                </a:solidFill>
                <a:latin typeface="方正黑体简体" panose="02000000000000000000" pitchFamily="2" charset="-122"/>
                <a:ea typeface="方正黑体简体" panose="02000000000000000000" pitchFamily="2" charset="-122"/>
              </a:defRPr>
            </a:lvl1pPr>
          </a:lstStyle>
          <a:p>
            <a:pPr algn="r"/>
            <a:fld id="{989A68CE-9FA7-456D-BE34-4C018B9CB8B8}" type="slidenum">
              <a:rPr lang="zh-CN" altLang="en-US" smtClean="0"/>
            </a:fld>
            <a:endParaRPr lang="zh-CN" altLang="en-US" dirty="0"/>
          </a:p>
        </p:txBody>
      </p:sp>
      <p:pic>
        <p:nvPicPr>
          <p:cNvPr id="7" name="图片 6" descr="文本, 徽标&#10;&#10;描述已自动生成"/>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297" y="6322800"/>
            <a:ext cx="1087787" cy="35263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08200" y="142424"/>
            <a:ext cx="9449575" cy="584232"/>
          </a:xfrm>
        </p:spPr>
        <p:txBody>
          <a:bodyPr>
            <a:normAutofit/>
          </a:bodyPr>
          <a:lstStyle>
            <a:lvl1pPr algn="l">
              <a:defRPr sz="2800" b="1">
                <a:solidFill>
                  <a:srgbClr val="0B93DF"/>
                </a:solidFill>
                <a:latin typeface="微软雅黑" panose="020B0503020204020204" charset="-122"/>
                <a:ea typeface="微软雅黑" panose="020B0503020204020204" charset="-122"/>
              </a:defRPr>
            </a:lvl1pPr>
          </a:lstStyle>
          <a:p>
            <a:r>
              <a:rPr lang="zh-CN" altLang="en-US" dirty="0"/>
              <a:t>单击此处编辑母版标题样式单击此处编辑母版标题样式</a:t>
            </a:r>
            <a:endParaRPr lang="zh-CN" altLang="en-US" dirty="0"/>
          </a:p>
        </p:txBody>
      </p:sp>
      <p:sp>
        <p:nvSpPr>
          <p:cNvPr id="4" name="日期占位符 3"/>
          <p:cNvSpPr>
            <a:spLocks noGrp="1"/>
          </p:cNvSpPr>
          <p:nvPr>
            <p:ph type="dt" sz="half" idx="10"/>
          </p:nvPr>
        </p:nvSpPr>
        <p:spPr>
          <a:xfrm>
            <a:off x="609600" y="6520259"/>
            <a:ext cx="2844800" cy="365125"/>
          </a:xfrm>
        </p:spPr>
        <p:txBody>
          <a:bodyPr/>
          <a:lstStyle/>
          <a:p>
            <a:fld id="{AE66653E-FA0B-46BB-B067-18DE4D17A75D}" type="datetime1">
              <a:rPr lang="zh-CN" altLang="en-US" smtClean="0"/>
            </a:fld>
            <a:endParaRPr lang="zh-CN" altLang="en-US"/>
          </a:p>
        </p:txBody>
      </p:sp>
      <p:sp>
        <p:nvSpPr>
          <p:cNvPr id="5" name="页脚占位符 4"/>
          <p:cNvSpPr>
            <a:spLocks noGrp="1"/>
          </p:cNvSpPr>
          <p:nvPr>
            <p:ph type="ftr" sz="quarter" idx="11"/>
          </p:nvPr>
        </p:nvSpPr>
        <p:spPr>
          <a:xfrm>
            <a:off x="4165600" y="6520259"/>
            <a:ext cx="3860800" cy="365125"/>
          </a:xfrm>
        </p:spPr>
        <p:txBody>
          <a:bodyPr/>
          <a:lstStyle/>
          <a:p>
            <a:r>
              <a:rPr lang="zh-CN" altLang="en-US" dirty="0"/>
              <a:t>移动云</a:t>
            </a:r>
            <a:r>
              <a:rPr lang="en-US" altLang="zh-CN" dirty="0"/>
              <a:t>3</a:t>
            </a:r>
            <a:r>
              <a:rPr lang="zh-CN" altLang="en-US" dirty="0"/>
              <a:t>月份市场运营分析报告</a:t>
            </a:r>
            <a:endParaRPr lang="zh-CN" altLang="en-US" dirty="0"/>
          </a:p>
        </p:txBody>
      </p:sp>
      <p:sp>
        <p:nvSpPr>
          <p:cNvPr id="6" name="灯片编号占位符 5"/>
          <p:cNvSpPr>
            <a:spLocks noGrp="1"/>
          </p:cNvSpPr>
          <p:nvPr>
            <p:ph type="sldNum" sz="quarter" idx="12"/>
          </p:nvPr>
        </p:nvSpPr>
        <p:spPr>
          <a:xfrm>
            <a:off x="8737600" y="6520259"/>
            <a:ext cx="2844800" cy="365125"/>
          </a:xfrm>
        </p:spPr>
        <p:txBody>
          <a:bodyPr/>
          <a:lstStyle/>
          <a:p>
            <a:fld id="{0C913308-F349-4B6D-A68A-DD1791B4A57B}" type="slidenum">
              <a:rPr lang="zh-CN" altLang="en-US" smtClean="0"/>
            </a:fld>
            <a:endParaRPr lang="zh-CN" altLang="en-US"/>
          </a:p>
        </p:txBody>
      </p:sp>
      <p:sp>
        <p:nvSpPr>
          <p:cNvPr id="8" name="矩形 7"/>
          <p:cNvSpPr/>
          <p:nvPr userDrawn="1"/>
        </p:nvSpPr>
        <p:spPr>
          <a:xfrm>
            <a:off x="407368" y="715298"/>
            <a:ext cx="1074037" cy="83706"/>
          </a:xfrm>
          <a:prstGeom prst="rect">
            <a:avLst/>
          </a:prstGeom>
          <a:solidFill>
            <a:srgbClr val="0B9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5" name="object 6"/>
          <p:cNvPicPr/>
          <p:nvPr userDrawn="1"/>
        </p:nvPicPr>
        <p:blipFill>
          <a:blip r:embed="rId2" cstate="print"/>
          <a:stretch>
            <a:fillRect/>
          </a:stretch>
        </p:blipFill>
        <p:spPr>
          <a:xfrm>
            <a:off x="10670796" y="373697"/>
            <a:ext cx="1097048" cy="338214"/>
          </a:xfrm>
          <a:prstGeom prst="rect">
            <a:avLst/>
          </a:prstGeom>
        </p:spPr>
      </p:pic>
      <p:sp>
        <p:nvSpPr>
          <p:cNvPr id="6" name="TextBox 6"/>
          <p:cNvSpPr txBox="1"/>
          <p:nvPr userDrawn="1"/>
        </p:nvSpPr>
        <p:spPr>
          <a:xfrm>
            <a:off x="11240794" y="6456352"/>
            <a:ext cx="527050" cy="261610"/>
          </a:xfrm>
          <a:prstGeom prst="rect">
            <a:avLst/>
          </a:prstGeom>
          <a:noFill/>
        </p:spPr>
        <p:txBody>
          <a:bodyPr>
            <a:spAutoFit/>
          </a:bodyPr>
          <a:lstStyle/>
          <a:p>
            <a:pPr algn="r">
              <a:defRPr/>
            </a:pPr>
            <a:fld id="{91B4ADE5-F449-45EB-A9C2-4119556136B6}" type="slidenum">
              <a:rPr lang="zh-CN" altLang="en-US" sz="1100">
                <a:solidFill>
                  <a:prstClr val="black"/>
                </a:solidFill>
                <a:latin typeface="Arial" panose="020B0604020202020204" pitchFamily="34" charset="0"/>
                <a:ea typeface="微软雅黑" panose="020B0503020204020204" charset="-122"/>
                <a:cs typeface="Arial" panose="020B0604020202020204" pitchFamily="34" charset="0"/>
              </a:rPr>
            </a:fld>
            <a:endParaRPr lang="zh-CN" altLang="en-US" sz="1100" dirty="0">
              <a:solidFill>
                <a:prstClr val="black"/>
              </a:solidFill>
              <a:latin typeface="Arial" panose="020B0604020202020204" pitchFamily="34" charset="0"/>
              <a:ea typeface="微软雅黑" panose="020B0503020204020204" charset="-122"/>
              <a:cs typeface="Arial" panose="020B0604020202020204" pitchFamily="34" charset="0"/>
            </a:endParaRPr>
          </a:p>
        </p:txBody>
      </p:sp>
      <p:sp>
        <p:nvSpPr>
          <p:cNvPr id="3" name="标题 2"/>
          <p:cNvSpPr>
            <a:spLocks noGrp="1"/>
          </p:cNvSpPr>
          <p:nvPr>
            <p:ph type="title"/>
          </p:nvPr>
        </p:nvSpPr>
        <p:spPr>
          <a:xfrm>
            <a:off x="500700" y="227203"/>
            <a:ext cx="9552914" cy="612000"/>
          </a:xfrm>
          <a:prstGeom prst="rect">
            <a:avLst/>
          </a:prstGeom>
        </p:spPr>
        <p:txBody>
          <a:bodyPr anchor="ctr" anchorCtr="0"/>
          <a:lstStyle>
            <a:lvl1pPr>
              <a:lnSpc>
                <a:spcPct val="100000"/>
              </a:lnSpc>
              <a:defRPr sz="2800" b="1">
                <a:solidFill>
                  <a:srgbClr val="0B93DF"/>
                </a:solidFill>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13" name="矩形 12"/>
          <p:cNvSpPr/>
          <p:nvPr userDrawn="1"/>
        </p:nvSpPr>
        <p:spPr bwMode="auto">
          <a:xfrm>
            <a:off x="0" y="250308"/>
            <a:ext cx="222250" cy="563563"/>
          </a:xfrm>
          <a:prstGeom prst="rect">
            <a:avLst/>
          </a:prstGeom>
          <a:solidFill>
            <a:srgbClr val="0B93DF"/>
          </a:solidFill>
          <a:ln w="12700" cap="flat" cmpd="sng" algn="ctr">
            <a:noFill/>
            <a:prstDash val="solid"/>
            <a:miter lim="800000"/>
          </a:ln>
          <a:effectLst/>
        </p:spPr>
        <p:txBody>
          <a:bodyPr rtlCol="0" anchor="ctr"/>
          <a:lstStyle/>
          <a:p>
            <a:pPr algn="ctr"/>
            <a:endParaRPr lang="zh-CN" altLang="en-US" kern="0">
              <a:solidFill>
                <a:sysClr val="window" lastClr="FFFFFF"/>
              </a:solidFill>
              <a:latin typeface="思源黑体 CN Light"/>
            </a:endParaRPr>
          </a:p>
        </p:txBody>
      </p:sp>
      <p:cxnSp>
        <p:nvCxnSpPr>
          <p:cNvPr id="14" name="直接连接符 13"/>
          <p:cNvCxnSpPr/>
          <p:nvPr userDrawn="1"/>
        </p:nvCxnSpPr>
        <p:spPr bwMode="auto">
          <a:xfrm>
            <a:off x="309563" y="250308"/>
            <a:ext cx="0" cy="563563"/>
          </a:xfrm>
          <a:prstGeom prst="line">
            <a:avLst/>
          </a:prstGeom>
          <a:ln w="28575">
            <a:solidFill>
              <a:srgbClr val="0B93D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525421" y="1917168"/>
            <a:ext cx="7141159" cy="307776"/>
          </a:xfrm>
        </p:spPr>
        <p:txBody>
          <a:bodyPr lIns="0" tIns="0" rIns="0" bIns="0"/>
          <a:lstStyle>
            <a:lvl1pPr>
              <a:defRPr sz="2000" b="1" i="0">
                <a:solidFill>
                  <a:srgbClr val="A6A6A6"/>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2996641" y="2847455"/>
            <a:ext cx="7008707" cy="307776"/>
          </a:xfrm>
        </p:spPr>
        <p:txBody>
          <a:bodyPr lIns="0" tIns="0" rIns="0" bIns="0"/>
          <a:lstStyle>
            <a:lvl1pPr>
              <a:defRPr sz="2000" b="1" i="0">
                <a:solidFill>
                  <a:srgbClr val="A6A6A6"/>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微软雅黑" panose="020B0503020204020204" charset="-122"/>
                <a:cs typeface="微软雅黑" panose="020B0503020204020204" charset="-122"/>
              </a:defRPr>
            </a:lvl1pPr>
          </a:lstStyle>
          <a:p>
            <a:pPr marL="95250">
              <a:spcBef>
                <a:spcPts val="125"/>
              </a:spcBef>
            </a:pPr>
            <a:fld id="{81D60167-4931-47E6-BA6A-407CBD079E47}"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0FAEA-D381-4E84-A0FE-90C2EA6AA231}" type="datetime1">
              <a:rPr lang="zh-CN" altLang="en-US" smtClean="0"/>
            </a:fld>
            <a:endParaRPr lang="zh-CN" altLang="en-US"/>
          </a:p>
        </p:txBody>
      </p:sp>
      <p:sp>
        <p:nvSpPr>
          <p:cNvPr id="5" name="页脚占位符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defRPr>
            </a:lvl1pPr>
          </a:lstStyle>
          <a:p>
            <a:r>
              <a:rPr lang="zh-CN" altLang="en-US" dirty="0"/>
              <a:t>移动云</a:t>
            </a:r>
            <a:r>
              <a:rPr lang="en-US" altLang="zh-CN" dirty="0"/>
              <a:t>3</a:t>
            </a:r>
            <a:r>
              <a:rPr lang="zh-CN" altLang="en-US" dirty="0"/>
              <a:t>月份市场运营分析报告</a:t>
            </a:r>
            <a:endParaRPr lang="zh-CN" altLang="en-US" dirty="0"/>
          </a:p>
        </p:txBody>
      </p:sp>
      <p:sp>
        <p:nvSpPr>
          <p:cNvPr id="6" name="灯片编号占位符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grpSp>
        <p:nvGrpSpPr>
          <p:cNvPr id="7" name="组合 6"/>
          <p:cNvGrpSpPr/>
          <p:nvPr userDrawn="1"/>
        </p:nvGrpSpPr>
        <p:grpSpPr>
          <a:xfrm>
            <a:off x="12192000" y="0"/>
            <a:ext cx="656590" cy="2908300"/>
            <a:chOff x="19200" y="0"/>
            <a:chExt cx="1034" cy="7580"/>
          </a:xfrm>
        </p:grpSpPr>
        <p:sp>
          <p:nvSpPr>
            <p:cNvPr id="8" name="矩形 7"/>
            <p:cNvSpPr/>
            <p:nvPr userDrawn="1"/>
          </p:nvSpPr>
          <p:spPr>
            <a:xfrm>
              <a:off x="19200" y="1608"/>
              <a:ext cx="1035" cy="1267"/>
            </a:xfrm>
            <a:prstGeom prst="rect">
              <a:avLst/>
            </a:prstGeom>
            <a:solidFill>
              <a:srgbClr val="22A7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9200" y="0"/>
              <a:ext cx="1035" cy="1267"/>
            </a:xfrm>
            <a:prstGeom prst="rect">
              <a:avLst/>
            </a:prstGeom>
            <a:solidFill>
              <a:srgbClr val="69C4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9200" y="3216"/>
              <a:ext cx="1035" cy="1267"/>
            </a:xfrm>
            <a:prstGeom prst="rect">
              <a:avLst/>
            </a:prstGeom>
            <a:solidFill>
              <a:srgbClr val="0B9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a:off x="19200" y="4765"/>
              <a:ext cx="1035" cy="1267"/>
            </a:xfrm>
            <a:prstGeom prst="rect">
              <a:avLst/>
            </a:prstGeom>
            <a:solidFill>
              <a:srgbClr val="086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9200" y="6314"/>
              <a:ext cx="1035" cy="1267"/>
            </a:xfrm>
            <a:prstGeom prst="rect">
              <a:avLst/>
            </a:prstGeom>
            <a:solidFill>
              <a:srgbClr val="054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12192635" y="3949700"/>
            <a:ext cx="656590" cy="2908300"/>
            <a:chOff x="19200" y="0"/>
            <a:chExt cx="1034" cy="7580"/>
          </a:xfrm>
        </p:grpSpPr>
        <p:sp>
          <p:nvSpPr>
            <p:cNvPr id="14" name="矩形 13"/>
            <p:cNvSpPr/>
            <p:nvPr userDrawn="1"/>
          </p:nvSpPr>
          <p:spPr>
            <a:xfrm>
              <a:off x="19200" y="1608"/>
              <a:ext cx="1035" cy="126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19200" y="0"/>
              <a:ext cx="1035" cy="1267"/>
            </a:xfrm>
            <a:prstGeom prst="rect">
              <a:avLst/>
            </a:prstGeom>
            <a:solidFill>
              <a:srgbClr val="FF83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9200" y="3216"/>
              <a:ext cx="1035" cy="1267"/>
            </a:xfrm>
            <a:prstGeom prst="rect">
              <a:avLst/>
            </a:prstGeom>
            <a:solidFill>
              <a:srgbClr val="B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19200" y="4765"/>
              <a:ext cx="1035" cy="1267"/>
            </a:xfrm>
            <a:prstGeom prst="rect">
              <a:avLst/>
            </a:prstGeom>
            <a:solidFill>
              <a:srgbClr val="74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19200" y="6314"/>
              <a:ext cx="1035" cy="1267"/>
            </a:xfrm>
            <a:prstGeom prst="rect">
              <a:avLst/>
            </a:prstGeom>
            <a:solidFill>
              <a:srgbClr val="3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userDrawn="1"/>
        </p:nvSpPr>
        <p:spPr>
          <a:xfrm>
            <a:off x="12192000" y="3072197"/>
            <a:ext cx="681032" cy="486123"/>
          </a:xfrm>
          <a:prstGeom prst="rect">
            <a:avLst/>
          </a:prstGeom>
          <a:solidFill>
            <a:srgbClr val="5357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6.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2" Type="http://schemas.openxmlformats.org/officeDocument/2006/relationships/notesSlide" Target="../notesSlides/notesSlide10.xml"/><Relationship Id="rId11" Type="http://schemas.openxmlformats.org/officeDocument/2006/relationships/slideLayout" Target="../slideLayouts/slideLayout6.xml"/><Relationship Id="rId10" Type="http://schemas.openxmlformats.org/officeDocument/2006/relationships/tags" Target="../tags/tag65.xml"/><Relationship Id="rId1" Type="http://schemas.openxmlformats.org/officeDocument/2006/relationships/tags" Target="../tags/tag56.xml"/></Relationships>
</file>

<file path=ppt/slides/_rels/slide11.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2" Type="http://schemas.openxmlformats.org/officeDocument/2006/relationships/notesSlide" Target="../notesSlides/notesSlide11.xml"/><Relationship Id="rId11" Type="http://schemas.openxmlformats.org/officeDocument/2006/relationships/slideLayout" Target="../slideLayouts/slideLayout6.xml"/><Relationship Id="rId10" Type="http://schemas.openxmlformats.org/officeDocument/2006/relationships/tags" Target="../tags/tag75.xml"/><Relationship Id="rId1" Type="http://schemas.openxmlformats.org/officeDocument/2006/relationships/tags" Target="../tags/tag66.xml"/></Relationships>
</file>

<file path=ppt/slides/_rels/slide12.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2" Type="http://schemas.openxmlformats.org/officeDocument/2006/relationships/notesSlide" Target="../notesSlides/notesSlide12.xml"/><Relationship Id="rId11" Type="http://schemas.openxmlformats.org/officeDocument/2006/relationships/slideLayout" Target="../slideLayouts/slideLayout6.xml"/><Relationship Id="rId10" Type="http://schemas.openxmlformats.org/officeDocument/2006/relationships/tags" Target="../tags/tag85.xml"/><Relationship Id="rId1" Type="http://schemas.openxmlformats.org/officeDocument/2006/relationships/tags" Target="../tags/tag76.xml"/></Relationships>
</file>

<file path=ppt/slides/_rels/slide13.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2" Type="http://schemas.openxmlformats.org/officeDocument/2006/relationships/notesSlide" Target="../notesSlides/notesSlide13.xml"/><Relationship Id="rId11" Type="http://schemas.openxmlformats.org/officeDocument/2006/relationships/slideLayout" Target="../slideLayouts/slideLayout6.xml"/><Relationship Id="rId10" Type="http://schemas.openxmlformats.org/officeDocument/2006/relationships/tags" Target="../tags/tag95.xml"/><Relationship Id="rId1" Type="http://schemas.openxmlformats.org/officeDocument/2006/relationships/tags" Target="../tags/tag86.xml"/></Relationships>
</file>

<file path=ppt/slides/_rels/slide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2" Type="http://schemas.openxmlformats.org/officeDocument/2006/relationships/notesSlide" Target="../notesSlides/notesSlide14.xml"/><Relationship Id="rId11" Type="http://schemas.openxmlformats.org/officeDocument/2006/relationships/slideLayout" Target="../slideLayouts/slideLayout6.xml"/><Relationship Id="rId10" Type="http://schemas.openxmlformats.org/officeDocument/2006/relationships/tags" Target="../tags/tag105.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2" Type="http://schemas.openxmlformats.org/officeDocument/2006/relationships/notesSlide" Target="../notesSlides/notesSlide15.xml"/><Relationship Id="rId11" Type="http://schemas.openxmlformats.org/officeDocument/2006/relationships/slideLayout" Target="../slideLayouts/slideLayout6.xml"/><Relationship Id="rId10" Type="http://schemas.openxmlformats.org/officeDocument/2006/relationships/tags" Target="../tags/tag115.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3" Type="http://schemas.openxmlformats.org/officeDocument/2006/relationships/notesSlide" Target="../notesSlides/notesSlide16.xml"/><Relationship Id="rId12" Type="http://schemas.openxmlformats.org/officeDocument/2006/relationships/slideLayout" Target="../slideLayouts/slideLayout6.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2" Type="http://schemas.openxmlformats.org/officeDocument/2006/relationships/notesSlide" Target="../notesSlides/notesSlide17.xml"/><Relationship Id="rId11" Type="http://schemas.openxmlformats.org/officeDocument/2006/relationships/slideLayout" Target="../slideLayouts/slideLayout6.xml"/><Relationship Id="rId10" Type="http://schemas.openxmlformats.org/officeDocument/2006/relationships/tags" Target="../tags/tag136.xml"/><Relationship Id="rId1" Type="http://schemas.openxmlformats.org/officeDocument/2006/relationships/tags" Target="../tags/tag127.xml"/></Relationships>
</file>

<file path=ppt/slides/_rels/slide18.xml.rels><?xml version="1.0" encoding="UTF-8" standalone="yes"?>
<Relationships xmlns="http://schemas.openxmlformats.org/package/2006/relationships"><Relationship Id="rId9" Type="http://schemas.openxmlformats.org/officeDocument/2006/relationships/tags" Target="../tags/tag145.xml"/><Relationship Id="rId8" Type="http://schemas.openxmlformats.org/officeDocument/2006/relationships/tags" Target="../tags/tag144.xml"/><Relationship Id="rId7" Type="http://schemas.openxmlformats.org/officeDocument/2006/relationships/tags" Target="../tags/tag143.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3" Type="http://schemas.openxmlformats.org/officeDocument/2006/relationships/tags" Target="../tags/tag139.xml"/><Relationship Id="rId2" Type="http://schemas.openxmlformats.org/officeDocument/2006/relationships/tags" Target="../tags/tag138.xml"/><Relationship Id="rId12" Type="http://schemas.openxmlformats.org/officeDocument/2006/relationships/notesSlide" Target="../notesSlides/notesSlide18.xml"/><Relationship Id="rId11" Type="http://schemas.openxmlformats.org/officeDocument/2006/relationships/slideLayout" Target="../slideLayouts/slideLayout6.xml"/><Relationship Id="rId10" Type="http://schemas.openxmlformats.org/officeDocument/2006/relationships/tags" Target="../tags/tag146.xml"/><Relationship Id="rId1" Type="http://schemas.openxmlformats.org/officeDocument/2006/relationships/tags" Target="../tags/tag137.xml"/></Relationships>
</file>

<file path=ppt/slides/_rels/slide19.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3" Type="http://schemas.openxmlformats.org/officeDocument/2006/relationships/notesSlide" Target="../notesSlides/notesSlide19.xml"/><Relationship Id="rId12" Type="http://schemas.openxmlformats.org/officeDocument/2006/relationships/slideLayout" Target="../slideLayouts/slideLayout6.xml"/><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tags" Target="../tags/tag1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4" Type="http://schemas.openxmlformats.org/officeDocument/2006/relationships/notesSlide" Target="../notesSlides/notesSlide20.xml"/><Relationship Id="rId13" Type="http://schemas.openxmlformats.org/officeDocument/2006/relationships/slideLayout" Target="../slideLayouts/slideLayout6.xml"/><Relationship Id="rId12" Type="http://schemas.openxmlformats.org/officeDocument/2006/relationships/tags" Target="../tags/tag168.xml"/><Relationship Id="rId11" Type="http://schemas.openxmlformats.org/officeDocument/2006/relationships/tags" Target="../tags/tag167.xml"/><Relationship Id="rId10" Type="http://schemas.openxmlformats.org/officeDocument/2006/relationships/tags" Target="../tags/tag166.xml"/><Relationship Id="rId1" Type="http://schemas.openxmlformats.org/officeDocument/2006/relationships/chart" Target="../charts/char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2" Type="http://schemas.openxmlformats.org/officeDocument/2006/relationships/notesSlide" Target="../notesSlides/notesSlide22.xml"/><Relationship Id="rId11" Type="http://schemas.openxmlformats.org/officeDocument/2006/relationships/slideLayout" Target="../slideLayouts/slideLayout6.xml"/><Relationship Id="rId10" Type="http://schemas.openxmlformats.org/officeDocument/2006/relationships/tags" Target="../tags/tag178.xml"/><Relationship Id="rId1" Type="http://schemas.openxmlformats.org/officeDocument/2006/relationships/tags" Target="../tags/tag169.xml"/></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24.xml.rels><?xml version="1.0" encoding="UTF-8" standalone="yes"?>
<Relationships xmlns="http://schemas.openxmlformats.org/package/2006/relationships"><Relationship Id="rId9" Type="http://schemas.openxmlformats.org/officeDocument/2006/relationships/tags" Target="../tags/tag194.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tags" Target="../tags/tag191.xml"/><Relationship Id="rId5" Type="http://schemas.openxmlformats.org/officeDocument/2006/relationships/tags" Target="../tags/tag190.xml"/><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1" Type="http://schemas.openxmlformats.org/officeDocument/2006/relationships/notesSlide" Target="../notesSlides/notesSlide24.xml"/><Relationship Id="rId10" Type="http://schemas.openxmlformats.org/officeDocument/2006/relationships/slideLayout" Target="../slideLayouts/slideLayout6.xml"/><Relationship Id="rId1" Type="http://schemas.openxmlformats.org/officeDocument/2006/relationships/tags" Target="../tags/tag186.xml"/></Relationships>
</file>

<file path=ppt/slides/_rels/slide25.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2" Type="http://schemas.openxmlformats.org/officeDocument/2006/relationships/notesSlide" Target="../notesSlides/notesSlide25.xml"/><Relationship Id="rId11" Type="http://schemas.openxmlformats.org/officeDocument/2006/relationships/slideLayout" Target="../slideLayouts/slideLayout6.xml"/><Relationship Id="rId10" Type="http://schemas.openxmlformats.org/officeDocument/2006/relationships/tags" Target="../tags/tag204.xml"/><Relationship Id="rId1" Type="http://schemas.openxmlformats.org/officeDocument/2006/relationships/tags" Target="../tags/tag195.xml"/></Relationships>
</file>

<file path=ppt/slides/_rels/slide26.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2" Type="http://schemas.openxmlformats.org/officeDocument/2006/relationships/notesSlide" Target="../notesSlides/notesSlide26.xml"/><Relationship Id="rId11" Type="http://schemas.openxmlformats.org/officeDocument/2006/relationships/slideLayout" Target="../slideLayouts/slideLayout6.xml"/><Relationship Id="rId10" Type="http://schemas.openxmlformats.org/officeDocument/2006/relationships/tags" Target="../tags/tag214.xml"/><Relationship Id="rId1" Type="http://schemas.openxmlformats.org/officeDocument/2006/relationships/tags" Target="../tags/tag205.xml"/></Relationships>
</file>

<file path=ppt/slides/_rels/slide27.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2" Type="http://schemas.openxmlformats.org/officeDocument/2006/relationships/notesSlide" Target="../notesSlides/notesSlide27.xml"/><Relationship Id="rId11" Type="http://schemas.openxmlformats.org/officeDocument/2006/relationships/slideLayout" Target="../slideLayouts/slideLayout6.xml"/><Relationship Id="rId10" Type="http://schemas.openxmlformats.org/officeDocument/2006/relationships/tags" Target="../tags/tag224.xml"/><Relationship Id="rId1" Type="http://schemas.openxmlformats.org/officeDocument/2006/relationships/tags" Target="../tags/tag215.xml"/></Relationships>
</file>

<file path=ppt/slides/_rels/slide28.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2" Type="http://schemas.openxmlformats.org/officeDocument/2006/relationships/notesSlide" Target="../notesSlides/notesSlide28.xml"/><Relationship Id="rId11" Type="http://schemas.openxmlformats.org/officeDocument/2006/relationships/slideLayout" Target="../slideLayouts/slideLayout6.xml"/><Relationship Id="rId10" Type="http://schemas.openxmlformats.org/officeDocument/2006/relationships/tags" Target="../tags/tag234.xml"/><Relationship Id="rId1" Type="http://schemas.openxmlformats.org/officeDocument/2006/relationships/tags" Target="../tags/tag225.xml"/></Relationships>
</file>

<file path=ppt/slides/_rels/slide29.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2" Type="http://schemas.openxmlformats.org/officeDocument/2006/relationships/notesSlide" Target="../notesSlides/notesSlide29.xml"/><Relationship Id="rId11" Type="http://schemas.openxmlformats.org/officeDocument/2006/relationships/slideLayout" Target="../slideLayouts/slideLayout6.xml"/><Relationship Id="rId10" Type="http://schemas.openxmlformats.org/officeDocument/2006/relationships/tags" Target="../tags/tag244.xml"/><Relationship Id="rId1" Type="http://schemas.openxmlformats.org/officeDocument/2006/relationships/tags" Target="../tags/tag23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6.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tags" Target="../tags/tag24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2" Type="http://schemas.openxmlformats.org/officeDocument/2006/relationships/notesSlide" Target="../notesSlides/notesSlide6.xml"/><Relationship Id="rId11" Type="http://schemas.openxmlformats.org/officeDocument/2006/relationships/slideLayout" Target="../slideLayouts/slideLayout6.xml"/><Relationship Id="rId10" Type="http://schemas.openxmlformats.org/officeDocument/2006/relationships/tags" Target="../tags/tag2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2" Type="http://schemas.openxmlformats.org/officeDocument/2006/relationships/notesSlide" Target="../notesSlides/notesSlide7.xml"/><Relationship Id="rId11" Type="http://schemas.openxmlformats.org/officeDocument/2006/relationships/slideLayout" Target="../slideLayouts/slideLayout6.xml"/><Relationship Id="rId10" Type="http://schemas.openxmlformats.org/officeDocument/2006/relationships/tags" Target="../tags/tag34.xml"/><Relationship Id="rId1" Type="http://schemas.openxmlformats.org/officeDocument/2006/relationships/tags" Target="../tags/tag25.xml"/></Relationships>
</file>

<file path=ppt/slides/_rels/slide8.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2" Type="http://schemas.openxmlformats.org/officeDocument/2006/relationships/notesSlide" Target="../notesSlides/notesSlide8.xml"/><Relationship Id="rId11" Type="http://schemas.openxmlformats.org/officeDocument/2006/relationships/slideLayout" Target="../slideLayouts/slideLayout6.xml"/><Relationship Id="rId10" Type="http://schemas.openxmlformats.org/officeDocument/2006/relationships/tags" Target="../tags/tag44.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3" Type="http://schemas.openxmlformats.org/officeDocument/2006/relationships/notesSlide" Target="../notesSlides/notesSlide9.xml"/><Relationship Id="rId12" Type="http://schemas.openxmlformats.org/officeDocument/2006/relationships/slideLayout" Target="../slideLayouts/slideLayout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0"/>
            <a:ext cx="12205970" cy="6865620"/>
          </a:xfrm>
          <a:prstGeom prst="rect">
            <a:avLst/>
          </a:prstGeom>
        </p:spPr>
      </p:pic>
      <p:grpSp>
        <p:nvGrpSpPr>
          <p:cNvPr id="3" name="组合 2"/>
          <p:cNvGrpSpPr/>
          <p:nvPr/>
        </p:nvGrpSpPr>
        <p:grpSpPr>
          <a:xfrm>
            <a:off x="1029729" y="2061860"/>
            <a:ext cx="10289059" cy="3721040"/>
            <a:chOff x="1029729" y="2084659"/>
            <a:chExt cx="10289059" cy="3721040"/>
          </a:xfrm>
        </p:grpSpPr>
        <p:sp>
          <p:nvSpPr>
            <p:cNvPr id="9" name="PA_文本框 8"/>
            <p:cNvSpPr txBox="1"/>
            <p:nvPr>
              <p:custDataLst>
                <p:tags r:id="rId2"/>
              </p:custDataLst>
            </p:nvPr>
          </p:nvSpPr>
          <p:spPr>
            <a:xfrm>
              <a:off x="1029729" y="2084659"/>
              <a:ext cx="10289059" cy="1661993"/>
            </a:xfrm>
            <a:prstGeom prst="rect">
              <a:avLst/>
            </a:prstGeom>
            <a:noFill/>
          </p:spPr>
          <p:txBody>
            <a:bodyPr wrap="square" rtlCol="0">
              <a:spAutoFit/>
            </a:bodyPr>
            <a:lstStyle/>
            <a:p>
              <a:pPr algn="ctr">
                <a:lnSpc>
                  <a:spcPct val="150000"/>
                </a:lnSpc>
              </a:pPr>
              <a:r>
                <a:rPr lang="zh-CN" sz="4000" b="1" dirty="0">
                  <a:solidFill>
                    <a:srgbClr val="0070C0"/>
                  </a:solidFill>
                  <a:latin typeface="微软雅黑" panose="020B0503020204020204" charset="-122"/>
                  <a:ea typeface="微软雅黑" panose="020B0503020204020204" charset="-122"/>
                  <a:cs typeface="Arial" panose="020B0604020202020204" pitchFamily="34" charset="0"/>
                  <a:sym typeface="+mn-ea"/>
                </a:rPr>
                <a:t>移动云</a:t>
              </a:r>
              <a:r>
                <a:rPr lang="zh-CN" sz="4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市场</a:t>
              </a:r>
              <a:r>
                <a:rPr lang="zh-CN" altLang="en-US" sz="4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洞察、</a:t>
              </a:r>
              <a:r>
                <a:rPr lang="zh-CN" sz="4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行业</a:t>
              </a:r>
              <a:r>
                <a:rPr lang="zh-CN" altLang="en-US" sz="4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分析</a:t>
              </a:r>
              <a:r>
                <a:rPr lang="zh-CN" altLang="en-US" sz="4000" b="1" dirty="0" smtClean="0">
                  <a:solidFill>
                    <a:srgbClr val="0070C0"/>
                  </a:solidFill>
                  <a:latin typeface="微软雅黑" panose="020B0503020204020204" charset="-122"/>
                  <a:ea typeface="微软雅黑" panose="020B0503020204020204" charset="-122"/>
                  <a:cs typeface="Arial" panose="020B0604020202020204" pitchFamily="34" charset="0"/>
                  <a:sym typeface="+mn-ea"/>
                </a:rPr>
                <a:t>及</a:t>
              </a:r>
              <a:r>
                <a:rPr lang="zh-CN" altLang="en-US" sz="4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产品</a:t>
              </a:r>
              <a:r>
                <a:rPr lang="zh-CN" sz="4000" b="1" dirty="0" smtClean="0">
                  <a:solidFill>
                    <a:srgbClr val="FF0000"/>
                  </a:solidFill>
                  <a:latin typeface="微软雅黑" panose="020B0503020204020204" charset="-122"/>
                  <a:ea typeface="微软雅黑" panose="020B0503020204020204" charset="-122"/>
                  <a:cs typeface="Arial" panose="020B0604020202020204" pitchFamily="34" charset="0"/>
                  <a:sym typeface="+mn-ea"/>
                </a:rPr>
                <a:t>供给</a:t>
              </a:r>
              <a:r>
                <a:rPr lang="zh-CN" sz="4000" b="1" dirty="0" smtClean="0">
                  <a:solidFill>
                    <a:srgbClr val="0070C0"/>
                  </a:solidFill>
                  <a:latin typeface="微软雅黑" panose="020B0503020204020204" charset="-122"/>
                  <a:ea typeface="微软雅黑" panose="020B0503020204020204" charset="-122"/>
                  <a:cs typeface="Arial" panose="020B0604020202020204" pitchFamily="34" charset="0"/>
                  <a:sym typeface="+mn-ea"/>
                </a:rPr>
                <a:t>研究</a:t>
              </a:r>
              <a:endParaRPr lang="en-US" altLang="zh-CN" sz="4000" b="1" dirty="0" smtClean="0">
                <a:solidFill>
                  <a:srgbClr val="0070C0"/>
                </a:solidFill>
                <a:latin typeface="微软雅黑" panose="020B0503020204020204" charset="-122"/>
                <a:ea typeface="微软雅黑" panose="020B0503020204020204" charset="-122"/>
                <a:cs typeface="Arial" panose="020B0604020202020204" pitchFamily="34" charset="0"/>
                <a:sym typeface="+mn-ea"/>
              </a:endParaRPr>
            </a:p>
            <a:p>
              <a:pPr algn="ctr">
                <a:lnSpc>
                  <a:spcPct val="150000"/>
                </a:lnSpc>
              </a:pPr>
              <a:r>
                <a:rPr lang="en-US" altLang="zh-CN" sz="2800" dirty="0" smtClean="0">
                  <a:solidFill>
                    <a:srgbClr val="0070C0"/>
                  </a:solidFill>
                  <a:latin typeface="微软雅黑" panose="020B0503020204020204" charset="-122"/>
                  <a:ea typeface="微软雅黑" panose="020B0503020204020204" charset="-122"/>
                  <a:cs typeface="Arial" panose="020B0604020202020204" pitchFamily="34" charset="0"/>
                  <a:sym typeface="+mn-ea"/>
                </a:rPr>
                <a:t>——</a:t>
              </a:r>
              <a:r>
                <a:rPr lang="zh-CN" altLang="en-US" sz="2800" dirty="0" smtClean="0">
                  <a:solidFill>
                    <a:srgbClr val="0070C0"/>
                  </a:solidFill>
                  <a:latin typeface="微软雅黑" panose="020B0503020204020204" charset="-122"/>
                  <a:ea typeface="微软雅黑" panose="020B0503020204020204" charset="-122"/>
                  <a:cs typeface="Arial" panose="020B0604020202020204" pitchFamily="34" charset="0"/>
                  <a:sym typeface="+mn-ea"/>
                </a:rPr>
                <a:t>分</a:t>
              </a:r>
              <a:r>
                <a:rPr lang="zh-CN" altLang="en-US" sz="2800" dirty="0" smtClean="0">
                  <a:solidFill>
                    <a:srgbClr val="0070C0"/>
                  </a:solidFill>
                  <a:latin typeface="微软雅黑" panose="020B0503020204020204" charset="-122"/>
                  <a:ea typeface="微软雅黑" panose="020B0503020204020204" charset="-122"/>
                  <a:cs typeface="Arial" panose="020B0604020202020204" pitchFamily="34" charset="0"/>
                  <a:sym typeface="+mn-ea"/>
                </a:rPr>
                <a:t>地市、分行业、分客</a:t>
              </a:r>
              <a:r>
                <a:rPr lang="zh-CN" altLang="en-US" sz="2800" dirty="0" smtClean="0">
                  <a:solidFill>
                    <a:srgbClr val="0070C0"/>
                  </a:solidFill>
                  <a:latin typeface="微软雅黑" panose="020B0503020204020204" charset="-122"/>
                  <a:ea typeface="微软雅黑" panose="020B0503020204020204" charset="-122"/>
                  <a:cs typeface="Arial" panose="020B0604020202020204" pitchFamily="34" charset="0"/>
                  <a:sym typeface="+mn-ea"/>
                </a:rPr>
                <a:t>群待拓清单及产品拓展方案</a:t>
              </a:r>
              <a:endParaRPr lang="zh-CN" sz="2800" dirty="0">
                <a:solidFill>
                  <a:srgbClr val="0070C0"/>
                </a:solidFill>
                <a:latin typeface="微软雅黑" panose="020B0503020204020204" charset="-122"/>
                <a:ea typeface="微软雅黑" panose="020B0503020204020204" charset="-122"/>
                <a:cs typeface="Arial" panose="020B0604020202020204" pitchFamily="34" charset="0"/>
              </a:endParaRPr>
            </a:p>
          </p:txBody>
        </p:sp>
        <p:sp>
          <p:nvSpPr>
            <p:cNvPr id="14" name="PA_矩形 13"/>
            <p:cNvSpPr/>
            <p:nvPr>
              <p:custDataLst>
                <p:tags r:id="rId3"/>
              </p:custDataLst>
            </p:nvPr>
          </p:nvSpPr>
          <p:spPr>
            <a:xfrm>
              <a:off x="5320675" y="4883679"/>
              <a:ext cx="1554480" cy="922020"/>
            </a:xfrm>
            <a:prstGeom prst="rect">
              <a:avLst/>
            </a:prstGeom>
            <a:noFill/>
          </p:spPr>
          <p:txBody>
            <a:bodyPr wrap="none">
              <a:spAutoFit/>
            </a:bodyPr>
            <a:lstStyle/>
            <a:p>
              <a:pPr algn="ctr">
                <a:lnSpc>
                  <a:spcPct val="150000"/>
                </a:lnSpc>
                <a:buClrTx/>
                <a:buSzTx/>
                <a:buFontTx/>
              </a:pPr>
              <a:r>
                <a:rPr lang="zh-CN" b="1" dirty="0">
                  <a:solidFill>
                    <a:srgbClr val="0070C0"/>
                  </a:solidFill>
                  <a:latin typeface="微软雅黑" panose="020B0503020204020204" charset="-122"/>
                  <a:ea typeface="微软雅黑" panose="020B0503020204020204" charset="-122"/>
                  <a:cs typeface="+mn-ea"/>
                </a:rPr>
                <a:t>云智产品专班</a:t>
              </a:r>
              <a:endParaRPr lang="zh-CN" b="1" dirty="0">
                <a:solidFill>
                  <a:srgbClr val="0070C0"/>
                </a:solidFill>
                <a:latin typeface="微软雅黑" panose="020B0503020204020204" charset="-122"/>
                <a:ea typeface="微软雅黑" panose="020B0503020204020204" charset="-122"/>
                <a:cs typeface="+mn-ea"/>
              </a:endParaRPr>
            </a:p>
            <a:p>
              <a:pPr algn="ctr">
                <a:lnSpc>
                  <a:spcPct val="150000"/>
                </a:lnSpc>
                <a:buClrTx/>
                <a:buSzTx/>
                <a:buFontTx/>
              </a:pPr>
              <a:r>
                <a:rPr lang="zh-CN" b="1" dirty="0">
                  <a:solidFill>
                    <a:srgbClr val="0070C0"/>
                  </a:solidFill>
                  <a:latin typeface="微软雅黑" panose="020B0503020204020204" charset="-122"/>
                  <a:ea typeface="微软雅黑" panose="020B0503020204020204" charset="-122"/>
                  <a:cs typeface="+mn-ea"/>
                </a:rPr>
                <a:t>202</a:t>
              </a:r>
              <a:r>
                <a:rPr lang="en-US" altLang="zh-CN" b="1" dirty="0">
                  <a:solidFill>
                    <a:srgbClr val="0070C0"/>
                  </a:solidFill>
                  <a:latin typeface="微软雅黑" panose="020B0503020204020204" charset="-122"/>
                  <a:ea typeface="微软雅黑" panose="020B0503020204020204" charset="-122"/>
                  <a:cs typeface="+mn-ea"/>
                </a:rPr>
                <a:t>5</a:t>
              </a:r>
              <a:r>
                <a:rPr lang="zh-CN" b="1" dirty="0">
                  <a:solidFill>
                    <a:srgbClr val="0070C0"/>
                  </a:solidFill>
                  <a:latin typeface="微软雅黑" panose="020B0503020204020204" charset="-122"/>
                  <a:ea typeface="微软雅黑" panose="020B0503020204020204" charset="-122"/>
                  <a:cs typeface="+mn-ea"/>
                </a:rPr>
                <a:t>年</a:t>
              </a:r>
              <a:r>
                <a:rPr lang="en-US" altLang="zh-CN" b="1" dirty="0">
                  <a:solidFill>
                    <a:srgbClr val="0070C0"/>
                  </a:solidFill>
                  <a:latin typeface="微软雅黑" panose="020B0503020204020204" charset="-122"/>
                  <a:ea typeface="微软雅黑" panose="020B0503020204020204" charset="-122"/>
                  <a:cs typeface="+mn-ea"/>
                </a:rPr>
                <a:t>5</a:t>
              </a:r>
              <a:r>
                <a:rPr lang="zh-CN" b="1" dirty="0">
                  <a:solidFill>
                    <a:srgbClr val="0070C0"/>
                  </a:solidFill>
                  <a:latin typeface="微软雅黑" panose="020B0503020204020204" charset="-122"/>
                  <a:ea typeface="微软雅黑" panose="020B0503020204020204" charset="-122"/>
                  <a:cs typeface="+mn-ea"/>
                </a:rPr>
                <a:t>月</a:t>
              </a:r>
              <a:endParaRPr lang="zh-CN" b="1" dirty="0">
                <a:solidFill>
                  <a:srgbClr val="0070C0"/>
                </a:solidFill>
                <a:latin typeface="微软雅黑" panose="020B0503020204020204" charset="-122"/>
                <a:ea typeface="微软雅黑" panose="020B0503020204020204" charset="-122"/>
                <a:cs typeface="+mn-ea"/>
              </a:endParaRPr>
            </a:p>
          </p:txBody>
        </p:sp>
      </p:grpSp>
    </p:spTree>
  </p:cSld>
  <p:clrMapOvr>
    <a:masterClrMapping/>
  </p:clrMapOvr>
  <p:transition spd="slow" advClick="0" advTm="5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654540" cy="495300"/>
          </a:xfrm>
        </p:spPr>
        <p:txBody>
          <a:bodyPr vert="horz" wrap="square" lIns="91440" tIns="45720" rIns="91440" bIns="45720" anchor="ctr" anchorCtr="0">
            <a:noAutofit/>
          </a:bodyPr>
          <a:lstStyle/>
          <a:p>
            <a:pPr algn="l" eaLnBrk="1" hangingPunct="1"/>
            <a:r>
              <a:rPr lang="zh-CN" dirty="0">
                <a:solidFill>
                  <a:schemeClr val="accent6"/>
                </a:solidFill>
              </a:rPr>
              <a:t>本溪</a:t>
            </a:r>
            <a:r>
              <a:rPr lang="zh-CN" dirty="0"/>
              <a:t>战客</a:t>
            </a:r>
            <a:r>
              <a:rPr lang="zh-CN" dirty="0"/>
              <a:t>上云画像：</a:t>
            </a:r>
            <a:r>
              <a:rPr lang="zh-CN" altLang="en-US"/>
              <a:t>云计算服务营收低，行业价值挖掘不足</a:t>
            </a:r>
            <a:endParaRPr lang="zh-CN" altLang="en-US"/>
          </a:p>
        </p:txBody>
      </p:sp>
      <p:sp>
        <p:nvSpPr>
          <p:cNvPr id="3" name="文本框 2"/>
          <p:cNvSpPr txBox="1"/>
          <p:nvPr/>
        </p:nvSpPr>
        <p:spPr>
          <a:xfrm>
            <a:off x="-81915" y="940435"/>
            <a:ext cx="12373610" cy="39116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300" b="1">
                <a:solidFill>
                  <a:srgbClr val="0070C0"/>
                </a:solidFill>
                <a:latin typeface="微软雅黑" panose="020B0503020204020204" charset="-122"/>
                <a:ea typeface="微软雅黑" panose="020B0503020204020204" charset="-122"/>
                <a:sym typeface="+mn-ea"/>
              </a:rPr>
              <a:t>本溪战客目标客户累计</a:t>
            </a:r>
            <a:r>
              <a:rPr lang="en-US" altLang="zh-CN" sz="1300" b="1">
                <a:solidFill>
                  <a:srgbClr val="0070C0"/>
                </a:solidFill>
                <a:latin typeface="微软雅黑" panose="020B0503020204020204" charset="-122"/>
                <a:ea typeface="微软雅黑" panose="020B0503020204020204" charset="-122"/>
                <a:sym typeface="+mn-ea"/>
              </a:rPr>
              <a:t>1833</a:t>
            </a:r>
            <a:r>
              <a:rPr lang="zh-CN" altLang="en-US" sz="1300" b="1">
                <a:solidFill>
                  <a:srgbClr val="0070C0"/>
                </a:solidFill>
                <a:latin typeface="微软雅黑" panose="020B0503020204020204" charset="-122"/>
                <a:ea typeface="微软雅黑" panose="020B0503020204020204" charset="-122"/>
                <a:sym typeface="+mn-ea"/>
              </a:rPr>
              <a:t>户，建档率</a:t>
            </a:r>
            <a:r>
              <a:rPr lang="en-US" altLang="zh-CN" sz="1300" b="1">
                <a:solidFill>
                  <a:srgbClr val="0070C0"/>
                </a:solidFill>
                <a:latin typeface="微软雅黑" panose="020B0503020204020204" charset="-122"/>
                <a:ea typeface="微软雅黑" panose="020B0503020204020204" charset="-122"/>
                <a:sym typeface="+mn-ea"/>
              </a:rPr>
              <a:t>82%</a:t>
            </a:r>
            <a:r>
              <a:rPr lang="zh-CN" altLang="en-US" sz="1300" b="1">
                <a:solidFill>
                  <a:srgbClr val="0070C0"/>
                </a:solidFill>
                <a:latin typeface="微软雅黑" panose="020B0503020204020204" charset="-122"/>
                <a:ea typeface="微软雅黑" panose="020B0503020204020204" charset="-122"/>
                <a:sym typeface="+mn-ea"/>
              </a:rPr>
              <a:t>，</a:t>
            </a:r>
            <a:r>
              <a:rPr lang="zh-CN" sz="1300" b="1">
                <a:solidFill>
                  <a:srgbClr val="0070C0"/>
                </a:solidFill>
                <a:latin typeface="微软雅黑" panose="020B0503020204020204" charset="-122"/>
                <a:ea typeface="微软雅黑" panose="020B0503020204020204" charset="-122"/>
                <a:sym typeface="+mn-ea"/>
              </a:rPr>
              <a:t>列全省</a:t>
            </a:r>
            <a:r>
              <a:rPr lang="zh-CN" sz="1300" b="1">
                <a:solidFill>
                  <a:srgbClr val="FF0000"/>
                </a:solidFill>
                <a:latin typeface="微软雅黑" panose="020B0503020204020204" charset="-122"/>
                <a:ea typeface="微软雅黑" panose="020B0503020204020204" charset="-122"/>
                <a:sym typeface="+mn-ea"/>
              </a:rPr>
              <a:t>第</a:t>
            </a:r>
            <a:r>
              <a:rPr lang="en-US" altLang="zh-CN" sz="1300" b="1">
                <a:solidFill>
                  <a:srgbClr val="FF0000"/>
                </a:solidFill>
                <a:latin typeface="微软雅黑" panose="020B0503020204020204" charset="-122"/>
                <a:ea typeface="微软雅黑" panose="020B0503020204020204" charset="-122"/>
                <a:sym typeface="+mn-ea"/>
              </a:rPr>
              <a:t>13</a:t>
            </a:r>
            <a:r>
              <a:rPr lang="zh-CN" altLang="en-US" sz="1300" b="1">
                <a:solidFill>
                  <a:srgbClr val="FF0000"/>
                </a:solidFill>
                <a:latin typeface="微软雅黑" panose="020B0503020204020204" charset="-122"/>
                <a:ea typeface="微软雅黑" panose="020B0503020204020204" charset="-122"/>
                <a:sym typeface="+mn-ea"/>
              </a:rPr>
              <a:t>名</a:t>
            </a:r>
            <a:r>
              <a:rPr lang="zh-CN" altLang="en-US" sz="1300" b="1">
                <a:solidFill>
                  <a:srgbClr val="0070C0"/>
                </a:solidFill>
                <a:latin typeface="微软雅黑" panose="020B0503020204020204" charset="-122"/>
                <a:ea typeface="微软雅黑" panose="020B0503020204020204" charset="-122"/>
                <a:sym typeface="+mn-ea"/>
              </a:rPr>
              <a:t>，云计算渗透率达</a:t>
            </a:r>
            <a:r>
              <a:rPr lang="en-US" altLang="zh-CN" sz="1300" b="1">
                <a:solidFill>
                  <a:srgbClr val="0070C0"/>
                </a:solidFill>
                <a:latin typeface="微软雅黑" panose="020B0503020204020204" charset="-122"/>
                <a:ea typeface="微软雅黑" panose="020B0503020204020204" charset="-122"/>
                <a:sym typeface="+mn-ea"/>
              </a:rPr>
              <a:t>14.31%</a:t>
            </a:r>
            <a:r>
              <a:rPr lang="zh-CN" sz="1300" b="1">
                <a:solidFill>
                  <a:srgbClr val="0070C0"/>
                </a:solidFill>
                <a:latin typeface="微软雅黑" panose="020B0503020204020204" charset="-122"/>
                <a:ea typeface="微软雅黑" panose="020B0503020204020204" charset="-122"/>
                <a:sym typeface="+mn-ea"/>
              </a:rPr>
              <a:t>，列全省</a:t>
            </a:r>
            <a:r>
              <a:rPr lang="zh-CN" sz="1300" b="1">
                <a:solidFill>
                  <a:srgbClr val="FF0000"/>
                </a:solidFill>
                <a:latin typeface="微软雅黑" panose="020B0503020204020204" charset="-122"/>
                <a:ea typeface="微软雅黑" panose="020B0503020204020204" charset="-122"/>
                <a:sym typeface="+mn-ea"/>
              </a:rPr>
              <a:t>第</a:t>
            </a:r>
            <a:r>
              <a:rPr lang="en-US" altLang="zh-CN" sz="1300" b="1">
                <a:solidFill>
                  <a:srgbClr val="FF0000"/>
                </a:solidFill>
                <a:latin typeface="微软雅黑" panose="020B0503020204020204" charset="-122"/>
                <a:ea typeface="微软雅黑" panose="020B0503020204020204" charset="-122"/>
                <a:sym typeface="+mn-ea"/>
              </a:rPr>
              <a:t>9</a:t>
            </a:r>
            <a:r>
              <a:rPr lang="zh-CN" altLang="en-US" sz="1300" b="1">
                <a:solidFill>
                  <a:srgbClr val="FF0000"/>
                </a:solidFill>
                <a:latin typeface="微软雅黑" panose="020B0503020204020204" charset="-122"/>
                <a:ea typeface="微软雅黑" panose="020B0503020204020204" charset="-122"/>
                <a:sym typeface="+mn-ea"/>
              </a:rPr>
              <a:t>名</a:t>
            </a:r>
            <a:r>
              <a:rPr lang="zh-CN" altLang="en-US" sz="1300" b="1">
                <a:solidFill>
                  <a:srgbClr val="0070C0"/>
                </a:solidFill>
                <a:latin typeface="微软雅黑" panose="020B0503020204020204" charset="-122"/>
                <a:ea typeface="微软雅黑" panose="020B0503020204020204" charset="-122"/>
                <a:sym typeface="+mn-ea"/>
              </a:rPr>
              <a:t>，贡献率达</a:t>
            </a:r>
            <a:r>
              <a:rPr lang="en-US" altLang="zh-CN" sz="1300" b="1">
                <a:solidFill>
                  <a:srgbClr val="0070C0"/>
                </a:solidFill>
                <a:latin typeface="微软雅黑" panose="020B0503020204020204" charset="-122"/>
                <a:ea typeface="微软雅黑" panose="020B0503020204020204" charset="-122"/>
                <a:sym typeface="+mn-ea"/>
              </a:rPr>
              <a:t>27.10%</a:t>
            </a:r>
            <a:r>
              <a:rPr lang="zh-CN" altLang="en-US" sz="1300" b="1">
                <a:solidFill>
                  <a:srgbClr val="0070C0"/>
                </a:solidFill>
                <a:latin typeface="微软雅黑" panose="020B0503020204020204" charset="-122"/>
                <a:ea typeface="微软雅黑" panose="020B0503020204020204" charset="-122"/>
                <a:sym typeface="+mn-ea"/>
              </a:rPr>
              <a:t>，</a:t>
            </a:r>
            <a:r>
              <a:rPr lang="en-US" altLang="zh-CN" sz="1300" b="1">
                <a:solidFill>
                  <a:srgbClr val="0070C0"/>
                </a:solidFill>
                <a:latin typeface="微软雅黑" panose="020B0503020204020204" charset="-122"/>
                <a:ea typeface="微软雅黑" panose="020B0503020204020204" charset="-122"/>
                <a:sym typeface="+mn-ea"/>
              </a:rPr>
              <a:t>1-3</a:t>
            </a:r>
            <a:r>
              <a:rPr lang="zh-CN" altLang="en-US" sz="1300" b="1">
                <a:solidFill>
                  <a:srgbClr val="0070C0"/>
                </a:solidFill>
                <a:latin typeface="微软雅黑" panose="020B0503020204020204" charset="-122"/>
                <a:ea typeface="微软雅黑" panose="020B0503020204020204" charset="-122"/>
                <a:sym typeface="+mn-ea"/>
              </a:rPr>
              <a:t>月单客户平均贡献达</a:t>
            </a:r>
            <a:r>
              <a:rPr lang="en-US" altLang="zh-CN" sz="1300" b="1">
                <a:solidFill>
                  <a:srgbClr val="0070C0"/>
                </a:solidFill>
                <a:latin typeface="微软雅黑" panose="020B0503020204020204" charset="-122"/>
                <a:ea typeface="微软雅黑" panose="020B0503020204020204" charset="-122"/>
                <a:sym typeface="+mn-ea"/>
              </a:rPr>
              <a:t>10.94</a:t>
            </a:r>
            <a:r>
              <a:rPr lang="zh-CN" altLang="en-US" sz="1300" b="1">
                <a:solidFill>
                  <a:srgbClr val="0070C0"/>
                </a:solidFill>
                <a:latin typeface="微软雅黑" panose="020B0503020204020204" charset="-122"/>
                <a:ea typeface="微软雅黑" panose="020B0503020204020204" charset="-122"/>
                <a:sym typeface="+mn-ea"/>
              </a:rPr>
              <a:t>万元。</a:t>
            </a:r>
            <a:endParaRPr lang="zh-CN" altLang="en-US" sz="13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3" name="矩形 12"/>
          <p:cNvSpPr/>
          <p:nvPr>
            <p:custDataLst>
              <p:tags r:id="rId6"/>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7"/>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8"/>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9"/>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072515" y="1867535"/>
            <a:ext cx="434213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钢铁医药双升级，文旅生态经济，教育人才筑基</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156460"/>
            <a:ext cx="2877820" cy="1614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工业：</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本溪钢铁集团</a:t>
            </a:r>
            <a:r>
              <a:rPr lang="zh-CN" sz="1100" b="1" kern="0" dirty="0" smtClean="0">
                <a:latin typeface="微软雅黑" panose="020B0503020204020204" charset="-122"/>
                <a:ea typeface="微软雅黑" panose="020B0503020204020204" charset="-122"/>
                <a:cs typeface="微软雅黑" panose="020B0503020204020204" charset="-122"/>
                <a:sym typeface="+mn-ea"/>
              </a:rPr>
              <a:t>、</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桥北钢铁深加工产业园</a:t>
            </a:r>
            <a:r>
              <a:rPr lang="zh-CN" sz="1100" b="1" kern="0" dirty="0" smtClean="0">
                <a:latin typeface="微软雅黑" panose="020B0503020204020204" charset="-122"/>
                <a:ea typeface="微软雅黑" panose="020B0503020204020204" charset="-122"/>
                <a:cs typeface="微软雅黑" panose="020B0503020204020204" charset="-122"/>
                <a:sym typeface="+mn-ea"/>
              </a:rPr>
              <a:t>、</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大台沟铁矿、辽宁中医药大学产学研基地</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旅游：</a:t>
            </a:r>
            <a:r>
              <a:rPr lang="zh-CN" altLang="en-US" sz="1100" b="1" kern="0" dirty="0" smtClean="0">
                <a:solidFill>
                  <a:srgbClr val="202020"/>
                </a:solidFill>
                <a:latin typeface="微软雅黑" panose="020B0503020204020204" charset="-122"/>
                <a:ea typeface="微软雅黑" panose="020B0503020204020204" charset="-122"/>
                <a:cs typeface="微软雅黑" panose="020B0503020204020204" charset="-122"/>
                <a:sym typeface="+mn-ea"/>
              </a:rPr>
              <a:t>本溪水洞、五女山、花溪沐、枫香谷</a:t>
            </a:r>
            <a:endParaRPr lang="zh-CN" altLang="en-US" sz="1100" b="1" kern="0" dirty="0" smtClean="0">
              <a:solidFill>
                <a:srgbClr val="202020"/>
              </a:solidFill>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省属重点院校：</a:t>
            </a:r>
            <a:r>
              <a:rPr lang="en-US" sz="1100" b="1" kern="0" dirty="0" smtClean="0">
                <a:latin typeface="微软雅黑" panose="020B0503020204020204" charset="-122"/>
                <a:ea typeface="微软雅黑" panose="020B0503020204020204" charset="-122"/>
                <a:cs typeface="微软雅黑" panose="020B0503020204020204" charset="-122"/>
                <a:sym typeface="+mn-ea"/>
              </a:rPr>
              <a:t>2</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所</a:t>
            </a:r>
            <a:r>
              <a:rPr lang="en-US" altLang="zh-CN" sz="1100" b="1" kern="0" dirty="0" smtClean="0">
                <a:latin typeface="微软雅黑" panose="020B0503020204020204" charset="-122"/>
                <a:ea typeface="微软雅黑" panose="020B0503020204020204" charset="-122"/>
                <a:cs typeface="微软雅黑" panose="020B0503020204020204" charset="-122"/>
                <a:sym typeface="+mn-ea"/>
              </a:rPr>
              <a:t>  </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市属学校：</a:t>
            </a:r>
            <a:r>
              <a:rPr lang="en-US" sz="1100" b="1" kern="0" dirty="0" smtClean="0">
                <a:latin typeface="微软雅黑" panose="020B0503020204020204" charset="-122"/>
                <a:ea typeface="微软雅黑" panose="020B0503020204020204" charset="-122"/>
                <a:cs typeface="微软雅黑" panose="020B0503020204020204" charset="-122"/>
                <a:sym typeface="+mn-ea"/>
              </a:rPr>
              <a:t>18</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所</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旅游</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188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33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79</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849120"/>
          <a:ext cx="5596890" cy="4800600"/>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集中在明山区，产业园区渗透薄弱</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中移（苏州）软件技术有限公司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马上消费金融股份有限公司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金融科技集群，本钢系</a:t>
                      </a:r>
                      <a:r>
                        <a:rPr lang="zh-CN" altLang="en-US" sz="1000">
                          <a:latin typeface="微软雅黑" panose="020B0503020204020204" charset="-122"/>
                          <a:ea typeface="微软雅黑" panose="020B0503020204020204" charset="-122"/>
                        </a:rPr>
                        <a:t>互联网企业信息化升级。</a:t>
                      </a:r>
                      <a:endParaRPr lang="zh-CN" altLang="en-US" sz="1000">
                        <a:latin typeface="微软雅黑" panose="020B0503020204020204" charset="-122"/>
                        <a:ea typeface="微软雅黑" panose="020B0503020204020204" charset="-122"/>
                      </a:endParaRPr>
                    </a:p>
                  </a:txBody>
                  <a:tcPr marL="12700" marR="12700" marT="12700" vert="horz" anchor="ctr" anchorCtr="0"/>
                </a:tc>
              </a:tr>
              <a:tr h="51943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覆盖本溪各区县众多党政机构，但部分单位年收入较低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本溪市大数据管理中心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450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以已合作的高潜力客户为标杆，重点挖掘区县和街道办事处等领域需求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应急、司法数字化覆盖率</a:t>
                      </a:r>
                      <a:r>
                        <a:rPr lang="zh-CN" altLang="en-US" sz="1000">
                          <a:latin typeface="微软雅黑" panose="020B0503020204020204" charset="-122"/>
                          <a:ea typeface="微软雅黑" panose="020B0503020204020204" charset="-122"/>
                        </a:rPr>
                        <a:t>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本溪满族自治县住房和城乡建设局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190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深入挖掘司法、生态、消防、交通执法、城市管理等细分领域需求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集中在钢铁、制药、装备制造等领域，云计算服务营收低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本溪钢铁（集团）有限责任公司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辽宁上药好护士药业（集团）有限公司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162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围绕本钢（集团）周边产业链、制药企业集群、装备制造企业，提供定制化服务</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445135">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桓仁东方客运有限公司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主攻本溪客运、环宇客运等</a:t>
                      </a:r>
                      <a:r>
                        <a:rPr lang="zh-CN" altLang="en-US" sz="1000">
                          <a:latin typeface="微软雅黑" panose="020B0503020204020204" charset="-122"/>
                          <a:ea typeface="微软雅黑" panose="020B0503020204020204" charset="-122"/>
                        </a:rPr>
                        <a:t>客户</a:t>
                      </a:r>
                      <a:endParaRPr lang="zh-CN" altLang="en-US" sz="1000">
                        <a:latin typeface="微软雅黑" panose="020B0503020204020204" charset="-122"/>
                        <a:ea typeface="微软雅黑" panose="020B0503020204020204" charset="-122"/>
                      </a:endParaRPr>
                    </a:p>
                  </a:txBody>
                  <a:tcPr marL="12700" marR="12700" marT="12700" vert="horz" anchor="ctr" anchorCtr="0"/>
                </a:tc>
              </a:tr>
              <a:tr h="43815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高校及中小学客户均有覆盖，但整体收入</a:t>
                      </a:r>
                      <a:r>
                        <a:rPr lang="zh-CN" altLang="en-US" sz="1000">
                          <a:latin typeface="微软雅黑" panose="020B0503020204020204" charset="-122"/>
                          <a:ea typeface="微软雅黑" panose="020B0503020204020204" charset="-122"/>
                        </a:rPr>
                        <a:t>较低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本溪市第四高级中学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60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重点拓展本溪市重点高校</a:t>
                      </a:r>
                      <a:r>
                        <a:rPr lang="zh-CN" altLang="en-US" sz="1000">
                          <a:latin typeface="微软雅黑" panose="020B0503020204020204" charset="-122"/>
                          <a:ea typeface="微软雅黑" panose="020B0503020204020204" charset="-122"/>
                        </a:rPr>
                        <a:t>及优质学校</a:t>
                      </a:r>
                      <a:endParaRPr lang="zh-CN" altLang="en-US" sz="1000">
                        <a:latin typeface="微软雅黑" panose="020B0503020204020204" charset="-122"/>
                        <a:ea typeface="微软雅黑" panose="020B0503020204020204" charset="-122"/>
                      </a:endParaRPr>
                    </a:p>
                  </a:txBody>
                  <a:tcPr marL="12700" marR="12700" marT="12700" vert="horz" anchor="ctr" anchorCtr="0"/>
                </a:tc>
              </a:tr>
              <a:tr h="638810">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多数客户尚未产生收入</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辽宁老秃顶子国家级自然保护区管理中心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本溪水洞旅游（集团）股份公司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辽宁五女山旅游开发集团有限公司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数字化保障服务覆盖率不足</a:t>
                      </a:r>
                      <a:r>
                        <a:rPr lang="en-US" altLang="zh-CN" sz="1000">
                          <a:latin typeface="微软雅黑" panose="020B0503020204020204" charset="-122"/>
                          <a:ea typeface="微软雅黑" panose="020B0503020204020204" charset="-122"/>
                        </a:rPr>
                        <a:t>10%</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本溪市社会保险事业管理中心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向智慧医保、社保云服务方向发力，</a:t>
                      </a:r>
                      <a:r>
                        <a:rPr lang="zh-CN" altLang="en-US" sz="1000">
                          <a:latin typeface="微软雅黑" panose="020B0503020204020204" charset="-122"/>
                          <a:ea typeface="微软雅黑" panose="020B0503020204020204" charset="-122"/>
                        </a:rPr>
                        <a:t>同时深化与民政、退役军人事务部门合作</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2" name="文本框 1"/>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头部行业高贡献，</a:t>
            </a:r>
            <a:r>
              <a:rPr lang="zh-CN" altLang="en-US" sz="1200" b="1" u="sng" dirty="0">
                <a:solidFill>
                  <a:srgbClr val="0070C0"/>
                </a:solidFill>
                <a:latin typeface="微软雅黑" panose="020B0503020204020204" charset="-122"/>
                <a:ea typeface="微软雅黑" panose="020B0503020204020204" charset="-122"/>
                <a:sym typeface="+mn-ea"/>
              </a:rPr>
              <a:t>细分市场待深挖</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6" name="表格 5"/>
          <p:cNvGraphicFramePr/>
          <p:nvPr>
            <p:custDataLst>
              <p:tags r:id="rId10"/>
            </p:custDataLst>
          </p:nvPr>
        </p:nvGraphicFramePr>
        <p:xfrm>
          <a:off x="482600" y="4604385"/>
          <a:ext cx="5631180" cy="1905000"/>
        </p:xfrm>
        <a:graphic>
          <a:graphicData uri="http://schemas.openxmlformats.org/drawingml/2006/table">
            <a:tbl>
              <a:tblPr firstRow="1" bandRow="1">
                <a:tableStyleId>{7DF18680-E054-41AD-8BC1-D1AEF772440D}</a:tableStyleId>
              </a:tblPr>
              <a:tblGrid>
                <a:gridCol w="940435"/>
                <a:gridCol w="587375"/>
                <a:gridCol w="585470"/>
                <a:gridCol w="586105"/>
                <a:gridCol w="585470"/>
                <a:gridCol w="584835"/>
                <a:gridCol w="587375"/>
                <a:gridCol w="586740"/>
                <a:gridCol w="587375"/>
              </a:tblGrid>
              <a:tr h="381000">
                <a:tc>
                  <a:txBody>
                    <a:bodyPr/>
                    <a:p>
                      <a:pPr indent="0" algn="ctr">
                        <a:buNone/>
                      </a:pPr>
                      <a:r>
                        <a:rPr lang="zh-CN" sz="1000">
                          <a:latin typeface="微软雅黑" panose="020B0503020204020204" charset="-122"/>
                          <a:ea typeface="微软雅黑" panose="020B0503020204020204" charset="-122"/>
                        </a:rPr>
                        <a:t>重点目标行业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互联网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党政</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治理</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交通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保障</a:t>
                      </a:r>
                      <a:endParaRPr lang="zh-CN"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a:latin typeface="微软雅黑" panose="020B0503020204020204" charset="-122"/>
                          <a:ea typeface="微软雅黑" panose="020B0503020204020204" charset="-122"/>
                        </a:rPr>
                        <a:t>建档率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97%</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73%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78%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87%</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100%</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sz="1000" b="1">
                          <a:solidFill>
                            <a:srgbClr val="FF0000"/>
                          </a:solidFill>
                          <a:latin typeface="微软雅黑" panose="020B0503020204020204" charset="-122"/>
                          <a:ea typeface="微软雅黑" panose="020B0503020204020204" charset="-122"/>
                        </a:rPr>
                        <a:t>本地渗透率</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0">
                          <a:solidFill>
                            <a:schemeClr val="tx1"/>
                          </a:solidFill>
                          <a:latin typeface="微软雅黑" panose="020B0503020204020204" charset="-122"/>
                          <a:ea typeface="微软雅黑" panose="020B0503020204020204" charset="-122"/>
                        </a:rPr>
                        <a:t>30%</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0">
                          <a:solidFill>
                            <a:schemeClr val="tx1"/>
                          </a:solidFill>
                          <a:latin typeface="微软雅黑" panose="020B0503020204020204" charset="-122"/>
                          <a:ea typeface="微软雅黑" panose="020B0503020204020204" charset="-122"/>
                        </a:rPr>
                        <a:t>15%</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9%</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a:latin typeface="微软雅黑" panose="020B0503020204020204" charset="-122"/>
                          <a:ea typeface="微软雅黑" panose="020B0503020204020204" charset="-122"/>
                        </a:rPr>
                        <a:t>全省渗透率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14%</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16%</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b="1">
                          <a:solidFill>
                            <a:srgbClr val="FF0000"/>
                          </a:solidFill>
                          <a:latin typeface="微软雅黑" panose="020B0503020204020204" charset="-122"/>
                          <a:ea typeface="微软雅黑" panose="020B0503020204020204" charset="-122"/>
                        </a:rPr>
                        <a:t>平均贡献</a:t>
                      </a:r>
                      <a:r>
                        <a:rPr lang="en-US" altLang="zh-CN" sz="1000" b="1">
                          <a:solidFill>
                            <a:srgbClr val="FF0000"/>
                          </a:solidFill>
                          <a:latin typeface="微软雅黑" panose="020B0503020204020204" charset="-122"/>
                          <a:ea typeface="微软雅黑" panose="020B0503020204020204" charset="-122"/>
                        </a:rPr>
                        <a:t>/</a:t>
                      </a:r>
                      <a:r>
                        <a:rPr lang="zh-CN" altLang="en-US" sz="1000" b="1">
                          <a:solidFill>
                            <a:srgbClr val="FF0000"/>
                          </a:solidFill>
                          <a:latin typeface="微软雅黑" panose="020B0503020204020204" charset="-122"/>
                          <a:ea typeface="微软雅黑" panose="020B0503020204020204" charset="-122"/>
                        </a:rPr>
                        <a:t>万元</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64.88</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3.87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6.98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0.13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0.03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zh-CN"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800" y="940435"/>
            <a:ext cx="11870690" cy="5883910"/>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382270" y="391795"/>
            <a:ext cx="10092690" cy="495300"/>
          </a:xfrm>
        </p:spPr>
        <p:txBody>
          <a:bodyPr vert="horz" wrap="square" lIns="91440" tIns="45720" rIns="91440" bIns="45720" anchor="ctr" anchorCtr="0">
            <a:noAutofit/>
          </a:bodyPr>
          <a:lstStyle/>
          <a:p>
            <a:pPr algn="l" eaLnBrk="1" hangingPunct="1"/>
            <a:r>
              <a:rPr lang="zh-CN" dirty="0">
                <a:solidFill>
                  <a:schemeClr val="accent6"/>
                </a:solidFill>
              </a:rPr>
              <a:t>丹东</a:t>
            </a:r>
            <a:r>
              <a:rPr lang="zh-CN" dirty="0"/>
              <a:t>战客上云画像：产品渗透率、贡献率低，行业贡献值单一</a:t>
            </a:r>
            <a:endParaRPr lang="zh-CN" altLang="zh-CN" dirty="0"/>
          </a:p>
        </p:txBody>
      </p:sp>
      <p:sp>
        <p:nvSpPr>
          <p:cNvPr id="3" name="文本框 2"/>
          <p:cNvSpPr txBox="1"/>
          <p:nvPr/>
        </p:nvSpPr>
        <p:spPr>
          <a:xfrm>
            <a:off x="-81915" y="940435"/>
            <a:ext cx="12373610"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丹东战客目标客户累计</a:t>
            </a:r>
            <a:r>
              <a:rPr lang="en-US" altLang="zh-CN" sz="1400" b="1">
                <a:solidFill>
                  <a:srgbClr val="0070C0"/>
                </a:solidFill>
                <a:latin typeface="微软雅黑" panose="020B0503020204020204" charset="-122"/>
                <a:ea typeface="微软雅黑" panose="020B0503020204020204" charset="-122"/>
                <a:sym typeface="+mn-ea"/>
              </a:rPr>
              <a:t>2169</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90%</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00B050"/>
                </a:solidFill>
                <a:latin typeface="微软雅黑" panose="020B0503020204020204" charset="-122"/>
                <a:ea typeface="微软雅黑" panose="020B0503020204020204" charset="-122"/>
                <a:sym typeface="+mn-ea"/>
              </a:rPr>
              <a:t>第</a:t>
            </a:r>
            <a:r>
              <a:rPr lang="en-US" altLang="zh-CN" sz="1400" b="1">
                <a:solidFill>
                  <a:srgbClr val="00B050"/>
                </a:solidFill>
                <a:latin typeface="微软雅黑" panose="020B0503020204020204" charset="-122"/>
                <a:ea typeface="微软雅黑" panose="020B0503020204020204" charset="-122"/>
                <a:sym typeface="+mn-ea"/>
              </a:rPr>
              <a:t>4</a:t>
            </a:r>
            <a:r>
              <a:rPr lang="zh-CN" altLang="en-US" sz="1400" b="1">
                <a:solidFill>
                  <a:srgbClr val="00B05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9%</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13</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6%</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4.22</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71145"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522730" y="4329430"/>
            <a:ext cx="3535680" cy="275590"/>
          </a:xfrm>
          <a:prstGeom prst="rect">
            <a:avLst/>
          </a:prstGeom>
          <a:noFill/>
        </p:spPr>
        <p:txBody>
          <a:bodyPr wrap="square" rtlCol="0">
            <a:spAutoFit/>
          </a:bodyPr>
          <a:p>
            <a:pPr algn="ctr"/>
            <a:r>
              <a:rPr lang="zh-CN" sz="1200" b="1" u="sng" dirty="0">
                <a:solidFill>
                  <a:srgbClr val="0070C0"/>
                </a:solidFill>
                <a:latin typeface="微软雅黑" panose="020B0503020204020204" charset="-122"/>
                <a:ea typeface="微软雅黑" panose="020B0503020204020204" charset="-122"/>
              </a:rPr>
              <a:t>边贸政策波动大，产业升级慢，数字化基建不足</a:t>
            </a:r>
            <a:endParaRPr lang="zh-CN" sz="1200" b="1" u="sng" dirty="0">
              <a:solidFill>
                <a:srgbClr val="0070C0"/>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6"/>
            </p:custDataLst>
          </p:nvPr>
        </p:nvGraphicFramePr>
        <p:xfrm>
          <a:off x="382270" y="4691380"/>
          <a:ext cx="5705475" cy="1902460"/>
        </p:xfrm>
        <a:graphic>
          <a:graphicData uri="http://schemas.openxmlformats.org/drawingml/2006/table">
            <a:tbl>
              <a:tblPr firstRow="1" bandRow="1">
                <a:tableStyleId>{7DF18680-E054-41AD-8BC1-D1AEF772440D}</a:tableStyleId>
              </a:tblPr>
              <a:tblGrid>
                <a:gridCol w="1065530"/>
                <a:gridCol w="500380"/>
                <a:gridCol w="589915"/>
                <a:gridCol w="596900"/>
                <a:gridCol w="598170"/>
                <a:gridCol w="595630"/>
                <a:gridCol w="586105"/>
                <a:gridCol w="595630"/>
                <a:gridCol w="577215"/>
              </a:tblGrid>
              <a:tr h="423545">
                <a:tc>
                  <a:txBody>
                    <a:bodyPr/>
                    <a:p>
                      <a:pPr indent="0" algn="ctr">
                        <a:buNone/>
                      </a:pPr>
                      <a:r>
                        <a:rPr lang="zh-CN" sz="1200">
                          <a:latin typeface="微软雅黑" panose="020B0503020204020204" charset="-122"/>
                          <a:ea typeface="微软雅黑" panose="020B0503020204020204" charset="-122"/>
                        </a:rPr>
                        <a:t>重点目标行业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r>
              <a:tr h="422910">
                <a:tc>
                  <a:txBody>
                    <a:bodyPr/>
                    <a:p>
                      <a:pPr indent="0" algn="ctr">
                        <a:buNone/>
                      </a:pPr>
                      <a:r>
                        <a:rPr lang="zh-CN" sz="1200">
                          <a:latin typeface="微软雅黑" panose="020B0503020204020204" charset="-122"/>
                          <a:ea typeface="微软雅黑" panose="020B0503020204020204" charset="-122"/>
                        </a:rPr>
                        <a:t>目标市场规模</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72</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latin typeface="微软雅黑" panose="020B0503020204020204" charset="-122"/>
                          <a:ea typeface="微软雅黑" panose="020B0503020204020204" charset="-122"/>
                        </a:rPr>
                        <a:t>470</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latin typeface="微软雅黑" panose="020B0503020204020204" charset="-122"/>
                          <a:ea typeface="微软雅黑" panose="020B0503020204020204" charset="-122"/>
                        </a:rPr>
                        <a:t>182</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283</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latin typeface="微软雅黑" panose="020B0503020204020204" charset="-122"/>
                          <a:ea typeface="微软雅黑" panose="020B0503020204020204" charset="-122"/>
                        </a:rPr>
                        <a:t>16</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124</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20</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54</a:t>
                      </a:r>
                      <a:endParaRPr lang="en-US" altLang="en-US" sz="1200" b="0">
                        <a:latin typeface="微软雅黑" panose="020B0503020204020204" charset="-122"/>
                        <a:ea typeface="微软雅黑" panose="020B0503020204020204" charset="-122"/>
                      </a:endParaRPr>
                    </a:p>
                  </a:txBody>
                  <a:tcPr marL="12700" marR="12700" marT="12700" vert="horz" anchor="ctr" anchorCtr="0"/>
                </a:tc>
              </a:tr>
              <a:tr h="315595">
                <a:tc>
                  <a:txBody>
                    <a:bodyPr/>
                    <a:p>
                      <a:pPr indent="0" algn="ctr">
                        <a:buNone/>
                      </a:pPr>
                      <a:r>
                        <a:rPr lang="zh-CN" altLang="en-US" sz="1200">
                          <a:latin typeface="微软雅黑" panose="020B0503020204020204" charset="-122"/>
                          <a:ea typeface="微软雅黑" panose="020B0503020204020204" charset="-122"/>
                        </a:rPr>
                        <a:t>建档率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96%</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86%</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89%</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96%</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89%</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91%</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90%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92%</a:t>
                      </a:r>
                      <a:endParaRPr lang="en-US" altLang="en-US" sz="1200" b="0">
                        <a:latin typeface="微软雅黑" panose="020B0503020204020204" charset="-122"/>
                        <a:ea typeface="微软雅黑" panose="020B0503020204020204" charset="-122"/>
                      </a:endParaRPr>
                    </a:p>
                  </a:txBody>
                  <a:tcPr marL="12700" marR="12700" marT="12700" vert="horz" anchor="ctr" anchorCtr="0"/>
                </a:tc>
              </a:tr>
              <a:tr h="316865">
                <a:tc>
                  <a:txBody>
                    <a:bodyPr/>
                    <a:p>
                      <a:pPr indent="0" algn="ctr">
                        <a:buNone/>
                      </a:pPr>
                      <a:r>
                        <a:rPr lang="zh-CN" sz="1200" b="1">
                          <a:solidFill>
                            <a:srgbClr val="FF0000"/>
                          </a:solidFill>
                          <a:latin typeface="微软雅黑" panose="020B0503020204020204" charset="-122"/>
                          <a:ea typeface="微软雅黑" panose="020B0503020204020204" charset="-122"/>
                        </a:rPr>
                        <a:t>本地渗透率</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14%</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rgbClr val="FF0000"/>
                          </a:solidFill>
                          <a:latin typeface="微软雅黑" panose="020B0503020204020204" charset="-122"/>
                          <a:ea typeface="微软雅黑" panose="020B0503020204020204" charset="-122"/>
                        </a:rPr>
                        <a:t>9%</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rgbClr val="FF0000"/>
                          </a:solidFill>
                          <a:latin typeface="微软雅黑" panose="020B0503020204020204" charset="-122"/>
                          <a:ea typeface="微软雅黑" panose="020B0503020204020204" charset="-122"/>
                        </a:rPr>
                        <a:t>11%</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rgbClr val="FF0000"/>
                          </a:solidFill>
                          <a:latin typeface="微软雅黑" panose="020B0503020204020204" charset="-122"/>
                          <a:ea typeface="微软雅黑" panose="020B0503020204020204" charset="-122"/>
                        </a:rPr>
                        <a:t>13%</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3%</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5%</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9%</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r>
              <a:tr h="423545">
                <a:tc>
                  <a:txBody>
                    <a:bodyPr/>
                    <a:p>
                      <a:pPr indent="0" algn="ctr">
                        <a:buNone/>
                      </a:pPr>
                      <a:r>
                        <a:rPr lang="zh-CN" altLang="en-US" sz="1200" b="1">
                          <a:solidFill>
                            <a:srgbClr val="FF0000"/>
                          </a:solidFill>
                          <a:latin typeface="微软雅黑" panose="020B0503020204020204" charset="-122"/>
                          <a:ea typeface="微软雅黑" panose="020B0503020204020204" charset="-122"/>
                        </a:rPr>
                        <a:t>平均贡献</a:t>
                      </a:r>
                      <a:r>
                        <a:rPr lang="en-US" altLang="zh-CN" sz="1200" b="1">
                          <a:solidFill>
                            <a:srgbClr val="FF0000"/>
                          </a:solidFill>
                          <a:latin typeface="微软雅黑" panose="020B0503020204020204" charset="-122"/>
                          <a:ea typeface="微软雅黑" panose="020B0503020204020204" charset="-122"/>
                        </a:rPr>
                        <a:t>/</a:t>
                      </a:r>
                      <a:r>
                        <a:rPr lang="zh-CN" altLang="en-US" sz="1200" b="1">
                          <a:solidFill>
                            <a:srgbClr val="FF0000"/>
                          </a:solidFill>
                          <a:latin typeface="微软雅黑" panose="020B0503020204020204" charset="-122"/>
                          <a:ea typeface="微软雅黑" panose="020B0503020204020204" charset="-122"/>
                        </a:rPr>
                        <a:t>万元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0.28</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38.41</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0.07</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3" name="矩形 12"/>
          <p:cNvSpPr/>
          <p:nvPr>
            <p:custDataLst>
              <p:tags r:id="rId7"/>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8"/>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9"/>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0"/>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以边境贸易、轻工业、旅游业为主导</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80670" y="2117090"/>
            <a:ext cx="2923540" cy="1706880"/>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0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边景经济：</a:t>
            </a:r>
            <a:r>
              <a:rPr lang="zh-CN" sz="1000" b="1" kern="0" dirty="0" smtClean="0">
                <a:latin typeface="微软雅黑" panose="020B0503020204020204" charset="-122"/>
                <a:ea typeface="微软雅黑" panose="020B0503020204020204" charset="-122"/>
                <a:cs typeface="微软雅黑" panose="020B0503020204020204" charset="-122"/>
                <a:sym typeface="+mn-ea"/>
              </a:rPr>
              <a:t>依托丹东口岸，发展对朝贸易、跨境物流、边贸加工</a:t>
            </a:r>
            <a:endParaRPr lang="zh-CN" sz="10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0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轻工业：</a:t>
            </a:r>
            <a:r>
              <a:rPr lang="zh-CN" sz="1000" b="1" kern="0" dirty="0" smtClean="0">
                <a:latin typeface="微软雅黑" panose="020B0503020204020204" charset="-122"/>
                <a:ea typeface="微软雅黑" panose="020B0503020204020204" charset="-122"/>
                <a:cs typeface="微软雅黑" panose="020B0503020204020204" charset="-122"/>
                <a:sym typeface="+mn-ea"/>
              </a:rPr>
              <a:t>纺织服装、食品加工、日用消费品制造</a:t>
            </a:r>
            <a:endParaRPr lang="zh-CN" sz="10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0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旅游业：</a:t>
            </a:r>
            <a:r>
              <a:rPr lang="zh-CN" sz="1000" b="1" kern="0" dirty="0" smtClean="0">
                <a:latin typeface="微软雅黑" panose="020B0503020204020204" charset="-122"/>
                <a:ea typeface="微软雅黑" panose="020B0503020204020204" charset="-122"/>
                <a:cs typeface="微软雅黑" panose="020B0503020204020204" charset="-122"/>
                <a:sym typeface="+mn-ea"/>
              </a:rPr>
              <a:t>鸭绿江沿线旅游、红色旅游、边境特色旅游</a:t>
            </a:r>
            <a:endParaRPr lang="zh-CN" sz="10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0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制造业：</a:t>
            </a:r>
            <a:r>
              <a:rPr lang="zh-CN" altLang="en-US" sz="1000" b="1" kern="0" dirty="0" smtClean="0">
                <a:latin typeface="微软雅黑" panose="020B0503020204020204" charset="-122"/>
                <a:ea typeface="微软雅黑" panose="020B0503020204020204" charset="-122"/>
                <a:cs typeface="微软雅黑" panose="020B0503020204020204" charset="-122"/>
                <a:sym typeface="+mn-ea"/>
              </a:rPr>
              <a:t>汽车零部件、精密仪器、医药制造</a:t>
            </a:r>
            <a:endParaRPr lang="zh-CN" altLang="en-US" sz="10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03780"/>
          <a:ext cx="2781935" cy="1348740"/>
        </p:xfrm>
        <a:graphic>
          <a:graphicData uri="http://schemas.openxmlformats.org/drawingml/2006/table">
            <a:tbl>
              <a:tblPr firstRow="1" bandRow="1">
                <a:tableStyleId>{7DF18680-E054-41AD-8BC1-D1AEF772440D}</a:tableStyleId>
              </a:tblPr>
              <a:tblGrid>
                <a:gridCol w="862965"/>
                <a:gridCol w="711200"/>
                <a:gridCol w="603250"/>
                <a:gridCol w="604520"/>
              </a:tblGrid>
              <a:tr h="48196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边境贸易</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轻工业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旅游业</a:t>
                      </a:r>
                      <a:endParaRPr lang="zh-CN" altLang="en-US" sz="1000">
                        <a:latin typeface="微软雅黑" panose="020B0503020204020204" charset="-122"/>
                        <a:ea typeface="微软雅黑" panose="020B0503020204020204" charset="-122"/>
                      </a:endParaRPr>
                    </a:p>
                  </a:txBody>
                  <a:tcPr marL="12700" marR="12700" marT="12700" vert="horz" anchor="ctr" anchorCtr="0"/>
                </a:tc>
              </a:tr>
              <a:tr h="481330">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520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680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350</a:t>
                      </a:r>
                      <a:endParaRPr lang="en-US" altLang="en-US" sz="1000">
                        <a:latin typeface="微软雅黑" panose="020B0503020204020204" charset="-122"/>
                        <a:ea typeface="微软雅黑" panose="020B0503020204020204" charset="-122"/>
                      </a:endParaRPr>
                    </a:p>
                  </a:txBody>
                  <a:tcPr marL="12700" marR="12700" marT="12700" vert="horz" anchor="ctr" anchorCtr="0"/>
                </a:tc>
              </a:tr>
              <a:tr h="385445">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15%</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875155"/>
          <a:ext cx="5596890" cy="4777740"/>
        </p:xfrm>
        <a:graphic>
          <a:graphicData uri="http://schemas.openxmlformats.org/drawingml/2006/table">
            <a:tbl>
              <a:tblPr firstRow="1" bandRow="1">
                <a:tableStyleId>{7DF18680-E054-41AD-8BC1-D1AEF772440D}</a:tableStyleId>
              </a:tblPr>
              <a:tblGrid>
                <a:gridCol w="398145"/>
                <a:gridCol w="1272540"/>
                <a:gridCol w="2154555"/>
                <a:gridCol w="422275"/>
                <a:gridCol w="1349375"/>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45465">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科技公司拓展不足，已拓展客户均未出账</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深圳市智云通互联网有限公司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聚焦跨境电商企业与边贸物流服务商</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行业渗透不足，市场份额低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sz="1000">
                          <a:latin typeface="微软雅黑" panose="020B0503020204020204" charset="-122"/>
                          <a:ea typeface="微软雅黑" panose="020B0503020204020204" charset="-122"/>
                          <a:sym typeface="+mn-ea"/>
                        </a:rPr>
                        <a:t>丹东市元宝区人民政府办公室</a:t>
                      </a:r>
                      <a:endParaRPr sz="1000">
                        <a:latin typeface="微软雅黑" panose="020B0503020204020204" charset="-122"/>
                        <a:ea typeface="微软雅黑" panose="020B0503020204020204" charset="-122"/>
                        <a:sym typeface="+mn-ea"/>
                      </a:endParaRPr>
                    </a:p>
                    <a:p>
                      <a:pPr indent="0" algn="ctr">
                        <a:buNone/>
                      </a:pPr>
                      <a:r>
                        <a:rPr sz="1000">
                          <a:latin typeface="微软雅黑" panose="020B0503020204020204" charset="-122"/>
                          <a:ea typeface="微软雅黑" panose="020B0503020204020204" charset="-122"/>
                          <a:sym typeface="+mn-ea"/>
                        </a:rPr>
                        <a:t>丹东高新技术产业开发区</a:t>
                      </a:r>
                      <a:endParaRPr sz="1000">
                        <a:latin typeface="微软雅黑" panose="020B0503020204020204" charset="-122"/>
                        <a:ea typeface="微软雅黑" panose="020B0503020204020204" charset="-122"/>
                        <a:sym typeface="+mn-ea"/>
                      </a:endParaRPr>
                    </a:p>
                    <a:p>
                      <a:pPr indent="0" algn="ctr">
                        <a:buNone/>
                      </a:pPr>
                      <a:r>
                        <a:rPr sz="1000">
                          <a:latin typeface="微软雅黑" panose="020B0503020204020204" charset="-122"/>
                          <a:ea typeface="微软雅黑" panose="020B0503020204020204" charset="-122"/>
                          <a:sym typeface="+mn-ea"/>
                        </a:rPr>
                        <a:t>管理委员会</a:t>
                      </a:r>
                      <a:endParaRPr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470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主攻边境口岸管理部门</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公安局</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a:latin typeface="微软雅黑" panose="020B0503020204020204" charset="-122"/>
                        <a:ea typeface="微软雅黑" panose="020B0503020204020204" charset="-122"/>
                      </a:endParaRPr>
                    </a:p>
                    <a:p>
                      <a:pPr indent="0" algn="ctr">
                        <a:buNone/>
                      </a:pPr>
                      <a:r>
                        <a:rPr sz="1000">
                          <a:latin typeface="微软雅黑" panose="020B0503020204020204" charset="-122"/>
                          <a:ea typeface="微软雅黑" panose="020B0503020204020204" charset="-122"/>
                        </a:rPr>
                        <a:t>人民法院</a:t>
                      </a:r>
                      <a:r>
                        <a:rPr lang="zh-CN" sz="1000">
                          <a:latin typeface="微软雅黑" panose="020B0503020204020204" charset="-122"/>
                          <a:ea typeface="微软雅黑" panose="020B0503020204020204" charset="-122"/>
                        </a:rPr>
                        <a:t>（</a:t>
                      </a:r>
                      <a:r>
                        <a:rPr lang="en-US" altLang="zh-CN" sz="1000">
                          <a:latin typeface="微软雅黑" panose="020B0503020204020204" charset="-122"/>
                          <a:ea typeface="微软雅黑" panose="020B0503020204020204" charset="-122"/>
                        </a:rPr>
                        <a:t>18</a:t>
                      </a:r>
                      <a:r>
                        <a:rPr lang="zh-CN" sz="1000">
                          <a:latin typeface="微软雅黑" panose="020B0503020204020204" charset="-122"/>
                          <a:ea typeface="微软雅黑" panose="020B0503020204020204" charset="-122"/>
                        </a:rPr>
                        <a:t>）</a:t>
                      </a:r>
                      <a:endParaRPr lang="zh-CN" sz="1000">
                        <a:latin typeface="微软雅黑" panose="020B0503020204020204" charset="-122"/>
                        <a:ea typeface="微软雅黑" panose="020B0503020204020204" charset="-122"/>
                      </a:endParaRPr>
                    </a:p>
                    <a:p>
                      <a:pPr indent="0" algn="ctr">
                        <a:buNone/>
                      </a:pPr>
                      <a:r>
                        <a:rPr lang="zh-CN" sz="1000">
                          <a:latin typeface="微软雅黑" panose="020B0503020204020204" charset="-122"/>
                          <a:ea typeface="微软雅黑" panose="020B0503020204020204" charset="-122"/>
                        </a:rPr>
                        <a:t>东港市交通运输局</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182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主攻边境综治与旅游城市管理场景</a:t>
                      </a:r>
                      <a:endParaRPr lang="zh-CN" sz="1000">
                        <a:latin typeface="微软雅黑" panose="020B0503020204020204" charset="-122"/>
                        <a:ea typeface="微软雅黑" panose="020B0503020204020204" charset="-122"/>
                      </a:endParaRPr>
                    </a:p>
                  </a:txBody>
                  <a:tcPr marL="12700" marR="12700" marT="12700" vert="horz" anchor="ctr" anchorCtr="0"/>
                </a:tc>
              </a:tr>
              <a:tr h="666750">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服装、视频、机械等细分领域渗透不足，均未出账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辽宁威科特瑞阻燃材科技有限公司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283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b="0">
                          <a:latin typeface="微软雅黑" panose="020B0503020204020204" charset="-122"/>
                          <a:ea typeface="微软雅黑" panose="020B0503020204020204" charset="-122"/>
                        </a:rPr>
                        <a:t>攻坚轻工纺织、汽车零部件企业</a:t>
                      </a:r>
                      <a:endParaRPr lang="zh-CN" sz="1000" b="0">
                        <a:latin typeface="微软雅黑" panose="020B0503020204020204" charset="-122"/>
                        <a:ea typeface="微软雅黑" panose="020B0503020204020204" charset="-122"/>
                      </a:endParaRPr>
                    </a:p>
                  </a:txBody>
                  <a:tcPr marL="12700" marR="12700" marT="12700" vert="horz" anchor="ctr" anchorCtr="0"/>
                </a:tc>
              </a:tr>
              <a:tr h="65151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丹东市公共交通集团有限责任公司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中国铁路沈阳局集团有限公司丹东站</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攻坚港口物流与跨境运输企业</a:t>
                      </a:r>
                      <a:endParaRPr lang="zh-CN" sz="1000">
                        <a:latin typeface="微软雅黑" panose="020B0503020204020204" charset="-122"/>
                        <a:ea typeface="微软雅黑" panose="020B0503020204020204" charset="-122"/>
                      </a:endParaRPr>
                    </a:p>
                  </a:txBody>
                  <a:tcPr marL="12700" marR="12700" marT="12700" vert="horz" anchor="ctr" anchorCtr="0"/>
                </a:tc>
              </a:tr>
              <a:tr h="45593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中学</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职业技术学校渗透不足，均未出账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丹东农业科学院（</a:t>
                      </a:r>
                      <a:r>
                        <a:rPr lang="en-US" altLang="zh-CN" sz="1000">
                          <a:latin typeface="微软雅黑" panose="020B0503020204020204" charset="-122"/>
                          <a:ea typeface="微软雅黑" panose="020B0503020204020204" charset="-122"/>
                        </a:rPr>
                        <a:t>5</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职业技术学校（</a:t>
                      </a:r>
                      <a:r>
                        <a:rPr lang="en-US" altLang="zh-CN" sz="1000">
                          <a:latin typeface="微软雅黑" panose="020B0503020204020204" charset="-122"/>
                          <a:ea typeface="微软雅黑" panose="020B0503020204020204" charset="-122"/>
                        </a:rPr>
                        <a:t>3</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124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涉外职校</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语言培训机构</a:t>
                      </a:r>
                      <a:endParaRPr lang="zh-CN" altLang="en-US" sz="1000">
                        <a:latin typeface="微软雅黑" panose="020B0503020204020204" charset="-122"/>
                        <a:ea typeface="微软雅黑" panose="020B0503020204020204" charset="-122"/>
                      </a:endParaRPr>
                    </a:p>
                  </a:txBody>
                  <a:tcPr marL="12700" marR="12700" marT="12700" vert="horz" anchor="ctr" anchorCtr="0"/>
                </a:tc>
              </a:tr>
              <a:tr h="48704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家客户，未出账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凤城市鸿运谷旅游开发有限公司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鸭绿江沿线景区</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红色文旅单位</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服务中心</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保障中心等细分领域渗透不足，均未出账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丹东市住房公积金管理中心</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丹东市民政局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主攻边贸从业者与旅游服务人员那</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443230" y="351790"/>
            <a:ext cx="9177020" cy="495300"/>
          </a:xfrm>
        </p:spPr>
        <p:txBody>
          <a:bodyPr vert="horz" wrap="square" lIns="91440" tIns="45720" rIns="91440" bIns="45720" anchor="ctr" anchorCtr="0">
            <a:noAutofit/>
          </a:bodyPr>
          <a:lstStyle/>
          <a:p>
            <a:pPr algn="l" eaLnBrk="1" hangingPunct="1"/>
            <a:r>
              <a:rPr lang="zh-CN" altLang="en-US" dirty="0" smtClean="0">
                <a:solidFill>
                  <a:schemeClr val="accent6"/>
                </a:solidFill>
              </a:rPr>
              <a:t>锦州</a:t>
            </a:r>
            <a:r>
              <a:rPr lang="zh-CN" dirty="0"/>
              <a:t>战客上云画像：云</a:t>
            </a:r>
            <a:r>
              <a:rPr lang="zh-CN" dirty="0" smtClean="0"/>
              <a:t>产品</a:t>
            </a:r>
            <a:r>
              <a:rPr lang="zh-CN" altLang="en-US" dirty="0" smtClean="0"/>
              <a:t>贡献</a:t>
            </a:r>
            <a:r>
              <a:rPr lang="zh-CN" dirty="0" smtClean="0"/>
              <a:t>低</a:t>
            </a:r>
            <a:r>
              <a:rPr lang="zh-CN" dirty="0"/>
              <a:t>，</a:t>
            </a:r>
            <a:r>
              <a:rPr lang="zh-CN" dirty="0" smtClean="0"/>
              <a:t>存在空白</a:t>
            </a:r>
            <a:r>
              <a:rPr lang="zh-CN" dirty="0"/>
              <a:t>市场</a:t>
            </a:r>
            <a:endParaRPr lang="zh-CN" dirty="0"/>
          </a:p>
        </p:txBody>
      </p:sp>
      <p:sp>
        <p:nvSpPr>
          <p:cNvPr id="3" name="文本框 2"/>
          <p:cNvSpPr txBox="1"/>
          <p:nvPr/>
        </p:nvSpPr>
        <p:spPr>
          <a:xfrm>
            <a:off x="-81915" y="940435"/>
            <a:ext cx="12373610" cy="377411"/>
          </a:xfrm>
          <a:prstGeom prst="rect">
            <a:avLst/>
          </a:prstGeom>
          <a:noFill/>
        </p:spPr>
        <p:txBody>
          <a:bodyPr wrap="square" rtlCol="0" anchor="t">
            <a:spAutoFit/>
          </a:bodyPr>
          <a:lstStyle/>
          <a:p>
            <a:pPr marL="285750" indent="-285750">
              <a:lnSpc>
                <a:spcPct val="150000"/>
              </a:lnSpc>
              <a:buClrTx/>
              <a:buSzTx/>
              <a:buFont typeface="Wingdings" panose="05000000000000000000" charset="0"/>
              <a:buChar char="Ø"/>
            </a:pPr>
            <a:r>
              <a:rPr lang="zh-CN" altLang="en-US" sz="1400" b="1" dirty="0" smtClean="0">
                <a:solidFill>
                  <a:srgbClr val="0070C0"/>
                </a:solidFill>
                <a:latin typeface="微软雅黑" panose="020B0503020204020204" charset="-122"/>
                <a:ea typeface="微软雅黑" panose="020B0503020204020204" charset="-122"/>
                <a:sym typeface="+mn-ea"/>
              </a:rPr>
              <a:t>锦州</a:t>
            </a:r>
            <a:r>
              <a:rPr lang="zh-CN" sz="1400" b="1" dirty="0" smtClean="0">
                <a:solidFill>
                  <a:srgbClr val="0070C0"/>
                </a:solidFill>
                <a:latin typeface="微软雅黑" panose="020B0503020204020204" charset="-122"/>
                <a:ea typeface="微软雅黑" panose="020B0503020204020204" charset="-122"/>
                <a:sym typeface="+mn-ea"/>
              </a:rPr>
              <a:t>战</a:t>
            </a:r>
            <a:r>
              <a:rPr lang="zh-CN" sz="1400" b="1" dirty="0">
                <a:solidFill>
                  <a:srgbClr val="0070C0"/>
                </a:solidFill>
                <a:latin typeface="微软雅黑" panose="020B0503020204020204" charset="-122"/>
                <a:ea typeface="微软雅黑" panose="020B0503020204020204" charset="-122"/>
                <a:sym typeface="+mn-ea"/>
              </a:rPr>
              <a:t>客目标客户</a:t>
            </a:r>
            <a:r>
              <a:rPr lang="zh-CN" sz="1400" b="1" dirty="0" smtClean="0">
                <a:solidFill>
                  <a:srgbClr val="0070C0"/>
                </a:solidFill>
                <a:latin typeface="微软雅黑" panose="020B0503020204020204" charset="-122"/>
                <a:ea typeface="微软雅黑" panose="020B0503020204020204" charset="-122"/>
                <a:sym typeface="+mn-ea"/>
              </a:rPr>
              <a:t>累计</a:t>
            </a:r>
            <a:r>
              <a:rPr lang="en-US" altLang="zh-CN" sz="1400" b="1" dirty="0" smtClean="0">
                <a:solidFill>
                  <a:srgbClr val="0070C0"/>
                </a:solidFill>
                <a:latin typeface="微软雅黑" panose="020B0503020204020204" charset="-122"/>
                <a:ea typeface="微软雅黑" panose="020B0503020204020204" charset="-122"/>
                <a:sym typeface="+mn-ea"/>
              </a:rPr>
              <a:t>2491</a:t>
            </a:r>
            <a:r>
              <a:rPr lang="zh-CN" altLang="en-US" sz="1400" b="1" dirty="0" smtClean="0">
                <a:solidFill>
                  <a:srgbClr val="0070C0"/>
                </a:solidFill>
                <a:latin typeface="微软雅黑" panose="020B0503020204020204" charset="-122"/>
                <a:ea typeface="微软雅黑" panose="020B0503020204020204" charset="-122"/>
                <a:sym typeface="+mn-ea"/>
              </a:rPr>
              <a:t>户</a:t>
            </a:r>
            <a:r>
              <a:rPr lang="zh-CN" altLang="en-US" sz="1400" b="1" dirty="0">
                <a:solidFill>
                  <a:srgbClr val="0070C0"/>
                </a:solidFill>
                <a:latin typeface="微软雅黑" panose="020B0503020204020204" charset="-122"/>
                <a:ea typeface="微软雅黑" panose="020B0503020204020204" charset="-122"/>
                <a:sym typeface="+mn-ea"/>
              </a:rPr>
              <a:t>，建档</a:t>
            </a:r>
            <a:r>
              <a:rPr lang="zh-CN" altLang="en-US" sz="1400" b="1" dirty="0" smtClean="0">
                <a:solidFill>
                  <a:srgbClr val="0070C0"/>
                </a:solidFill>
                <a:latin typeface="微软雅黑" panose="020B0503020204020204" charset="-122"/>
                <a:ea typeface="微软雅黑" panose="020B0503020204020204" charset="-122"/>
                <a:sym typeface="+mn-ea"/>
              </a:rPr>
              <a:t>率</a:t>
            </a:r>
            <a:r>
              <a:rPr lang="en-US" altLang="zh-CN" sz="1400" b="1" dirty="0" smtClean="0">
                <a:solidFill>
                  <a:srgbClr val="0070C0"/>
                </a:solidFill>
                <a:latin typeface="微软雅黑" panose="020B0503020204020204" charset="-122"/>
                <a:ea typeface="微软雅黑" panose="020B0503020204020204" charset="-122"/>
                <a:sym typeface="+mn-ea"/>
              </a:rPr>
              <a:t>85%</a:t>
            </a:r>
            <a:r>
              <a:rPr lang="zh-CN" altLang="en-US" sz="1400" b="1" dirty="0" smtClean="0">
                <a:solidFill>
                  <a:srgbClr val="0070C0"/>
                </a:solidFill>
                <a:latin typeface="微软雅黑" panose="020B0503020204020204" charset="-122"/>
                <a:ea typeface="微软雅黑" panose="020B0503020204020204" charset="-122"/>
                <a:sym typeface="+mn-ea"/>
              </a:rPr>
              <a:t>，云</a:t>
            </a:r>
            <a:r>
              <a:rPr lang="zh-CN" altLang="en-US" sz="1400" b="1" dirty="0">
                <a:solidFill>
                  <a:srgbClr val="0070C0"/>
                </a:solidFill>
                <a:latin typeface="微软雅黑" panose="020B0503020204020204" charset="-122"/>
                <a:ea typeface="微软雅黑" panose="020B0503020204020204" charset="-122"/>
                <a:sym typeface="+mn-ea"/>
              </a:rPr>
              <a:t>计算</a:t>
            </a:r>
            <a:r>
              <a:rPr lang="zh-CN" altLang="en-US" sz="1400" b="1" dirty="0" smtClean="0">
                <a:solidFill>
                  <a:srgbClr val="0070C0"/>
                </a:solidFill>
                <a:latin typeface="微软雅黑" panose="020B0503020204020204" charset="-122"/>
                <a:ea typeface="微软雅黑" panose="020B0503020204020204" charset="-122"/>
                <a:sym typeface="+mn-ea"/>
              </a:rPr>
              <a:t>渗透率</a:t>
            </a:r>
            <a:r>
              <a:rPr lang="en-US" altLang="zh-CN" sz="1400" b="1" dirty="0" smtClean="0">
                <a:solidFill>
                  <a:srgbClr val="0070C0"/>
                </a:solidFill>
                <a:latin typeface="微软雅黑" panose="020B0503020204020204" charset="-122"/>
                <a:ea typeface="微软雅黑" panose="020B0503020204020204" charset="-122"/>
                <a:sym typeface="+mn-ea"/>
              </a:rPr>
              <a:t>14%</a:t>
            </a:r>
            <a:r>
              <a:rPr lang="zh-CN" sz="1400" b="1" dirty="0">
                <a:solidFill>
                  <a:srgbClr val="0070C0"/>
                </a:solidFill>
                <a:latin typeface="微软雅黑" panose="020B0503020204020204" charset="-122"/>
                <a:ea typeface="微软雅黑" panose="020B0503020204020204" charset="-122"/>
                <a:sym typeface="+mn-ea"/>
              </a:rPr>
              <a:t>，列全省</a:t>
            </a:r>
            <a:r>
              <a:rPr lang="zh-CN" sz="1400" b="1" dirty="0">
                <a:solidFill>
                  <a:srgbClr val="FF0000"/>
                </a:solidFill>
                <a:latin typeface="微软雅黑" panose="020B0503020204020204" charset="-122"/>
                <a:ea typeface="微软雅黑" panose="020B0503020204020204" charset="-122"/>
                <a:sym typeface="+mn-ea"/>
              </a:rPr>
              <a:t>第</a:t>
            </a:r>
            <a:r>
              <a:rPr lang="en-US" altLang="zh-CN" sz="1400" b="1" dirty="0" smtClean="0">
                <a:solidFill>
                  <a:srgbClr val="FF0000"/>
                </a:solidFill>
                <a:latin typeface="微软雅黑" panose="020B0503020204020204" charset="-122"/>
                <a:ea typeface="微软雅黑" panose="020B0503020204020204" charset="-122"/>
                <a:sym typeface="+mn-ea"/>
              </a:rPr>
              <a:t>10</a:t>
            </a:r>
            <a:r>
              <a:rPr lang="zh-CN" altLang="en-US" sz="1400" b="1" dirty="0" smtClean="0">
                <a:solidFill>
                  <a:srgbClr val="FF0000"/>
                </a:solidFill>
                <a:latin typeface="微软雅黑" panose="020B0503020204020204" charset="-122"/>
                <a:ea typeface="微软雅黑" panose="020B0503020204020204" charset="-122"/>
                <a:sym typeface="+mn-ea"/>
              </a:rPr>
              <a:t>名</a:t>
            </a:r>
            <a:r>
              <a:rPr lang="zh-CN" altLang="en-US" sz="1400" b="1" dirty="0">
                <a:solidFill>
                  <a:srgbClr val="0070C0"/>
                </a:solidFill>
                <a:latin typeface="微软雅黑" panose="020B0503020204020204" charset="-122"/>
                <a:ea typeface="微软雅黑" panose="020B0503020204020204" charset="-122"/>
                <a:sym typeface="+mn-ea"/>
              </a:rPr>
              <a:t>，</a:t>
            </a:r>
            <a:r>
              <a:rPr lang="zh-CN" altLang="en-US" sz="1400" b="1" dirty="0" smtClean="0">
                <a:solidFill>
                  <a:srgbClr val="0070C0"/>
                </a:solidFill>
                <a:latin typeface="微软雅黑" panose="020B0503020204020204" charset="-122"/>
                <a:ea typeface="微软雅黑" panose="020B0503020204020204" charset="-122"/>
                <a:sym typeface="+mn-ea"/>
              </a:rPr>
              <a:t>贡献率</a:t>
            </a:r>
            <a:r>
              <a:rPr lang="en-US" altLang="zh-CN" sz="1400" b="1" dirty="0" smtClean="0">
                <a:solidFill>
                  <a:srgbClr val="0070C0"/>
                </a:solidFill>
                <a:latin typeface="微软雅黑" panose="020B0503020204020204" charset="-122"/>
                <a:ea typeface="微软雅黑" panose="020B0503020204020204" charset="-122"/>
                <a:sym typeface="+mn-ea"/>
              </a:rPr>
              <a:t>6%</a:t>
            </a:r>
            <a:r>
              <a:rPr lang="zh-CN" altLang="en-US" sz="1400" b="1" dirty="0">
                <a:solidFill>
                  <a:srgbClr val="0070C0"/>
                </a:solidFill>
                <a:latin typeface="微软雅黑" panose="020B0503020204020204" charset="-122"/>
                <a:ea typeface="微软雅黑" panose="020B0503020204020204" charset="-122"/>
                <a:sym typeface="+mn-ea"/>
              </a:rPr>
              <a:t>，</a:t>
            </a:r>
            <a:r>
              <a:rPr lang="en-US" altLang="zh-CN" sz="1400" b="1" dirty="0">
                <a:solidFill>
                  <a:srgbClr val="0070C0"/>
                </a:solidFill>
                <a:latin typeface="微软雅黑" panose="020B0503020204020204" charset="-122"/>
                <a:ea typeface="微软雅黑" panose="020B0503020204020204" charset="-122"/>
                <a:sym typeface="+mn-ea"/>
              </a:rPr>
              <a:t>1-3</a:t>
            </a:r>
            <a:r>
              <a:rPr lang="zh-CN" altLang="en-US" sz="1400" b="1" dirty="0">
                <a:solidFill>
                  <a:srgbClr val="0070C0"/>
                </a:solidFill>
                <a:latin typeface="微软雅黑" panose="020B0503020204020204" charset="-122"/>
                <a:ea typeface="微软雅黑" panose="020B0503020204020204" charset="-122"/>
                <a:sym typeface="+mn-ea"/>
              </a:rPr>
              <a:t>月单客户平均</a:t>
            </a:r>
            <a:r>
              <a:rPr lang="zh-CN" altLang="en-US" sz="1400" b="1" dirty="0" smtClean="0">
                <a:solidFill>
                  <a:srgbClr val="0070C0"/>
                </a:solidFill>
                <a:latin typeface="微软雅黑" panose="020B0503020204020204" charset="-122"/>
                <a:ea typeface="微软雅黑" panose="020B0503020204020204" charset="-122"/>
                <a:sym typeface="+mn-ea"/>
              </a:rPr>
              <a:t>贡献</a:t>
            </a:r>
            <a:r>
              <a:rPr lang="en-US" altLang="zh-CN" sz="1400" b="1" dirty="0" smtClean="0">
                <a:solidFill>
                  <a:srgbClr val="0070C0"/>
                </a:solidFill>
                <a:latin typeface="微软雅黑" panose="020B0503020204020204" charset="-122"/>
                <a:ea typeface="微软雅黑" panose="020B0503020204020204" charset="-122"/>
                <a:sym typeface="+mn-ea"/>
              </a:rPr>
              <a:t>2.68</a:t>
            </a:r>
            <a:r>
              <a:rPr lang="zh-CN" altLang="en-US" sz="1400" b="1" dirty="0" smtClean="0">
                <a:solidFill>
                  <a:srgbClr val="0070C0"/>
                </a:solidFill>
                <a:latin typeface="微软雅黑" panose="020B0503020204020204" charset="-122"/>
                <a:ea typeface="微软雅黑" panose="020B0503020204020204" charset="-122"/>
                <a:sym typeface="+mn-ea"/>
              </a:rPr>
              <a:t>万</a:t>
            </a:r>
            <a:r>
              <a:rPr lang="zh-CN" altLang="en-US" sz="1400" b="1" dirty="0">
                <a:solidFill>
                  <a:srgbClr val="0070C0"/>
                </a:solidFill>
                <a:latin typeface="微软雅黑" panose="020B0503020204020204" charset="-122"/>
                <a:ea typeface="微软雅黑" panose="020B0503020204020204" charset="-122"/>
                <a:sym typeface="+mn-ea"/>
              </a:rPr>
              <a:t>元。</a:t>
            </a:r>
            <a:endParaRPr lang="zh-CN" altLang="en-US" sz="1400" b="1" dirty="0">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lstStyle/>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lstStyle/>
          <a:p>
            <a:pPr algn="ctr"/>
            <a:r>
              <a:rPr lang="zh-CN" altLang="en-US" sz="1200" b="1" u="sng" dirty="0">
                <a:solidFill>
                  <a:srgbClr val="0070C0"/>
                </a:solidFill>
                <a:latin typeface="微软雅黑" panose="020B0503020204020204" charset="-122"/>
                <a:ea typeface="微软雅黑" panose="020B0503020204020204" charset="-122"/>
              </a:rPr>
              <a:t>大量空白市场未拓展，</a:t>
            </a:r>
            <a:r>
              <a:rPr lang="zh-CN" altLang="en-US" sz="1200" b="1" u="sng" dirty="0">
                <a:solidFill>
                  <a:srgbClr val="0070C0"/>
                </a:solidFill>
                <a:latin typeface="微软雅黑" panose="020B0503020204020204" charset="-122"/>
                <a:ea typeface="微软雅黑" panose="020B0503020204020204" charset="-122"/>
                <a:sym typeface="+mn-ea"/>
              </a:rPr>
              <a:t>行业价值挖掘不足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6"/>
            </p:custDataLst>
          </p:nvPr>
        </p:nvGraphicFramePr>
        <p:xfrm>
          <a:off x="449403" y="4576445"/>
          <a:ext cx="5682333" cy="2011680"/>
        </p:xfrm>
        <a:graphic>
          <a:graphicData uri="http://schemas.openxmlformats.org/drawingml/2006/table">
            <a:tbl>
              <a:tblPr firstRow="1" bandRow="1">
                <a:tableStyleId>{7DF18680-E054-41AD-8BC1-D1AEF772440D}</a:tableStyleId>
              </a:tblPr>
              <a:tblGrid>
                <a:gridCol w="948717"/>
                <a:gridCol w="592423"/>
                <a:gridCol w="590850"/>
                <a:gridCol w="591899"/>
                <a:gridCol w="590850"/>
                <a:gridCol w="590325"/>
                <a:gridCol w="592423"/>
                <a:gridCol w="592423"/>
                <a:gridCol w="592423"/>
              </a:tblGrid>
              <a:tr h="317500">
                <a:tc>
                  <a:txBody>
                    <a:bodyPr/>
                    <a:lstStyle/>
                    <a:p>
                      <a:pPr indent="0" algn="ctr">
                        <a:buNone/>
                      </a:pPr>
                      <a:r>
                        <a:rPr lang="zh-CN" sz="1200">
                          <a:latin typeface="微软雅黑" panose="020B0503020204020204" charset="-122"/>
                          <a:ea typeface="微软雅黑" panose="020B0503020204020204" charset="-122"/>
                        </a:rPr>
                        <a:t>重点目标行业</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200" dirty="0" smtClean="0">
                          <a:latin typeface="微软雅黑" panose="020B0503020204020204" charset="-122"/>
                          <a:ea typeface="微软雅黑" panose="020B0503020204020204" charset="-122"/>
                        </a:rPr>
                        <a:t>交通</a:t>
                      </a:r>
                      <a:endParaRPr lang="zh-CN" altLang="en-US" sz="12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200" dirty="0" smtClean="0">
                          <a:latin typeface="微软雅黑" panose="020B0503020204020204" charset="-122"/>
                          <a:ea typeface="微软雅黑" panose="020B0503020204020204" charset="-122"/>
                        </a:rPr>
                        <a:t>教育</a:t>
                      </a:r>
                      <a:endParaRPr lang="zh-CN" altLang="en-US" sz="12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200" dirty="0" smtClean="0">
                          <a:latin typeface="微软雅黑" panose="020B0503020204020204" charset="-122"/>
                          <a:ea typeface="微软雅黑" panose="020B0503020204020204" charset="-122"/>
                        </a:rPr>
                        <a:t>旅游</a:t>
                      </a:r>
                      <a:endParaRPr lang="zh-CN" altLang="en-US" sz="12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200" dirty="0" smtClean="0">
                          <a:latin typeface="微软雅黑" panose="020B0503020204020204" charset="-122"/>
                          <a:ea typeface="微软雅黑" panose="020B0503020204020204" charset="-122"/>
                        </a:rPr>
                        <a:t>保障</a:t>
                      </a:r>
                      <a:endParaRPr lang="zh-CN" altLang="en-US" sz="1200" dirty="0">
                        <a:latin typeface="微软雅黑" panose="020B0503020204020204" charset="-122"/>
                        <a:ea typeface="微软雅黑" panose="020B0503020204020204" charset="-122"/>
                      </a:endParaRPr>
                    </a:p>
                  </a:txBody>
                  <a:tcPr marL="12700" marR="12700" marT="12700" anchor="ctr"/>
                </a:tc>
              </a:tr>
              <a:tr h="317500">
                <a:tc>
                  <a:txBody>
                    <a:bodyPr/>
                    <a:lstStyle/>
                    <a:p>
                      <a:pPr indent="0" algn="ctr">
                        <a:buNone/>
                      </a:pPr>
                      <a:r>
                        <a:rPr lang="zh-CN" sz="1200" b="0">
                          <a:solidFill>
                            <a:schemeClr val="tx1"/>
                          </a:solidFill>
                          <a:latin typeface="微软雅黑" panose="020B0503020204020204" charset="-122"/>
                          <a:ea typeface="微软雅黑" panose="020B0503020204020204" charset="-122"/>
                        </a:rPr>
                        <a:t>目标市场规模</a:t>
                      </a:r>
                      <a:endParaRPr lang="zh-CN"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111</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692</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303</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264</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22</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83</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12</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62</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r>
              <a:tr h="317500">
                <a:tc>
                  <a:txBody>
                    <a:bodyPr/>
                    <a:lstStyle/>
                    <a:p>
                      <a:pPr indent="0" algn="ctr">
                        <a:buNone/>
                      </a:pPr>
                      <a:r>
                        <a:rPr lang="zh-CN" altLang="en-US" sz="1200" b="0">
                          <a:solidFill>
                            <a:schemeClr val="tx1"/>
                          </a:solidFill>
                          <a:latin typeface="微软雅黑" panose="020B0503020204020204" charset="-122"/>
                          <a:ea typeface="微软雅黑" panose="020B0503020204020204" charset="-122"/>
                        </a:rPr>
                        <a:t>建档率</a:t>
                      </a:r>
                      <a:endParaRPr lang="zh-CN"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94</a:t>
                      </a:r>
                      <a:r>
                        <a:rPr lang="en-US" altLang="en-US" sz="1200" b="0" dirty="0" smtClean="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82</a:t>
                      </a:r>
                      <a:r>
                        <a:rPr lang="en-US" altLang="en-US" sz="1200" b="0" dirty="0" smtClean="0">
                          <a:solidFill>
                            <a:srgbClr val="FF0000"/>
                          </a:solidFill>
                          <a:latin typeface="微软雅黑" panose="020B0503020204020204" charset="-122"/>
                          <a:ea typeface="微软雅黑" panose="020B0503020204020204" charset="-122"/>
                        </a:rPr>
                        <a:t>%</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87</a:t>
                      </a:r>
                      <a:r>
                        <a:rPr lang="en-US" altLang="en-US" sz="1200" b="0" dirty="0" smtClean="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en-US" sz="1200" b="0" dirty="0" smtClean="0">
                          <a:solidFill>
                            <a:schemeClr val="tx1"/>
                          </a:solidFill>
                          <a:latin typeface="微软雅黑" panose="020B0503020204020204" charset="-122"/>
                          <a:ea typeface="微软雅黑" panose="020B0503020204020204" charset="-122"/>
                        </a:rPr>
                        <a:t>8</a:t>
                      </a:r>
                      <a:r>
                        <a:rPr lang="en-US" altLang="zh-CN" sz="1200" b="0" dirty="0" smtClean="0">
                          <a:solidFill>
                            <a:schemeClr val="tx1"/>
                          </a:solidFill>
                          <a:latin typeface="微软雅黑" panose="020B0503020204020204" charset="-122"/>
                          <a:ea typeface="微软雅黑" panose="020B0503020204020204" charset="-122"/>
                        </a:rPr>
                        <a:t>9</a:t>
                      </a:r>
                      <a:r>
                        <a:rPr lang="en-US" altLang="en-US" sz="1200" b="0" dirty="0" smtClean="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86</a:t>
                      </a:r>
                      <a:r>
                        <a:rPr lang="en-US" altLang="en-US" sz="1200" b="0" dirty="0" smtClean="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marL="0" indent="0" algn="ctr" defTabSz="914400" rtl="0" eaLnBrk="1" latinLnBrk="0" hangingPunct="1">
                        <a:buNone/>
                      </a:pPr>
                      <a:r>
                        <a:rPr lang="en-US" altLang="zh-CN" sz="1200" b="0" kern="1200" dirty="0" smtClean="0">
                          <a:solidFill>
                            <a:schemeClr val="tx1"/>
                          </a:solidFill>
                          <a:latin typeface="微软雅黑" panose="020B0503020204020204" charset="-122"/>
                          <a:ea typeface="微软雅黑" panose="020B0503020204020204" charset="-122"/>
                          <a:cs typeface="+mn-cs"/>
                        </a:rPr>
                        <a:t>94</a:t>
                      </a:r>
                      <a:r>
                        <a:rPr lang="en-US" altLang="en-US" sz="1200" b="0" kern="1200" dirty="0" smtClean="0">
                          <a:solidFill>
                            <a:schemeClr val="tx1"/>
                          </a:solidFill>
                          <a:latin typeface="微软雅黑" panose="020B0503020204020204" charset="-122"/>
                          <a:ea typeface="微软雅黑" panose="020B0503020204020204" charset="-122"/>
                          <a:cs typeface="+mn-cs"/>
                        </a:rPr>
                        <a:t>%</a:t>
                      </a:r>
                      <a:endParaRPr lang="en-US" altLang="en-US" sz="1200" b="0" kern="1200" dirty="0">
                        <a:solidFill>
                          <a:schemeClr val="tx1"/>
                        </a:solidFill>
                        <a:latin typeface="微软雅黑" panose="020B0503020204020204" charset="-122"/>
                        <a:ea typeface="微软雅黑" panose="020B0503020204020204" charset="-122"/>
                        <a:cs typeface="+mn-cs"/>
                      </a:endParaRPr>
                    </a:p>
                  </a:txBody>
                  <a:tcPr marL="12700" marR="12700" marT="12700" anchor="ctr"/>
                </a:tc>
                <a:tc>
                  <a:txBody>
                    <a:bodyPr/>
                    <a:lstStyle/>
                    <a:p>
                      <a:pPr marL="0" indent="0" algn="ctr" defTabSz="914400" rtl="0" eaLnBrk="1" latinLnBrk="0" hangingPunct="1">
                        <a:buNone/>
                      </a:pPr>
                      <a:r>
                        <a:rPr lang="en-US" altLang="zh-CN" sz="1200" b="0" kern="1200" dirty="0" smtClean="0">
                          <a:solidFill>
                            <a:srgbClr val="FF0000"/>
                          </a:solidFill>
                          <a:latin typeface="微软雅黑" panose="020B0503020204020204" charset="-122"/>
                          <a:ea typeface="微软雅黑" panose="020B0503020204020204" charset="-122"/>
                          <a:cs typeface="+mn-cs"/>
                        </a:rPr>
                        <a:t>67%</a:t>
                      </a:r>
                      <a:endParaRPr lang="en-US" altLang="en-US" sz="1200" b="0" kern="1200" dirty="0">
                        <a:solidFill>
                          <a:srgbClr val="FF0000"/>
                        </a:solidFill>
                        <a:latin typeface="微软雅黑" panose="020B0503020204020204" charset="-122"/>
                        <a:ea typeface="微软雅黑" panose="020B0503020204020204" charset="-122"/>
                        <a:cs typeface="+mn-cs"/>
                      </a:endParaRPr>
                    </a:p>
                  </a:txBody>
                  <a:tcPr marL="12700" marR="12700" marT="12700" anchor="ctr"/>
                </a:tc>
                <a:tc>
                  <a:txBody>
                    <a:bodyPr/>
                    <a:lstStyle/>
                    <a:p>
                      <a:pPr marL="0" indent="0" algn="ctr" defTabSz="914400" rtl="0" eaLnBrk="1" latinLnBrk="0" hangingPunct="1">
                        <a:buNone/>
                      </a:pPr>
                      <a:r>
                        <a:rPr lang="en-US" altLang="zh-CN" sz="1200" b="0" kern="1200" dirty="0" smtClean="0">
                          <a:solidFill>
                            <a:schemeClr val="tx1"/>
                          </a:solidFill>
                          <a:latin typeface="微软雅黑" panose="020B0503020204020204" charset="-122"/>
                          <a:ea typeface="微软雅黑" panose="020B0503020204020204" charset="-122"/>
                          <a:cs typeface="+mn-cs"/>
                        </a:rPr>
                        <a:t>85%</a:t>
                      </a:r>
                      <a:endParaRPr lang="en-US" altLang="en-US" sz="1200" b="0" kern="1200" dirty="0">
                        <a:solidFill>
                          <a:schemeClr val="tx1"/>
                        </a:solidFill>
                        <a:latin typeface="微软雅黑" panose="020B0503020204020204" charset="-122"/>
                        <a:ea typeface="微软雅黑" panose="020B0503020204020204" charset="-122"/>
                        <a:cs typeface="+mn-cs"/>
                      </a:endParaRPr>
                    </a:p>
                  </a:txBody>
                  <a:tcPr marL="12700" marR="12700" marT="12700" anchor="ctr"/>
                </a:tc>
              </a:tr>
              <a:tr h="317500">
                <a:tc>
                  <a:txBody>
                    <a:bodyPr/>
                    <a:lstStyle/>
                    <a:p>
                      <a:pPr indent="0" algn="ctr">
                        <a:buNone/>
                      </a:pPr>
                      <a:r>
                        <a:rPr lang="zh-CN" sz="1200" b="0">
                          <a:solidFill>
                            <a:schemeClr val="tx1"/>
                          </a:solidFill>
                          <a:latin typeface="微软雅黑" panose="020B0503020204020204" charset="-122"/>
                          <a:ea typeface="微软雅黑" panose="020B0503020204020204" charset="-122"/>
                        </a:rPr>
                        <a:t>本地渗透率</a:t>
                      </a:r>
                      <a:endParaRPr lang="zh-CN"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3</a:t>
                      </a:r>
                      <a:r>
                        <a:rPr lang="en-US" altLang="en-US" sz="1200" b="0" dirty="0" smtClean="0">
                          <a:solidFill>
                            <a:schemeClr val="tx1"/>
                          </a:solidFill>
                          <a:latin typeface="微软雅黑" panose="020B0503020204020204" charset="-122"/>
                          <a:ea typeface="微软雅黑" panose="020B0503020204020204" charset="-122"/>
                        </a:rPr>
                        <a:t>2</a:t>
                      </a:r>
                      <a:r>
                        <a:rPr lang="en-US" altLang="en-US" sz="1200" b="0" dirty="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10</a:t>
                      </a:r>
                      <a:r>
                        <a:rPr lang="en-US" sz="1200" b="0" dirty="0" smtClean="0">
                          <a:solidFill>
                            <a:srgbClr val="FF0000"/>
                          </a:solidFill>
                          <a:latin typeface="微软雅黑" panose="020B0503020204020204" charset="-122"/>
                          <a:ea typeface="微软雅黑" panose="020B0503020204020204" charset="-122"/>
                        </a:rPr>
                        <a:t>%</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a:t>
                      </a:r>
                      <a:r>
                        <a:rPr lang="en-US" sz="1200" b="0" dirty="0" smtClean="0">
                          <a:solidFill>
                            <a:schemeClr val="tx1"/>
                          </a:solidFill>
                          <a:latin typeface="微软雅黑" panose="020B0503020204020204" charset="-122"/>
                          <a:ea typeface="微软雅黑" panose="020B0503020204020204" charset="-122"/>
                        </a:rPr>
                        <a:t>8</a:t>
                      </a:r>
                      <a:r>
                        <a:rPr lang="en-US" sz="1200" b="0" dirty="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15</a:t>
                      </a:r>
                      <a:r>
                        <a:rPr lang="en-US" altLang="en-US" sz="1200" b="0" dirty="0" smtClean="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14</a:t>
                      </a:r>
                      <a:r>
                        <a:rPr lang="en-US" sz="1200" b="0" dirty="0" smtClean="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13%</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8%</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r>
              <a:tr h="317500">
                <a:tc>
                  <a:txBody>
                    <a:bodyPr/>
                    <a:lstStyle/>
                    <a:p>
                      <a:pPr indent="0" algn="ctr">
                        <a:buNone/>
                      </a:pPr>
                      <a:r>
                        <a:rPr lang="zh-CN" altLang="en-US" sz="1200" b="0">
                          <a:solidFill>
                            <a:schemeClr val="tx1"/>
                          </a:solidFill>
                          <a:latin typeface="微软雅黑" panose="020B0503020204020204" charset="-122"/>
                          <a:ea typeface="微软雅黑" panose="020B0503020204020204" charset="-122"/>
                        </a:rPr>
                        <a:t>全省渗透率</a:t>
                      </a:r>
                      <a:endParaRPr lang="zh-CN"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en-US" sz="1200" b="0" dirty="0">
                          <a:solidFill>
                            <a:schemeClr val="tx1"/>
                          </a:solidFill>
                          <a:latin typeface="微软雅黑" panose="020B0503020204020204" charset="-122"/>
                          <a:ea typeface="微软雅黑" panose="020B0503020204020204" charset="-122"/>
                        </a:rPr>
                        <a:t>19%</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en-US" sz="1200" b="0">
                          <a:solidFill>
                            <a:schemeClr val="tx1"/>
                          </a:solidFill>
                          <a:latin typeface="微软雅黑" panose="020B0503020204020204" charset="-122"/>
                          <a:ea typeface="微软雅黑" panose="020B0503020204020204" charset="-122"/>
                        </a:rPr>
                        <a:t>13%</a:t>
                      </a:r>
                      <a:endParaRPr lang="en-US"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en-US" sz="1200" b="0">
                          <a:solidFill>
                            <a:schemeClr val="tx1"/>
                          </a:solidFill>
                          <a:latin typeface="微软雅黑" panose="020B0503020204020204" charset="-122"/>
                          <a:ea typeface="微软雅黑" panose="020B0503020204020204" charset="-122"/>
                        </a:rPr>
                        <a:t>14%</a:t>
                      </a:r>
                      <a:endParaRPr lang="en-US"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en-US" sz="1200" b="0">
                          <a:solidFill>
                            <a:schemeClr val="tx1"/>
                          </a:solidFill>
                          <a:latin typeface="微软雅黑" panose="020B0503020204020204" charset="-122"/>
                          <a:ea typeface="微软雅黑" panose="020B0503020204020204" charset="-122"/>
                        </a:rPr>
                        <a:t>13%</a:t>
                      </a:r>
                      <a:endParaRPr lang="en-US"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en-US" sz="1200" b="0">
                          <a:solidFill>
                            <a:schemeClr val="tx1"/>
                          </a:solidFill>
                          <a:latin typeface="微软雅黑" panose="020B0503020204020204" charset="-122"/>
                          <a:ea typeface="微软雅黑" panose="020B0503020204020204" charset="-122"/>
                        </a:rPr>
                        <a:t>14%</a:t>
                      </a:r>
                      <a:endParaRPr lang="en-US" altLang="en-US" sz="1200" b="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en-US" sz="1200" b="0" dirty="0" smtClean="0">
                          <a:solidFill>
                            <a:schemeClr val="tx1"/>
                          </a:solidFill>
                          <a:latin typeface="微软雅黑" panose="020B0503020204020204" charset="-122"/>
                          <a:ea typeface="微软雅黑" panose="020B0503020204020204" charset="-122"/>
                        </a:rPr>
                        <a:t>1</a:t>
                      </a:r>
                      <a:r>
                        <a:rPr lang="en-US" altLang="zh-CN" sz="1200" b="0" dirty="0" smtClean="0">
                          <a:solidFill>
                            <a:schemeClr val="tx1"/>
                          </a:solidFill>
                          <a:latin typeface="微软雅黑" panose="020B0503020204020204" charset="-122"/>
                          <a:ea typeface="微软雅黑" panose="020B0503020204020204" charset="-122"/>
                        </a:rPr>
                        <a:t>1</a:t>
                      </a:r>
                      <a:r>
                        <a:rPr lang="en-US" altLang="en-US" sz="1200" b="0" dirty="0" smtClean="0">
                          <a:solidFill>
                            <a:schemeClr val="tx1"/>
                          </a:solidFill>
                          <a:latin typeface="微软雅黑" panose="020B0503020204020204" charset="-122"/>
                          <a:ea typeface="微软雅黑" panose="020B0503020204020204" charset="-122"/>
                        </a:rPr>
                        <a:t>%</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13%</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12%</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r>
              <a:tr h="317500">
                <a:tc>
                  <a:txBody>
                    <a:bodyPr/>
                    <a:lstStyle/>
                    <a:p>
                      <a:pPr indent="0" algn="ctr">
                        <a:buNone/>
                      </a:pPr>
                      <a:r>
                        <a:rPr lang="zh-CN" altLang="en-US" sz="1200" b="0" dirty="0">
                          <a:solidFill>
                            <a:schemeClr val="tx1"/>
                          </a:solidFill>
                          <a:latin typeface="微软雅黑" panose="020B0503020204020204" charset="-122"/>
                          <a:ea typeface="微软雅黑" panose="020B0503020204020204" charset="-122"/>
                        </a:rPr>
                        <a:t>平均贡献</a:t>
                      </a:r>
                      <a:r>
                        <a:rPr lang="en-US" altLang="zh-CN" sz="1200" b="0" dirty="0">
                          <a:solidFill>
                            <a:schemeClr val="tx1"/>
                          </a:solidFill>
                          <a:latin typeface="微软雅黑" panose="020B0503020204020204" charset="-122"/>
                          <a:ea typeface="微软雅黑" panose="020B0503020204020204" charset="-122"/>
                        </a:rPr>
                        <a:t>/</a:t>
                      </a:r>
                      <a:r>
                        <a:rPr lang="zh-CN" altLang="en-US" sz="1200" b="0" dirty="0">
                          <a:solidFill>
                            <a:schemeClr val="tx1"/>
                          </a:solidFill>
                          <a:latin typeface="微软雅黑" panose="020B0503020204020204" charset="-122"/>
                          <a:ea typeface="微软雅黑" panose="020B0503020204020204" charset="-122"/>
                        </a:rPr>
                        <a:t>万元</a:t>
                      </a:r>
                      <a:endParaRPr lang="zh-CN"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chemeClr val="tx1"/>
                          </a:solidFill>
                          <a:latin typeface="微软雅黑" panose="020B0503020204020204" charset="-122"/>
                          <a:ea typeface="微软雅黑" panose="020B0503020204020204" charset="-122"/>
                        </a:rPr>
                        <a:t>9</a:t>
                      </a:r>
                      <a:r>
                        <a:rPr lang="en-US" altLang="en-US" sz="1200" b="0" dirty="0" smtClean="0">
                          <a:solidFill>
                            <a:schemeClr val="tx1"/>
                          </a:solidFill>
                          <a:latin typeface="微软雅黑" panose="020B0503020204020204" charset="-122"/>
                          <a:ea typeface="微软雅黑" panose="020B0503020204020204" charset="-122"/>
                        </a:rPr>
                        <a:t>.</a:t>
                      </a:r>
                      <a:r>
                        <a:rPr lang="en-US" altLang="zh-CN" sz="1200" b="0" dirty="0" smtClean="0">
                          <a:solidFill>
                            <a:schemeClr val="tx1"/>
                          </a:solidFill>
                          <a:latin typeface="微软雅黑" panose="020B0503020204020204" charset="-122"/>
                          <a:ea typeface="微软雅黑" panose="020B0503020204020204" charset="-122"/>
                        </a:rPr>
                        <a:t>2</a:t>
                      </a:r>
                      <a:endParaRPr lang="en-US" altLang="en-US" sz="1200" b="0" dirty="0">
                        <a:solidFill>
                          <a:schemeClr val="tx1"/>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0.43</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-0.08</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0.06</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0.08</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200" b="0" dirty="0" smtClean="0">
                          <a:solidFill>
                            <a:srgbClr val="FF0000"/>
                          </a:solidFill>
                          <a:latin typeface="微软雅黑" panose="020B0503020204020204" charset="-122"/>
                          <a:ea typeface="微软雅黑" panose="020B0503020204020204" charset="-122"/>
                        </a:rPr>
                        <a:t>0.41</a:t>
                      </a:r>
                      <a:endParaRPr lang="en-US" altLang="en-US" sz="1200" b="0" dirty="0">
                        <a:solidFill>
                          <a:srgbClr val="FF0000"/>
                        </a:solidFill>
                        <a:latin typeface="微软雅黑" panose="020B0503020204020204" charset="-122"/>
                        <a:ea typeface="微软雅黑" panose="020B0503020204020204" charset="-122"/>
                      </a:endParaRPr>
                    </a:p>
                  </a:txBody>
                  <a:tcPr marL="12700" marR="12700" marT="12700" anchor="ctr"/>
                </a:tc>
              </a:tr>
            </a:tbl>
          </a:graphicData>
        </a:graphic>
      </p:graphicFrame>
      <p:sp>
        <p:nvSpPr>
          <p:cNvPr id="13" name="矩形 12"/>
          <p:cNvSpPr/>
          <p:nvPr>
            <p:custDataLst>
              <p:tags r:id="rId7"/>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8"/>
            </p:custDataLst>
          </p:nvPr>
        </p:nvSpPr>
        <p:spPr>
          <a:xfrm>
            <a:off x="6304280" y="1426210"/>
            <a:ext cx="5744210" cy="377190"/>
          </a:xfrm>
          <a:prstGeom prst="rect">
            <a:avLst/>
          </a:prstGeom>
          <a:solidFill>
            <a:srgbClr val="0070BF"/>
          </a:solidFill>
          <a:ln>
            <a:noFill/>
          </a:ln>
        </p:spPr>
        <p:txBody>
          <a:bodyPr wrap="square" anchor="ctr" anchorCtr="0">
            <a:noAutofit/>
          </a:bodyPr>
          <a:lstStyle/>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9"/>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custDataLst>
              <p:tags r:id="rId10"/>
            </p:custDataLst>
          </p:nvPr>
        </p:nvSpPr>
        <p:spPr>
          <a:xfrm>
            <a:off x="280670" y="1416685"/>
            <a:ext cx="5946140" cy="377190"/>
          </a:xfrm>
          <a:prstGeom prst="rect">
            <a:avLst/>
          </a:prstGeom>
          <a:solidFill>
            <a:srgbClr val="0070BF"/>
          </a:solidFill>
          <a:ln>
            <a:noFill/>
          </a:ln>
        </p:spPr>
        <p:txBody>
          <a:bodyPr wrap="square" anchor="ctr" anchorCtr="0">
            <a:noAutofit/>
          </a:bodyPr>
          <a:lstStyle/>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6999"/>
          </a:xfrm>
          <a:prstGeom prst="rect">
            <a:avLst/>
          </a:prstGeom>
          <a:noFill/>
        </p:spPr>
        <p:txBody>
          <a:bodyPr wrap="square" rtlCol="0">
            <a:spAutoFit/>
          </a:bodyPr>
          <a:lstStyle/>
          <a:p>
            <a:pPr algn="ctr"/>
            <a:r>
              <a:rPr lang="zh-CN" altLang="en-US" sz="1200" b="1" u="sng" dirty="0" smtClean="0">
                <a:solidFill>
                  <a:srgbClr val="0070C0"/>
                </a:solidFill>
                <a:latin typeface="微软雅黑" panose="020B0503020204020204" charset="-122"/>
                <a:ea typeface="微软雅黑" panose="020B0503020204020204" charset="-122"/>
              </a:rPr>
              <a:t>党政机关单位体系完备，</a:t>
            </a:r>
            <a:r>
              <a:rPr lang="zh-CN" altLang="en-US" sz="1200" b="1" u="sng" dirty="0">
                <a:solidFill>
                  <a:srgbClr val="0070C0"/>
                </a:solidFill>
                <a:latin typeface="微软雅黑" panose="020B0503020204020204" charset="-122"/>
                <a:ea typeface="微软雅黑" panose="020B0503020204020204" charset="-122"/>
              </a:rPr>
              <a:t>先进装备</a:t>
            </a:r>
            <a:r>
              <a:rPr lang="zh-CN" altLang="en-US" sz="1200" b="1" u="sng" dirty="0" smtClean="0">
                <a:solidFill>
                  <a:srgbClr val="0070C0"/>
                </a:solidFill>
                <a:latin typeface="微软雅黑" panose="020B0503020204020204" charset="-122"/>
                <a:ea typeface="微软雅黑" panose="020B0503020204020204" charset="-122"/>
              </a:rPr>
              <a:t>制造产业链聚集</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85115" y="2099045"/>
            <a:ext cx="3039110" cy="1787525"/>
          </a:xfrm>
          <a:prstGeom prst="rect">
            <a:avLst/>
          </a:prstGeom>
          <a:noFill/>
        </p:spPr>
        <p:txBody>
          <a:bodyPr wrap="square" rtlCol="0" anchor="t">
            <a:spAutoFit/>
          </a:bodyPr>
          <a:lstStyle/>
          <a:p>
            <a:pPr marL="285750" indent="-285750" algn="just">
              <a:lnSpc>
                <a:spcPct val="150000"/>
              </a:lnSpc>
              <a:buFont typeface="Wingdings" panose="05000000000000000000" pitchFamily="2" charset="2"/>
              <a:buChar char="ü"/>
            </a:pPr>
            <a:r>
              <a:rPr lang="zh-CN" altLang="en-US" sz="1050" b="1" kern="0" dirty="0">
                <a:solidFill>
                  <a:srgbClr val="FF0000"/>
                </a:solidFill>
                <a:latin typeface="微软雅黑" panose="020B0503020204020204" charset="-122"/>
                <a:ea typeface="微软雅黑" panose="020B0503020204020204" charset="-122"/>
                <a:cs typeface="微软雅黑" panose="020B0503020204020204" charset="-122"/>
              </a:rPr>
              <a:t>制造</a:t>
            </a:r>
            <a:r>
              <a:rPr lang="zh-CN" sz="1050" b="1" kern="0"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1050" dirty="0">
                <a:latin typeface="微软雅黑" panose="020B0503020204020204" charset="-122"/>
                <a:ea typeface="微软雅黑" panose="020B0503020204020204" charset="-122"/>
                <a:cs typeface="微软雅黑" panose="020B0503020204020204" charset="-122"/>
              </a:rPr>
              <a:t>先进装备制造</a:t>
            </a:r>
            <a:r>
              <a:rPr lang="en-US" altLang="zh-CN" sz="1050" dirty="0">
                <a:latin typeface="微软雅黑" panose="020B0503020204020204" charset="-122"/>
                <a:ea typeface="微软雅黑" panose="020B0503020204020204" charset="-122"/>
                <a:cs typeface="微软雅黑" panose="020B0503020204020204" charset="-122"/>
              </a:rPr>
              <a:t>300</a:t>
            </a:r>
            <a:r>
              <a:rPr lang="zh-CN" altLang="en-US" sz="1050" dirty="0">
                <a:latin typeface="微软雅黑" panose="020B0503020204020204" charset="-122"/>
                <a:ea typeface="微软雅黑" panose="020B0503020204020204" charset="-122"/>
                <a:cs typeface="微软雅黑" panose="020B0503020204020204" charset="-122"/>
              </a:rPr>
              <a:t>亿级集群，涵盖汽车零部件、安全气囊等细分领域，产业链</a:t>
            </a:r>
            <a:r>
              <a:rPr lang="zh-CN" altLang="en-US" sz="1050" dirty="0" smtClean="0">
                <a:latin typeface="微软雅黑" panose="020B0503020204020204" charset="-122"/>
                <a:ea typeface="微软雅黑" panose="020B0503020204020204" charset="-122"/>
                <a:cs typeface="微软雅黑" panose="020B0503020204020204" charset="-122"/>
              </a:rPr>
              <a:t>覆盖近</a:t>
            </a:r>
            <a:r>
              <a:rPr lang="en-US" altLang="zh-CN" sz="1050" dirty="0">
                <a:latin typeface="微软雅黑" panose="020B0503020204020204" charset="-122"/>
                <a:ea typeface="微软雅黑" panose="020B0503020204020204" charset="-122"/>
                <a:cs typeface="微软雅黑" panose="020B0503020204020204" charset="-122"/>
              </a:rPr>
              <a:t>200</a:t>
            </a:r>
            <a:r>
              <a:rPr lang="zh-CN" altLang="en-US" sz="1050" dirty="0">
                <a:latin typeface="微软雅黑" panose="020B0503020204020204" charset="-122"/>
                <a:ea typeface="微软雅黑" panose="020B0503020204020204" charset="-122"/>
                <a:cs typeface="微软雅黑" panose="020B0503020204020204" charset="-122"/>
              </a:rPr>
              <a:t>个品种</a:t>
            </a:r>
            <a:r>
              <a:rPr lang="zh-CN" altLang="en-US" sz="1050" dirty="0" smtClean="0">
                <a:latin typeface="微软雅黑" panose="020B0503020204020204" charset="-122"/>
                <a:ea typeface="微软雅黑" panose="020B0503020204020204" charset="-122"/>
                <a:cs typeface="微软雅黑" panose="020B0503020204020204" charset="-122"/>
              </a:rPr>
              <a:t>。</a:t>
            </a:r>
            <a:endParaRPr lang="en-US" altLang="zh-CN" sz="1050" dirty="0">
              <a:latin typeface="微软雅黑" panose="020B0503020204020204" charset="-122"/>
              <a:ea typeface="微软雅黑" panose="020B0503020204020204" charset="-122"/>
              <a:cs typeface="微软雅黑" panose="020B0503020204020204" charset="-122"/>
            </a:endParaRPr>
          </a:p>
          <a:p>
            <a:pPr marL="285750" indent="-285750" algn="just">
              <a:lnSpc>
                <a:spcPct val="150000"/>
              </a:lnSpc>
              <a:buFont typeface="Wingdings" panose="05000000000000000000" pitchFamily="2" charset="2"/>
              <a:buChar char="ü"/>
            </a:pPr>
            <a:r>
              <a:rPr lang="zh-CN" altLang="en-US" sz="105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党政治理</a:t>
            </a:r>
            <a:r>
              <a:rPr lang="zh-CN" sz="105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1050" dirty="0">
                <a:latin typeface="微软雅黑" panose="020B0503020204020204" charset="-122"/>
                <a:ea typeface="微软雅黑" panose="020B0503020204020204" charset="-122"/>
                <a:cs typeface="微软雅黑" panose="020B0503020204020204" charset="-122"/>
              </a:rPr>
              <a:t>锦州市政府机构设置与辽宁省“三定”</a:t>
            </a:r>
            <a:r>
              <a:rPr lang="zh-CN" altLang="en-US" sz="1050" dirty="0" smtClean="0">
                <a:latin typeface="微软雅黑" panose="020B0503020204020204" charset="-122"/>
                <a:ea typeface="微软雅黑" panose="020B0503020204020204" charset="-122"/>
                <a:cs typeface="微软雅黑" panose="020B0503020204020204" charset="-122"/>
              </a:rPr>
              <a:t>方案保持</a:t>
            </a:r>
            <a:r>
              <a:rPr lang="zh-CN" altLang="en-US" sz="1050" dirty="0">
                <a:latin typeface="微软雅黑" panose="020B0503020204020204" charset="-122"/>
                <a:ea typeface="微软雅黑" panose="020B0503020204020204" charset="-122"/>
                <a:cs typeface="微软雅黑" panose="020B0503020204020204" charset="-122"/>
              </a:rPr>
              <a:t>一致，部分</a:t>
            </a:r>
            <a:r>
              <a:rPr lang="zh-CN" altLang="en-US" sz="1050" dirty="0" smtClean="0">
                <a:latin typeface="微软雅黑" panose="020B0503020204020204" charset="-122"/>
                <a:ea typeface="微软雅黑" panose="020B0503020204020204" charset="-122"/>
                <a:cs typeface="微软雅黑" panose="020B0503020204020204" charset="-122"/>
              </a:rPr>
              <a:t>职能跨</a:t>
            </a:r>
            <a:r>
              <a:rPr lang="zh-CN" altLang="en-US" sz="1050" dirty="0">
                <a:latin typeface="微软雅黑" panose="020B0503020204020204" charset="-122"/>
                <a:ea typeface="微软雅黑" panose="020B0503020204020204" charset="-122"/>
                <a:cs typeface="微软雅黑" panose="020B0503020204020204" charset="-122"/>
              </a:rPr>
              <a:t>部门协同（如东北陆海新通道涉及发改委、交通局、商务局等）。</a:t>
            </a:r>
            <a:endParaRPr lang="zh-CN" altLang="en-US" sz="1050" dirty="0">
              <a:latin typeface="微软雅黑" panose="020B0503020204020204" charset="-122"/>
              <a:ea typeface="微软雅黑" panose="020B0503020204020204" charset="-122"/>
              <a:cs typeface="微软雅黑" panose="020B0503020204020204" charset="-122"/>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lstStyle/>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党政</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治理</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制造</a:t>
                      </a:r>
                      <a:endParaRPr lang="zh-CN" altLang="en-US" sz="1000" dirty="0">
                        <a:latin typeface="微软雅黑" panose="020B0503020204020204" charset="-122"/>
                        <a:ea typeface="微软雅黑" panose="020B0503020204020204" charset="-122"/>
                      </a:endParaRPr>
                    </a:p>
                  </a:txBody>
                  <a:tcPr marL="12700" marR="12700" marT="12700" anchor="ctr"/>
                </a:tc>
              </a:tr>
              <a:tr h="451485">
                <a:tc>
                  <a:txBody>
                    <a:bodyPr/>
                    <a:lstStyle/>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latin typeface="微软雅黑" panose="020B0503020204020204" charset="-122"/>
                          <a:ea typeface="微软雅黑" panose="020B0503020204020204" charset="-122"/>
                        </a:rPr>
                        <a:t>692</a:t>
                      </a:r>
                      <a:endParaRPr lang="en-US"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latin typeface="微软雅黑" panose="020B0503020204020204" charset="-122"/>
                          <a:ea typeface="微软雅黑" panose="020B0503020204020204" charset="-122"/>
                        </a:rPr>
                        <a:t>303</a:t>
                      </a:r>
                      <a:endParaRPr lang="en-US"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is-IS" sz="1000" dirty="0" smtClean="0">
                          <a:latin typeface="微软雅黑" panose="020B0503020204020204" charset="-122"/>
                          <a:ea typeface="微软雅黑" panose="020B0503020204020204" charset="-122"/>
                        </a:rPr>
                        <a:t>264</a:t>
                      </a:r>
                      <a:endParaRPr lang="en-US" altLang="en-US" sz="1000" dirty="0">
                        <a:latin typeface="微软雅黑" panose="020B0503020204020204" charset="-122"/>
                        <a:ea typeface="微软雅黑" panose="020B0503020204020204" charset="-122"/>
                      </a:endParaRPr>
                    </a:p>
                  </a:txBody>
                  <a:tcPr marL="12700" marR="12700" marT="12700" anchor="ctr"/>
                </a:tc>
              </a:tr>
              <a:tr h="361950">
                <a:tc>
                  <a:txBody>
                    <a:bodyPr/>
                    <a:lstStyle/>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b="1" dirty="0" smtClean="0">
                          <a:solidFill>
                            <a:srgbClr val="FF0000"/>
                          </a:solidFill>
                          <a:latin typeface="微软雅黑" panose="020B0503020204020204" charset="-122"/>
                          <a:ea typeface="微软雅黑" panose="020B0503020204020204" charset="-122"/>
                        </a:rPr>
                        <a:t>7</a:t>
                      </a:r>
                      <a:r>
                        <a:rPr lang="en-US" altLang="en-US" sz="1000" b="1" dirty="0" smtClean="0">
                          <a:solidFill>
                            <a:srgbClr val="FF0000"/>
                          </a:solidFill>
                          <a:latin typeface="微软雅黑" panose="020B0503020204020204" charset="-122"/>
                          <a:ea typeface="微软雅黑" panose="020B0503020204020204" charset="-122"/>
                        </a:rPr>
                        <a:t>%</a:t>
                      </a:r>
                      <a:endParaRPr lang="en-US" altLang="en-US" sz="1000" b="1"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b="1" dirty="0" smtClean="0">
                          <a:solidFill>
                            <a:srgbClr val="FF0000"/>
                          </a:solidFill>
                          <a:latin typeface="微软雅黑" panose="020B0503020204020204" charset="-122"/>
                          <a:ea typeface="微软雅黑" panose="020B0503020204020204" charset="-122"/>
                        </a:rPr>
                        <a:t>7</a:t>
                      </a:r>
                      <a:r>
                        <a:rPr lang="en-US" altLang="en-US" sz="1000" b="1" dirty="0" smtClean="0">
                          <a:solidFill>
                            <a:srgbClr val="FF0000"/>
                          </a:solidFill>
                          <a:latin typeface="微软雅黑" panose="020B0503020204020204" charset="-122"/>
                          <a:ea typeface="微软雅黑" panose="020B0503020204020204" charset="-122"/>
                        </a:rPr>
                        <a:t>%</a:t>
                      </a:r>
                      <a:endParaRPr lang="en-US" altLang="en-US" sz="1000" b="1"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b="1" dirty="0" smtClean="0">
                          <a:solidFill>
                            <a:srgbClr val="FF0000"/>
                          </a:solidFill>
                          <a:latin typeface="微软雅黑" panose="020B0503020204020204" charset="-122"/>
                          <a:ea typeface="微软雅黑" panose="020B0503020204020204" charset="-122"/>
                        </a:rPr>
                        <a:t>4</a:t>
                      </a:r>
                      <a:r>
                        <a:rPr lang="en-US" altLang="en-US" sz="1000" b="1" dirty="0" smtClean="0">
                          <a:solidFill>
                            <a:srgbClr val="FF0000"/>
                          </a:solidFill>
                          <a:latin typeface="微软雅黑" panose="020B0503020204020204" charset="-122"/>
                          <a:ea typeface="微软雅黑" panose="020B0503020204020204" charset="-122"/>
                        </a:rPr>
                        <a:t>%</a:t>
                      </a:r>
                      <a:endParaRPr lang="en-US" altLang="en-US" sz="1000" b="1" dirty="0">
                        <a:solidFill>
                          <a:srgbClr val="FF0000"/>
                        </a:solidFill>
                        <a:latin typeface="微软雅黑" panose="020B0503020204020204" charset="-122"/>
                        <a:ea typeface="微软雅黑" panose="020B0503020204020204" charset="-122"/>
                      </a:endParaRPr>
                    </a:p>
                  </a:txBody>
                  <a:tcPr marL="12700" marR="12700" marT="12700" anchor="ctr"/>
                </a:tc>
              </a:tr>
            </a:tbl>
          </a:graphicData>
        </a:graphic>
      </p:graphicFrame>
      <p:graphicFrame>
        <p:nvGraphicFramePr>
          <p:cNvPr id="23" name="表格 22"/>
          <p:cNvGraphicFramePr/>
          <p:nvPr/>
        </p:nvGraphicFramePr>
        <p:xfrm>
          <a:off x="6377940" y="1849120"/>
          <a:ext cx="5596890" cy="4773227"/>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14206">
                <a:tc>
                  <a:txBody>
                    <a:bodyPr/>
                    <a:lstStyle/>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anchor="ctr"/>
                </a:tc>
                <a:tc>
                  <a:txBody>
                    <a:bodyPr/>
                    <a:lstStyle/>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anchor="ctr"/>
                </a:tc>
              </a:tr>
              <a:tr h="503496">
                <a:tc>
                  <a:txBody>
                    <a:bodyPr/>
                    <a:lstStyle/>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l">
                        <a:buNone/>
                      </a:pPr>
                      <a:r>
                        <a:rPr lang="zh-CN" altLang="en-US" sz="1000" dirty="0">
                          <a:latin typeface="微软雅黑" panose="020B0503020204020204" charset="-122"/>
                          <a:ea typeface="微软雅黑" panose="020B0503020204020204" charset="-122"/>
                        </a:rPr>
                        <a:t>客户集中</a:t>
                      </a:r>
                      <a:r>
                        <a:rPr lang="zh-CN" altLang="en-US" sz="1000" dirty="0" smtClean="0">
                          <a:latin typeface="微软雅黑" panose="020B0503020204020204" charset="-122"/>
                          <a:ea typeface="微软雅黑" panose="020B0503020204020204" charset="-122"/>
                        </a:rPr>
                        <a:t>在太和区，凌河区，产业园区价值贡献不足</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锦州华信云计算有限公司</a:t>
                      </a:r>
                      <a:endParaRPr lang="en-US" altLang="zh-CN" sz="1000" dirty="0" smtClean="0">
                        <a:latin typeface="微软雅黑" panose="020B0503020204020204" charset="-122"/>
                        <a:ea typeface="微软雅黑" panose="020B0503020204020204" charset="-122"/>
                      </a:endParaRPr>
                    </a:p>
                    <a:p>
                      <a:pPr indent="0" algn="ctr">
                        <a:buNone/>
                      </a:pPr>
                      <a:r>
                        <a:rPr lang="zh-CN" altLang="en-US" sz="1000" dirty="0" smtClean="0">
                          <a:latin typeface="微软雅黑" panose="020B0503020204020204" charset="-122"/>
                          <a:ea typeface="微软雅黑" panose="020B0503020204020204" charset="-122"/>
                        </a:rPr>
                        <a:t>辽宁维森信息技术股份有限公司</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104</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l">
                        <a:buNone/>
                      </a:pPr>
                      <a:r>
                        <a:rPr lang="zh-CN" altLang="en-US" sz="1000" dirty="0" smtClean="0">
                          <a:latin typeface="微软雅黑" panose="020B0503020204020204" charset="-122"/>
                          <a:ea typeface="微软雅黑" panose="020B0503020204020204" charset="-122"/>
                        </a:rPr>
                        <a:t>以产业园</a:t>
                      </a:r>
                      <a:r>
                        <a:rPr lang="zh-CN" altLang="en-US" sz="1000" dirty="0">
                          <a:latin typeface="微软雅黑" panose="020B0503020204020204" charset="-122"/>
                          <a:ea typeface="微软雅黑" panose="020B0503020204020204" charset="-122"/>
                        </a:rPr>
                        <a:t>为核心，以智算为切入点，集中摸排转化。</a:t>
                      </a:r>
                      <a:endParaRPr lang="zh-CN" altLang="en-US" sz="1000" dirty="0">
                        <a:latin typeface="微软雅黑" panose="020B0503020204020204" charset="-122"/>
                        <a:ea typeface="微软雅黑" panose="020B0503020204020204" charset="-122"/>
                      </a:endParaRPr>
                    </a:p>
                  </a:txBody>
                  <a:tcPr marL="12700" marR="12700" marT="12700" anchor="ctr"/>
                </a:tc>
              </a:tr>
              <a:tr h="503496">
                <a:tc>
                  <a:txBody>
                    <a:bodyPr/>
                    <a:lstStyle/>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a:latin typeface="微软雅黑" panose="020B0503020204020204" charset="-122"/>
                          <a:ea typeface="微软雅黑" panose="020B0503020204020204" charset="-122"/>
                        </a:rPr>
                        <a:t>委办局拓展不足</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sym typeface="+mn-ea"/>
                        </a:rPr>
                        <a:t>市委员会办公室</a:t>
                      </a:r>
                      <a:endParaRPr lang="en-US" altLang="zh-CN" sz="1000" dirty="0" smtClean="0">
                        <a:latin typeface="微软雅黑" panose="020B0503020204020204" charset="-122"/>
                        <a:ea typeface="微软雅黑" panose="020B0503020204020204" charset="-122"/>
                        <a:sym typeface="+mn-ea"/>
                      </a:endParaRPr>
                    </a:p>
                    <a:p>
                      <a:pPr indent="0" algn="ctr">
                        <a:buNone/>
                      </a:pPr>
                      <a:r>
                        <a:rPr lang="zh-CN" altLang="en-US" sz="1000" dirty="0" smtClean="0">
                          <a:latin typeface="微软雅黑" panose="020B0503020204020204" charset="-122"/>
                          <a:ea typeface="微软雅黑" panose="020B0503020204020204" charset="-122"/>
                          <a:sym typeface="+mn-ea"/>
                        </a:rPr>
                        <a:t>市</a:t>
                      </a:r>
                      <a:r>
                        <a:rPr lang="zh-CN" altLang="en-US" sz="1000" dirty="0">
                          <a:latin typeface="微软雅黑" panose="020B0503020204020204" charset="-122"/>
                          <a:ea typeface="微软雅黑" panose="020B0503020204020204" charset="-122"/>
                          <a:sym typeface="+mn-ea"/>
                        </a:rPr>
                        <a:t>营商局、统计局</a:t>
                      </a:r>
                      <a:endParaRPr lang="zh-CN" altLang="en-US" sz="1000" dirty="0">
                        <a:latin typeface="微软雅黑" panose="020B0503020204020204" charset="-122"/>
                        <a:ea typeface="微软雅黑" panose="020B0503020204020204" charset="-122"/>
                      </a:endParaRPr>
                    </a:p>
                    <a:p>
                      <a:pPr indent="0" algn="ctr">
                        <a:buNone/>
                      </a:pPr>
                      <a:r>
                        <a:rPr lang="zh-CN" altLang="en-US" sz="1000" dirty="0" smtClean="0">
                          <a:latin typeface="微软雅黑" panose="020B0503020204020204" charset="-122"/>
                          <a:ea typeface="微软雅黑" panose="020B0503020204020204" charset="-122"/>
                          <a:sym typeface="+mn-ea"/>
                        </a:rPr>
                        <a:t>区县政府</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564</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smtClean="0">
                          <a:latin typeface="微软雅黑" panose="020B0503020204020204" charset="-122"/>
                          <a:ea typeface="微软雅黑" panose="020B0503020204020204" charset="-122"/>
                        </a:rPr>
                        <a:t>以锦州数据中心、凌海、义县等</a:t>
                      </a:r>
                      <a:r>
                        <a:rPr lang="zh-CN" altLang="en-US" sz="1000" dirty="0">
                          <a:latin typeface="微软雅黑" panose="020B0503020204020204" charset="-122"/>
                          <a:ea typeface="微软雅黑" panose="020B0503020204020204" charset="-122"/>
                        </a:rPr>
                        <a:t>已上云客户为标杆，在其他区县复制推广。</a:t>
                      </a:r>
                      <a:endParaRPr lang="zh-CN" altLang="en-US" sz="1000" dirty="0">
                        <a:latin typeface="微软雅黑" panose="020B0503020204020204" charset="-122"/>
                        <a:ea typeface="微软雅黑" panose="020B0503020204020204" charset="-122"/>
                      </a:endParaRPr>
                    </a:p>
                  </a:txBody>
                  <a:tcPr marL="12700" marR="12700" marT="12700" anchor="ctr"/>
                </a:tc>
              </a:tr>
              <a:tr h="535678">
                <a:tc>
                  <a:txBody>
                    <a:bodyPr/>
                    <a:lstStyle/>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a:latin typeface="微软雅黑" panose="020B0503020204020204" charset="-122"/>
                          <a:ea typeface="微软雅黑" panose="020B0503020204020204" charset="-122"/>
                        </a:rPr>
                        <a:t>市中级法院</a:t>
                      </a:r>
                      <a:endParaRPr lang="zh-CN" altLang="en-US" sz="1000" dirty="0">
                        <a:latin typeface="微软雅黑" panose="020B0503020204020204" charset="-122"/>
                        <a:ea typeface="微软雅黑" panose="020B0503020204020204" charset="-122"/>
                      </a:endParaRPr>
                    </a:p>
                    <a:p>
                      <a:pPr indent="0" algn="ctr">
                        <a:buNone/>
                      </a:pPr>
                      <a:r>
                        <a:rPr lang="zh-CN" altLang="en-US" sz="1000" dirty="0">
                          <a:latin typeface="微软雅黑" panose="020B0503020204020204" charset="-122"/>
                          <a:ea typeface="微软雅黑" panose="020B0503020204020204" charset="-122"/>
                        </a:rPr>
                        <a:t>区</a:t>
                      </a:r>
                      <a:r>
                        <a:rPr lang="zh-CN" altLang="en-US" sz="1000" dirty="0" smtClean="0">
                          <a:latin typeface="微软雅黑" panose="020B0503020204020204" charset="-122"/>
                          <a:ea typeface="微软雅黑" panose="020B0503020204020204" charset="-122"/>
                        </a:rPr>
                        <a:t>法院</a:t>
                      </a:r>
                      <a:endParaRPr lang="zh-CN" altLang="en-US" sz="1000" dirty="0">
                        <a:latin typeface="微软雅黑" panose="020B0503020204020204" charset="-122"/>
                        <a:ea typeface="微软雅黑" panose="020B0503020204020204" charset="-122"/>
                      </a:endParaRPr>
                    </a:p>
                    <a:p>
                      <a:pPr indent="0" algn="ctr">
                        <a:buNone/>
                      </a:pPr>
                      <a:r>
                        <a:rPr lang="zh-CN" altLang="en-US" sz="1000" dirty="0">
                          <a:latin typeface="微软雅黑" panose="020B0503020204020204" charset="-122"/>
                          <a:ea typeface="微软雅黑" panose="020B0503020204020204" charset="-122"/>
                        </a:rPr>
                        <a:t>区</a:t>
                      </a:r>
                      <a:r>
                        <a:rPr lang="zh-CN" altLang="en-US" sz="1000" dirty="0" smtClean="0">
                          <a:latin typeface="微软雅黑" panose="020B0503020204020204" charset="-122"/>
                          <a:ea typeface="微软雅黑" panose="020B0503020204020204" charset="-122"/>
                        </a:rPr>
                        <a:t>公安局</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264</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a:latin typeface="微软雅黑" panose="020B0503020204020204" charset="-122"/>
                          <a:ea typeface="微软雅黑" panose="020B0503020204020204" charset="-122"/>
                          <a:sym typeface="+mn-ea"/>
                        </a:rPr>
                        <a:t>司法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生态</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消防</a:t>
                      </a:r>
                      <a:endParaRPr lang="zh-CN" altLang="en-US" sz="1000">
                        <a:latin typeface="微软雅黑" panose="020B0503020204020204" charset="-122"/>
                        <a:ea typeface="微软雅黑" panose="020B0503020204020204" charset="-122"/>
                      </a:endParaRPr>
                    </a:p>
                  </a:txBody>
                  <a:tcPr marL="12700" marR="12700" marT="12700" anchor="ctr"/>
                </a:tc>
              </a:tr>
              <a:tr h="535678">
                <a:tc>
                  <a:txBody>
                    <a:bodyPr/>
                    <a:lstStyle/>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a:latin typeface="微软雅黑" panose="020B0503020204020204" charset="-122"/>
                          <a:ea typeface="微软雅黑" panose="020B0503020204020204" charset="-122"/>
                        </a:rPr>
                        <a:t>集中</a:t>
                      </a:r>
                      <a:r>
                        <a:rPr lang="zh-CN" altLang="en-US" sz="1000" dirty="0" smtClean="0">
                          <a:latin typeface="微软雅黑" panose="020B0503020204020204" charset="-122"/>
                          <a:ea typeface="微软雅黑" panose="020B0503020204020204" charset="-122"/>
                        </a:rPr>
                        <a:t>在锦州开发区、凌海，市场</a:t>
                      </a:r>
                      <a:r>
                        <a:rPr lang="zh-CN" altLang="en-US" sz="1000" dirty="0">
                          <a:latin typeface="微软雅黑" panose="020B0503020204020204" charset="-122"/>
                          <a:ea typeface="微软雅黑" panose="020B0503020204020204" charset="-122"/>
                        </a:rPr>
                        <a:t>份额低</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algn="l" fontAlgn="ctr"/>
                      <a:r>
                        <a:rPr lang="zh-CN" altLang="en-US" sz="1000" kern="1200" dirty="0">
                          <a:solidFill>
                            <a:schemeClr val="dk1"/>
                          </a:solidFill>
                          <a:latin typeface="微软雅黑" panose="020B0503020204020204" charset="-122"/>
                          <a:ea typeface="微软雅黑" panose="020B0503020204020204" charset="-122"/>
                          <a:cs typeface="+mn-cs"/>
                        </a:rPr>
                        <a:t>中国石油天然气股份有限公司锦州石化</a:t>
                      </a:r>
                      <a:r>
                        <a:rPr lang="zh-CN" altLang="en-US" sz="1000" kern="1200" dirty="0" smtClean="0">
                          <a:solidFill>
                            <a:schemeClr val="dk1"/>
                          </a:solidFill>
                          <a:latin typeface="微软雅黑" panose="020B0503020204020204" charset="-122"/>
                          <a:ea typeface="微软雅黑" panose="020B0503020204020204" charset="-122"/>
                          <a:cs typeface="+mn-cs"/>
                        </a:rPr>
                        <a:t>分公司，锦州双凌实业发展有限公司</a:t>
                      </a:r>
                      <a:endParaRPr lang="en-US" altLang="zh-CN" sz="1000" kern="1200" dirty="0" smtClean="0">
                        <a:solidFill>
                          <a:schemeClr val="dk1"/>
                        </a:solidFill>
                        <a:latin typeface="微软雅黑" panose="020B0503020204020204" charset="-122"/>
                        <a:ea typeface="微软雅黑" panose="020B0503020204020204" charset="-122"/>
                        <a:cs typeface="+mn-cs"/>
                      </a:endParaRPr>
                    </a:p>
                  </a:txBody>
                  <a:tcPr marL="6350" marR="6350" marT="6350" marB="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234</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sz="1000" b="0" kern="0" dirty="0" smtClean="0">
                          <a:latin typeface="微软雅黑" panose="020B0503020204020204" charset="-122"/>
                          <a:ea typeface="微软雅黑" panose="020B0503020204020204" charset="-122"/>
                          <a:cs typeface="微软雅黑" panose="020B0503020204020204" charset="-122"/>
                          <a:sym typeface="+mn-ea"/>
                        </a:rPr>
                        <a:t>集中攻坚经开区、装备制造产业园。</a:t>
                      </a:r>
                      <a:endParaRPr lang="zh-CN" altLang="en-US" sz="1000" b="0" dirty="0">
                        <a:latin typeface="微软雅黑" panose="020B0503020204020204" charset="-122"/>
                        <a:ea typeface="微软雅黑" panose="020B0503020204020204" charset="-122"/>
                      </a:endParaRPr>
                    </a:p>
                  </a:txBody>
                  <a:tcPr marL="12700" marR="12700" marT="12700" anchor="ctr"/>
                </a:tc>
              </a:tr>
              <a:tr h="638203">
                <a:tc>
                  <a:txBody>
                    <a:bodyPr/>
                    <a:lstStyle/>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移动云市场未打开，区域未形成有效渗透</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辽宁省机场集团锦州湾机场管理有限责任公司</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19</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主攻锦州市公共交通有限责任公司等</a:t>
                      </a:r>
                      <a:r>
                        <a:rPr lang="zh-CN" altLang="en-US" sz="1000" dirty="0">
                          <a:latin typeface="微软雅黑" panose="020B0503020204020204" charset="-122"/>
                          <a:ea typeface="微软雅黑" panose="020B0503020204020204" charset="-122"/>
                        </a:rPr>
                        <a:t>头部客户</a:t>
                      </a:r>
                      <a:endParaRPr lang="zh-CN" altLang="en-US" sz="1000" dirty="0">
                        <a:latin typeface="微软雅黑" panose="020B0503020204020204" charset="-122"/>
                        <a:ea typeface="微软雅黑" panose="020B0503020204020204" charset="-122"/>
                      </a:endParaRPr>
                    </a:p>
                  </a:txBody>
                  <a:tcPr marL="12700" marR="12700" marT="12700" anchor="ctr"/>
                </a:tc>
              </a:tr>
              <a:tr h="536285">
                <a:tc>
                  <a:txBody>
                    <a:bodyPr/>
                    <a:lstStyle/>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高校渗透不足</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渤海大学</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78</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a:latin typeface="微软雅黑" panose="020B0503020204020204" charset="-122"/>
                          <a:ea typeface="微软雅黑" panose="020B0503020204020204" charset="-122"/>
                        </a:rPr>
                        <a:t>以电教室改造升级需求切入</a:t>
                      </a:r>
                      <a:endParaRPr lang="zh-CN" altLang="en-US" sz="1000" dirty="0">
                        <a:latin typeface="微软雅黑" panose="020B0503020204020204" charset="-122"/>
                        <a:ea typeface="微软雅黑" panose="020B0503020204020204" charset="-122"/>
                      </a:endParaRPr>
                    </a:p>
                  </a:txBody>
                  <a:tcPr marL="12700" marR="12700" marT="12700" anchor="ctr"/>
                </a:tc>
              </a:tr>
              <a:tr h="535678">
                <a:tc>
                  <a:txBody>
                    <a:bodyPr/>
                    <a:lstStyle/>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移动云市场未打开，区域未形成有效价值贡献</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锦州岭地旅游发展有限公司</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8</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algn="l" fontAlgn="ctr"/>
                      <a:r>
                        <a:rPr lang="zh-CN" altLang="en-US" sz="1000" kern="1200" dirty="0" smtClean="0">
                          <a:solidFill>
                            <a:schemeClr val="dk1"/>
                          </a:solidFill>
                          <a:latin typeface="微软雅黑" panose="020B0503020204020204" charset="-122"/>
                          <a:ea typeface="微软雅黑" panose="020B0503020204020204" charset="-122"/>
                          <a:cs typeface="+mn-cs"/>
                        </a:rPr>
                        <a:t>主攻沈阳</a:t>
                      </a:r>
                      <a:r>
                        <a:rPr lang="zh-CN" altLang="en-US" sz="1000" kern="1200" dirty="0">
                          <a:solidFill>
                            <a:schemeClr val="dk1"/>
                          </a:solidFill>
                          <a:latin typeface="微软雅黑" panose="020B0503020204020204" charset="-122"/>
                          <a:ea typeface="微软雅黑" panose="020B0503020204020204" charset="-122"/>
                          <a:cs typeface="+mn-cs"/>
                        </a:rPr>
                        <a:t>铁道文旅集团有限公司锦州</a:t>
                      </a:r>
                      <a:r>
                        <a:rPr lang="zh-CN" altLang="en-US" sz="1000" kern="1200" dirty="0" smtClean="0">
                          <a:solidFill>
                            <a:schemeClr val="dk1"/>
                          </a:solidFill>
                          <a:latin typeface="微软雅黑" panose="020B0503020204020204" charset="-122"/>
                          <a:ea typeface="微软雅黑" panose="020B0503020204020204" charset="-122"/>
                          <a:cs typeface="+mn-cs"/>
                        </a:rPr>
                        <a:t>分公司等客户</a:t>
                      </a:r>
                      <a:endParaRPr lang="zh-CN" altLang="en-US" sz="1000" kern="1200" dirty="0">
                        <a:solidFill>
                          <a:schemeClr val="dk1"/>
                        </a:solidFill>
                        <a:latin typeface="微软雅黑" panose="020B0503020204020204" charset="-122"/>
                        <a:ea typeface="微软雅黑" panose="020B0503020204020204" charset="-122"/>
                        <a:cs typeface="+mn-cs"/>
                      </a:endParaRPr>
                    </a:p>
                  </a:txBody>
                  <a:tcPr marL="6350" marR="6350" marT="6350" marB="0" anchor="ctr"/>
                </a:tc>
              </a:tr>
              <a:tr h="536285">
                <a:tc>
                  <a:txBody>
                    <a:bodyPr/>
                    <a:lstStyle/>
                    <a:p>
                      <a:pPr indent="0" algn="ctr">
                        <a:buNone/>
                      </a:pPr>
                      <a:r>
                        <a:rPr lang="zh-CN" altLang="en-US" sz="1200" dirty="0">
                          <a:latin typeface="微软雅黑" panose="020B0503020204020204" charset="-122"/>
                          <a:ea typeface="微软雅黑" panose="020B0503020204020204" charset="-122"/>
                        </a:rPr>
                        <a:t>保障</a:t>
                      </a:r>
                      <a:endParaRPr lang="zh-CN" altLang="en-US" sz="1200" dirty="0">
                        <a:latin typeface="微软雅黑" panose="020B0503020204020204" charset="-122"/>
                        <a:ea typeface="微软雅黑" panose="020B0503020204020204" charset="-122"/>
                      </a:endParaRPr>
                    </a:p>
                  </a:txBody>
                  <a:tcPr marL="12700" marR="12700" marT="1270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dirty="0" smtClean="0">
                          <a:latin typeface="微软雅黑" panose="020B0503020204020204" charset="-122"/>
                          <a:ea typeface="微软雅黑" panose="020B0503020204020204" charset="-122"/>
                        </a:rPr>
                        <a:t>移动云市场未打开，区域未形成有效渗透</a:t>
                      </a:r>
                      <a:endParaRPr lang="zh-CN" altLang="en-US" sz="1000" dirty="0" smtClean="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smtClean="0">
                          <a:latin typeface="微软雅黑" panose="020B0503020204020204" charset="-122"/>
                          <a:ea typeface="微软雅黑" panose="020B0503020204020204" charset="-122"/>
                        </a:rPr>
                        <a:t>锦州市人力资源和社会保障服务中心</a:t>
                      </a:r>
                      <a:endParaRPr lang="zh-CN" altLang="en-US" sz="1000" dirty="0">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en-US" altLang="zh-CN" sz="1000" dirty="0" smtClean="0">
                          <a:solidFill>
                            <a:srgbClr val="FF0000"/>
                          </a:solidFill>
                          <a:latin typeface="微软雅黑" panose="020B0503020204020204" charset="-122"/>
                          <a:ea typeface="微软雅黑" panose="020B0503020204020204" charset="-122"/>
                        </a:rPr>
                        <a:t>53</a:t>
                      </a:r>
                      <a:r>
                        <a:rPr lang="zh-CN" altLang="en-US" sz="1000" dirty="0" smtClean="0">
                          <a:solidFill>
                            <a:srgbClr val="FF0000"/>
                          </a:solidFill>
                          <a:latin typeface="微软雅黑" panose="020B0503020204020204" charset="-122"/>
                          <a:ea typeface="微软雅黑" panose="020B0503020204020204" charset="-122"/>
                        </a:rPr>
                        <a:t>家</a:t>
                      </a:r>
                      <a:endParaRPr lang="zh-CN" altLang="en-US" sz="1000" dirty="0">
                        <a:solidFill>
                          <a:srgbClr val="FF0000"/>
                        </a:solidFill>
                        <a:latin typeface="微软雅黑" panose="020B0503020204020204" charset="-122"/>
                        <a:ea typeface="微软雅黑" panose="020B0503020204020204" charset="-122"/>
                      </a:endParaRPr>
                    </a:p>
                  </a:txBody>
                  <a:tcPr marL="12700" marR="12700" marT="12700" anchor="ctr"/>
                </a:tc>
                <a:tc>
                  <a:txBody>
                    <a:bodyPr/>
                    <a:lstStyle/>
                    <a:p>
                      <a:pPr indent="0" algn="ctr">
                        <a:buNone/>
                      </a:pPr>
                      <a:r>
                        <a:rPr lang="zh-CN" altLang="en-US" sz="1000" dirty="0">
                          <a:latin typeface="微软雅黑" panose="020B0503020204020204" charset="-122"/>
                          <a:ea typeface="微软雅黑" panose="020B0503020204020204" charset="-122"/>
                        </a:rPr>
                        <a:t>主攻医保</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社保</a:t>
                      </a:r>
                      <a:r>
                        <a:rPr lang="en-US" altLang="zh-CN" sz="1000" dirty="0">
                          <a:latin typeface="微软雅黑" panose="020B0503020204020204" charset="-122"/>
                          <a:ea typeface="微软雅黑" panose="020B0503020204020204" charset="-122"/>
                        </a:rPr>
                        <a:t>/</a:t>
                      </a:r>
                      <a:r>
                        <a:rPr lang="zh-CN" altLang="en-US" sz="1000" dirty="0">
                          <a:latin typeface="微软雅黑" panose="020B0503020204020204" charset="-122"/>
                          <a:ea typeface="微软雅黑" panose="020B0503020204020204" charset="-122"/>
                        </a:rPr>
                        <a:t>人社</a:t>
                      </a:r>
                      <a:endParaRPr lang="zh-CN" altLang="en-US" sz="1000" dirty="0">
                        <a:latin typeface="微软雅黑" panose="020B0503020204020204" charset="-122"/>
                        <a:ea typeface="微软雅黑" panose="020B0503020204020204" charset="-122"/>
                      </a:endParaRPr>
                    </a:p>
                  </a:txBody>
                  <a:tcPr marL="12700" marR="12700" marT="1270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853930" cy="495300"/>
          </a:xfrm>
        </p:spPr>
        <p:txBody>
          <a:bodyPr vert="horz" wrap="square" lIns="91440" tIns="45720" rIns="91440" bIns="45720" anchor="ctr" anchorCtr="0">
            <a:noAutofit/>
          </a:bodyPr>
          <a:lstStyle/>
          <a:p>
            <a:pPr algn="l" eaLnBrk="1" hangingPunct="1"/>
            <a:r>
              <a:rPr lang="zh-CN" dirty="0">
                <a:solidFill>
                  <a:schemeClr val="accent6"/>
                </a:solidFill>
              </a:rPr>
              <a:t>营口</a:t>
            </a:r>
            <a:r>
              <a:rPr lang="zh-CN" dirty="0"/>
              <a:t>战客</a:t>
            </a:r>
            <a:r>
              <a:rPr lang="zh-CN" dirty="0">
                <a:sym typeface="+mn-ea"/>
              </a:rPr>
              <a:t>上云</a:t>
            </a:r>
            <a:r>
              <a:rPr lang="zh-CN" dirty="0"/>
              <a:t>画像：客户价值</a:t>
            </a:r>
            <a:r>
              <a:rPr lang="zh-CN" dirty="0"/>
              <a:t>挖掘不足，云</a:t>
            </a:r>
            <a:r>
              <a:rPr lang="en-US" altLang="zh-CN" dirty="0"/>
              <a:t>ARPU</a:t>
            </a:r>
            <a:r>
              <a:rPr lang="zh-CN" altLang="en-US" dirty="0"/>
              <a:t>落后全省</a:t>
            </a:r>
            <a:endParaRPr lang="zh-CN" altLang="en-US" dirty="0"/>
          </a:p>
        </p:txBody>
      </p:sp>
      <p:sp>
        <p:nvSpPr>
          <p:cNvPr id="3" name="文本框 2"/>
          <p:cNvSpPr txBox="1"/>
          <p:nvPr/>
        </p:nvSpPr>
        <p:spPr>
          <a:xfrm>
            <a:off x="127635" y="940435"/>
            <a:ext cx="12373610"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营口战客目标客户累计</a:t>
            </a:r>
            <a:r>
              <a:rPr lang="en-US" altLang="zh-CN" sz="1400" b="1">
                <a:solidFill>
                  <a:srgbClr val="0070C0"/>
                </a:solidFill>
                <a:latin typeface="微软雅黑" panose="020B0503020204020204" charset="-122"/>
                <a:ea typeface="微软雅黑" panose="020B0503020204020204" charset="-122"/>
                <a:sym typeface="+mn-ea"/>
              </a:rPr>
              <a:t>2385</a:t>
            </a:r>
            <a:r>
              <a:rPr lang="zh-CN" altLang="en-US" sz="1400" b="1">
                <a:solidFill>
                  <a:srgbClr val="0070C0"/>
                </a:solidFill>
                <a:latin typeface="微软雅黑" panose="020B0503020204020204" charset="-122"/>
                <a:ea typeface="微软雅黑" panose="020B0503020204020204" charset="-122"/>
                <a:sym typeface="+mn-ea"/>
              </a:rPr>
              <a:t>户，云计算渗透率</a:t>
            </a:r>
            <a:r>
              <a:rPr lang="zh-CN" sz="1400" b="1">
                <a:solidFill>
                  <a:srgbClr val="0070C0"/>
                </a:solidFill>
                <a:latin typeface="微软雅黑" panose="020B0503020204020204" charset="-122"/>
                <a:ea typeface="微软雅黑" panose="020B0503020204020204" charset="-122"/>
                <a:sym typeface="+mn-ea"/>
              </a:rPr>
              <a:t>和</a:t>
            </a:r>
            <a:r>
              <a:rPr lang="zh-CN" altLang="en-US" sz="1400" b="1">
                <a:solidFill>
                  <a:srgbClr val="0070C0"/>
                </a:solidFill>
                <a:latin typeface="微软雅黑" panose="020B0503020204020204" charset="-122"/>
                <a:ea typeface="微软雅黑" panose="020B0503020204020204" charset="-122"/>
                <a:sym typeface="+mn-ea"/>
              </a:rPr>
              <a:t>贡献率分别为</a:t>
            </a:r>
            <a:r>
              <a:rPr lang="en-US" altLang="zh-CN" sz="1400" b="1">
                <a:solidFill>
                  <a:srgbClr val="0070C0"/>
                </a:solidFill>
                <a:latin typeface="微软雅黑" panose="020B0503020204020204" charset="-122"/>
                <a:ea typeface="微软雅黑" panose="020B0503020204020204" charset="-122"/>
                <a:sym typeface="+mn-ea"/>
              </a:rPr>
              <a:t>16%</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30%</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分别列</a:t>
            </a:r>
            <a:r>
              <a:rPr lang="zh-CN" sz="1400" b="1">
                <a:solidFill>
                  <a:srgbClr val="00B050"/>
                </a:solidFill>
                <a:latin typeface="微软雅黑" panose="020B0503020204020204" charset="-122"/>
                <a:ea typeface="微软雅黑" panose="020B0503020204020204" charset="-122"/>
                <a:sym typeface="+mn-ea"/>
              </a:rPr>
              <a:t>第</a:t>
            </a:r>
            <a:r>
              <a:rPr lang="en-US" altLang="zh-CN" sz="1400" b="1">
                <a:solidFill>
                  <a:srgbClr val="00B050"/>
                </a:solidFill>
                <a:latin typeface="微软雅黑" panose="020B0503020204020204" charset="-122"/>
                <a:ea typeface="微软雅黑" panose="020B0503020204020204" charset="-122"/>
                <a:sym typeface="+mn-ea"/>
              </a:rPr>
              <a:t>3</a:t>
            </a:r>
            <a:r>
              <a:rPr lang="zh-CN" altLang="en-US" sz="1400" b="1">
                <a:solidFill>
                  <a:srgbClr val="00B050"/>
                </a:solidFill>
                <a:latin typeface="微软雅黑" panose="020B0503020204020204" charset="-122"/>
                <a:ea typeface="微软雅黑" panose="020B0503020204020204" charset="-122"/>
                <a:sym typeface="+mn-ea"/>
              </a:rPr>
              <a:t>、</a:t>
            </a:r>
            <a:r>
              <a:rPr lang="en-US" altLang="zh-CN" sz="1400" b="1">
                <a:solidFill>
                  <a:srgbClr val="00B050"/>
                </a:solidFill>
                <a:latin typeface="微软雅黑" panose="020B0503020204020204" charset="-122"/>
                <a:ea typeface="微软雅黑" panose="020B0503020204020204" charset="-122"/>
                <a:sym typeface="+mn-ea"/>
              </a:rPr>
              <a:t>2</a:t>
            </a:r>
            <a:r>
              <a:rPr lang="zh-CN" altLang="en-US" sz="1400" b="1">
                <a:solidFill>
                  <a:srgbClr val="00B05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a:t>
            </a:r>
            <a:r>
              <a:rPr lang="zh-CN" sz="1400" b="1">
                <a:solidFill>
                  <a:srgbClr val="FF0000"/>
                </a:solidFill>
                <a:latin typeface="微软雅黑" panose="020B0503020204020204" charset="-122"/>
                <a:ea typeface="微软雅黑" panose="020B0503020204020204" charset="-122"/>
                <a:sym typeface="+mn-ea"/>
              </a:rPr>
              <a:t>仅</a:t>
            </a:r>
            <a:r>
              <a:rPr lang="en-US" altLang="zh-CN" sz="1400" b="1">
                <a:solidFill>
                  <a:srgbClr val="FF0000"/>
                </a:solidFill>
                <a:latin typeface="微软雅黑" panose="020B0503020204020204" charset="-122"/>
                <a:ea typeface="微软雅黑" panose="020B0503020204020204" charset="-122"/>
                <a:sym typeface="+mn-ea"/>
              </a:rPr>
              <a:t>1651</a:t>
            </a:r>
            <a:r>
              <a:rPr lang="zh-CN" altLang="en-US" sz="1400" b="1">
                <a:solidFill>
                  <a:srgbClr val="FF0000"/>
                </a:solidFill>
                <a:latin typeface="微软雅黑" panose="020B0503020204020204" charset="-122"/>
                <a:ea typeface="微软雅黑" panose="020B0503020204020204" charset="-122"/>
                <a:sym typeface="+mn-ea"/>
              </a:rPr>
              <a:t>元</a:t>
            </a:r>
            <a:r>
              <a:rPr lang="zh-CN" altLang="en-US" sz="1400" b="1">
                <a:solidFill>
                  <a:srgbClr val="0070C0"/>
                </a:solidFill>
                <a:latin typeface="微软雅黑" panose="020B0503020204020204" charset="-122"/>
                <a:ea typeface="微软雅黑" panose="020B0503020204020204" charset="-122"/>
                <a:sym typeface="+mn-ea"/>
              </a:rPr>
              <a:t>，全省</a:t>
            </a:r>
            <a:r>
              <a:rPr lang="zh-CN" altLang="en-US"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15</a:t>
            </a:r>
            <a:r>
              <a:rPr lang="zh-CN" altLang="en-US" sz="1400" b="1">
                <a:solidFill>
                  <a:srgbClr val="FF0000"/>
                </a:solidFill>
                <a:latin typeface="微软雅黑" panose="020B0503020204020204" charset="-122"/>
                <a:ea typeface="微软雅黑" panose="020B0503020204020204" charset="-122"/>
                <a:sym typeface="+mn-ea"/>
              </a:rPr>
              <a:t>位</a:t>
            </a:r>
            <a:r>
              <a:rPr lang="zh-CN" altLang="en-US" sz="1400" b="1">
                <a:solidFill>
                  <a:srgbClr val="0070C0"/>
                </a:solidFill>
                <a:latin typeface="微软雅黑" panose="020B0503020204020204" charset="-122"/>
                <a:ea typeface="微软雅黑" panose="020B0503020204020204" charset="-122"/>
                <a:sym typeface="+mn-ea"/>
              </a:rPr>
              <a:t>。</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客户价值</a:t>
            </a:r>
            <a:r>
              <a:rPr lang="zh-CN" altLang="en-US" sz="1200" b="1" u="sng" dirty="0">
                <a:solidFill>
                  <a:srgbClr val="0070C0"/>
                </a:solidFill>
                <a:latin typeface="微软雅黑" panose="020B0503020204020204" charset="-122"/>
                <a:ea typeface="微软雅黑" panose="020B0503020204020204" charset="-122"/>
                <a:sym typeface="+mn-ea"/>
              </a:rPr>
              <a:t>挖掘不足，云ARPU落后全省</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6"/>
            </p:custDataLst>
          </p:nvPr>
        </p:nvGraphicFramePr>
        <p:xfrm>
          <a:off x="482600" y="4604385"/>
          <a:ext cx="5631180" cy="1905000"/>
        </p:xfrm>
        <a:graphic>
          <a:graphicData uri="http://schemas.openxmlformats.org/drawingml/2006/table">
            <a:tbl>
              <a:tblPr firstRow="1" bandRow="1">
                <a:tableStyleId>{7DF18680-E054-41AD-8BC1-D1AEF772440D}</a:tableStyleId>
              </a:tblPr>
              <a:tblGrid>
                <a:gridCol w="940435"/>
                <a:gridCol w="587375"/>
                <a:gridCol w="585470"/>
                <a:gridCol w="586105"/>
                <a:gridCol w="585470"/>
                <a:gridCol w="584835"/>
                <a:gridCol w="587375"/>
                <a:gridCol w="586740"/>
                <a:gridCol w="587375"/>
              </a:tblGrid>
              <a:tr h="381000">
                <a:tc>
                  <a:txBody>
                    <a:bodyPr/>
                    <a:p>
                      <a:pPr indent="0" algn="ctr">
                        <a:buNone/>
                      </a:pPr>
                      <a:r>
                        <a:rPr lang="zh-CN" sz="1000">
                          <a:latin typeface="微软雅黑" panose="020B0503020204020204" charset="-122"/>
                          <a:ea typeface="微软雅黑" panose="020B0503020204020204" charset="-122"/>
                        </a:rPr>
                        <a:t>重点目标行业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互联网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党政</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治理</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交通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保障</a:t>
                      </a:r>
                      <a:endParaRPr lang="zh-CN"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a:latin typeface="微软雅黑" panose="020B0503020204020204" charset="-122"/>
                          <a:ea typeface="微软雅黑" panose="020B0503020204020204" charset="-122"/>
                        </a:rPr>
                        <a:t>建档率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91%</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75%</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92%</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88%</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sz="1000" b="0">
                          <a:solidFill>
                            <a:schemeClr val="tx1"/>
                          </a:solidFill>
                          <a:latin typeface="微软雅黑" panose="020B0503020204020204" charset="-122"/>
                          <a:ea typeface="微软雅黑" panose="020B0503020204020204" charset="-122"/>
                        </a:rPr>
                        <a:t>本地渗透率</a:t>
                      </a:r>
                      <a:endParaRPr lang="zh-CN"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13%</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b="1">
                          <a:solidFill>
                            <a:srgbClr val="FF0000"/>
                          </a:solidFill>
                          <a:latin typeface="微软雅黑" panose="020B0503020204020204" charset="-122"/>
                          <a:ea typeface="微软雅黑" panose="020B0503020204020204" charset="-122"/>
                        </a:rPr>
                        <a:t>平均贡献</a:t>
                      </a:r>
                      <a:r>
                        <a:rPr lang="en-US" altLang="zh-CN" sz="1000" b="1">
                          <a:solidFill>
                            <a:srgbClr val="FF0000"/>
                          </a:solidFill>
                          <a:latin typeface="微软雅黑" panose="020B0503020204020204" charset="-122"/>
                          <a:ea typeface="微软雅黑" panose="020B0503020204020204" charset="-122"/>
                        </a:rPr>
                        <a:t>/</a:t>
                      </a:r>
                      <a:r>
                        <a:rPr lang="zh-CN" altLang="en-US" sz="1000" b="1">
                          <a:solidFill>
                            <a:srgbClr val="FF0000"/>
                          </a:solidFill>
                          <a:latin typeface="微软雅黑" panose="020B0503020204020204" charset="-122"/>
                          <a:ea typeface="微软雅黑" panose="020B0503020204020204" charset="-122"/>
                        </a:rPr>
                        <a:t>万元</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0.17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0.11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0.03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0.17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1.10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0.23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0.46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0.01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b="0">
                          <a:solidFill>
                            <a:schemeClr val="tx1"/>
                          </a:solidFill>
                          <a:latin typeface="微软雅黑" panose="020B0503020204020204" charset="-122"/>
                          <a:ea typeface="微软雅黑" panose="020B0503020204020204" charset="-122"/>
                        </a:rPr>
                        <a:t>全省平均贡献</a:t>
                      </a:r>
                      <a:endParaRPr lang="zh-CN"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7.6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22.4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32.3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42.9</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-39.7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3" name="矩形 12"/>
          <p:cNvSpPr/>
          <p:nvPr>
            <p:custDataLst>
              <p:tags r:id="rId7"/>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8"/>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9"/>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0"/>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969645" y="1867535"/>
            <a:ext cx="4891405"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资源型经济（石油、镁矿、港口）驱动，重工业和物流产业优势明显</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270125"/>
            <a:ext cx="2877820"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冶金与装备制造：</a:t>
            </a:r>
            <a:r>
              <a:rPr lang="zh-CN" sz="1100" b="1" kern="0" dirty="0" smtClean="0">
                <a:latin typeface="微软雅黑" panose="020B0503020204020204" charset="-122"/>
                <a:ea typeface="微软雅黑" panose="020B0503020204020204" charset="-122"/>
                <a:cs typeface="微软雅黑" panose="020B0503020204020204" charset="-122"/>
                <a:sym typeface="+mn-ea"/>
              </a:rPr>
              <a:t>鞍钢鲅鱼圈基地、嘉晨集团</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新材料与新能源：</a:t>
            </a:r>
            <a:r>
              <a:rPr lang="zh-CN" sz="1100" b="1" kern="0" dirty="0" smtClean="0">
                <a:latin typeface="微软雅黑" panose="020B0503020204020204" charset="-122"/>
                <a:ea typeface="微软雅黑" panose="020B0503020204020204" charset="-122"/>
                <a:cs typeface="微软雅黑" panose="020B0503020204020204" charset="-122"/>
                <a:sym typeface="+mn-ea"/>
              </a:rPr>
              <a:t>“中国镁都”</a:t>
            </a:r>
            <a:r>
              <a:rPr lang="zh-CN" sz="1100" b="1" kern="0" dirty="0" smtClean="0">
                <a:latin typeface="微软雅黑" panose="020B0503020204020204" charset="-122"/>
                <a:ea typeface="微软雅黑" panose="020B0503020204020204" charset="-122"/>
                <a:cs typeface="微软雅黑" panose="020B0503020204020204" charset="-122"/>
                <a:sym typeface="+mn-ea"/>
              </a:rPr>
              <a:t>大石桥</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港口与物流：</a:t>
            </a:r>
            <a:r>
              <a:rPr sz="1100" b="1" kern="0" dirty="0" smtClean="0">
                <a:latin typeface="微软雅黑" panose="020B0503020204020204" charset="-122"/>
                <a:ea typeface="微软雅黑" panose="020B0503020204020204" charset="-122"/>
                <a:cs typeface="微软雅黑" panose="020B0503020204020204" charset="-122"/>
                <a:sym typeface="+mn-ea"/>
              </a:rPr>
              <a:t>鲅鱼圈港区​​</a:t>
            </a:r>
            <a:r>
              <a:rPr lang="zh-CN" sz="1100" b="1" kern="0" dirty="0" smtClean="0">
                <a:latin typeface="微软雅黑" panose="020B0503020204020204" charset="-122"/>
                <a:ea typeface="微软雅黑" panose="020B0503020204020204" charset="-122"/>
                <a:cs typeface="微软雅黑" panose="020B0503020204020204" charset="-122"/>
                <a:sym typeface="+mn-ea"/>
              </a:rPr>
              <a:t>、营口综合保税区、跨境电商综合试验区</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sym typeface="+mn-ea"/>
                        </a:rPr>
                        <a:t>物流</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能源</a:t>
                      </a:r>
                      <a:endParaRPr lang="zh-CN"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526</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160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92</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0">
                          <a:solidFill>
                            <a:schemeClr val="tx1"/>
                          </a:solidFill>
                          <a:latin typeface="微软雅黑" panose="020B0503020204020204" charset="-122"/>
                          <a:ea typeface="微软雅黑" panose="020B0503020204020204" charset="-122"/>
                        </a:rPr>
                        <a:t>占比全省</a:t>
                      </a:r>
                      <a:endParaRPr lang="zh-CN"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7%</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5%</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47460" y="1849120"/>
          <a:ext cx="5646420" cy="4825365"/>
        </p:xfrm>
        <a:graphic>
          <a:graphicData uri="http://schemas.openxmlformats.org/drawingml/2006/table">
            <a:tbl>
              <a:tblPr firstRow="1" bandRow="1">
                <a:tableStyleId>{7DF18680-E054-41AD-8BC1-D1AEF772440D}</a:tableStyleId>
              </a:tblPr>
              <a:tblGrid>
                <a:gridCol w="398145"/>
                <a:gridCol w="1370965"/>
                <a:gridCol w="1639570"/>
                <a:gridCol w="612140"/>
                <a:gridCol w="162560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客户集中市重客，大部分客户未</a:t>
                      </a:r>
                      <a:r>
                        <a:rPr lang="zh-CN" altLang="en-US" sz="1000">
                          <a:latin typeface="微软雅黑" panose="020B0503020204020204" charset="-122"/>
                          <a:ea typeface="微软雅黑" panose="020B0503020204020204" charset="-122"/>
                        </a:rPr>
                        <a:t>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营口港信科技有限公司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营口高新电子商务园</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100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围绕跨境电商产业园、科创园去等，挖掘电商平台上云、直播等</a:t>
                      </a:r>
                      <a:r>
                        <a:rPr lang="zh-CN" altLang="en-US" sz="1000">
                          <a:latin typeface="微软雅黑" panose="020B0503020204020204" charset="-122"/>
                          <a:ea typeface="微软雅黑" panose="020B0503020204020204" charset="-122"/>
                        </a:rPr>
                        <a:t>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51943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以区</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镇人民政府为主，价值</a:t>
                      </a:r>
                      <a:r>
                        <a:rPr lang="zh-CN" altLang="en-US" sz="1000">
                          <a:latin typeface="微软雅黑" panose="020B0503020204020204" charset="-122"/>
                          <a:ea typeface="微软雅黑" panose="020B0503020204020204" charset="-122"/>
                        </a:rPr>
                        <a:t>偏低。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自由贸易试验区营口管委会</a:t>
                      </a:r>
                      <a:endParaRPr lang="zh-CN" altLang="en-US" sz="1000">
                        <a:latin typeface="微软雅黑" panose="020B0503020204020204" charset="-122"/>
                        <a:ea typeface="微软雅黑" panose="020B0503020204020204" charset="-122"/>
                        <a:sym typeface="+mn-ea"/>
                      </a:endParaRPr>
                    </a:p>
                    <a:p>
                      <a:pPr indent="0" algn="ctr">
                        <a:buNone/>
                      </a:pPr>
                      <a:r>
                        <a:rPr lang="zh-CN" altLang="en-US" sz="1000">
                          <a:latin typeface="微软雅黑" panose="020B0503020204020204" charset="-122"/>
                          <a:ea typeface="微软雅黑" panose="020B0503020204020204" charset="-122"/>
                          <a:sym typeface="+mn-ea"/>
                        </a:rPr>
                        <a:t>营口市西市区财政局</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418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存增一体发展，挖掘</a:t>
                      </a:r>
                      <a:r>
                        <a:rPr lang="zh-CN" altLang="en-US" sz="1000">
                          <a:latin typeface="微软雅黑" panose="020B0503020204020204" charset="-122"/>
                          <a:ea typeface="微软雅黑" panose="020B0503020204020204" charset="-122"/>
                        </a:rPr>
                        <a:t>存量区县政府上云需求，拉动委办局</a:t>
                      </a:r>
                      <a:r>
                        <a:rPr lang="zh-CN" altLang="en-US" sz="1000">
                          <a:latin typeface="微软雅黑" panose="020B0503020204020204" charset="-122"/>
                          <a:ea typeface="微软雅黑" panose="020B0503020204020204" charset="-122"/>
                        </a:rPr>
                        <a:t>新增上云。</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公安局（</a:t>
                      </a:r>
                      <a:r>
                        <a:rPr lang="en-US" altLang="zh-CN" sz="1000">
                          <a:latin typeface="微软雅黑" panose="020B0503020204020204" charset="-122"/>
                          <a:ea typeface="微软雅黑" panose="020B0503020204020204" charset="-122"/>
                        </a:rPr>
                        <a:t>5</a:t>
                      </a:r>
                      <a:r>
                        <a:rPr lang="zh-CN" altLang="en-US" sz="1000">
                          <a:latin typeface="微软雅黑" panose="020B0503020204020204" charset="-122"/>
                          <a:ea typeface="微软雅黑" panose="020B0503020204020204" charset="-122"/>
                        </a:rPr>
                        <a:t>）、法院（</a:t>
                      </a:r>
                      <a:r>
                        <a:rPr lang="en-US" altLang="zh-CN" sz="1000">
                          <a:latin typeface="微软雅黑" panose="020B0503020204020204" charset="-122"/>
                          <a:ea typeface="微软雅黑" panose="020B0503020204020204" charset="-122"/>
                        </a:rPr>
                        <a:t>5</a:t>
                      </a:r>
                      <a:r>
                        <a:rPr lang="zh-CN" altLang="en-US" sz="1000">
                          <a:latin typeface="微软雅黑" panose="020B0503020204020204" charset="-122"/>
                          <a:ea typeface="微软雅黑" panose="020B0503020204020204" charset="-122"/>
                        </a:rPr>
                        <a:t>），价值</a:t>
                      </a:r>
                      <a:r>
                        <a:rPr lang="zh-CN" altLang="en-US" sz="1000">
                          <a:latin typeface="微软雅黑" panose="020B0503020204020204" charset="-122"/>
                          <a:ea typeface="微软雅黑" panose="020B0503020204020204" charset="-122"/>
                        </a:rPr>
                        <a:t>偏低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西市区公安分局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盖州市人民检察院</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293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标杆复制，推动未上云区县公安局、法院</a:t>
                      </a:r>
                      <a:r>
                        <a:rPr lang="zh-CN" altLang="en-US" sz="1000">
                          <a:latin typeface="微软雅黑" panose="020B0503020204020204" charset="-122"/>
                          <a:ea typeface="微软雅黑" panose="020B0503020204020204" charset="-122"/>
                          <a:sym typeface="+mn-ea"/>
                        </a:rPr>
                        <a:t>破零。</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集中在大石桥（耐火材料）、老边</a:t>
                      </a:r>
                      <a:r>
                        <a:rPr lang="zh-CN" altLang="en-US" sz="1000">
                          <a:latin typeface="微软雅黑" panose="020B0503020204020204" charset="-122"/>
                          <a:ea typeface="微软雅黑" panose="020B0503020204020204" charset="-122"/>
                        </a:rPr>
                        <a:t>区（钢铁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装备）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营口大力汽保设备科技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康辉新材料科技有限公司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438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集中摸排工业产业园区（大石桥</a:t>
                      </a:r>
                      <a:r>
                        <a:rPr lang="en-US" altLang="zh-CN" sz="1000" b="0">
                          <a:latin typeface="微软雅黑" panose="020B0503020204020204" charset="-122"/>
                          <a:ea typeface="微软雅黑" panose="020B0503020204020204" charset="-122"/>
                        </a:rPr>
                        <a:t>/</a:t>
                      </a:r>
                      <a:r>
                        <a:rPr lang="zh-CN" altLang="en-US" sz="1000" b="0">
                          <a:latin typeface="微软雅黑" panose="020B0503020204020204" charset="-122"/>
                          <a:ea typeface="微软雅黑" panose="020B0503020204020204" charset="-122"/>
                        </a:rPr>
                        <a:t>高新区</a:t>
                      </a:r>
                      <a:r>
                        <a:rPr lang="en-US" altLang="zh-CN" sz="1000" b="0">
                          <a:latin typeface="微软雅黑" panose="020B0503020204020204" charset="-122"/>
                          <a:ea typeface="微软雅黑" panose="020B0503020204020204" charset="-122"/>
                        </a:rPr>
                        <a:t>/</a:t>
                      </a:r>
                      <a:r>
                        <a:rPr lang="zh-CN" altLang="en-US" sz="1000" b="0">
                          <a:latin typeface="微软雅黑" panose="020B0503020204020204" charset="-122"/>
                          <a:ea typeface="微软雅黑" panose="020B0503020204020204" charset="-122"/>
                        </a:rPr>
                        <a:t>沿海产业基地），打造智慧制造</a:t>
                      </a:r>
                      <a:r>
                        <a:rPr lang="zh-CN" altLang="en-US" sz="1000" b="0">
                          <a:latin typeface="微软雅黑" panose="020B0503020204020204" charset="-122"/>
                          <a:ea typeface="微软雅黑" panose="020B0503020204020204" charset="-122"/>
                        </a:rPr>
                        <a:t>标杆。</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a:t>
                      </a:r>
                      <a:r>
                        <a:rPr lang="zh-CN" altLang="en-US" sz="1000">
                          <a:latin typeface="微软雅黑" panose="020B0503020204020204" charset="-122"/>
                          <a:ea typeface="微软雅黑" panose="020B0503020204020204" charset="-122"/>
                        </a:rPr>
                        <a:t>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营口机场有限公司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营口交通运输集团</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嘉晨公务航空</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高校、</a:t>
                      </a:r>
                      <a:r>
                        <a:rPr lang="en-US" altLang="zh-CN" sz="1000">
                          <a:latin typeface="微软雅黑" panose="020B0503020204020204" charset="-122"/>
                          <a:ea typeface="微软雅黑" panose="020B0503020204020204" charset="-122"/>
                        </a:rPr>
                        <a:t>K12</a:t>
                      </a:r>
                      <a:r>
                        <a:rPr lang="zh-CN" altLang="en-US" sz="1000">
                          <a:latin typeface="微软雅黑" panose="020B0503020204020204" charset="-122"/>
                          <a:ea typeface="微软雅黑" panose="020B0503020204020204" charset="-122"/>
                        </a:rPr>
                        <a:t>渗透均不足，大量空白</a:t>
                      </a:r>
                      <a:r>
                        <a:rPr lang="zh-CN" altLang="en-US" sz="1000">
                          <a:latin typeface="微软雅黑" panose="020B0503020204020204" charset="-122"/>
                          <a:ea typeface="微软雅黑" panose="020B0503020204020204" charset="-122"/>
                        </a:rPr>
                        <a:t>市场。</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大石桥市高级中学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131</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以电教室改造升级需求切入</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仅</a:t>
                      </a:r>
                      <a:r>
                        <a:rPr lang="en-US" altLang="zh-CN" sz="1000">
                          <a:latin typeface="微软雅黑" panose="020B0503020204020204" charset="-122"/>
                          <a:ea typeface="微软雅黑" panose="020B0503020204020204" charset="-122"/>
                          <a:sym typeface="+mn-ea"/>
                        </a:rPr>
                        <a:t>1</a:t>
                      </a:r>
                      <a:r>
                        <a:rPr lang="zh-CN" altLang="en-US" sz="1000">
                          <a:latin typeface="微软雅黑" panose="020B0503020204020204" charset="-122"/>
                          <a:ea typeface="微软雅黑" panose="020B0503020204020204" charset="-122"/>
                          <a:sym typeface="+mn-ea"/>
                        </a:rPr>
                        <a:t>家出账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营口北海旅游投资公司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以鲅鱼圈（沿海休闲带）、盖州（国家级海洋公园）为重点</a:t>
                      </a:r>
                      <a:r>
                        <a:rPr lang="zh-CN" altLang="en-US" sz="1000">
                          <a:latin typeface="微软雅黑" panose="020B0503020204020204" charset="-122"/>
                          <a:ea typeface="微软雅黑" panose="020B0503020204020204" charset="-122"/>
                        </a:rPr>
                        <a:t>区域</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以民政局、退役军人事务局</a:t>
                      </a:r>
                      <a:r>
                        <a:rPr lang="zh-CN" altLang="en-US" sz="1000">
                          <a:latin typeface="微软雅黑" panose="020B0503020204020204" charset="-122"/>
                          <a:ea typeface="微软雅黑" panose="020B0503020204020204" charset="-122"/>
                          <a:sym typeface="+mn-ea"/>
                        </a:rPr>
                        <a:t>为主</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老边区民政局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西市区退役军人事务局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主攻医保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社保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人社</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5" name="圆角矩形 4"/>
          <p:cNvSpPr/>
          <p:nvPr/>
        </p:nvSpPr>
        <p:spPr>
          <a:xfrm>
            <a:off x="482600" y="5792470"/>
            <a:ext cx="985520" cy="288290"/>
          </a:xfrm>
          <a:prstGeom prst="roundRect">
            <a:avLst/>
          </a:prstGeom>
          <a:noFill/>
          <a:ln>
            <a:solidFill>
              <a:srgbClr val="FF0000"/>
            </a:solidFill>
          </a:ln>
          <a:extLst>
            <a:ext uri="{909E8E84-426E-40DD-AFC4-6F175D3DCCD1}">
              <a14:hiddenFill xmlns:a14="http://schemas.microsoft.com/office/drawing/2010/main">
                <a:solidFill>
                  <a:srgbClr val="22A7F4"/>
                </a:solidFill>
              </a14:hiddenFill>
            </a:ext>
          </a:extLst>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177020" cy="495300"/>
          </a:xfrm>
        </p:spPr>
        <p:txBody>
          <a:bodyPr vert="horz" wrap="square" lIns="91440" tIns="45720" rIns="91440" bIns="45720" anchor="ctr" anchorCtr="0">
            <a:noAutofit/>
          </a:bodyPr>
          <a:lstStyle/>
          <a:p>
            <a:pPr algn="l" eaLnBrk="1" hangingPunct="1"/>
            <a:r>
              <a:rPr lang="zh-CN" dirty="0">
                <a:solidFill>
                  <a:schemeClr val="accent6"/>
                </a:solidFill>
              </a:rPr>
              <a:t>阜新</a:t>
            </a:r>
            <a:r>
              <a:rPr lang="zh-CN" dirty="0"/>
              <a:t>战客上云画像：云产品渗透极低，存在大量空白市场</a:t>
            </a:r>
            <a:endParaRPr lang="zh-CN" dirty="0"/>
          </a:p>
        </p:txBody>
      </p:sp>
      <p:sp>
        <p:nvSpPr>
          <p:cNvPr id="3" name="文本框 2"/>
          <p:cNvSpPr txBox="1"/>
          <p:nvPr/>
        </p:nvSpPr>
        <p:spPr>
          <a:xfrm>
            <a:off x="-81915" y="940435"/>
            <a:ext cx="12373610" cy="737235"/>
          </a:xfrm>
          <a:prstGeom prst="rect">
            <a:avLst/>
          </a:prstGeom>
          <a:noFill/>
        </p:spPr>
        <p:txBody>
          <a:bodyPr wrap="square" rtlCol="0" anchor="t">
            <a:spAutoFit/>
          </a:bodyPr>
          <a:p>
            <a:pPr marL="285750" indent="-285750" fontAlgn="auto">
              <a:lnSpc>
                <a:spcPct val="10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阜新战客目标客户累计</a:t>
            </a:r>
            <a:r>
              <a:rPr lang="en-US" altLang="zh-CN" sz="1400" b="1">
                <a:solidFill>
                  <a:srgbClr val="0070C0"/>
                </a:solidFill>
                <a:latin typeface="微软雅黑" panose="020B0503020204020204" charset="-122"/>
                <a:ea typeface="微软雅黑" panose="020B0503020204020204" charset="-122"/>
                <a:sym typeface="+mn-ea"/>
              </a:rPr>
              <a:t>2043</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84%</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列全省第10名</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8%</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13</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1.9</a:t>
            </a:r>
            <a:r>
              <a:rPr lang="zh-CN" altLang="en-US" sz="1400" b="1">
                <a:solidFill>
                  <a:srgbClr val="0070C0"/>
                </a:solidFill>
                <a:latin typeface="微软雅黑" panose="020B0503020204020204" charset="-122"/>
                <a:ea typeface="微软雅黑" panose="020B0503020204020204" charset="-122"/>
                <a:sym typeface="+mn-ea"/>
              </a:rPr>
              <a:t>万元，</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11</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endParaRPr lang="zh-CN" altLang="en-US" sz="1400" b="1">
              <a:solidFill>
                <a:srgbClr val="0070C0"/>
              </a:solidFill>
              <a:latin typeface="微软雅黑" panose="020B0503020204020204" charset="-122"/>
              <a:ea typeface="微软雅黑" panose="020B0503020204020204" charset="-122"/>
              <a:sym typeface="+mn-ea"/>
            </a:endParaRPr>
          </a:p>
          <a:p>
            <a:pPr marL="285750" indent="-285750" fontAlgn="auto">
              <a:lnSpc>
                <a:spcPct val="10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大量空白市场未拓展，</a:t>
            </a:r>
            <a:r>
              <a:rPr lang="zh-CN" altLang="en-US" sz="1200" b="1" u="sng" dirty="0">
                <a:solidFill>
                  <a:srgbClr val="0070C0"/>
                </a:solidFill>
                <a:latin typeface="微软雅黑" panose="020B0503020204020204" charset="-122"/>
                <a:ea typeface="微软雅黑" panose="020B0503020204020204" charset="-122"/>
                <a:sym typeface="+mn-ea"/>
              </a:rPr>
              <a:t>行业价值挖掘不足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6"/>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7"/>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8"/>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9"/>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能源、农业产业聚集，</a:t>
            </a:r>
            <a:r>
              <a:rPr lang="zh-CN" altLang="en-US" sz="1200" b="1" u="sng" dirty="0">
                <a:solidFill>
                  <a:srgbClr val="0070C0"/>
                </a:solidFill>
                <a:latin typeface="微软雅黑" panose="020B0503020204020204" charset="-122"/>
                <a:ea typeface="微软雅黑" panose="020B0503020204020204" charset="-122"/>
                <a:sym typeface="+mn-ea"/>
              </a:rPr>
              <a:t>逐步形成多元产业体系</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289175"/>
            <a:ext cx="2877820"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阜新液压产业基地</a:t>
            </a:r>
            <a:r>
              <a:rPr lang="zh-CN" sz="1100" b="1" kern="0" dirty="0" smtClean="0">
                <a:latin typeface="微软雅黑" panose="020B0503020204020204" charset="-122"/>
                <a:ea typeface="微软雅黑" panose="020B0503020204020204" charset="-122"/>
                <a:cs typeface="微软雅黑" panose="020B0503020204020204" charset="-122"/>
                <a:sym typeface="+mn-ea"/>
              </a:rPr>
              <a:t>、</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远景能源风电装备基地</a:t>
            </a:r>
            <a:r>
              <a:rPr lang="zh-CN" sz="1100" b="1" kern="0" dirty="0" smtClean="0">
                <a:latin typeface="微软雅黑" panose="020B0503020204020204" charset="-122"/>
                <a:ea typeface="微软雅黑" panose="020B0503020204020204" charset="-122"/>
                <a:cs typeface="微软雅黑" panose="020B0503020204020204" charset="-122"/>
                <a:sym typeface="+mn-ea"/>
              </a:rPr>
              <a:t>、</a:t>
            </a:r>
            <a:r>
              <a:rPr lang="zh-CN" altLang="en-US"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辽宁徐工配套产业园</a:t>
            </a:r>
            <a:endParaRPr lang="zh-CN" altLang="en-US"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党政：</a:t>
            </a:r>
            <a:r>
              <a:rPr lang="zh-CN" altLang="en-US"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工业和信息化局、农业局</a:t>
            </a:r>
            <a:endParaRPr lang="zh-CN" altLang="en-US"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教育：</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辽宁工程技术大学、阜新煤矿技工学校</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党政</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614</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123</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a:t>
                      </a:r>
                      <a:r>
                        <a:rPr lang="en-US" altLang="zh-CN" sz="1000" b="1">
                          <a:solidFill>
                            <a:srgbClr val="FF0000"/>
                          </a:solidFill>
                          <a:latin typeface="微软雅黑" panose="020B0503020204020204" charset="-122"/>
                          <a:ea typeface="微软雅黑" panose="020B0503020204020204" charset="-122"/>
                        </a:rPr>
                        <a:t>.</a:t>
                      </a:r>
                      <a:r>
                        <a:rPr lang="en-US" altLang="zh-CN" sz="1000" b="1">
                          <a:solidFill>
                            <a:srgbClr val="FF0000"/>
                          </a:solidFill>
                          <a:latin typeface="微软雅黑" panose="020B0503020204020204" charset="-122"/>
                          <a:ea typeface="微软雅黑" panose="020B0503020204020204" charset="-122"/>
                        </a:rPr>
                        <a:t>6</a:t>
                      </a:r>
                      <a:r>
                        <a:rPr lang="en-US" altLang="en-US" sz="1000" b="1">
                          <a:solidFill>
                            <a:srgbClr val="FF0000"/>
                          </a:solidFill>
                          <a:latin typeface="微软雅黑" panose="020B0503020204020204" charset="-122"/>
                          <a:ea typeface="微软雅黑" panose="020B0503020204020204" charset="-122"/>
                        </a:rPr>
                        <a:t>%</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5.6%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 name="表格 1"/>
          <p:cNvGraphicFramePr/>
          <p:nvPr>
            <p:custDataLst>
              <p:tags r:id="rId10"/>
            </p:custDataLst>
          </p:nvPr>
        </p:nvGraphicFramePr>
        <p:xfrm>
          <a:off x="299720" y="4678045"/>
          <a:ext cx="5865495" cy="1931035"/>
        </p:xfrm>
        <a:graphic>
          <a:graphicData uri="http://schemas.openxmlformats.org/drawingml/2006/table">
            <a:tbl>
              <a:tblPr/>
              <a:tblGrid>
                <a:gridCol w="725170"/>
                <a:gridCol w="659130"/>
                <a:gridCol w="658495"/>
                <a:gridCol w="744855"/>
                <a:gridCol w="744855"/>
                <a:gridCol w="573405"/>
                <a:gridCol w="659130"/>
                <a:gridCol w="527050"/>
                <a:gridCol w="573405"/>
              </a:tblGrid>
              <a:tr h="356870">
                <a:tc>
                  <a:txBody>
                    <a:bodyPr/>
                    <a:p>
                      <a:pPr algn="ctr" fontAlgn="ctr"/>
                      <a:r>
                        <a:rPr lang="zh-CN" altLang="en-US" sz="1000" b="1" i="0">
                          <a:solidFill>
                            <a:srgbClr val="FFFFFF"/>
                          </a:solidFill>
                          <a:latin typeface="微软雅黑" panose="020B0503020204020204" charset="-122"/>
                          <a:ea typeface="微软雅黑" panose="020B0503020204020204" charset="-122"/>
                        </a:rPr>
                        <a:t>重点目标行业</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互联网</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党政</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治理</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制造</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交通</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教育</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旅游</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保障</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r>
              <a:tr h="355600">
                <a:tc>
                  <a:txBody>
                    <a:bodyPr/>
                    <a:p>
                      <a:pPr algn="ctr" fontAlgn="ctr"/>
                      <a:r>
                        <a:rPr lang="zh-CN" altLang="en-US" sz="1000" b="0" i="0">
                          <a:solidFill>
                            <a:srgbClr val="000000"/>
                          </a:solidFill>
                          <a:latin typeface="微软雅黑" panose="020B0503020204020204" charset="-122"/>
                          <a:ea typeface="微软雅黑" panose="020B0503020204020204" charset="-122"/>
                        </a:rPr>
                        <a:t>目标市场规模</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67</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614</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262</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153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123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7</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73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r>
              <a:tr h="182245">
                <a:tc>
                  <a:txBody>
                    <a:bodyPr/>
                    <a:p>
                      <a:pPr algn="ctr" fontAlgn="ctr"/>
                      <a:r>
                        <a:rPr lang="zh-CN" altLang="en-US" sz="1000" b="0" i="0">
                          <a:solidFill>
                            <a:srgbClr val="000000"/>
                          </a:solidFill>
                          <a:latin typeface="微软雅黑" panose="020B0503020204020204" charset="-122"/>
                          <a:ea typeface="微软雅黑" panose="020B0503020204020204" charset="-122"/>
                        </a:rPr>
                        <a:t>建档率</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91%</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81%</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82%</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100%</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88%</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71%</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82%</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r>
              <a:tr h="339725">
                <a:tc>
                  <a:txBody>
                    <a:bodyPr/>
                    <a:p>
                      <a:pPr algn="ctr" fontAlgn="ctr"/>
                      <a:r>
                        <a:rPr lang="zh-CN" altLang="en-US" sz="1000" b="1" i="0">
                          <a:solidFill>
                            <a:srgbClr val="FF0000"/>
                          </a:solidFill>
                          <a:latin typeface="微软雅黑" panose="020B0503020204020204" charset="-122"/>
                          <a:ea typeface="微软雅黑" panose="020B0503020204020204" charset="-122"/>
                        </a:rPr>
                        <a:t>本地渗透率</a:t>
                      </a:r>
                      <a:endParaRPr lang="zh-CN" altLang="en-US"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26%</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7%</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11%</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7%</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15%</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7%</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r>
              <a:tr h="339725">
                <a:tc>
                  <a:txBody>
                    <a:bodyPr/>
                    <a:p>
                      <a:pPr algn="ctr" fontAlgn="ctr"/>
                      <a:r>
                        <a:rPr lang="zh-CN" altLang="en-US" sz="1000" b="0" i="0">
                          <a:solidFill>
                            <a:srgbClr val="000000"/>
                          </a:solidFill>
                          <a:latin typeface="微软雅黑" panose="020B0503020204020204" charset="-122"/>
                          <a:ea typeface="微软雅黑" panose="020B0503020204020204" charset="-122"/>
                        </a:rPr>
                        <a:t>全省渗透率</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14%</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15%</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12%</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16%</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r>
              <a:tr h="356870">
                <a:tc>
                  <a:txBody>
                    <a:bodyPr/>
                    <a:p>
                      <a:pPr algn="ctr" fontAlgn="ctr"/>
                      <a:r>
                        <a:rPr lang="zh-CN" altLang="en-US" sz="1000" b="1" i="0">
                          <a:solidFill>
                            <a:srgbClr val="FF0000"/>
                          </a:solidFill>
                          <a:latin typeface="微软雅黑" panose="020B0503020204020204" charset="-122"/>
                          <a:ea typeface="微软雅黑" panose="020B0503020204020204" charset="-122"/>
                        </a:rPr>
                        <a:t>平均贡献</a:t>
                      </a:r>
                      <a:r>
                        <a:rPr lang="en-US" altLang="zh-CN" sz="1000" b="1" i="0">
                          <a:solidFill>
                            <a:srgbClr val="FF0000"/>
                          </a:solidFill>
                          <a:latin typeface="微软雅黑" panose="020B0503020204020204" charset="-122"/>
                          <a:ea typeface="微软雅黑" panose="020B0503020204020204" charset="-122"/>
                        </a:rPr>
                        <a:t>/</a:t>
                      </a:r>
                      <a:r>
                        <a:rPr lang="zh-CN" altLang="en-US" sz="1000" b="1" i="0">
                          <a:solidFill>
                            <a:srgbClr val="FF0000"/>
                          </a:solidFill>
                          <a:latin typeface="微软雅黑" panose="020B0503020204020204" charset="-122"/>
                          <a:ea typeface="微软雅黑" panose="020B0503020204020204" charset="-122"/>
                        </a:rPr>
                        <a:t>万元</a:t>
                      </a:r>
                      <a:endParaRPr lang="zh-CN" altLang="en-US"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0.00</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2.72</a:t>
                      </a:r>
                      <a:r>
                        <a:rPr lang="en-US" altLang="zh-CN" sz="1000" b="0" i="0">
                          <a:solidFill>
                            <a:srgbClr val="000000"/>
                          </a:solidFill>
                          <a:latin typeface="微软雅黑" panose="020B0503020204020204" charset="-122"/>
                          <a:ea typeface="微软雅黑" panose="020B0503020204020204" charset="-122"/>
                        </a:rPr>
                        <a:t> </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-0.62</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0.00</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0.21</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0.00</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0.00</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0.00</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r>
            </a:tbl>
          </a:graphicData>
        </a:graphic>
      </p:graphicFrame>
      <p:graphicFrame>
        <p:nvGraphicFramePr>
          <p:cNvPr id="4" name="表格 3"/>
          <p:cNvGraphicFramePr/>
          <p:nvPr/>
        </p:nvGraphicFramePr>
        <p:xfrm>
          <a:off x="6377940" y="1849120"/>
          <a:ext cx="5596890" cy="4825365"/>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en-US" altLang="zh-CN" sz="1000">
                          <a:latin typeface="微软雅黑" panose="020B0503020204020204" charset="-122"/>
                          <a:ea typeface="微软雅黑" panose="020B0503020204020204" charset="-122"/>
                        </a:rPr>
                        <a:t>16</a:t>
                      </a:r>
                      <a:r>
                        <a:rPr lang="zh-CN" altLang="en-US" sz="1000">
                          <a:latin typeface="微软雅黑" panose="020B0503020204020204" charset="-122"/>
                          <a:ea typeface="微软雅黑" panose="020B0503020204020204" charset="-122"/>
                        </a:rPr>
                        <a:t>家客户均未出账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51</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本地生活服务类互联网企业和小微软件开发</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游戏公司</a:t>
                      </a:r>
                      <a:endParaRPr lang="zh-CN" altLang="en-US" sz="1000">
                        <a:latin typeface="微软雅黑" panose="020B0503020204020204" charset="-122"/>
                        <a:ea typeface="微软雅黑" panose="020B0503020204020204" charset="-122"/>
                      </a:endParaRPr>
                    </a:p>
                  </a:txBody>
                  <a:tcPr marL="12700" marR="12700" marT="12700" vert="horz" anchor="ctr" anchorCtr="0"/>
                </a:tc>
              </a:tr>
              <a:tr h="51943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税务局拓展不足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彰武县卫生健康局</a:t>
                      </a:r>
                      <a:endParaRPr lang="zh-CN" altLang="en-US" sz="1000">
                        <a:latin typeface="微软雅黑" panose="020B0503020204020204" charset="-122"/>
                        <a:ea typeface="微软雅黑" panose="020B0503020204020204" charset="-122"/>
                        <a:sym typeface="+mn-ea"/>
                      </a:endParaRPr>
                    </a:p>
                    <a:p>
                      <a:pPr indent="0" algn="ctr">
                        <a:buNone/>
                      </a:pPr>
                      <a:r>
                        <a:rPr lang="zh-CN" altLang="en-US" sz="1000">
                          <a:latin typeface="微软雅黑" panose="020B0503020204020204" charset="-122"/>
                          <a:ea typeface="微软雅黑" panose="020B0503020204020204" charset="-122"/>
                          <a:sym typeface="+mn-ea"/>
                        </a:rPr>
                        <a:t>市工业和信息化局</a:t>
                      </a:r>
                      <a:endParaRPr lang="zh-CN" altLang="en-US" sz="1000">
                        <a:latin typeface="微软雅黑" panose="020B0503020204020204" charset="-122"/>
                        <a:ea typeface="微软雅黑" panose="020B0503020204020204" charset="-122"/>
                        <a:sym typeface="+mn-ea"/>
                      </a:endParaRPr>
                    </a:p>
                    <a:p>
                      <a:pPr indent="0" algn="ctr">
                        <a:buNone/>
                      </a:pPr>
                      <a:r>
                        <a:rPr lang="zh-CN" altLang="en-US" sz="1000">
                          <a:latin typeface="微软雅黑" panose="020B0503020204020204" charset="-122"/>
                          <a:ea typeface="微软雅黑" panose="020B0503020204020204" charset="-122"/>
                        </a:rPr>
                        <a:t>市农业农村局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577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主攻县区数据局、税务局</a:t>
                      </a:r>
                      <a:r>
                        <a:rPr lang="zh-CN" altLang="en-US" sz="1000">
                          <a:latin typeface="微软雅黑" panose="020B0503020204020204" charset="-122"/>
                          <a:ea typeface="微软雅黑" panose="020B0503020204020204" charset="-122"/>
                          <a:sym typeface="+mn-ea"/>
                        </a:rPr>
                        <a:t>等头部客户</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应急管理局（</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区法院（</a:t>
                      </a:r>
                      <a:r>
                        <a:rPr lang="en-US" altLang="zh-CN" sz="1000">
                          <a:latin typeface="微软雅黑" panose="020B0503020204020204" charset="-122"/>
                          <a:ea typeface="微软雅黑" panose="020B0503020204020204" charset="-122"/>
                        </a:rPr>
                        <a:t>8</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区公安局（</a:t>
                      </a:r>
                      <a:r>
                        <a:rPr lang="en-US" altLang="zh-CN" sz="1000">
                          <a:latin typeface="微软雅黑" panose="020B0503020204020204" charset="-122"/>
                          <a:ea typeface="微软雅黑" panose="020B0503020204020204" charset="-122"/>
                        </a:rPr>
                        <a:t>5</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239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以细河区应急管理局等已上云客户为标杆，在其他区县复制推广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en-US" altLang="zh-CN" sz="1000">
                          <a:latin typeface="微软雅黑" panose="020B0503020204020204" charset="-122"/>
                          <a:ea typeface="微软雅黑" panose="020B0503020204020204" charset="-122"/>
                          <a:sym typeface="+mn-ea"/>
                        </a:rPr>
                        <a:t>10</a:t>
                      </a:r>
                      <a:r>
                        <a:rPr lang="zh-CN" altLang="en-US" sz="1000">
                          <a:latin typeface="微软雅黑" panose="020B0503020204020204" charset="-122"/>
                          <a:ea typeface="微软雅黑" panose="020B0503020204020204" charset="-122"/>
                          <a:sym typeface="+mn-ea"/>
                        </a:rPr>
                        <a:t>家客户均未出账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辽宁裕丰肥业有限公司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辽宁盛泽精细化工科技有限公司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143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针对能源装备制造企业主推</a:t>
                      </a:r>
                      <a:r>
                        <a:rPr lang="zh-CN" sz="1000" b="0">
                          <a:latin typeface="微软雅黑" panose="020B0503020204020204" charset="-122"/>
                          <a:ea typeface="微软雅黑" panose="020B0503020204020204" charset="-122"/>
                        </a:rPr>
                        <a:t>智慧工厂</a:t>
                      </a:r>
                      <a:r>
                        <a:rPr lang="zh-CN" altLang="en-US" sz="1000" b="0">
                          <a:latin typeface="微软雅黑" panose="020B0503020204020204" charset="-122"/>
                          <a:ea typeface="微软雅黑" panose="020B0503020204020204" charset="-122"/>
                        </a:rPr>
                        <a:t>套餐。</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家客户，且</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阜新阜跃公交有限责任公司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11</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阜新虎跃城市公交有限公司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技校渗透均不足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彰武县高级中学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115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zh-CN" sz="1000">
                          <a:latin typeface="微软雅黑" panose="020B0503020204020204" charset="-122"/>
                          <a:ea typeface="微软雅黑" panose="020B0503020204020204" charset="-122"/>
                        </a:rPr>
                        <a:t>主攻辽工大等高校</a:t>
                      </a:r>
                      <a:endParaRPr lang="zh-CN" altLang="zh-CN"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拓展不足，暂无规模</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阜新黄家沟旅游度假有限公司、阜蒙县海棠山文化旅游有限公司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sym typeface="+mn-ea"/>
                        </a:rPr>
                        <a:t>拓展不足，暂无规模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主攻医保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社保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人社</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382270" y="382905"/>
            <a:ext cx="10140315" cy="495300"/>
          </a:xfrm>
        </p:spPr>
        <p:txBody>
          <a:bodyPr vert="horz" wrap="square" lIns="91440" tIns="45720" rIns="91440" bIns="45720" anchor="ctr" anchorCtr="0">
            <a:noAutofit/>
          </a:bodyPr>
          <a:lstStyle/>
          <a:p>
            <a:pPr algn="l" eaLnBrk="1" hangingPunct="1"/>
            <a:r>
              <a:rPr lang="zh-CN" dirty="0">
                <a:solidFill>
                  <a:schemeClr val="accent6"/>
                </a:solidFill>
              </a:rPr>
              <a:t>辽阳</a:t>
            </a:r>
            <a:r>
              <a:rPr lang="zh-CN" dirty="0"/>
              <a:t>战客上云画像：市场渗透不足，行业价值待挖掘</a:t>
            </a:r>
            <a:endParaRPr lang="zh-CN" dirty="0"/>
          </a:p>
        </p:txBody>
      </p:sp>
      <p:sp>
        <p:nvSpPr>
          <p:cNvPr id="3" name="文本框 2"/>
          <p:cNvSpPr txBox="1"/>
          <p:nvPr/>
        </p:nvSpPr>
        <p:spPr>
          <a:xfrm>
            <a:off x="-81915" y="940435"/>
            <a:ext cx="12373610"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辽阳战客目标客户累计</a:t>
            </a:r>
            <a:r>
              <a:rPr lang="en-US" altLang="zh-CN" sz="1400" b="1">
                <a:solidFill>
                  <a:srgbClr val="0070C0"/>
                </a:solidFill>
                <a:latin typeface="微软雅黑" panose="020B0503020204020204" charset="-122"/>
                <a:ea typeface="微软雅黑" panose="020B0503020204020204" charset="-122"/>
                <a:sym typeface="+mn-ea"/>
              </a:rPr>
              <a:t>2039</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87%</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列全省第7名</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14%</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11</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9</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46.37</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71145"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66850" y="4344670"/>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中小企业云计算、</a:t>
            </a:r>
            <a:r>
              <a:rPr lang="en-US" altLang="zh-CN" sz="1200" b="1" u="sng" dirty="0">
                <a:solidFill>
                  <a:srgbClr val="0070C0"/>
                </a:solidFill>
                <a:latin typeface="微软雅黑" panose="020B0503020204020204" charset="-122"/>
                <a:ea typeface="微软雅黑" panose="020B0503020204020204" charset="-122"/>
              </a:rPr>
              <a:t>AI</a:t>
            </a:r>
            <a:r>
              <a:rPr lang="zh-CN" altLang="en-US" sz="1200" b="1" u="sng" dirty="0">
                <a:solidFill>
                  <a:srgbClr val="0070C0"/>
                </a:solidFill>
                <a:latin typeface="微软雅黑" panose="020B0503020204020204" charset="-122"/>
                <a:ea typeface="微软雅黑" panose="020B0503020204020204" charset="-122"/>
              </a:rPr>
              <a:t>等新兴技术渗透不足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6"/>
            </p:custDataLst>
          </p:nvPr>
        </p:nvGraphicFramePr>
        <p:xfrm>
          <a:off x="382270" y="4716145"/>
          <a:ext cx="5705475" cy="1902460"/>
        </p:xfrm>
        <a:graphic>
          <a:graphicData uri="http://schemas.openxmlformats.org/drawingml/2006/table">
            <a:tbl>
              <a:tblPr firstRow="1" bandRow="1">
                <a:tableStyleId>{7DF18680-E054-41AD-8BC1-D1AEF772440D}</a:tableStyleId>
              </a:tblPr>
              <a:tblGrid>
                <a:gridCol w="1065530"/>
                <a:gridCol w="500380"/>
                <a:gridCol w="589915"/>
                <a:gridCol w="596900"/>
                <a:gridCol w="598170"/>
                <a:gridCol w="595630"/>
                <a:gridCol w="586105"/>
                <a:gridCol w="595630"/>
                <a:gridCol w="577215"/>
              </a:tblGrid>
              <a:tr h="423545">
                <a:tc>
                  <a:txBody>
                    <a:bodyPr/>
                    <a:p>
                      <a:pPr indent="0" algn="ctr">
                        <a:buNone/>
                      </a:pPr>
                      <a:r>
                        <a:rPr lang="zh-CN" sz="1200">
                          <a:latin typeface="微软雅黑" panose="020B0503020204020204" charset="-122"/>
                          <a:ea typeface="微软雅黑" panose="020B0503020204020204" charset="-122"/>
                        </a:rPr>
                        <a:t>重点目标行业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r>
              <a:tr h="422910">
                <a:tc>
                  <a:txBody>
                    <a:bodyPr/>
                    <a:p>
                      <a:pPr indent="0" algn="ctr">
                        <a:buNone/>
                      </a:pPr>
                      <a:r>
                        <a:rPr lang="zh-CN" sz="1200">
                          <a:latin typeface="微软雅黑" panose="020B0503020204020204" charset="-122"/>
                          <a:ea typeface="微软雅黑" panose="020B0503020204020204" charset="-122"/>
                        </a:rPr>
                        <a:t>目标市场规模</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82</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latin typeface="微软雅黑" panose="020B0503020204020204" charset="-122"/>
                          <a:ea typeface="微软雅黑" panose="020B0503020204020204" charset="-122"/>
                        </a:rPr>
                        <a:t>468</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latin typeface="微软雅黑" panose="020B0503020204020204" charset="-122"/>
                          <a:ea typeface="微软雅黑" panose="020B0503020204020204" charset="-122"/>
                        </a:rPr>
                        <a:t>196</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288</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latin typeface="微软雅黑" panose="020B0503020204020204" charset="-122"/>
                          <a:ea typeface="微软雅黑" panose="020B0503020204020204" charset="-122"/>
                        </a:rPr>
                        <a:t>6</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38</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12</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54</a:t>
                      </a:r>
                      <a:endParaRPr lang="en-US" altLang="en-US" sz="1200" b="0">
                        <a:latin typeface="微软雅黑" panose="020B0503020204020204" charset="-122"/>
                        <a:ea typeface="微软雅黑" panose="020B0503020204020204" charset="-122"/>
                      </a:endParaRPr>
                    </a:p>
                  </a:txBody>
                  <a:tcPr marL="12700" marR="12700" marT="12700" vert="horz" anchor="ctr" anchorCtr="0"/>
                </a:tc>
              </a:tr>
              <a:tr h="315595">
                <a:tc>
                  <a:txBody>
                    <a:bodyPr/>
                    <a:p>
                      <a:pPr indent="0" algn="ctr">
                        <a:buNone/>
                      </a:pPr>
                      <a:r>
                        <a:rPr lang="zh-CN" altLang="en-US" sz="1200">
                          <a:latin typeface="微软雅黑" panose="020B0503020204020204" charset="-122"/>
                          <a:ea typeface="微软雅黑" panose="020B0503020204020204" charset="-122"/>
                        </a:rPr>
                        <a:t>建档率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95%</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81%</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88%</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95%</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86%</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94%</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71%</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91%</a:t>
                      </a:r>
                      <a:endParaRPr lang="en-US" altLang="en-US" sz="1200" b="0">
                        <a:latin typeface="微软雅黑" panose="020B0503020204020204" charset="-122"/>
                        <a:ea typeface="微软雅黑" panose="020B0503020204020204" charset="-122"/>
                      </a:endParaRPr>
                    </a:p>
                  </a:txBody>
                  <a:tcPr marL="12700" marR="12700" marT="12700" vert="horz" anchor="ctr" anchorCtr="0"/>
                </a:tc>
              </a:tr>
              <a:tr h="316865">
                <a:tc>
                  <a:txBody>
                    <a:bodyPr/>
                    <a:p>
                      <a:pPr indent="0" algn="ctr">
                        <a:buNone/>
                      </a:pPr>
                      <a:r>
                        <a:rPr lang="zh-CN" sz="1200" b="1">
                          <a:solidFill>
                            <a:srgbClr val="FF0000"/>
                          </a:solidFill>
                          <a:latin typeface="微软雅黑" panose="020B0503020204020204" charset="-122"/>
                          <a:ea typeface="微软雅黑" panose="020B0503020204020204" charset="-122"/>
                        </a:rPr>
                        <a:t>本地渗透率</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28%</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rgbClr val="FF0000"/>
                          </a:solidFill>
                          <a:latin typeface="微软雅黑" panose="020B0503020204020204" charset="-122"/>
                          <a:ea typeface="微软雅黑" panose="020B0503020204020204" charset="-122"/>
                        </a:rPr>
                        <a:t>11%</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rgbClr val="FF0000"/>
                          </a:solidFill>
                          <a:latin typeface="微软雅黑" panose="020B0503020204020204" charset="-122"/>
                          <a:ea typeface="微软雅黑" panose="020B0503020204020204" charset="-122"/>
                        </a:rPr>
                        <a:t>13%</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12%</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rgbClr val="FF0000"/>
                          </a:solidFill>
                          <a:latin typeface="微软雅黑" panose="020B0503020204020204" charset="-122"/>
                          <a:ea typeface="微软雅黑" panose="020B0503020204020204" charset="-122"/>
                        </a:rPr>
                        <a:t>17%</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24%</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20%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4%</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r>
              <a:tr h="423545">
                <a:tc>
                  <a:txBody>
                    <a:bodyPr/>
                    <a:p>
                      <a:pPr indent="0" algn="ctr">
                        <a:buNone/>
                      </a:pPr>
                      <a:r>
                        <a:rPr lang="zh-CN" altLang="en-US" sz="1200" b="1">
                          <a:solidFill>
                            <a:srgbClr val="FF0000"/>
                          </a:solidFill>
                          <a:latin typeface="微软雅黑" panose="020B0503020204020204" charset="-122"/>
                          <a:ea typeface="微软雅黑" panose="020B0503020204020204" charset="-122"/>
                        </a:rPr>
                        <a:t>平均贡献</a:t>
                      </a:r>
                      <a:r>
                        <a:rPr lang="en-US" altLang="zh-CN" sz="1200" b="1">
                          <a:solidFill>
                            <a:srgbClr val="FF0000"/>
                          </a:solidFill>
                          <a:latin typeface="微软雅黑" panose="020B0503020204020204" charset="-122"/>
                          <a:ea typeface="微软雅黑" panose="020B0503020204020204" charset="-122"/>
                        </a:rPr>
                        <a:t>/</a:t>
                      </a:r>
                      <a:r>
                        <a:rPr lang="zh-CN" altLang="en-US" sz="1200" b="1">
                          <a:solidFill>
                            <a:srgbClr val="FF0000"/>
                          </a:solidFill>
                          <a:latin typeface="微软雅黑" panose="020B0503020204020204" charset="-122"/>
                          <a:ea typeface="微软雅黑" panose="020B0503020204020204" charset="-122"/>
                        </a:rPr>
                        <a:t>万元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0.08</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1.53</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0.03</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0.17</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0.27</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7.36</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0.11</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3" name="矩形 12"/>
          <p:cNvSpPr/>
          <p:nvPr>
            <p:custDataLst>
              <p:tags r:id="rId7"/>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8"/>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9"/>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0"/>
            </p:custDataLst>
          </p:nvPr>
        </p:nvSpPr>
        <p:spPr>
          <a:xfrm>
            <a:off x="280670" y="142176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以石化、冶金为主导，装备制造、新材料协同发展</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80670" y="2141220"/>
            <a:ext cx="2877820" cy="1968500"/>
          </a:xfrm>
          <a:prstGeom prst="rect">
            <a:avLst/>
          </a:prstGeom>
          <a:noFill/>
        </p:spPr>
        <p:txBody>
          <a:bodyPr wrap="square" rtlCol="0" anchor="t">
            <a:spAutoFit/>
          </a:bodyPr>
          <a:p>
            <a:pPr marL="285750" indent="-285750" algn="just">
              <a:lnSpc>
                <a:spcPct val="16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传统工业基地：</a:t>
            </a:r>
            <a:r>
              <a:rPr lang="zh-CN" sz="1100" b="1" kern="0" dirty="0" smtClean="0">
                <a:latin typeface="微软雅黑" panose="020B0503020204020204" charset="-122"/>
                <a:ea typeface="微软雅黑" panose="020B0503020204020204" charset="-122"/>
                <a:cs typeface="微软雅黑" panose="020B0503020204020204" charset="-122"/>
                <a:sym typeface="+mn-ea"/>
              </a:rPr>
              <a:t>辽阳石化产业园区、灯塔冶金产业集群</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6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装备制造业：</a:t>
            </a:r>
            <a:r>
              <a:rPr lang="zh-CN" sz="1100" b="1" kern="0" dirty="0" smtClean="0">
                <a:latin typeface="微软雅黑" panose="020B0503020204020204" charset="-122"/>
                <a:ea typeface="微软雅黑" panose="020B0503020204020204" charset="-122"/>
                <a:cs typeface="微软雅黑" panose="020B0503020204020204" charset="-122"/>
                <a:sym typeface="+mn-ea"/>
              </a:rPr>
              <a:t>铁西经开区、中德高端装备制造产业园</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6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新材料产业：</a:t>
            </a:r>
            <a:r>
              <a:rPr lang="zh-CN" sz="1100" b="1" kern="0" dirty="0" smtClean="0">
                <a:latin typeface="微软雅黑" panose="020B0503020204020204" charset="-122"/>
                <a:ea typeface="微软雅黑" panose="020B0503020204020204" charset="-122"/>
                <a:cs typeface="微软雅黑" panose="020B0503020204020204" charset="-122"/>
                <a:sym typeface="+mn-ea"/>
              </a:rPr>
              <a:t>国家级芳烃及精细化工产业基地</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indent="0" algn="just">
              <a:lnSpc>
                <a:spcPct val="150000"/>
              </a:lnSpc>
              <a:buClrTx/>
              <a:buSzTx/>
              <a:buFont typeface="Wingdings" panose="05000000000000000000" charset="0"/>
              <a:buNone/>
            </a:pP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03780"/>
          <a:ext cx="2781935" cy="1348740"/>
        </p:xfrm>
        <a:graphic>
          <a:graphicData uri="http://schemas.openxmlformats.org/drawingml/2006/table">
            <a:tbl>
              <a:tblPr firstRow="1" bandRow="1">
                <a:tableStyleId>{7DF18680-E054-41AD-8BC1-D1AEF772440D}</a:tableStyleId>
              </a:tblPr>
              <a:tblGrid>
                <a:gridCol w="862965"/>
                <a:gridCol w="711200"/>
                <a:gridCol w="603250"/>
                <a:gridCol w="604520"/>
              </a:tblGrid>
              <a:tr h="48196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化工</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冶金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装备制造</a:t>
                      </a:r>
                      <a:endParaRPr lang="zh-CN" altLang="en-US" sz="1000">
                        <a:latin typeface="微软雅黑" panose="020B0503020204020204" charset="-122"/>
                        <a:ea typeface="微软雅黑" panose="020B0503020204020204" charset="-122"/>
                      </a:endParaRPr>
                    </a:p>
                  </a:txBody>
                  <a:tcPr marL="12700" marR="12700" marT="12700" vert="horz" anchor="ctr" anchorCtr="0"/>
                </a:tc>
              </a:tr>
              <a:tr h="481330">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890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650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420</a:t>
                      </a:r>
                      <a:endParaRPr lang="en-US" altLang="en-US" sz="1000">
                        <a:latin typeface="微软雅黑" panose="020B0503020204020204" charset="-122"/>
                        <a:ea typeface="微软雅黑" panose="020B0503020204020204" charset="-122"/>
                      </a:endParaRPr>
                    </a:p>
                  </a:txBody>
                  <a:tcPr marL="12700" marR="12700" marT="12700" vert="horz" anchor="ctr" anchorCtr="0"/>
                </a:tc>
              </a:tr>
              <a:tr h="385445">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15%</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875155"/>
          <a:ext cx="5596890" cy="4720590"/>
        </p:xfrm>
        <a:graphic>
          <a:graphicData uri="http://schemas.openxmlformats.org/drawingml/2006/table">
            <a:tbl>
              <a:tblPr firstRow="1" bandRow="1">
                <a:tableStyleId>{7DF18680-E054-41AD-8BC1-D1AEF772440D}</a:tableStyleId>
              </a:tblPr>
              <a:tblGrid>
                <a:gridCol w="398145"/>
                <a:gridCol w="1287780"/>
                <a:gridCol w="1745615"/>
                <a:gridCol w="475615"/>
                <a:gridCol w="1689735"/>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77215">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武汉匠人网络科技有限公司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辽阳亿宝软件开发有限公司</a:t>
                      </a:r>
                      <a:endParaRPr lang="zh-CN" altLang="en-US" sz="1000">
                        <a:latin typeface="微软雅黑" panose="020B0503020204020204" charset="-122"/>
                        <a:ea typeface="微软雅黑" panose="020B0503020204020204" charset="-122"/>
                      </a:endParaRPr>
                    </a:p>
                    <a:p>
                      <a:pPr indent="0" algn="ctr">
                        <a:buNone/>
                      </a:pP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82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重点攻坚石化、冶金行业的数字化解决方案需求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446405">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政府</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委办局拓展不足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sym typeface="+mn-ea"/>
                        </a:rPr>
                        <a:t>镇政府（</a:t>
                      </a:r>
                      <a:r>
                        <a:rPr lang="en-US" altLang="zh-CN" sz="1000">
                          <a:latin typeface="微软雅黑" panose="020B0503020204020204" charset="-122"/>
                          <a:ea typeface="微软雅黑" panose="020B0503020204020204" charset="-122"/>
                          <a:sym typeface="+mn-ea"/>
                        </a:rPr>
                        <a:t>8</a:t>
                      </a:r>
                      <a:r>
                        <a:rPr lang="zh-CN" sz="1000">
                          <a:latin typeface="微软雅黑" panose="020B0503020204020204" charset="-122"/>
                          <a:ea typeface="微软雅黑" panose="020B0503020204020204" charset="-122"/>
                          <a:sym typeface="+mn-ea"/>
                        </a:rPr>
                        <a:t>）</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468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以区委宣传部为标杆，在其他区县复制推广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辽阳县人民法院（</a:t>
                      </a:r>
                      <a:r>
                        <a:rPr lang="en-US" altLang="zh-CN" sz="1000">
                          <a:latin typeface="微软雅黑" panose="020B0503020204020204" charset="-122"/>
                          <a:ea typeface="微软雅黑" panose="020B0503020204020204" charset="-122"/>
                        </a:rPr>
                        <a:t>8</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196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市公安局</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交通局等</a:t>
                      </a:r>
                      <a:endParaRPr lang="zh-CN" altLang="en-US" sz="1000">
                        <a:latin typeface="微软雅黑" panose="020B0503020204020204" charset="-122"/>
                        <a:ea typeface="微软雅黑" panose="020B0503020204020204" charset="-122"/>
                      </a:endParaRPr>
                    </a:p>
                  </a:txBody>
                  <a:tcPr marL="12700" marR="12700" marT="12700" vert="horz" anchor="ctr" anchorCtr="0"/>
                </a:tc>
              </a:tr>
              <a:tr h="70548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集中在辽阳县及太子河区，仅</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中国石油天然气股份有限公司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辽阳石化分公司</a:t>
                      </a:r>
                      <a:endParaRPr lang="zh-CN" altLang="en-US" sz="1000">
                        <a:latin typeface="微软雅黑" panose="020B0503020204020204" charset="-122"/>
                        <a:ea typeface="微软雅黑" panose="020B0503020204020204" charset="-122"/>
                      </a:endParaRPr>
                    </a:p>
                    <a:p>
                      <a:pPr indent="0" algn="ctr">
                        <a:buNone/>
                      </a:pP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288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鞍钢集团</a:t>
                      </a:r>
                      <a:r>
                        <a:rPr lang="en-US" altLang="zh-CN" sz="1000" b="0">
                          <a:latin typeface="微软雅黑" panose="020B0503020204020204" charset="-122"/>
                          <a:ea typeface="微软雅黑" panose="020B0503020204020204" charset="-122"/>
                        </a:rPr>
                        <a:t>/</a:t>
                      </a:r>
                      <a:r>
                        <a:rPr lang="zh-CN" altLang="en-US" sz="1000" b="0">
                          <a:latin typeface="微软雅黑" panose="020B0503020204020204" charset="-122"/>
                          <a:ea typeface="微软雅黑" panose="020B0503020204020204" charset="-122"/>
                        </a:rPr>
                        <a:t>石油公司</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48133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辽阳迈途城市公交有限公司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公交公司</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客运集团</a:t>
                      </a:r>
                      <a:endParaRPr lang="zh-CN" altLang="en-US" sz="1000">
                        <a:latin typeface="微软雅黑" panose="020B0503020204020204" charset="-122"/>
                        <a:ea typeface="微软雅黑" panose="020B0503020204020204" charset="-122"/>
                      </a:endParaRPr>
                    </a:p>
                  </a:txBody>
                  <a:tcPr marL="12700" marR="12700" marT="12700" vert="horz" anchor="ctr" anchorCtr="0"/>
                </a:tc>
              </a:tr>
              <a:tr h="481965">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高校渗透不足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辽宁建筑职业学院</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辽宁奥克培训有限公司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以服务职业教育院校和工业企业技能培训需求为切入点</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辽阳市祁光农业观光旅游有限公司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辽阳弓长岭温泉滑雪场</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主攻石化、冶金等大型企业的职工疗养与商务接待市场</a:t>
                      </a:r>
                      <a:endParaRPr lang="zh-CN" altLang="en-US" sz="1000">
                        <a:latin typeface="微软雅黑" panose="020B0503020204020204" charset="-122"/>
                        <a:ea typeface="微软雅黑" panose="020B0503020204020204" charset="-122"/>
                      </a:endParaRPr>
                    </a:p>
                  </a:txBody>
                  <a:tcPr marL="12700" marR="12700" marT="12700" vert="horz" anchor="ctr" anchorCtr="0"/>
                </a:tc>
              </a:tr>
              <a:tr h="481965">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仅</a:t>
                      </a:r>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辽阳市民政局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辽阳市医疗保障事务服务中心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主攻服务重工业领域企业职工群体</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976485" cy="495300"/>
          </a:xfrm>
        </p:spPr>
        <p:txBody>
          <a:bodyPr vert="horz" wrap="square" lIns="91440" tIns="45720" rIns="91440" bIns="45720" anchor="ctr" anchorCtr="0">
            <a:noAutofit/>
          </a:bodyPr>
          <a:lstStyle/>
          <a:p>
            <a:pPr algn="l" eaLnBrk="1" hangingPunct="1"/>
            <a:r>
              <a:rPr lang="zh-CN" dirty="0">
                <a:solidFill>
                  <a:schemeClr val="accent6"/>
                </a:solidFill>
              </a:rPr>
              <a:t>铁岭</a:t>
            </a:r>
            <a:r>
              <a:rPr lang="zh-CN" dirty="0"/>
              <a:t>战客上云画像：云产品发展不均衡，存在大量可拓展空间</a:t>
            </a:r>
            <a:endParaRPr lang="zh-CN" dirty="0"/>
          </a:p>
        </p:txBody>
      </p:sp>
      <p:sp>
        <p:nvSpPr>
          <p:cNvPr id="3" name="文本框 2"/>
          <p:cNvSpPr txBox="1"/>
          <p:nvPr/>
        </p:nvSpPr>
        <p:spPr>
          <a:xfrm>
            <a:off x="-81915" y="940435"/>
            <a:ext cx="12373610"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铁岭战客目标客户累计</a:t>
            </a:r>
            <a:r>
              <a:rPr lang="en-US" altLang="zh-CN" sz="1400" b="1">
                <a:solidFill>
                  <a:srgbClr val="0070C0"/>
                </a:solidFill>
                <a:latin typeface="微软雅黑" panose="020B0503020204020204" charset="-122"/>
                <a:ea typeface="微软雅黑" panose="020B0503020204020204" charset="-122"/>
                <a:sym typeface="+mn-ea"/>
              </a:rPr>
              <a:t>2418</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88</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5</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15</a:t>
            </a:r>
            <a:r>
              <a:rPr lang="en-US" altLang="zh-CN"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4</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27%</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0.29</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3" name="矩形 12"/>
          <p:cNvSpPr/>
          <p:nvPr>
            <p:custDataLst>
              <p:tags r:id="rId6"/>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7"/>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8"/>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9"/>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339850" y="1946910"/>
            <a:ext cx="4154805"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农业产量全省优先、工业可发展空间大、旅游行业有热门</a:t>
            </a:r>
            <a:r>
              <a:rPr lang="en-US" altLang="zh-CN" sz="1200" b="1" u="sng" dirty="0">
                <a:solidFill>
                  <a:srgbClr val="0070C0"/>
                </a:solidFill>
                <a:latin typeface="微软雅黑" panose="020B0503020204020204" charset="-122"/>
                <a:ea typeface="微软雅黑" panose="020B0503020204020204" charset="-122"/>
                <a:sym typeface="+mn-ea"/>
              </a:rPr>
              <a:t>IP</a:t>
            </a:r>
            <a:endParaRPr lang="en-US" altLang="zh-CN"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378710"/>
            <a:ext cx="2877820"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农业：</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辽宁昌图牧原农牧、开原胜利牧、九三现代农场、辽宁辉山乳业</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铁法煤业、调兵山煤矿、陆平专用汽车</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旅游：</a:t>
            </a:r>
            <a:r>
              <a:rPr lang="en-US" altLang="zh-CN"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象牙山景区、龙首山景区</a:t>
            </a:r>
            <a:endParaRPr lang="zh-CN" altLang="en-US"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农业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247</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solidFill>
                            <a:srgbClr val="FF0000"/>
                          </a:solidFill>
                          <a:latin typeface="微软雅黑" panose="020B0503020204020204" charset="-122"/>
                          <a:ea typeface="微软雅黑" panose="020B0503020204020204" charset="-122"/>
                        </a:rPr>
                        <a:t>5</a:t>
                      </a:r>
                      <a:endParaRPr lang="en-US"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7.1%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custDataLst>
              <p:tags r:id="rId10"/>
            </p:custDataLst>
          </p:nvPr>
        </p:nvGraphicFramePr>
        <p:xfrm>
          <a:off x="6377940" y="1849120"/>
          <a:ext cx="5596890" cy="4723130"/>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云收入过千客户仅</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家</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辽宁数能科技发展有限公司、北京华信瑞德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111</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以</a:t>
                      </a:r>
                      <a:r>
                        <a:rPr lang="zh-CN" altLang="en-US" sz="1000">
                          <a:latin typeface="微软雅黑" panose="020B0503020204020204" charset="-122"/>
                          <a:ea typeface="微软雅黑" panose="020B0503020204020204" charset="-122"/>
                          <a:sym typeface="+mn-ea"/>
                        </a:rPr>
                        <a:t>数能科技为行业标杆，拓展新起科技公司、本地公司上云</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政府、服务中心拓展不足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工业和信息化局、铁岭高中招生办</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722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将</a:t>
                      </a:r>
                      <a:r>
                        <a:rPr lang="zh-CN" altLang="en-US" sz="1000">
                          <a:latin typeface="微软雅黑" panose="020B0503020204020204" charset="-122"/>
                          <a:ea typeface="微软雅黑" panose="020B0503020204020204" charset="-122"/>
                          <a:sym typeface="+mn-ea"/>
                        </a:rPr>
                        <a:t>工业和信息化局上云客户向</a:t>
                      </a:r>
                      <a:r>
                        <a:rPr lang="zh-CN" altLang="en-US" sz="1000">
                          <a:latin typeface="微软雅黑" panose="020B0503020204020204" charset="-122"/>
                          <a:ea typeface="微软雅黑" panose="020B0503020204020204" charset="-122"/>
                        </a:rPr>
                        <a:t>服务中心、信息中心等其他类似客户复制推广。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42925">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铁岭市住房和城乡建设局、自然资源局、应急管理局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288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司法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生态</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消防</a:t>
                      </a:r>
                      <a:endParaRPr lang="zh-CN" altLang="en-US" sz="1000">
                        <a:latin typeface="微软雅黑" panose="020B0503020204020204" charset="-122"/>
                        <a:ea typeface="微软雅黑" panose="020B0503020204020204" charset="-122"/>
                      </a:endParaRPr>
                    </a:p>
                  </a:txBody>
                  <a:tcPr marL="12700" marR="12700" marT="12700" vert="horz" anchor="ctr" anchorCtr="0"/>
                </a:tc>
              </a:tr>
              <a:tr h="542290">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大量空白市场未拓展</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铁岭天淇食品有限公司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247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kern="0" dirty="0" smtClean="0">
                          <a:latin typeface="微软雅黑" panose="020B0503020204020204" charset="-122"/>
                          <a:ea typeface="微软雅黑" panose="020B0503020204020204" charset="-122"/>
                          <a:cs typeface="微软雅黑" panose="020B0503020204020204" charset="-122"/>
                          <a:sym typeface="+mn-ea"/>
                        </a:rPr>
                        <a:t>攻坚铁法煤业、调兵山煤矿、陆平专用汽车等大型客户</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54356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昌图县通达公交有限责任公司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拓展西丰客运等头部客户</a:t>
                      </a:r>
                      <a:endParaRPr lang="zh-CN" altLang="en-US" sz="1000">
                        <a:latin typeface="微软雅黑" panose="020B0503020204020204" charset="-122"/>
                        <a:ea typeface="微软雅黑" panose="020B0503020204020204" charset="-122"/>
                      </a:endParaRPr>
                    </a:p>
                  </a:txBody>
                  <a:tcPr marL="12700" marR="12700" marT="12700" vert="horz" anchor="ctr" anchorCtr="0"/>
                </a:tc>
              </a:tr>
              <a:tr h="54356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有渗透无收入</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铁岭县腰堡九年一贯制学校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169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参考辽宁建筑职业学院销售思路，扩大营收空间</a:t>
                      </a:r>
                      <a:endParaRPr lang="zh-CN" altLang="en-US" sz="1000">
                        <a:latin typeface="微软雅黑" panose="020B0503020204020204" charset="-122"/>
                        <a:ea typeface="微软雅黑" panose="020B0503020204020204" charset="-122"/>
                      </a:endParaRPr>
                    </a:p>
                  </a:txBody>
                  <a:tcPr marL="12700" marR="12700" marT="12700" vert="horz" anchor="ctr" anchorCtr="0"/>
                </a:tc>
              </a:tr>
              <a:tr h="55181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客户录入不全</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调兵山市鑫卓乡村旅游发展有限公司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b="0"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sz="1000" b="0"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乡村爱情</a:t>
                      </a:r>
                      <a:r>
                        <a:rPr lang="en-US" altLang="zh-CN" sz="1000" b="0"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sz="1000" b="0"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热门</a:t>
                      </a:r>
                      <a:r>
                        <a:rPr lang="en-US" altLang="zh-CN" sz="1000" b="0"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IP</a:t>
                      </a:r>
                      <a:r>
                        <a:rPr lang="zh-CN" altLang="en-US" sz="1000" b="0"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推动象牙山景区、龙首山景区</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543560">
                <a:tc>
                  <a:txBody>
                    <a:bodyPr/>
                    <a:p>
                      <a:pPr indent="0" algn="ctr">
                        <a:buNone/>
                      </a:pPr>
                      <a:r>
                        <a:rPr lang="zh-CN" altLang="en-US" sz="1200">
                          <a:latin typeface="微软雅黑" panose="020B0503020204020204" charset="-122"/>
                          <a:ea typeface="微软雅黑" panose="020B0503020204020204" charset="-122"/>
                        </a:rPr>
                        <a:t>农业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发展收入少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东大集团东大牧业</a:t>
                      </a:r>
                      <a:endParaRPr lang="zh-CN" altLang="en-US" sz="10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kern="0" dirty="0" smtClean="0">
                          <a:latin typeface="微软雅黑" panose="020B0503020204020204" charset="-122"/>
                          <a:ea typeface="微软雅黑" panose="020B0503020204020204" charset="-122"/>
                          <a:cs typeface="微软雅黑" panose="020B0503020204020204" charset="-122"/>
                          <a:sym typeface="+mn-ea"/>
                        </a:rPr>
                        <a:t>辽宁昌图牧原农牧、开原胜利牧、九三现代农场、辽宁辉山乳业</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2" name="文本框 1"/>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地市重点企业未拓展，</a:t>
            </a:r>
            <a:r>
              <a:rPr lang="zh-CN" altLang="en-US" sz="1200" b="1" u="sng" dirty="0">
                <a:solidFill>
                  <a:srgbClr val="0070C0"/>
                </a:solidFill>
                <a:latin typeface="微软雅黑" panose="020B0503020204020204" charset="-122"/>
                <a:ea typeface="微软雅黑" panose="020B0503020204020204" charset="-122"/>
                <a:sym typeface="+mn-ea"/>
              </a:rPr>
              <a:t>潜力市场亟待开发</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4" name="表格 3"/>
          <p:cNvGraphicFramePr/>
          <p:nvPr>
            <p:custDataLst>
              <p:tags r:id="rId11"/>
            </p:custDataLst>
          </p:nvPr>
        </p:nvGraphicFramePr>
        <p:xfrm>
          <a:off x="380365" y="4594225"/>
          <a:ext cx="5715635" cy="1979295"/>
        </p:xfrm>
        <a:graphic>
          <a:graphicData uri="http://schemas.openxmlformats.org/drawingml/2006/table">
            <a:tbl>
              <a:tblPr firstRow="1" bandRow="1">
                <a:tableStyleId>{7DF18680-E054-41AD-8BC1-D1AEF772440D}</a:tableStyleId>
              </a:tblPr>
              <a:tblGrid>
                <a:gridCol w="1073785"/>
                <a:gridCol w="581025"/>
                <a:gridCol w="579755"/>
                <a:gridCol w="580390"/>
                <a:gridCol w="579120"/>
                <a:gridCol w="578485"/>
                <a:gridCol w="581025"/>
                <a:gridCol w="581025"/>
                <a:gridCol w="581025"/>
              </a:tblGrid>
              <a:tr h="461010">
                <a:tc>
                  <a:txBody>
                    <a:bodyPr/>
                    <a:p>
                      <a:pPr indent="0" algn="ctr">
                        <a:buNone/>
                      </a:pPr>
                      <a:r>
                        <a:rPr lang="zh-CN" sz="1200">
                          <a:latin typeface="微软雅黑" panose="020B0503020204020204" charset="-122"/>
                          <a:ea typeface="微软雅黑" panose="020B0503020204020204" charset="-122"/>
                        </a:rPr>
                        <a:t>重点目标行业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农业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r>
              <a:tr h="461645">
                <a:tc>
                  <a:txBody>
                    <a:bodyPr/>
                    <a:p>
                      <a:pPr indent="0" algn="ctr">
                        <a:buNone/>
                      </a:pPr>
                      <a:r>
                        <a:rPr lang="zh-CN" sz="1200">
                          <a:latin typeface="微软雅黑" panose="020B0503020204020204" charset="-122"/>
                          <a:ea typeface="微软雅黑" panose="020B0503020204020204" charset="-122"/>
                        </a:rPr>
                        <a:t>目标市场规模</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latin typeface="微软雅黑" panose="020B0503020204020204" charset="-122"/>
                          <a:ea typeface="微软雅黑" panose="020B0503020204020204" charset="-122"/>
                        </a:rPr>
                        <a:t>111</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latin typeface="微软雅黑" panose="020B0503020204020204" charset="-122"/>
                          <a:ea typeface="微软雅黑" panose="020B0503020204020204" charset="-122"/>
                        </a:rPr>
                        <a:t>722</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latin typeface="微软雅黑" panose="020B0503020204020204" charset="-122"/>
                          <a:ea typeface="微软雅黑" panose="020B0503020204020204" charset="-122"/>
                        </a:rPr>
                        <a:t>288</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solidFill>
                            <a:schemeClr val="tx1"/>
                          </a:solidFill>
                          <a:latin typeface="微软雅黑" panose="020B0503020204020204" charset="-122"/>
                          <a:ea typeface="微软雅黑" panose="020B0503020204020204" charset="-122"/>
                        </a:rPr>
                        <a:t>247</a:t>
                      </a:r>
                      <a:endParaRPr lang="en-US" altLang="en-US" sz="120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a:solidFill>
                            <a:schemeClr val="tx1"/>
                          </a:solidFill>
                          <a:latin typeface="微软雅黑" panose="020B0503020204020204" charset="-122"/>
                          <a:ea typeface="微软雅黑" panose="020B0503020204020204" charset="-122"/>
                        </a:rPr>
                        <a:t>29</a:t>
                      </a:r>
                      <a:endParaRPr lang="en-US" altLang="en-US" sz="120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1">
                          <a:solidFill>
                            <a:srgbClr val="FF0000"/>
                          </a:solidFill>
                          <a:latin typeface="微软雅黑" panose="020B0503020204020204" charset="-122"/>
                          <a:ea typeface="微软雅黑" panose="020B0503020204020204" charset="-122"/>
                        </a:rPr>
                        <a:t>5</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9</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169</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297815">
                <a:tc>
                  <a:txBody>
                    <a:bodyPr/>
                    <a:p>
                      <a:pPr indent="0" algn="ctr">
                        <a:buNone/>
                      </a:pPr>
                      <a:r>
                        <a:rPr lang="zh-CN" altLang="en-US" sz="1200">
                          <a:latin typeface="微软雅黑" panose="020B0503020204020204" charset="-122"/>
                          <a:ea typeface="微软雅黑" panose="020B0503020204020204" charset="-122"/>
                        </a:rPr>
                        <a:t>建档率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95%</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88%</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86%</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95%</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60%</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100%</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91%</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297815">
                <a:tc>
                  <a:txBody>
                    <a:bodyPr/>
                    <a:p>
                      <a:pPr indent="0" algn="ctr">
                        <a:buNone/>
                      </a:pPr>
                      <a:r>
                        <a:rPr lang="zh-CN" sz="1200" b="0">
                          <a:solidFill>
                            <a:schemeClr val="tx1"/>
                          </a:solidFill>
                          <a:latin typeface="微软雅黑" panose="020B0503020204020204" charset="-122"/>
                          <a:ea typeface="微软雅黑" panose="020B0503020204020204" charset="-122"/>
                        </a:rPr>
                        <a:t>本地渗透率</a:t>
                      </a:r>
                      <a:endParaRPr lang="zh-CN"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33%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14%</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16%</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17%</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29%</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33%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22%</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461010">
                <a:tc>
                  <a:txBody>
                    <a:bodyPr/>
                    <a:p>
                      <a:pPr indent="0" algn="ctr">
                        <a:buNone/>
                      </a:pPr>
                      <a:r>
                        <a:rPr lang="zh-CN" altLang="en-US" sz="1200" b="1">
                          <a:solidFill>
                            <a:srgbClr val="FF0000"/>
                          </a:solidFill>
                          <a:latin typeface="微软雅黑" panose="020B0503020204020204" charset="-122"/>
                          <a:ea typeface="微软雅黑" panose="020B0503020204020204" charset="-122"/>
                        </a:rPr>
                        <a:t>平均贡献</a:t>
                      </a:r>
                      <a:r>
                        <a:rPr lang="en-US" altLang="zh-CN" sz="1200" b="1">
                          <a:solidFill>
                            <a:srgbClr val="FF0000"/>
                          </a:solidFill>
                          <a:latin typeface="微软雅黑" panose="020B0503020204020204" charset="-122"/>
                          <a:ea typeface="微软雅黑" panose="020B0503020204020204" charset="-122"/>
                        </a:rPr>
                        <a:t>/</a:t>
                      </a:r>
                      <a:r>
                        <a:rPr lang="zh-CN" altLang="en-US" sz="1200" b="1">
                          <a:solidFill>
                            <a:srgbClr val="FF0000"/>
                          </a:solidFill>
                          <a:latin typeface="微软雅黑" panose="020B0503020204020204" charset="-122"/>
                          <a:ea typeface="微软雅黑" panose="020B0503020204020204" charset="-122"/>
                        </a:rPr>
                        <a:t>万元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0.27</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0.4</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0.88</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0.01</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10</a:t>
                      </a:r>
                      <a:r>
                        <a:rPr lang="zh-CN" altLang="en-US" sz="1200" b="1">
                          <a:solidFill>
                            <a:srgbClr val="FF0000"/>
                          </a:solidFill>
                          <a:latin typeface="微软雅黑" panose="020B0503020204020204" charset="-122"/>
                          <a:ea typeface="微软雅黑" panose="020B0503020204020204" charset="-122"/>
                        </a:rPr>
                        <a:t>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3</a:t>
                      </a:r>
                      <a:r>
                        <a:rPr lang="zh-CN" altLang="en-US" sz="1200" b="1">
                          <a:solidFill>
                            <a:srgbClr val="FF0000"/>
                          </a:solidFill>
                          <a:latin typeface="微软雅黑" panose="020B0503020204020204" charset="-122"/>
                          <a:ea typeface="微软雅黑" panose="020B0503020204020204" charset="-122"/>
                        </a:rPr>
                        <a:t>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200" b="1">
                          <a:solidFill>
                            <a:srgbClr val="FF0000"/>
                          </a:solidFill>
                          <a:latin typeface="微软雅黑" panose="020B0503020204020204" charset="-122"/>
                          <a:ea typeface="微软雅黑" panose="020B0503020204020204" charset="-122"/>
                        </a:rPr>
                        <a:t>0.11</a:t>
                      </a:r>
                      <a:endParaRPr lang="en-US" altLang="zh-CN"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200" b="1">
                          <a:solidFill>
                            <a:srgbClr val="FF0000"/>
                          </a:solidFill>
                          <a:latin typeface="微软雅黑" panose="020B0503020204020204" charset="-122"/>
                          <a:ea typeface="微软雅黑" panose="020B0503020204020204" charset="-122"/>
                        </a:rPr>
                        <a:t>2</a:t>
                      </a:r>
                      <a:r>
                        <a:rPr lang="zh-CN" altLang="en-US" sz="1200" b="1">
                          <a:solidFill>
                            <a:srgbClr val="FF0000"/>
                          </a:solidFill>
                          <a:latin typeface="微软雅黑" panose="020B0503020204020204" charset="-122"/>
                          <a:ea typeface="微软雅黑" panose="020B0503020204020204" charset="-122"/>
                        </a:rPr>
                        <a:t>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177020" cy="495300"/>
          </a:xfrm>
        </p:spPr>
        <p:txBody>
          <a:bodyPr vert="horz" wrap="square" lIns="91440" tIns="45720" rIns="91440" bIns="45720" anchor="ctr" anchorCtr="0">
            <a:noAutofit/>
          </a:bodyPr>
          <a:lstStyle/>
          <a:p>
            <a:pPr algn="l" eaLnBrk="1" hangingPunct="1"/>
            <a:r>
              <a:rPr lang="zh-CN" dirty="0">
                <a:solidFill>
                  <a:schemeClr val="accent6"/>
                </a:solidFill>
              </a:rPr>
              <a:t>朝阳</a:t>
            </a:r>
            <a:r>
              <a:rPr lang="zh-CN" dirty="0"/>
              <a:t>战客画像：行业拓展不到位，可发展空间较大</a:t>
            </a:r>
            <a:endParaRPr lang="zh-CN" dirty="0"/>
          </a:p>
        </p:txBody>
      </p:sp>
      <p:sp>
        <p:nvSpPr>
          <p:cNvPr id="3" name="文本框 2"/>
          <p:cNvSpPr txBox="1"/>
          <p:nvPr/>
        </p:nvSpPr>
        <p:spPr>
          <a:xfrm>
            <a:off x="19685" y="889635"/>
            <a:ext cx="12640945"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朝阳战客目标客户累计</a:t>
            </a:r>
            <a:r>
              <a:rPr lang="en-US" altLang="zh-CN" sz="1400" b="1">
                <a:solidFill>
                  <a:srgbClr val="0070C0"/>
                </a:solidFill>
                <a:latin typeface="微软雅黑" panose="020B0503020204020204" charset="-122"/>
                <a:ea typeface="微软雅黑" panose="020B0503020204020204" charset="-122"/>
                <a:sym typeface="+mn-ea"/>
              </a:rPr>
              <a:t>2992</a:t>
            </a:r>
            <a:r>
              <a:rPr lang="zh-CN" altLang="en-US" sz="1400" b="1">
                <a:solidFill>
                  <a:srgbClr val="0070C0"/>
                </a:solidFill>
                <a:latin typeface="微软雅黑" panose="020B0503020204020204" charset="-122"/>
                <a:ea typeface="微软雅黑" panose="020B0503020204020204" charset="-122"/>
                <a:sym typeface="+mn-ea"/>
              </a:rPr>
              <a:t>户</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建档率</a:t>
            </a:r>
            <a:r>
              <a:rPr lang="en-US" altLang="zh-CN" sz="1400" b="1">
                <a:solidFill>
                  <a:srgbClr val="0070C0"/>
                </a:solidFill>
                <a:latin typeface="微软雅黑" panose="020B0503020204020204" charset="-122"/>
                <a:ea typeface="微软雅黑" panose="020B0503020204020204" charset="-122"/>
                <a:sym typeface="+mn-ea"/>
              </a:rPr>
              <a:t>87.23%,</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6</a:t>
            </a:r>
            <a:r>
              <a:rPr lang="zh-CN" altLang="en-US" sz="1400" b="1">
                <a:solidFill>
                  <a:srgbClr val="FF0000"/>
                </a:solidFill>
                <a:latin typeface="微软雅黑" panose="020B0503020204020204" charset="-122"/>
                <a:ea typeface="微软雅黑" panose="020B0503020204020204" charset="-122"/>
                <a:sym typeface="+mn-ea"/>
              </a:rPr>
              <a:t>名</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14.6%,</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7</a:t>
            </a:r>
            <a:r>
              <a:rPr lang="zh-CN" altLang="en-US" sz="1400" b="1">
                <a:solidFill>
                  <a:srgbClr val="FF0000"/>
                </a:solidFill>
                <a:latin typeface="微软雅黑" panose="020B0503020204020204" charset="-122"/>
                <a:ea typeface="微软雅黑" panose="020B0503020204020204" charset="-122"/>
                <a:sym typeface="+mn-ea"/>
              </a:rPr>
              <a:t>名</a:t>
            </a:r>
            <a:r>
              <a:rPr lang="en-US" altLang="zh-CN" sz="1400" b="1">
                <a:solidFill>
                  <a:srgbClr val="FF000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FF0000"/>
                </a:solidFill>
                <a:latin typeface="微软雅黑" panose="020B0503020204020204" charset="-122"/>
                <a:ea typeface="微软雅黑" panose="020B0503020204020204" charset="-122"/>
                <a:sym typeface="+mn-ea"/>
              </a:rPr>
              <a:t>14.96%</a:t>
            </a:r>
            <a:r>
              <a:rPr lang="en-US" altLang="zh-CN"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3.31</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0492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042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3" name="矩形 12"/>
          <p:cNvSpPr/>
          <p:nvPr>
            <p:custDataLst>
              <p:tags r:id="rId6"/>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7"/>
            </p:custDataLst>
          </p:nvPr>
        </p:nvSpPr>
        <p:spPr>
          <a:xfrm>
            <a:off x="6304280" y="133477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8"/>
            </p:custDataLst>
          </p:nvPr>
        </p:nvSpPr>
        <p:spPr>
          <a:xfrm>
            <a:off x="280035" y="132588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9"/>
            </p:custDataLst>
          </p:nvPr>
        </p:nvSpPr>
        <p:spPr>
          <a:xfrm>
            <a:off x="280670" y="132524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77419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各类制造产业聚集，农业规模大</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197735"/>
            <a:ext cx="2877820"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北方电瓷、凌源钢铁、一汽凌源汽车车架制造、浪马轮胎、宏发食品、红山化工、塔城陈醋酿造</a:t>
            </a:r>
            <a:endParaRPr lang="zh-CN" altLang="en-US"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医疗：</a:t>
            </a:r>
            <a:r>
              <a:rPr lang="zh-CN"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第二医院、中心医院</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农业：</a:t>
            </a:r>
            <a:r>
              <a:rPr lang="zh-CN" altLang="en-US"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凤凰山林场、凌河牧鸭基地</a:t>
            </a:r>
            <a:endParaRPr lang="zh-CN" altLang="en-US"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29489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医疗</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农业</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296</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138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55</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7.8%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13.4%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757680"/>
          <a:ext cx="5596890" cy="4825365"/>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客户集中在朝阳集团服务中心，双塔区、龙城去发展不足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北京华易通科技、长春市利达科技、北京蓝波今朝科技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156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以朝阳集团服务中心为核心点，多点联合发展。</a:t>
                      </a:r>
                      <a:endParaRPr lang="zh-CN" altLang="en-US" sz="1000">
                        <a:latin typeface="微软雅黑" panose="020B0503020204020204" charset="-122"/>
                        <a:ea typeface="微软雅黑" panose="020B0503020204020204" charset="-122"/>
                      </a:endParaRPr>
                    </a:p>
                  </a:txBody>
                  <a:tcPr marL="12700" marR="12700" marT="12700" vert="horz" anchor="ctr" anchorCtr="0"/>
                </a:tc>
              </a:tr>
              <a:tr h="51943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建档率对标全省较低，市级机关发展率低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朝阳市营商环境建设局、</a:t>
                      </a:r>
                      <a:r>
                        <a:rPr lang="zh-CN" altLang="en-US" sz="1000">
                          <a:latin typeface="微软雅黑" panose="020B0503020204020204" charset="-122"/>
                          <a:ea typeface="微软雅黑" panose="020B0503020204020204" charset="-122"/>
                        </a:rPr>
                        <a:t>凌源市大数据管理服务中心、龙城区委员会宣传部</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716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以环境建设局、管理局等已上云客户为标杆，在其他区县复制推广。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市公安、市法院、城管中心、</a:t>
                      </a:r>
                      <a:r>
                        <a:rPr lang="zh-CN" altLang="en-US" sz="1000">
                          <a:latin typeface="微软雅黑" panose="020B0503020204020204" charset="-122"/>
                          <a:ea typeface="微软雅黑" panose="020B0503020204020204" charset="-122"/>
                        </a:rPr>
                        <a:t>交通运输执法</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367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司法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生态</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消防</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区县划分空白大，建档、渗透不足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北京振隆科技、朝阳赫源陶瓷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296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发展地市特色制造业</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医疗</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建档率过低，客户发展量少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北票市中心医院</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136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复制现有案例，攻坚三甲医院</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收入金额空白</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朝阳市财经学校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227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参考省内辽宁建筑职业学院，发展朝阳财经、朝阳师范</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行业划分有偏差，空白市场</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凤凰山、鸟化石公园</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物流</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sym typeface="+mn-ea"/>
                        </a:rPr>
                        <a:t>负收入</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朝阳环境集团</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51</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持续发展小型物流公司，拓展药企物流、粮储物流</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2" name="文本框 1"/>
          <p:cNvSpPr txBox="1"/>
          <p:nvPr/>
        </p:nvSpPr>
        <p:spPr>
          <a:xfrm>
            <a:off x="1485900" y="420941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行业拓展不到位，可发展空间较大</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4" name="表格 3"/>
          <p:cNvGraphicFramePr/>
          <p:nvPr>
            <p:custDataLst>
              <p:tags r:id="rId10"/>
            </p:custDataLst>
          </p:nvPr>
        </p:nvGraphicFramePr>
        <p:xfrm>
          <a:off x="401955" y="4482465"/>
          <a:ext cx="5703570" cy="2029460"/>
        </p:xfrm>
        <a:graphic>
          <a:graphicData uri="http://schemas.openxmlformats.org/drawingml/2006/table">
            <a:tbl>
              <a:tblPr firstRow="1" bandRow="1">
                <a:tableStyleId>{7DF18680-E054-41AD-8BC1-D1AEF772440D}</a:tableStyleId>
              </a:tblPr>
              <a:tblGrid>
                <a:gridCol w="952500"/>
                <a:gridCol w="594360"/>
                <a:gridCol w="593090"/>
                <a:gridCol w="594360"/>
                <a:gridCol w="593090"/>
                <a:gridCol w="591820"/>
                <a:gridCol w="594995"/>
                <a:gridCol w="594360"/>
                <a:gridCol w="594995"/>
              </a:tblGrid>
              <a:tr h="386715">
                <a:tc>
                  <a:txBody>
                    <a:bodyPr/>
                    <a:p>
                      <a:pPr indent="0" algn="ctr">
                        <a:buNone/>
                      </a:pPr>
                      <a:r>
                        <a:rPr lang="zh-CN" sz="1200">
                          <a:latin typeface="微软雅黑" panose="020B0503020204020204" charset="-122"/>
                          <a:ea typeface="微软雅黑" panose="020B0503020204020204" charset="-122"/>
                        </a:rPr>
                        <a:t>重点目标行业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b="1">
                          <a:solidFill>
                            <a:schemeClr val="bg1"/>
                          </a:solidFill>
                          <a:latin typeface="微软雅黑" panose="020B0503020204020204" charset="-122"/>
                          <a:ea typeface="微软雅黑" panose="020B0503020204020204" charset="-122"/>
                        </a:rPr>
                        <a:t>制造</a:t>
                      </a:r>
                      <a:endParaRPr lang="zh-CN" altLang="en-US" sz="1200" b="1">
                        <a:solidFill>
                          <a:schemeClr val="bg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b="1">
                          <a:solidFill>
                            <a:schemeClr val="bg1"/>
                          </a:solidFill>
                          <a:latin typeface="微软雅黑" panose="020B0503020204020204" charset="-122"/>
                          <a:ea typeface="微软雅黑" panose="020B0503020204020204" charset="-122"/>
                        </a:rPr>
                        <a:t>医疗</a:t>
                      </a:r>
                      <a:endParaRPr lang="zh-CN" altLang="en-US" sz="1200" b="1">
                        <a:solidFill>
                          <a:schemeClr val="bg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b="1">
                          <a:solidFill>
                            <a:schemeClr val="bg1"/>
                          </a:solidFill>
                          <a:latin typeface="微软雅黑" panose="020B0503020204020204" charset="-122"/>
                          <a:ea typeface="微软雅黑" panose="020B0503020204020204" charset="-122"/>
                        </a:rPr>
                        <a:t>农业</a:t>
                      </a:r>
                      <a:endParaRPr lang="zh-CN" altLang="en-US" sz="1200" b="1">
                        <a:solidFill>
                          <a:schemeClr val="bg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b="1">
                          <a:solidFill>
                            <a:schemeClr val="bg1"/>
                          </a:solidFill>
                          <a:latin typeface="微软雅黑" panose="020B0503020204020204" charset="-122"/>
                          <a:ea typeface="微软雅黑" panose="020B0503020204020204" charset="-122"/>
                        </a:rPr>
                        <a:t>保障</a:t>
                      </a:r>
                      <a:endParaRPr lang="zh-CN" altLang="en-US" sz="1200" b="1">
                        <a:solidFill>
                          <a:schemeClr val="bg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b="1">
                          <a:solidFill>
                            <a:schemeClr val="bg1"/>
                          </a:solidFill>
                          <a:latin typeface="微软雅黑" panose="020B0503020204020204" charset="-122"/>
                          <a:ea typeface="微软雅黑" panose="020B0503020204020204" charset="-122"/>
                        </a:rPr>
                        <a:t>旅游</a:t>
                      </a:r>
                      <a:endParaRPr lang="zh-CN" altLang="en-US" sz="1200" b="1">
                        <a:solidFill>
                          <a:schemeClr val="bg1"/>
                        </a:solidFill>
                        <a:latin typeface="微软雅黑" panose="020B0503020204020204" charset="-122"/>
                        <a:ea typeface="微软雅黑" panose="020B0503020204020204" charset="-122"/>
                      </a:endParaRPr>
                    </a:p>
                  </a:txBody>
                  <a:tcPr marL="12700" marR="12700" marT="12700" vert="horz" anchor="ctr" anchorCtr="0"/>
                </a:tc>
              </a:tr>
              <a:tr h="387350">
                <a:tc>
                  <a:txBody>
                    <a:bodyPr/>
                    <a:p>
                      <a:pPr indent="0" algn="ctr">
                        <a:buNone/>
                      </a:pPr>
                      <a:r>
                        <a:rPr lang="zh-CN" sz="1200">
                          <a:latin typeface="微软雅黑" panose="020B0503020204020204" charset="-122"/>
                          <a:ea typeface="微软雅黑" panose="020B0503020204020204" charset="-122"/>
                        </a:rPr>
                        <a:t>目标市场规模</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latin typeface="微软雅黑" panose="020B0503020204020204" charset="-122"/>
                          <a:ea typeface="微软雅黑" panose="020B0503020204020204" charset="-122"/>
                        </a:rPr>
                        <a:t>156</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a:latin typeface="微软雅黑" panose="020B0503020204020204" charset="-122"/>
                          <a:ea typeface="微软雅黑" panose="020B0503020204020204" charset="-122"/>
                        </a:rPr>
                        <a:t>716</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a:latin typeface="微软雅黑" panose="020B0503020204020204" charset="-122"/>
                          <a:ea typeface="微软雅黑" panose="020B0503020204020204" charset="-122"/>
                        </a:rPr>
                        <a:t>367</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296</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136</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55</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61</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53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289560">
                <a:tc>
                  <a:txBody>
                    <a:bodyPr/>
                    <a:p>
                      <a:pPr indent="0" algn="ctr">
                        <a:buNone/>
                      </a:pPr>
                      <a:r>
                        <a:rPr lang="zh-CN" altLang="en-US" sz="1200">
                          <a:latin typeface="微软雅黑" panose="020B0503020204020204" charset="-122"/>
                          <a:ea typeface="微软雅黑" panose="020B0503020204020204" charset="-122"/>
                        </a:rPr>
                        <a:t>建档率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latin typeface="微软雅黑" panose="020B0503020204020204" charset="-122"/>
                          <a:ea typeface="微软雅黑" panose="020B0503020204020204" charset="-122"/>
                        </a:rPr>
                        <a:t>98%</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87%</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92%</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86%</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77%</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92%</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81%</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92%</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289560">
                <a:tc>
                  <a:txBody>
                    <a:bodyPr/>
                    <a:p>
                      <a:pPr indent="0" algn="ctr">
                        <a:buNone/>
                      </a:pPr>
                      <a:r>
                        <a:rPr lang="zh-CN" sz="1200" b="0">
                          <a:solidFill>
                            <a:schemeClr val="tx1"/>
                          </a:solidFill>
                          <a:latin typeface="微软雅黑" panose="020B0503020204020204" charset="-122"/>
                          <a:ea typeface="微软雅黑" panose="020B0503020204020204" charset="-122"/>
                        </a:rPr>
                        <a:t>本地渗透率</a:t>
                      </a:r>
                      <a:endParaRPr lang="zh-CN"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20%</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18%</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14%</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10%</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17%</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18%</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16%</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289560">
                <a:tc>
                  <a:txBody>
                    <a:bodyPr/>
                    <a:p>
                      <a:pPr indent="0" algn="ctr">
                        <a:buNone/>
                      </a:pPr>
                      <a:r>
                        <a:rPr lang="zh-CN" altLang="en-US" sz="1200" b="1">
                          <a:solidFill>
                            <a:srgbClr val="FF0000"/>
                          </a:solidFill>
                          <a:latin typeface="微软雅黑" panose="020B0503020204020204" charset="-122"/>
                          <a:ea typeface="微软雅黑" panose="020B0503020204020204" charset="-122"/>
                        </a:rPr>
                        <a:t>贡献率</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15%</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15%</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30%</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7%</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12%</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14%</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11%</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r>
              <a:tr h="386715">
                <a:tc>
                  <a:txBody>
                    <a:bodyPr/>
                    <a:p>
                      <a:pPr indent="0" algn="ctr">
                        <a:buNone/>
                      </a:pPr>
                      <a:r>
                        <a:rPr lang="zh-CN" altLang="en-US" sz="1200" b="1">
                          <a:solidFill>
                            <a:srgbClr val="FF0000"/>
                          </a:solidFill>
                          <a:latin typeface="微软雅黑" panose="020B0503020204020204" charset="-122"/>
                          <a:ea typeface="微软雅黑" panose="020B0503020204020204" charset="-122"/>
                        </a:rPr>
                        <a:t>云收入金额</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19949</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433985</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586853</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10594</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773335</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5653</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1651</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10762615" cy="495300"/>
          </a:xfrm>
        </p:spPr>
        <p:txBody>
          <a:bodyPr vert="horz" wrap="square" lIns="91440" tIns="45720" rIns="91440" bIns="45720" anchor="ctr" anchorCtr="0">
            <a:noAutofit/>
          </a:bodyPr>
          <a:lstStyle/>
          <a:p>
            <a:pPr algn="l" eaLnBrk="1" hangingPunct="1"/>
            <a:r>
              <a:rPr lang="zh-CN" dirty="0">
                <a:solidFill>
                  <a:schemeClr val="accent6"/>
                </a:solidFill>
              </a:rPr>
              <a:t>盘锦</a:t>
            </a:r>
            <a:r>
              <a:rPr lang="zh-CN" dirty="0"/>
              <a:t>战客</a:t>
            </a:r>
            <a:r>
              <a:rPr lang="zh-CN" dirty="0"/>
              <a:t>上云画像：</a:t>
            </a:r>
            <a:r>
              <a:rPr lang="zh-CN" altLang="en-US"/>
              <a:t>建档率全省领先</a:t>
            </a:r>
            <a:r>
              <a:rPr lang="zh-CN" altLang="en-US"/>
              <a:t>，核心产业价值未释放</a:t>
            </a:r>
            <a:endParaRPr lang="zh-CN" altLang="en-US"/>
          </a:p>
        </p:txBody>
      </p:sp>
      <p:sp>
        <p:nvSpPr>
          <p:cNvPr id="3" name="文本框 2"/>
          <p:cNvSpPr txBox="1"/>
          <p:nvPr/>
        </p:nvSpPr>
        <p:spPr>
          <a:xfrm>
            <a:off x="-81915" y="940435"/>
            <a:ext cx="12373610" cy="39116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300" b="1">
                <a:solidFill>
                  <a:srgbClr val="0070C0"/>
                </a:solidFill>
                <a:latin typeface="微软雅黑" panose="020B0503020204020204" charset="-122"/>
                <a:ea typeface="微软雅黑" panose="020B0503020204020204" charset="-122"/>
                <a:sym typeface="+mn-ea"/>
              </a:rPr>
              <a:t>盘锦战客目标客户累计</a:t>
            </a:r>
            <a:r>
              <a:rPr lang="en-US" altLang="zh-CN" sz="1300" b="1">
                <a:solidFill>
                  <a:srgbClr val="0070C0"/>
                </a:solidFill>
                <a:latin typeface="微软雅黑" panose="020B0503020204020204" charset="-122"/>
                <a:ea typeface="微软雅黑" panose="020B0503020204020204" charset="-122"/>
                <a:sym typeface="+mn-ea"/>
              </a:rPr>
              <a:t>1550</a:t>
            </a:r>
            <a:r>
              <a:rPr lang="zh-CN" altLang="en-US" sz="1300" b="1">
                <a:solidFill>
                  <a:srgbClr val="0070C0"/>
                </a:solidFill>
                <a:latin typeface="微软雅黑" panose="020B0503020204020204" charset="-122"/>
                <a:ea typeface="微软雅黑" panose="020B0503020204020204" charset="-122"/>
                <a:sym typeface="+mn-ea"/>
              </a:rPr>
              <a:t>户，建档率</a:t>
            </a:r>
            <a:r>
              <a:rPr lang="en-US" altLang="zh-CN" sz="1300" b="1">
                <a:solidFill>
                  <a:srgbClr val="0070C0"/>
                </a:solidFill>
                <a:latin typeface="微软雅黑" panose="020B0503020204020204" charset="-122"/>
                <a:ea typeface="微软雅黑" panose="020B0503020204020204" charset="-122"/>
                <a:sym typeface="+mn-ea"/>
              </a:rPr>
              <a:t>100%</a:t>
            </a:r>
            <a:r>
              <a:rPr lang="zh-CN" altLang="en-US" sz="1300" b="1">
                <a:solidFill>
                  <a:srgbClr val="0070C0"/>
                </a:solidFill>
                <a:latin typeface="微软雅黑" panose="020B0503020204020204" charset="-122"/>
                <a:ea typeface="微软雅黑" panose="020B0503020204020204" charset="-122"/>
                <a:sym typeface="+mn-ea"/>
              </a:rPr>
              <a:t>，</a:t>
            </a:r>
            <a:r>
              <a:rPr lang="zh-CN" sz="1300" b="1">
                <a:solidFill>
                  <a:srgbClr val="0070C0"/>
                </a:solidFill>
                <a:latin typeface="微软雅黑" panose="020B0503020204020204" charset="-122"/>
                <a:ea typeface="微软雅黑" panose="020B0503020204020204" charset="-122"/>
                <a:sym typeface="+mn-ea"/>
              </a:rPr>
              <a:t>列全省</a:t>
            </a:r>
            <a:r>
              <a:rPr lang="zh-CN" sz="1300" b="1">
                <a:solidFill>
                  <a:srgbClr val="FF0000"/>
                </a:solidFill>
                <a:latin typeface="微软雅黑" panose="020B0503020204020204" charset="-122"/>
                <a:ea typeface="微软雅黑" panose="020B0503020204020204" charset="-122"/>
                <a:sym typeface="+mn-ea"/>
              </a:rPr>
              <a:t>第</a:t>
            </a:r>
            <a:r>
              <a:rPr lang="en-US" altLang="zh-CN" sz="1300" b="1">
                <a:solidFill>
                  <a:srgbClr val="FF0000"/>
                </a:solidFill>
                <a:latin typeface="微软雅黑" panose="020B0503020204020204" charset="-122"/>
                <a:ea typeface="微软雅黑" panose="020B0503020204020204" charset="-122"/>
                <a:sym typeface="+mn-ea"/>
              </a:rPr>
              <a:t>1</a:t>
            </a:r>
            <a:r>
              <a:rPr lang="zh-CN" altLang="en-US" sz="1300" b="1">
                <a:solidFill>
                  <a:srgbClr val="FF0000"/>
                </a:solidFill>
                <a:latin typeface="微软雅黑" panose="020B0503020204020204" charset="-122"/>
                <a:ea typeface="微软雅黑" panose="020B0503020204020204" charset="-122"/>
                <a:sym typeface="+mn-ea"/>
              </a:rPr>
              <a:t>名</a:t>
            </a:r>
            <a:r>
              <a:rPr lang="zh-CN" altLang="en-US" sz="1300" b="1">
                <a:solidFill>
                  <a:srgbClr val="0070C0"/>
                </a:solidFill>
                <a:latin typeface="微软雅黑" panose="020B0503020204020204" charset="-122"/>
                <a:ea typeface="微软雅黑" panose="020B0503020204020204" charset="-122"/>
                <a:sym typeface="+mn-ea"/>
              </a:rPr>
              <a:t>，云计算渗透率达</a:t>
            </a:r>
            <a:r>
              <a:rPr lang="en-US" altLang="zh-CN" sz="1300" b="1">
                <a:solidFill>
                  <a:srgbClr val="0070C0"/>
                </a:solidFill>
                <a:latin typeface="微软雅黑" panose="020B0503020204020204" charset="-122"/>
                <a:ea typeface="微软雅黑" panose="020B0503020204020204" charset="-122"/>
                <a:sym typeface="+mn-ea"/>
              </a:rPr>
              <a:t>10%</a:t>
            </a:r>
            <a:r>
              <a:rPr lang="zh-CN" sz="1300" b="1">
                <a:solidFill>
                  <a:srgbClr val="0070C0"/>
                </a:solidFill>
                <a:latin typeface="微软雅黑" panose="020B0503020204020204" charset="-122"/>
                <a:ea typeface="微软雅黑" panose="020B0503020204020204" charset="-122"/>
                <a:sym typeface="+mn-ea"/>
              </a:rPr>
              <a:t>，列全省</a:t>
            </a:r>
            <a:r>
              <a:rPr lang="zh-CN" sz="1300" b="1">
                <a:solidFill>
                  <a:srgbClr val="FF0000"/>
                </a:solidFill>
                <a:latin typeface="微软雅黑" panose="020B0503020204020204" charset="-122"/>
                <a:ea typeface="微软雅黑" panose="020B0503020204020204" charset="-122"/>
                <a:sym typeface="+mn-ea"/>
              </a:rPr>
              <a:t>第</a:t>
            </a:r>
            <a:r>
              <a:rPr lang="en-US" altLang="zh-CN" sz="1300" b="1">
                <a:solidFill>
                  <a:srgbClr val="FF0000"/>
                </a:solidFill>
                <a:latin typeface="微软雅黑" panose="020B0503020204020204" charset="-122"/>
                <a:ea typeface="微软雅黑" panose="020B0503020204020204" charset="-122"/>
                <a:sym typeface="+mn-ea"/>
              </a:rPr>
              <a:t>11</a:t>
            </a:r>
            <a:r>
              <a:rPr lang="zh-CN" altLang="en-US" sz="1300" b="1">
                <a:solidFill>
                  <a:srgbClr val="FF0000"/>
                </a:solidFill>
                <a:latin typeface="微软雅黑" panose="020B0503020204020204" charset="-122"/>
                <a:ea typeface="微软雅黑" panose="020B0503020204020204" charset="-122"/>
                <a:sym typeface="+mn-ea"/>
              </a:rPr>
              <a:t>名</a:t>
            </a:r>
            <a:r>
              <a:rPr lang="zh-CN" altLang="en-US" sz="1300" b="1">
                <a:solidFill>
                  <a:srgbClr val="0070C0"/>
                </a:solidFill>
                <a:latin typeface="微软雅黑" panose="020B0503020204020204" charset="-122"/>
                <a:ea typeface="微软雅黑" panose="020B0503020204020204" charset="-122"/>
                <a:sym typeface="+mn-ea"/>
              </a:rPr>
              <a:t>，贡献率达</a:t>
            </a:r>
            <a:r>
              <a:rPr lang="en-US" altLang="zh-CN" sz="1300" b="1">
                <a:solidFill>
                  <a:srgbClr val="0070C0"/>
                </a:solidFill>
                <a:latin typeface="微软雅黑" panose="020B0503020204020204" charset="-122"/>
                <a:ea typeface="微软雅黑" panose="020B0503020204020204" charset="-122"/>
                <a:sym typeface="+mn-ea"/>
              </a:rPr>
              <a:t>14.19%</a:t>
            </a:r>
            <a:r>
              <a:rPr lang="zh-CN" altLang="en-US" sz="1300" b="1">
                <a:solidFill>
                  <a:srgbClr val="0070C0"/>
                </a:solidFill>
                <a:latin typeface="微软雅黑" panose="020B0503020204020204" charset="-122"/>
                <a:ea typeface="微软雅黑" panose="020B0503020204020204" charset="-122"/>
                <a:sym typeface="+mn-ea"/>
              </a:rPr>
              <a:t>，</a:t>
            </a:r>
            <a:r>
              <a:rPr lang="en-US" altLang="zh-CN" sz="1300" b="1">
                <a:solidFill>
                  <a:srgbClr val="0070C0"/>
                </a:solidFill>
                <a:latin typeface="微软雅黑" panose="020B0503020204020204" charset="-122"/>
                <a:ea typeface="微软雅黑" panose="020B0503020204020204" charset="-122"/>
                <a:sym typeface="+mn-ea"/>
              </a:rPr>
              <a:t>1-3</a:t>
            </a:r>
            <a:r>
              <a:rPr lang="zh-CN" altLang="en-US" sz="1300" b="1">
                <a:solidFill>
                  <a:srgbClr val="0070C0"/>
                </a:solidFill>
                <a:latin typeface="微软雅黑" panose="020B0503020204020204" charset="-122"/>
                <a:ea typeface="微软雅黑" panose="020B0503020204020204" charset="-122"/>
                <a:sym typeface="+mn-ea"/>
              </a:rPr>
              <a:t>月单客户平均贡献达</a:t>
            </a:r>
            <a:r>
              <a:rPr lang="en-US" altLang="zh-CN" sz="1300" b="1">
                <a:solidFill>
                  <a:srgbClr val="0070C0"/>
                </a:solidFill>
                <a:latin typeface="微软雅黑" panose="020B0503020204020204" charset="-122"/>
                <a:ea typeface="微软雅黑" panose="020B0503020204020204" charset="-122"/>
                <a:sym typeface="+mn-ea"/>
              </a:rPr>
              <a:t>0.45</a:t>
            </a:r>
            <a:r>
              <a:rPr lang="zh-CN" altLang="en-US" sz="1300" b="1">
                <a:solidFill>
                  <a:srgbClr val="0070C0"/>
                </a:solidFill>
                <a:latin typeface="微软雅黑" panose="020B0503020204020204" charset="-122"/>
                <a:ea typeface="微软雅黑" panose="020B0503020204020204" charset="-122"/>
                <a:sym typeface="+mn-ea"/>
              </a:rPr>
              <a:t>万元。</a:t>
            </a:r>
            <a:endParaRPr lang="zh-CN" altLang="en-US" sz="13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3" name="矩形 12"/>
          <p:cNvSpPr/>
          <p:nvPr>
            <p:custDataLst>
              <p:tags r:id="rId6"/>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7"/>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8"/>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9"/>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072515" y="1867535"/>
            <a:ext cx="434213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石化生态双驱动，港口物流枢纽，农业科技赋能</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156460"/>
            <a:ext cx="2877820" cy="1614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工业：</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盘锦辽东湾新区石化产业集群、盘锦高新技术产业开发区石油装备制造</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旅游：</a:t>
            </a:r>
            <a:r>
              <a:rPr lang="zh-CN" altLang="en-US" sz="1100" b="1" kern="0" dirty="0" smtClean="0">
                <a:solidFill>
                  <a:srgbClr val="202020"/>
                </a:solidFill>
                <a:latin typeface="微软雅黑" panose="020B0503020204020204" charset="-122"/>
                <a:ea typeface="微软雅黑" panose="020B0503020204020204" charset="-122"/>
                <a:cs typeface="微软雅黑" panose="020B0503020204020204" charset="-122"/>
                <a:sym typeface="+mn-ea"/>
              </a:rPr>
              <a:t>盘锦红海滩国家风景廊道、鼎翔生态旅游区</a:t>
            </a:r>
            <a:endParaRPr lang="zh-CN" altLang="en-US" sz="1100" b="1" kern="0" dirty="0" smtClean="0">
              <a:solidFill>
                <a:srgbClr val="202020"/>
              </a:solidFill>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省属重点建筑企业：</a:t>
            </a:r>
            <a:r>
              <a:rPr lang="en-US" sz="1100" b="1" kern="0" dirty="0" smtClean="0">
                <a:latin typeface="微软雅黑" panose="020B0503020204020204" charset="-122"/>
                <a:ea typeface="微软雅黑" panose="020B0503020204020204" charset="-122"/>
                <a:cs typeface="微软雅黑" panose="020B0503020204020204" charset="-122"/>
                <a:sym typeface="+mn-ea"/>
              </a:rPr>
              <a:t>10</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家</a:t>
            </a:r>
            <a:r>
              <a:rPr lang="en-US" altLang="zh-CN" sz="1100" b="1" kern="0" dirty="0" smtClean="0">
                <a:latin typeface="微软雅黑" panose="020B0503020204020204" charset="-122"/>
                <a:ea typeface="微软雅黑" panose="020B0503020204020204" charset="-122"/>
                <a:cs typeface="微软雅黑" panose="020B0503020204020204" charset="-122"/>
                <a:sym typeface="+mn-ea"/>
              </a:rPr>
              <a:t>  </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市属建筑企业：</a:t>
            </a:r>
            <a:r>
              <a:rPr lang="en-US" sz="1100" b="1" kern="0" dirty="0" smtClean="0">
                <a:latin typeface="微软雅黑" panose="020B0503020204020204" charset="-122"/>
                <a:ea typeface="微软雅黑" panose="020B0503020204020204" charset="-122"/>
                <a:cs typeface="微软雅黑" panose="020B0503020204020204" charset="-122"/>
                <a:sym typeface="+mn-ea"/>
              </a:rPr>
              <a:t>50</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家</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旅游</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建筑</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209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12</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110</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849120"/>
          <a:ext cx="5596890" cy="4906645"/>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7531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集中在兴隆台区，产业园区覆盖不足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华为技术服务（辽宁）有限公司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盘锦研峰科技有限公司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以盘锦辽东湾新区、盘锦高新技术产业开发区为重点，</a:t>
                      </a:r>
                      <a:r>
                        <a:rPr lang="zh-CN" altLang="en-US" sz="1000">
                          <a:latin typeface="微软雅黑" panose="020B0503020204020204" charset="-122"/>
                          <a:ea typeface="微软雅黑" panose="020B0503020204020204" charset="-122"/>
                        </a:rPr>
                        <a:t>满足石化、装备制造等产业数字化转型需求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452755">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客户覆盖较广，但市级项目拓展不足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盘锦市数据局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辽东湾新区城市基建管理办公室</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260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重点拓展盘锦市各区县的基层政府机构、新兴职能机构</a:t>
                      </a:r>
                      <a:endParaRPr lang="zh-CN" altLang="en-US" sz="1000">
                        <a:latin typeface="微软雅黑" panose="020B0503020204020204" charset="-122"/>
                        <a:ea typeface="微软雅黑" panose="020B0503020204020204" charset="-122"/>
                      </a:endParaRPr>
                    </a:p>
                  </a:txBody>
                  <a:tcPr marL="12700" marR="12700" marT="12700" vert="horz" anchor="ctr" anchorCtr="0"/>
                </a:tc>
              </a:tr>
              <a:tr h="367030">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覆盖多区县多部门，但业务收入普遍较低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盘锦市中级人民法院</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盘锦市公安局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147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深挖现有客户业务潜力，拓展新兴业务合作</a:t>
                      </a:r>
                      <a:endParaRPr lang="zh-CN" altLang="en-US" sz="1000">
                        <a:latin typeface="微软雅黑" panose="020B0503020204020204" charset="-122"/>
                        <a:ea typeface="微软雅黑" panose="020B0503020204020204" charset="-122"/>
                      </a:endParaRPr>
                    </a:p>
                  </a:txBody>
                  <a:tcPr marL="12700" marR="12700" marT="12700" vert="horz" anchor="ctr" anchorCtr="0"/>
                </a:tc>
              </a:tr>
              <a:tr h="49466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整体业务收入较低，部分企业尚未产生收入</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北方华锦化学工业股份有限公司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宝来利安德巴赛尔石化有限公司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183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重点攻坚石化、新材料、电子信息等优势制造企业</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467995">
                <a:tc>
                  <a:txBody>
                    <a:bodyPr/>
                    <a:p>
                      <a:pPr indent="0" algn="ctr">
                        <a:buNone/>
                      </a:pPr>
                      <a:r>
                        <a:rPr lang="zh-CN" sz="1200">
                          <a:latin typeface="微软雅黑" panose="020B0503020204020204" charset="-122"/>
                          <a:ea typeface="微软雅黑" panose="020B0503020204020204" charset="-122"/>
                        </a:rPr>
                        <a:t>交通</a:t>
                      </a:r>
                      <a:endParaRPr lang="zh-CN"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客户涵盖公交、铁路、港口等领域，但整体客户数量较少，部分客户收入尚未产生</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盘锦市公共交通有限公司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盘锦港集团有限公司港口服务分公司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侧重盘锦港、盘锦公共交通等本地交通企业，以及北海航海保障中心等重点单位</a:t>
                      </a:r>
                      <a:endParaRPr lang="zh-CN" altLang="en-US" sz="1000">
                        <a:latin typeface="微软雅黑" panose="020B0503020204020204" charset="-122"/>
                        <a:ea typeface="微软雅黑" panose="020B0503020204020204" charset="-122"/>
                      </a:endParaRPr>
                    </a:p>
                  </a:txBody>
                  <a:tcPr marL="12700" marR="12700" marT="12700" vert="horz" anchor="ctr" anchorCtr="0"/>
                </a:tc>
              </a:tr>
              <a:tr h="438150">
                <a:tc>
                  <a:txBody>
                    <a:bodyPr/>
                    <a:p>
                      <a:pPr indent="0" algn="ctr">
                        <a:buNone/>
                      </a:pPr>
                      <a:r>
                        <a:rPr lang="zh-CN" sz="1200">
                          <a:latin typeface="微软雅黑" panose="020B0503020204020204" charset="-122"/>
                          <a:ea typeface="微软雅黑" panose="020B0503020204020204" charset="-122"/>
                        </a:rPr>
                        <a:t>教育</a:t>
                      </a:r>
                      <a:endParaRPr lang="zh-CN"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覆盖盘锦多所院校及教育机构，但尚未深度挖掘需求，营收普遍为</a:t>
                      </a:r>
                      <a:r>
                        <a:rPr lang="en-US" altLang="zh-CN" sz="1000">
                          <a:latin typeface="微软雅黑" panose="020B0503020204020204" charset="-122"/>
                          <a:ea typeface="微软雅黑" panose="020B0503020204020204" charset="-122"/>
                        </a:rPr>
                        <a:t>0</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大连理工大学（盘锦校区）</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盘锦职业技术学院</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围绕学校智慧校园建设、关注教育培训机构的数字化转型需求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412115">
                <a:tc>
                  <a:txBody>
                    <a:bodyPr/>
                    <a:p>
                      <a:pPr indent="0" algn="ctr">
                        <a:buNone/>
                      </a:pPr>
                      <a:r>
                        <a:rPr lang="zh-CN" sz="1200">
                          <a:latin typeface="微软雅黑" panose="020B0503020204020204" charset="-122"/>
                          <a:ea typeface="微软雅黑" panose="020B0503020204020204" charset="-122"/>
                        </a:rPr>
                        <a:t>旅游</a:t>
                      </a:r>
                      <a:endParaRPr lang="zh-CN"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旅游业务营收大多为</a:t>
                      </a:r>
                      <a:r>
                        <a:rPr lang="en-US" altLang="zh-CN" sz="1000">
                          <a:latin typeface="微软雅黑" panose="020B0503020204020204" charset="-122"/>
                          <a:ea typeface="微软雅黑" panose="020B0503020204020204" charset="-122"/>
                        </a:rPr>
                        <a:t>0</a:t>
                      </a:r>
                      <a:r>
                        <a:rPr lang="zh-CN" altLang="en-US" sz="1000">
                          <a:latin typeface="微软雅黑" panose="020B0503020204020204" charset="-122"/>
                          <a:ea typeface="微软雅黑" panose="020B0503020204020204" charset="-122"/>
                        </a:rPr>
                        <a:t>，未形成规模效益</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盘锦红海滩风景区旅游开发有限公司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针对盘锦红海滩等特色旅游资源，拓展旅游信息化服务</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sz="1200">
                          <a:latin typeface="微软雅黑" panose="020B0503020204020204" charset="-122"/>
                          <a:ea typeface="微软雅黑" panose="020B0503020204020204" charset="-122"/>
                        </a:rPr>
                        <a:t>保障</a:t>
                      </a:r>
                      <a:endParaRPr lang="zh-CN"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整体合作深度不足，多数客户年收入为</a:t>
                      </a:r>
                      <a:r>
                        <a:rPr lang="en-US" altLang="zh-CN" sz="1000">
                          <a:latin typeface="微软雅黑" panose="020B0503020204020204" charset="-122"/>
                          <a:ea typeface="微软雅黑" panose="020B0503020204020204" charset="-122"/>
                        </a:rPr>
                        <a:t>0</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盘锦市人力资源和社会保障局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聚焦</a:t>
                      </a:r>
                      <a:r>
                        <a:rPr lang="zh-CN" altLang="en-US" sz="1000">
                          <a:latin typeface="微软雅黑" panose="020B0503020204020204" charset="-122"/>
                          <a:ea typeface="微软雅黑" panose="020B0503020204020204" charset="-122"/>
                        </a:rPr>
                        <a:t>人社保、医保核心部门，深化与福利机构合作，拓展智慧民生服务场景</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2" name="文本框 1"/>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重点行业价值微弱，</a:t>
            </a:r>
            <a:r>
              <a:rPr lang="zh-CN" altLang="en-US" sz="1200" b="1" u="sng" dirty="0">
                <a:solidFill>
                  <a:srgbClr val="0070C0"/>
                </a:solidFill>
                <a:latin typeface="微软雅黑" panose="020B0503020204020204" charset="-122"/>
                <a:ea typeface="微软雅黑" panose="020B0503020204020204" charset="-122"/>
                <a:sym typeface="+mn-ea"/>
              </a:rPr>
              <a:t>新兴领域拓展不足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4" name="表格 3"/>
          <p:cNvGraphicFramePr/>
          <p:nvPr>
            <p:custDataLst>
              <p:tags r:id="rId10"/>
            </p:custDataLst>
          </p:nvPr>
        </p:nvGraphicFramePr>
        <p:xfrm>
          <a:off x="482600" y="4604385"/>
          <a:ext cx="5631180" cy="1905000"/>
        </p:xfrm>
        <a:graphic>
          <a:graphicData uri="http://schemas.openxmlformats.org/drawingml/2006/table">
            <a:tbl>
              <a:tblPr firstRow="1" bandRow="1">
                <a:tableStyleId>{7DF18680-E054-41AD-8BC1-D1AEF772440D}</a:tableStyleId>
              </a:tblPr>
              <a:tblGrid>
                <a:gridCol w="940435"/>
                <a:gridCol w="587375"/>
                <a:gridCol w="585470"/>
                <a:gridCol w="586105"/>
                <a:gridCol w="585470"/>
                <a:gridCol w="584835"/>
                <a:gridCol w="587375"/>
                <a:gridCol w="586740"/>
                <a:gridCol w="587375"/>
              </a:tblGrid>
              <a:tr h="381000">
                <a:tc>
                  <a:txBody>
                    <a:bodyPr/>
                    <a:p>
                      <a:pPr indent="0" algn="ctr">
                        <a:buNone/>
                      </a:pPr>
                      <a:r>
                        <a:rPr lang="zh-CN" sz="1000">
                          <a:latin typeface="微软雅黑" panose="020B0503020204020204" charset="-122"/>
                          <a:ea typeface="微软雅黑" panose="020B0503020204020204" charset="-122"/>
                        </a:rPr>
                        <a:t>重点目标行业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互联网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党政</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治理</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交通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保障</a:t>
                      </a:r>
                      <a:endParaRPr lang="zh-CN"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a:latin typeface="微软雅黑" panose="020B0503020204020204" charset="-122"/>
                          <a:ea typeface="微软雅黑" panose="020B0503020204020204" charset="-122"/>
                        </a:rPr>
                        <a:t>建档率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b="0">
                          <a:solidFill>
                            <a:schemeClr val="tx1"/>
                          </a:solidFill>
                          <a:latin typeface="微软雅黑" panose="020B0503020204020204" charset="-122"/>
                          <a:ea typeface="微软雅黑" panose="020B0503020204020204" charset="-122"/>
                        </a:rPr>
                        <a:t>100%</a:t>
                      </a:r>
                      <a:endParaRPr lang="en-US" altLang="zh-CN"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b="0">
                          <a:solidFill>
                            <a:schemeClr val="tx1"/>
                          </a:solidFill>
                          <a:latin typeface="微软雅黑" panose="020B0503020204020204" charset="-122"/>
                          <a:ea typeface="微软雅黑" panose="020B0503020204020204" charset="-122"/>
                        </a:rPr>
                        <a:t>100%</a:t>
                      </a:r>
                      <a:endParaRPr lang="en-US" altLang="zh-CN"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b="0">
                          <a:solidFill>
                            <a:schemeClr val="tx1"/>
                          </a:solidFill>
                          <a:latin typeface="微软雅黑" panose="020B0503020204020204" charset="-122"/>
                          <a:ea typeface="微软雅黑" panose="020B0503020204020204" charset="-122"/>
                        </a:rPr>
                        <a:t>100%</a:t>
                      </a:r>
                      <a:endParaRPr lang="en-US" altLang="zh-CN"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latin typeface="微软雅黑" panose="020B0503020204020204" charset="-122"/>
                          <a:ea typeface="微软雅黑" panose="020B0503020204020204" charset="-122"/>
                        </a:rPr>
                        <a:t>100%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latin typeface="微软雅黑" panose="020B0503020204020204" charset="-122"/>
                          <a:ea typeface="微软雅黑" panose="020B0503020204020204" charset="-122"/>
                        </a:rPr>
                        <a:t>100%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latin typeface="微软雅黑" panose="020B0503020204020204" charset="-122"/>
                          <a:ea typeface="微软雅黑" panose="020B0503020204020204" charset="-122"/>
                        </a:rPr>
                        <a:t>100%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latin typeface="微软雅黑" panose="020B0503020204020204" charset="-122"/>
                          <a:ea typeface="微软雅黑" panose="020B0503020204020204" charset="-122"/>
                        </a:rPr>
                        <a:t>100%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latin typeface="微软雅黑" panose="020B0503020204020204" charset="-122"/>
                          <a:ea typeface="微软雅黑" panose="020B0503020204020204" charset="-122"/>
                        </a:rPr>
                        <a:t>100%</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sz="1000" b="1">
                          <a:solidFill>
                            <a:srgbClr val="FF0000"/>
                          </a:solidFill>
                          <a:latin typeface="微软雅黑" panose="020B0503020204020204" charset="-122"/>
                          <a:ea typeface="微软雅黑" panose="020B0503020204020204" charset="-122"/>
                        </a:rPr>
                        <a:t>本地渗透率</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20%</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10%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10%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0">
                          <a:solidFill>
                            <a:schemeClr val="tx1"/>
                          </a:solidFill>
                          <a:latin typeface="微软雅黑" panose="020B0503020204020204" charset="-122"/>
                          <a:ea typeface="微软雅黑" panose="020B0503020204020204" charset="-122"/>
                        </a:rPr>
                        <a:t>42%</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a:latin typeface="微软雅黑" panose="020B0503020204020204" charset="-122"/>
                          <a:ea typeface="微软雅黑" panose="020B0503020204020204" charset="-122"/>
                        </a:rPr>
                        <a:t>全省渗透率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14%</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16%</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b="1">
                          <a:solidFill>
                            <a:srgbClr val="FF0000"/>
                          </a:solidFill>
                          <a:latin typeface="微软雅黑" panose="020B0503020204020204" charset="-122"/>
                          <a:ea typeface="微软雅黑" panose="020B0503020204020204" charset="-122"/>
                        </a:rPr>
                        <a:t>平均贡献</a:t>
                      </a:r>
                      <a:r>
                        <a:rPr lang="en-US" altLang="zh-CN" sz="1000" b="1">
                          <a:solidFill>
                            <a:srgbClr val="FF0000"/>
                          </a:solidFill>
                          <a:latin typeface="微软雅黑" panose="020B0503020204020204" charset="-122"/>
                          <a:ea typeface="微软雅黑" panose="020B0503020204020204" charset="-122"/>
                        </a:rPr>
                        <a:t>/</a:t>
                      </a:r>
                      <a:r>
                        <a:rPr lang="zh-CN" altLang="en-US" sz="1000" b="1">
                          <a:solidFill>
                            <a:srgbClr val="FF0000"/>
                          </a:solidFill>
                          <a:latin typeface="微软雅黑" panose="020B0503020204020204" charset="-122"/>
                          <a:ea typeface="微软雅黑" panose="020B0503020204020204" charset="-122"/>
                        </a:rPr>
                        <a:t>万元</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-0.58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1.02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0.32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1.28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177020" cy="495300"/>
          </a:xfrm>
        </p:spPr>
        <p:txBody>
          <a:bodyPr vert="horz" wrap="square" lIns="91440" tIns="45720" rIns="91440" bIns="45720" anchor="ctr" anchorCtr="0">
            <a:noAutofit/>
          </a:bodyPr>
          <a:lstStyle/>
          <a:p>
            <a:pPr algn="l" eaLnBrk="1" hangingPunct="1"/>
            <a:r>
              <a:rPr lang="zh-CN" dirty="0">
                <a:solidFill>
                  <a:schemeClr val="accent6"/>
                </a:solidFill>
              </a:rPr>
              <a:t>葫芦岛</a:t>
            </a:r>
            <a:r>
              <a:rPr lang="zh-CN" dirty="0"/>
              <a:t>战客上云画像：云产品渗透极低，行业贡献</a:t>
            </a:r>
            <a:r>
              <a:rPr lang="zh-CN" dirty="0"/>
              <a:t>偏低</a:t>
            </a:r>
            <a:endParaRPr lang="zh-CN" dirty="0"/>
          </a:p>
        </p:txBody>
      </p:sp>
      <p:sp>
        <p:nvSpPr>
          <p:cNvPr id="3" name="文本框 2"/>
          <p:cNvSpPr txBox="1"/>
          <p:nvPr/>
        </p:nvSpPr>
        <p:spPr>
          <a:xfrm>
            <a:off x="-81915" y="940435"/>
            <a:ext cx="12373610"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葫芦岛战客目标客户累计</a:t>
            </a:r>
            <a:r>
              <a:rPr lang="en-US" altLang="zh-CN" sz="1400" b="1">
                <a:solidFill>
                  <a:srgbClr val="0070C0"/>
                </a:solidFill>
                <a:latin typeface="微软雅黑" panose="020B0503020204020204" charset="-122"/>
                <a:ea typeface="微软雅黑" panose="020B0503020204020204" charset="-122"/>
                <a:sym typeface="+mn-ea"/>
              </a:rPr>
              <a:t>1923</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83%</a:t>
            </a:r>
            <a:r>
              <a:rPr lang="zh-CN" altLang="en-US" sz="1400" b="1">
                <a:solidFill>
                  <a:srgbClr val="0070C0"/>
                </a:solidFill>
                <a:latin typeface="微软雅黑" panose="020B0503020204020204" charset="-122"/>
                <a:ea typeface="微软雅黑" panose="020B0503020204020204" charset="-122"/>
                <a:sym typeface="+mn-ea"/>
              </a:rPr>
              <a:t>，云计算渗透率仅</a:t>
            </a:r>
            <a:r>
              <a:rPr lang="en-US" altLang="zh-CN" sz="1400" b="1">
                <a:solidFill>
                  <a:srgbClr val="0070C0"/>
                </a:solidFill>
                <a:latin typeface="微软雅黑" panose="020B0503020204020204" charset="-122"/>
                <a:ea typeface="微软雅黑" panose="020B0503020204020204" charset="-122"/>
                <a:sym typeface="+mn-ea"/>
              </a:rPr>
              <a:t>15%</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20%</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4</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大量空白市场未拓展，</a:t>
            </a:r>
            <a:r>
              <a:rPr lang="zh-CN" altLang="en-US" sz="1200" b="1" u="sng" dirty="0">
                <a:solidFill>
                  <a:srgbClr val="0070C0"/>
                </a:solidFill>
                <a:latin typeface="微软雅黑" panose="020B0503020204020204" charset="-122"/>
                <a:ea typeface="微软雅黑" panose="020B0503020204020204" charset="-122"/>
                <a:sym typeface="+mn-ea"/>
              </a:rPr>
              <a:t>行业价值挖掘不足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6"/>
            </p:custDataLst>
          </p:nvPr>
        </p:nvGraphicFramePr>
        <p:xfrm>
          <a:off x="523875" y="4645025"/>
          <a:ext cx="5353050" cy="1893570"/>
        </p:xfrm>
        <a:graphic>
          <a:graphicData uri="http://schemas.openxmlformats.org/drawingml/2006/table">
            <a:tbl>
              <a:tblPr firstRow="1" bandRow="1">
                <a:tableStyleId>{7DF18680-E054-41AD-8BC1-D1AEF772440D}</a:tableStyleId>
              </a:tblPr>
              <a:tblGrid>
                <a:gridCol w="1300480"/>
                <a:gridCol w="810260"/>
                <a:gridCol w="810895"/>
                <a:gridCol w="810260"/>
                <a:gridCol w="808990"/>
                <a:gridCol w="812165"/>
              </a:tblGrid>
              <a:tr h="315595">
                <a:tc>
                  <a:txBody>
                    <a:bodyPr/>
                    <a:p>
                      <a:pPr indent="0" algn="ctr">
                        <a:buNone/>
                      </a:pPr>
                      <a:r>
                        <a:rPr lang="zh-CN" sz="1200">
                          <a:latin typeface="微软雅黑" panose="020B0503020204020204" charset="-122"/>
                          <a:ea typeface="微软雅黑" panose="020B0503020204020204" charset="-122"/>
                        </a:rPr>
                        <a:t>重点目标行业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医院</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物流</a:t>
                      </a:r>
                      <a:endParaRPr lang="zh-CN"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保障</a:t>
                      </a:r>
                      <a:endParaRPr lang="zh-CN" sz="1200">
                        <a:latin typeface="微软雅黑" panose="020B0503020204020204" charset="-122"/>
                        <a:ea typeface="微软雅黑" panose="020B0503020204020204" charset="-122"/>
                      </a:endParaRPr>
                    </a:p>
                  </a:txBody>
                  <a:tcPr marL="12700" marR="12700" marT="12700" vert="horz" anchor="ctr" anchorCtr="0"/>
                </a:tc>
              </a:tr>
              <a:tr h="315595">
                <a:tc>
                  <a:txBody>
                    <a:bodyPr/>
                    <a:p>
                      <a:pPr indent="0" algn="ctr">
                        <a:buNone/>
                      </a:pPr>
                      <a:r>
                        <a:rPr lang="zh-CN" sz="1200">
                          <a:latin typeface="微软雅黑" panose="020B0503020204020204" charset="-122"/>
                          <a:ea typeface="微软雅黑" panose="020B0503020204020204" charset="-122"/>
                        </a:rPr>
                        <a:t>目标市场规模</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a:latin typeface="微软雅黑" panose="020B0503020204020204" charset="-122"/>
                          <a:ea typeface="微软雅黑" panose="020B0503020204020204" charset="-122"/>
                        </a:rPr>
                        <a:t>510</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a:latin typeface="微软雅黑" panose="020B0503020204020204" charset="-122"/>
                          <a:ea typeface="微软雅黑" panose="020B0503020204020204" charset="-122"/>
                        </a:rPr>
                        <a:t>233</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latin typeface="微软雅黑" panose="020B0503020204020204" charset="-122"/>
                          <a:ea typeface="微软雅黑" panose="020B0503020204020204" charset="-122"/>
                        </a:rPr>
                        <a:t>100</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a:latin typeface="微软雅黑" panose="020B0503020204020204" charset="-122"/>
                          <a:ea typeface="微软雅黑" panose="020B0503020204020204" charset="-122"/>
                        </a:rPr>
                        <a:t>62</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a:latin typeface="微软雅黑" panose="020B0503020204020204" charset="-122"/>
                          <a:ea typeface="微软雅黑" panose="020B0503020204020204" charset="-122"/>
                        </a:rPr>
                        <a:t>48</a:t>
                      </a:r>
                      <a:endParaRPr lang="en-US" altLang="en-US" sz="1200">
                        <a:latin typeface="微软雅黑" panose="020B0503020204020204" charset="-122"/>
                        <a:ea typeface="微软雅黑" panose="020B0503020204020204" charset="-122"/>
                      </a:endParaRPr>
                    </a:p>
                  </a:txBody>
                  <a:tcPr marL="12700" marR="12700" marT="12700" vert="horz" anchor="ctr" anchorCtr="0"/>
                </a:tc>
              </a:tr>
              <a:tr h="315595">
                <a:tc>
                  <a:txBody>
                    <a:bodyPr/>
                    <a:p>
                      <a:pPr indent="0" algn="ctr">
                        <a:buNone/>
                      </a:pPr>
                      <a:r>
                        <a:rPr lang="zh-CN" altLang="en-US" sz="1200">
                          <a:latin typeface="微软雅黑" panose="020B0503020204020204" charset="-122"/>
                          <a:ea typeface="微软雅黑" panose="020B0503020204020204" charset="-122"/>
                        </a:rPr>
                        <a:t>建档率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77%</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83%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82%</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87%</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71%</a:t>
                      </a:r>
                      <a:endParaRPr lang="en-US" altLang="en-US" sz="1200" b="0">
                        <a:latin typeface="微软雅黑" panose="020B0503020204020204" charset="-122"/>
                        <a:ea typeface="微软雅黑" panose="020B0503020204020204" charset="-122"/>
                      </a:endParaRPr>
                    </a:p>
                  </a:txBody>
                  <a:tcPr marL="12700" marR="12700" marT="12700" vert="horz" anchor="ctr" anchorCtr="0"/>
                </a:tc>
              </a:tr>
              <a:tr h="315595">
                <a:tc>
                  <a:txBody>
                    <a:bodyPr/>
                    <a:p>
                      <a:pPr indent="0" algn="ctr">
                        <a:buNone/>
                      </a:pPr>
                      <a:r>
                        <a:rPr lang="zh-CN" sz="1200" b="1">
                          <a:solidFill>
                            <a:srgbClr val="FF0000"/>
                          </a:solidFill>
                          <a:latin typeface="微软雅黑" panose="020B0503020204020204" charset="-122"/>
                          <a:ea typeface="微软雅黑" panose="020B0503020204020204" charset="-122"/>
                        </a:rPr>
                        <a:t>本地渗透率</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1">
                          <a:solidFill>
                            <a:srgbClr val="FF0000"/>
                          </a:solidFill>
                          <a:latin typeface="微软雅黑" panose="020B0503020204020204" charset="-122"/>
                          <a:ea typeface="微软雅黑" panose="020B0503020204020204" charset="-122"/>
                        </a:rPr>
                        <a:t>12%</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18%</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21%</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19%</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200" b="0">
                          <a:solidFill>
                            <a:schemeClr val="tx1"/>
                          </a:solidFill>
                          <a:latin typeface="微软雅黑" panose="020B0503020204020204" charset="-122"/>
                          <a:ea typeface="微软雅黑" panose="020B0503020204020204" charset="-122"/>
                        </a:rPr>
                        <a:t>24%</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315595">
                <a:tc>
                  <a:txBody>
                    <a:bodyPr/>
                    <a:p>
                      <a:pPr indent="0" algn="ctr">
                        <a:buNone/>
                      </a:pPr>
                      <a:r>
                        <a:rPr lang="zh-CN" altLang="en-US" sz="1200">
                          <a:latin typeface="微软雅黑" panose="020B0503020204020204" charset="-122"/>
                          <a:ea typeface="微软雅黑" panose="020B0503020204020204" charset="-122"/>
                        </a:rPr>
                        <a:t>全省渗透率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a:latin typeface="微软雅黑" panose="020B0503020204020204" charset="-122"/>
                          <a:ea typeface="微软雅黑" panose="020B0503020204020204" charset="-122"/>
                        </a:rPr>
                        <a:t>13%</a:t>
                      </a:r>
                      <a:endParaRPr lang="en-US"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14%</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13%</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14%</a:t>
                      </a:r>
                      <a:endParaRPr lang="en-US" altLang="en-US" sz="1200" b="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latin typeface="微软雅黑" panose="020B0503020204020204" charset="-122"/>
                          <a:ea typeface="微软雅黑" panose="020B0503020204020204" charset="-122"/>
                        </a:rPr>
                        <a:t>15%</a:t>
                      </a:r>
                      <a:endParaRPr lang="en-US" altLang="en-US" sz="1200" b="0">
                        <a:latin typeface="微软雅黑" panose="020B0503020204020204" charset="-122"/>
                        <a:ea typeface="微软雅黑" panose="020B0503020204020204" charset="-122"/>
                      </a:endParaRPr>
                    </a:p>
                  </a:txBody>
                  <a:tcPr marL="12700" marR="12700" marT="12700" vert="horz" anchor="ctr" anchorCtr="0"/>
                </a:tc>
              </a:tr>
              <a:tr h="315595">
                <a:tc>
                  <a:txBody>
                    <a:bodyPr/>
                    <a:p>
                      <a:pPr indent="0" algn="ctr">
                        <a:buNone/>
                      </a:pPr>
                      <a:r>
                        <a:rPr lang="zh-CN" altLang="en-US" sz="1200" b="1">
                          <a:solidFill>
                            <a:srgbClr val="FF0000"/>
                          </a:solidFill>
                          <a:latin typeface="微软雅黑" panose="020B0503020204020204" charset="-122"/>
                          <a:ea typeface="微软雅黑" panose="020B0503020204020204" charset="-122"/>
                        </a:rPr>
                        <a:t>平均贡献</a:t>
                      </a:r>
                      <a:r>
                        <a:rPr lang="en-US" altLang="zh-CN" sz="1200" b="1">
                          <a:solidFill>
                            <a:srgbClr val="FF0000"/>
                          </a:solidFill>
                          <a:latin typeface="微软雅黑" panose="020B0503020204020204" charset="-122"/>
                          <a:ea typeface="微软雅黑" panose="020B0503020204020204" charset="-122"/>
                        </a:rPr>
                        <a:t>/</a:t>
                      </a:r>
                      <a:r>
                        <a:rPr lang="zh-CN" altLang="en-US" sz="1200" b="1">
                          <a:solidFill>
                            <a:srgbClr val="FF0000"/>
                          </a:solidFill>
                          <a:latin typeface="微软雅黑" panose="020B0503020204020204" charset="-122"/>
                          <a:ea typeface="微软雅黑" panose="020B0503020204020204" charset="-122"/>
                        </a:rPr>
                        <a:t>万元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1.5</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36.9</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0.5</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1</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1">
                          <a:solidFill>
                            <a:srgbClr val="FF0000"/>
                          </a:solidFill>
                          <a:latin typeface="微软雅黑" panose="020B0503020204020204" charset="-122"/>
                          <a:ea typeface="微软雅黑" panose="020B0503020204020204" charset="-122"/>
                        </a:rPr>
                        <a:t>0.9</a:t>
                      </a:r>
                      <a:endParaRPr lang="en-US"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3" name="矩形 12"/>
          <p:cNvSpPr/>
          <p:nvPr>
            <p:custDataLst>
              <p:tags r:id="rId7"/>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8"/>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9"/>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0"/>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graphicFrame>
        <p:nvGraphicFramePr>
          <p:cNvPr id="23" name="表格 22"/>
          <p:cNvGraphicFramePr/>
          <p:nvPr/>
        </p:nvGraphicFramePr>
        <p:xfrm>
          <a:off x="6377940" y="1849120"/>
          <a:ext cx="5596890" cy="4825365"/>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a:t>
                      </a:r>
                      <a:r>
                        <a:rPr lang="zh-CN" altLang="en-US" sz="1200">
                          <a:latin typeface="微软雅黑" panose="020B0503020204020204" charset="-122"/>
                          <a:ea typeface="微软雅黑" panose="020B0503020204020204" charset="-122"/>
                        </a:rPr>
                        <a:t>户</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800">
                          <a:latin typeface="微软雅黑" panose="020B0503020204020204" charset="-122"/>
                          <a:ea typeface="微软雅黑" panose="020B0503020204020204" charset="-122"/>
                        </a:rPr>
                        <a:t>互联网</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仅一家互联网客户收入破零</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恩纽诚服（葫芦岛）公共服务技术有限公司</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78</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800">
                          <a:latin typeface="微软雅黑" panose="020B0503020204020204" charset="-122"/>
                          <a:ea typeface="微软雅黑" panose="020B0503020204020204" charset="-122"/>
                        </a:rPr>
                        <a:t>建议以辽宁奥适科技、辽宁星诺智能科技等过往产生云业务订购规模但收入未破零为切入点，推广智算产品。</a:t>
                      </a:r>
                      <a:endParaRPr lang="zh-CN" altLang="en-US" sz="800">
                        <a:latin typeface="微软雅黑" panose="020B0503020204020204" charset="-122"/>
                        <a:ea typeface="微软雅黑" panose="020B0503020204020204" charset="-122"/>
                      </a:endParaRPr>
                    </a:p>
                  </a:txBody>
                  <a:tcPr marL="12700" marR="12700" marT="12700" vert="horz" anchor="ctr" anchorCtr="0"/>
                </a:tc>
              </a:tr>
              <a:tr h="519430">
                <a:tc>
                  <a:txBody>
                    <a:bodyPr/>
                    <a:p>
                      <a:pPr indent="0" algn="ctr">
                        <a:buNone/>
                      </a:pPr>
                      <a:r>
                        <a:rPr lang="zh-CN" sz="800">
                          <a:latin typeface="微软雅黑" panose="020B0503020204020204" charset="-122"/>
                          <a:ea typeface="微软雅黑" panose="020B0503020204020204" charset="-122"/>
                        </a:rPr>
                        <a:t>党政</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党政领域渗透过低</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sym typeface="+mn-ea"/>
                        </a:rPr>
                        <a:t>中国共产党葫芦岛市龙港区委员会宣传部</a:t>
                      </a:r>
                      <a:endParaRPr lang="zh-CN" altLang="en-US" sz="800">
                        <a:latin typeface="微软雅黑" panose="020B0503020204020204" charset="-122"/>
                        <a:ea typeface="微软雅黑" panose="020B0503020204020204" charset="-122"/>
                        <a:sym typeface="+mn-ea"/>
                      </a:endParaRPr>
                    </a:p>
                    <a:p>
                      <a:pPr indent="0" algn="ctr">
                        <a:buNone/>
                      </a:pPr>
                      <a:r>
                        <a:rPr lang="zh-CN" altLang="en-US" sz="800">
                          <a:latin typeface="微软雅黑" panose="020B0503020204020204" charset="-122"/>
                          <a:ea typeface="微软雅黑" panose="020B0503020204020204" charset="-122"/>
                          <a:sym typeface="+mn-ea"/>
                        </a:rPr>
                        <a:t>葫芦岛高新技术产业开发区管理委员会</a:t>
                      </a:r>
                      <a:endParaRPr lang="zh-CN" altLang="en-US" sz="8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510</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以龙岗区宣传部及高新区</a:t>
                      </a:r>
                      <a:r>
                        <a:rPr lang="zh-CN" altLang="en-US" sz="800">
                          <a:latin typeface="微软雅黑" panose="020B0503020204020204" charset="-122"/>
                          <a:ea typeface="微软雅黑" panose="020B0503020204020204" charset="-122"/>
                        </a:rPr>
                        <a:t>管委会等已上云客户为标杆，在其他区县复制推广。</a:t>
                      </a:r>
                      <a:endParaRPr lang="zh-CN" altLang="en-US" sz="8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800">
                          <a:latin typeface="微软雅黑" panose="020B0503020204020204" charset="-122"/>
                          <a:ea typeface="微软雅黑" panose="020B0503020204020204" charset="-122"/>
                        </a:rPr>
                        <a:t>治理</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公检法司等细分领域渗透不足</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葫芦岛市公安局</a:t>
                      </a:r>
                      <a:endParaRPr lang="zh-CN" altLang="en-US" sz="800">
                        <a:latin typeface="微软雅黑" panose="020B0503020204020204" charset="-122"/>
                        <a:ea typeface="微软雅黑" panose="020B0503020204020204" charset="-122"/>
                      </a:endParaRPr>
                    </a:p>
                    <a:p>
                      <a:pPr indent="0" algn="ctr">
                        <a:buNone/>
                      </a:pPr>
                      <a:r>
                        <a:rPr lang="zh-CN" altLang="en-US" sz="800">
                          <a:latin typeface="微软雅黑" panose="020B0503020204020204" charset="-122"/>
                          <a:ea typeface="微软雅黑" panose="020B0503020204020204" charset="-122"/>
                        </a:rPr>
                        <a:t>葫芦岛市公安局交通安全管理局</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233</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sym typeface="+mn-ea"/>
                        </a:rPr>
                        <a:t>主攻公安</a:t>
                      </a:r>
                      <a:r>
                        <a:rPr lang="en-US" altLang="zh-CN" sz="800">
                          <a:latin typeface="微软雅黑" panose="020B0503020204020204" charset="-122"/>
                          <a:ea typeface="微软雅黑" panose="020B0503020204020204" charset="-122"/>
                          <a:sym typeface="+mn-ea"/>
                        </a:rPr>
                        <a:t>/</a:t>
                      </a:r>
                      <a:r>
                        <a:rPr lang="zh-CN" altLang="en-US" sz="800">
                          <a:latin typeface="微软雅黑" panose="020B0503020204020204" charset="-122"/>
                          <a:ea typeface="微软雅黑" panose="020B0503020204020204" charset="-122"/>
                          <a:sym typeface="+mn-ea"/>
                        </a:rPr>
                        <a:t>检查院</a:t>
                      </a:r>
                      <a:r>
                        <a:rPr lang="en-US" altLang="zh-CN" sz="800">
                          <a:latin typeface="微软雅黑" panose="020B0503020204020204" charset="-122"/>
                          <a:ea typeface="微软雅黑" panose="020B0503020204020204" charset="-122"/>
                          <a:sym typeface="+mn-ea"/>
                        </a:rPr>
                        <a:t>/</a:t>
                      </a:r>
                      <a:r>
                        <a:rPr lang="zh-CN" altLang="en-US" sz="800">
                          <a:latin typeface="微软雅黑" panose="020B0503020204020204" charset="-122"/>
                          <a:ea typeface="微软雅黑" panose="020B0503020204020204" charset="-122"/>
                          <a:sym typeface="+mn-ea"/>
                        </a:rPr>
                        <a:t>法院</a:t>
                      </a:r>
                      <a:r>
                        <a:rPr lang="en-US" altLang="zh-CN" sz="800">
                          <a:latin typeface="微软雅黑" panose="020B0503020204020204" charset="-122"/>
                          <a:ea typeface="微软雅黑" panose="020B0503020204020204" charset="-122"/>
                          <a:sym typeface="+mn-ea"/>
                        </a:rPr>
                        <a:t>/</a:t>
                      </a:r>
                      <a:r>
                        <a:rPr lang="zh-CN" altLang="en-US" sz="800">
                          <a:latin typeface="微软雅黑" panose="020B0503020204020204" charset="-122"/>
                          <a:ea typeface="微软雅黑" panose="020B0503020204020204" charset="-122"/>
                          <a:sym typeface="+mn-ea"/>
                        </a:rPr>
                        <a:t>行政机关</a:t>
                      </a:r>
                      <a:endParaRPr lang="zh-CN" altLang="en-US" sz="800">
                        <a:latin typeface="微软雅黑" panose="020B0503020204020204" charset="-122"/>
                        <a:ea typeface="微软雅黑" panose="020B0503020204020204" charset="-122"/>
                        <a:sym typeface="+mn-ea"/>
                      </a:endParaRPr>
                    </a:p>
                  </a:txBody>
                  <a:tcPr marL="12700" marR="12700" marT="12700" vert="horz" anchor="ctr" anchorCtr="0"/>
                </a:tc>
              </a:tr>
              <a:tr h="560705">
                <a:tc>
                  <a:txBody>
                    <a:bodyPr/>
                    <a:p>
                      <a:pPr indent="0" algn="ctr">
                        <a:buNone/>
                      </a:pPr>
                      <a:r>
                        <a:rPr lang="zh-CN" sz="800">
                          <a:latin typeface="微软雅黑" panose="020B0503020204020204" charset="-122"/>
                          <a:ea typeface="微软雅黑" panose="020B0503020204020204" charset="-122"/>
                        </a:rPr>
                        <a:t>制造</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渗透及贡献度偏低，但一旦订购</a:t>
                      </a:r>
                      <a:r>
                        <a:rPr lang="zh-CN" altLang="en-US" sz="800">
                          <a:latin typeface="微软雅黑" panose="020B0503020204020204" charset="-122"/>
                          <a:ea typeface="微软雅黑" panose="020B0503020204020204" charset="-122"/>
                        </a:rPr>
                        <a:t>客户黏性很高</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葫芦岛连鑫混凝土有限公司建昌县方迪食品有限公司</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172</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sym typeface="+mn-ea"/>
                        </a:rPr>
                        <a:t>以连鑫混凝土及方迪视频等已上云客户为标杆，在其他区县复制推广。</a:t>
                      </a:r>
                      <a:endParaRPr lang="zh-CN" altLang="en-US" sz="800" b="0">
                        <a:latin typeface="微软雅黑" panose="020B0503020204020204" charset="-122"/>
                        <a:ea typeface="微软雅黑" panose="020B0503020204020204" charset="-122"/>
                        <a:sym typeface="+mn-ea"/>
                      </a:endParaRPr>
                    </a:p>
                  </a:txBody>
                  <a:tcPr marL="12700" marR="12700" marT="12700" vert="horz" anchor="ctr" anchorCtr="0"/>
                </a:tc>
              </a:tr>
              <a:tr h="561340">
                <a:tc>
                  <a:txBody>
                    <a:bodyPr/>
                    <a:p>
                      <a:pPr indent="0" algn="ctr">
                        <a:buNone/>
                      </a:pPr>
                      <a:r>
                        <a:rPr lang="zh-CN" altLang="en-US" sz="800">
                          <a:latin typeface="微软雅黑" panose="020B0503020204020204" charset="-122"/>
                          <a:ea typeface="微软雅黑" panose="020B0503020204020204" charset="-122"/>
                        </a:rPr>
                        <a:t>交通</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仅</a:t>
                      </a:r>
                      <a:r>
                        <a:rPr lang="en-US" altLang="zh-CN" sz="800">
                          <a:latin typeface="微软雅黑" panose="020B0503020204020204" charset="-122"/>
                          <a:ea typeface="微软雅黑" panose="020B0503020204020204" charset="-122"/>
                        </a:rPr>
                        <a:t>2</a:t>
                      </a:r>
                      <a:r>
                        <a:rPr lang="zh-CN" altLang="en-US" sz="800">
                          <a:latin typeface="微软雅黑" panose="020B0503020204020204" charset="-122"/>
                          <a:ea typeface="微软雅黑" panose="020B0503020204020204" charset="-122"/>
                        </a:rPr>
                        <a:t>家客户</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绥中县环城巴士有限公司</a:t>
                      </a:r>
                      <a:endParaRPr lang="zh-CN" altLang="en-US" sz="800">
                        <a:latin typeface="微软雅黑" panose="020B0503020204020204" charset="-122"/>
                        <a:ea typeface="微软雅黑" panose="020B0503020204020204" charset="-122"/>
                      </a:endParaRPr>
                    </a:p>
                    <a:p>
                      <a:pPr indent="0" algn="ctr">
                        <a:buNone/>
                      </a:pPr>
                      <a:r>
                        <a:rPr lang="zh-CN" altLang="en-US" sz="800">
                          <a:latin typeface="微软雅黑" panose="020B0503020204020204" charset="-122"/>
                          <a:ea typeface="微软雅黑" panose="020B0503020204020204" charset="-122"/>
                        </a:rPr>
                        <a:t>葫芦岛市龙港区交通运输服务站</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14</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建议以葫芦岛客运有限公司等</a:t>
                      </a:r>
                      <a:r>
                        <a:rPr lang="zh-CN" altLang="en-US" sz="800">
                          <a:latin typeface="微软雅黑" panose="020B0503020204020204" charset="-122"/>
                          <a:ea typeface="微软雅黑" panose="020B0503020204020204" charset="-122"/>
                          <a:sym typeface="+mn-ea"/>
                        </a:rPr>
                        <a:t>过往产生云业务订购规模但收入未破零为切入点，推广低成本存储与带宽优化产品。</a:t>
                      </a:r>
                      <a:endParaRPr lang="zh-CN" altLang="en-US" sz="800">
                        <a:latin typeface="微软雅黑" panose="020B0503020204020204" charset="-122"/>
                        <a:ea typeface="微软雅黑" panose="020B0503020204020204" charset="-122"/>
                        <a:sym typeface="+mn-ea"/>
                      </a:endParaRPr>
                    </a:p>
                  </a:txBody>
                  <a:tcPr marL="12700" marR="12700" marT="12700" vert="horz" anchor="ctr" anchorCtr="0"/>
                </a:tc>
              </a:tr>
              <a:tr h="561340">
                <a:tc>
                  <a:txBody>
                    <a:bodyPr/>
                    <a:p>
                      <a:pPr indent="0" algn="ctr">
                        <a:buNone/>
                      </a:pPr>
                      <a:r>
                        <a:rPr lang="zh-CN" altLang="en-US" sz="800">
                          <a:latin typeface="微软雅黑" panose="020B0503020204020204" charset="-122"/>
                          <a:ea typeface="微软雅黑" panose="020B0503020204020204" charset="-122"/>
                        </a:rPr>
                        <a:t>教育</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仅</a:t>
                      </a:r>
                      <a:r>
                        <a:rPr lang="en-US" altLang="zh-CN" sz="800">
                          <a:latin typeface="微软雅黑" panose="020B0503020204020204" charset="-122"/>
                          <a:ea typeface="微软雅黑" panose="020B0503020204020204" charset="-122"/>
                        </a:rPr>
                        <a:t>2</a:t>
                      </a:r>
                      <a:r>
                        <a:rPr lang="zh-CN" altLang="en-US" sz="800">
                          <a:latin typeface="微软雅黑" panose="020B0503020204020204" charset="-122"/>
                          <a:ea typeface="微软雅黑" panose="020B0503020204020204" charset="-122"/>
                        </a:rPr>
                        <a:t>家客户</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绥中县利伟实验中学</a:t>
                      </a:r>
                      <a:endParaRPr lang="zh-CN" altLang="en-US" sz="800">
                        <a:latin typeface="微软雅黑" panose="020B0503020204020204" charset="-122"/>
                        <a:ea typeface="微软雅黑" panose="020B0503020204020204" charset="-122"/>
                      </a:endParaRPr>
                    </a:p>
                    <a:p>
                      <a:pPr indent="0" algn="ctr">
                        <a:buNone/>
                      </a:pPr>
                      <a:r>
                        <a:rPr lang="zh-CN" altLang="en-US" sz="800">
                          <a:latin typeface="微软雅黑" panose="020B0503020204020204" charset="-122"/>
                          <a:ea typeface="微软雅黑" panose="020B0503020204020204" charset="-122"/>
                        </a:rPr>
                        <a:t>葫芦岛名博成人教育中心</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89</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以电教室改造升级需求切入</a:t>
                      </a:r>
                      <a:endParaRPr lang="zh-CN" altLang="en-US" sz="8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altLang="en-US" sz="800">
                          <a:latin typeface="微软雅黑" panose="020B0503020204020204" charset="-122"/>
                          <a:ea typeface="微软雅黑" panose="020B0503020204020204" charset="-122"/>
                        </a:rPr>
                        <a:t>旅游</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未破零</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无</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15</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sym typeface="+mn-ea"/>
                        </a:rPr>
                        <a:t>建议以</a:t>
                      </a:r>
                      <a:r>
                        <a:rPr lang="zh-CN" altLang="en-US" sz="800">
                          <a:latin typeface="微软雅黑" panose="020B0503020204020204" charset="-122"/>
                          <a:ea typeface="微软雅黑" panose="020B0503020204020204" charset="-122"/>
                        </a:rPr>
                        <a:t>兴城般若讲寺</a:t>
                      </a:r>
                      <a:r>
                        <a:rPr lang="zh-CN" altLang="en-US" sz="800">
                          <a:latin typeface="微软雅黑" panose="020B0503020204020204" charset="-122"/>
                          <a:ea typeface="微软雅黑" panose="020B0503020204020204" charset="-122"/>
                          <a:sym typeface="+mn-ea"/>
                        </a:rPr>
                        <a:t>过往产生云业务订购规模但收入未破零为切入点，为</a:t>
                      </a:r>
                      <a:r>
                        <a:rPr lang="zh-CN" altLang="en-US" sz="800">
                          <a:latin typeface="微软雅黑" panose="020B0503020204020204" charset="-122"/>
                          <a:ea typeface="微软雅黑" panose="020B0503020204020204" charset="-122"/>
                        </a:rPr>
                        <a:t>寺庙建筑安防监控视频、温湿度传感器数据可通过对象存储服务。</a:t>
                      </a:r>
                      <a:endParaRPr lang="zh-CN" altLang="en-US" sz="8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800">
                          <a:latin typeface="微软雅黑" panose="020B0503020204020204" charset="-122"/>
                          <a:ea typeface="微软雅黑" panose="020B0503020204020204" charset="-122"/>
                        </a:rPr>
                        <a:t>保障</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sym typeface="+mn-ea"/>
                        </a:rPr>
                        <a:t>仅</a:t>
                      </a:r>
                      <a:r>
                        <a:rPr lang="en-US" altLang="zh-CN" sz="800">
                          <a:latin typeface="微软雅黑" panose="020B0503020204020204" charset="-122"/>
                          <a:ea typeface="微软雅黑" panose="020B0503020204020204" charset="-122"/>
                          <a:sym typeface="+mn-ea"/>
                        </a:rPr>
                        <a:t>2</a:t>
                      </a:r>
                      <a:r>
                        <a:rPr lang="zh-CN" altLang="en-US" sz="800">
                          <a:latin typeface="微软雅黑" panose="020B0503020204020204" charset="-122"/>
                          <a:ea typeface="微软雅黑" panose="020B0503020204020204" charset="-122"/>
                          <a:sym typeface="+mn-ea"/>
                        </a:rPr>
                        <a:t>家客户</a:t>
                      </a:r>
                      <a:endParaRPr lang="zh-CN" altLang="en-US" sz="8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葫芦岛市龙港区人力资源和社会保障局</a:t>
                      </a:r>
                      <a:endParaRPr lang="zh-CN" altLang="en-US" sz="800">
                        <a:latin typeface="微软雅黑" panose="020B0503020204020204" charset="-122"/>
                        <a:ea typeface="微软雅黑" panose="020B0503020204020204" charset="-122"/>
                      </a:endParaRPr>
                    </a:p>
                    <a:p>
                      <a:pPr indent="0" algn="ctr">
                        <a:buNone/>
                      </a:pPr>
                      <a:r>
                        <a:rPr lang="zh-CN" altLang="en-US" sz="800">
                          <a:latin typeface="微软雅黑" panose="020B0503020204020204" charset="-122"/>
                          <a:ea typeface="微软雅黑" panose="020B0503020204020204" charset="-122"/>
                        </a:rPr>
                        <a:t>绥中县就业和社会保障服务中心</a:t>
                      </a:r>
                      <a:endParaRPr lang="zh-CN" altLang="en-US" sz="8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800">
                          <a:solidFill>
                            <a:srgbClr val="FF0000"/>
                          </a:solidFill>
                          <a:latin typeface="微软雅黑" panose="020B0503020204020204" charset="-122"/>
                          <a:ea typeface="微软雅黑" panose="020B0503020204020204" charset="-122"/>
                        </a:rPr>
                        <a:t>48</a:t>
                      </a:r>
                      <a:r>
                        <a:rPr lang="zh-CN" altLang="en-US" sz="800">
                          <a:solidFill>
                            <a:srgbClr val="FF0000"/>
                          </a:solidFill>
                          <a:latin typeface="微软雅黑" panose="020B0503020204020204" charset="-122"/>
                          <a:ea typeface="微软雅黑" panose="020B0503020204020204" charset="-122"/>
                        </a:rPr>
                        <a:t>家</a:t>
                      </a:r>
                      <a:endParaRPr lang="zh-CN" altLang="en-US" sz="8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800">
                          <a:latin typeface="微软雅黑" panose="020B0503020204020204" charset="-122"/>
                          <a:ea typeface="微软雅黑" panose="020B0503020204020204" charset="-122"/>
                        </a:rPr>
                        <a:t>主攻医保</a:t>
                      </a:r>
                      <a:r>
                        <a:rPr lang="en-US" altLang="zh-CN" sz="800">
                          <a:latin typeface="微软雅黑" panose="020B0503020204020204" charset="-122"/>
                          <a:ea typeface="微软雅黑" panose="020B0503020204020204" charset="-122"/>
                        </a:rPr>
                        <a:t>/</a:t>
                      </a:r>
                      <a:r>
                        <a:rPr lang="zh-CN" altLang="en-US" sz="800">
                          <a:latin typeface="微软雅黑" panose="020B0503020204020204" charset="-122"/>
                          <a:ea typeface="微软雅黑" panose="020B0503020204020204" charset="-122"/>
                        </a:rPr>
                        <a:t>社保</a:t>
                      </a:r>
                      <a:r>
                        <a:rPr lang="en-US" altLang="zh-CN" sz="800">
                          <a:latin typeface="微软雅黑" panose="020B0503020204020204" charset="-122"/>
                          <a:ea typeface="微软雅黑" panose="020B0503020204020204" charset="-122"/>
                        </a:rPr>
                        <a:t>/</a:t>
                      </a:r>
                      <a:r>
                        <a:rPr lang="zh-CN" altLang="en-US" sz="800">
                          <a:latin typeface="微软雅黑" panose="020B0503020204020204" charset="-122"/>
                          <a:ea typeface="微软雅黑" panose="020B0503020204020204" charset="-122"/>
                        </a:rPr>
                        <a:t>人社</a:t>
                      </a:r>
                      <a:endParaRPr lang="zh-CN" altLang="en-US" sz="8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2" name="文本框 1"/>
          <p:cNvSpPr txBox="1"/>
          <p:nvPr/>
        </p:nvSpPr>
        <p:spPr>
          <a:xfrm>
            <a:off x="1466850" y="186563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工业制造、物流业为葫芦岛市主要贡献行业</a:t>
            </a:r>
            <a:endParaRPr lang="zh-CN" altLang="en-US" sz="1200" b="1" u="sng" dirty="0">
              <a:solidFill>
                <a:srgbClr val="0070C0"/>
              </a:solidFill>
              <a:latin typeface="微软雅黑" panose="020B0503020204020204" charset="-122"/>
              <a:ea typeface="微软雅黑" panose="020B0503020204020204" charset="-122"/>
            </a:endParaRPr>
          </a:p>
        </p:txBody>
      </p:sp>
      <p:sp>
        <p:nvSpPr>
          <p:cNvPr id="4" name="文本框 3"/>
          <p:cNvSpPr txBox="1"/>
          <p:nvPr/>
        </p:nvSpPr>
        <p:spPr>
          <a:xfrm>
            <a:off x="280035" y="2162175"/>
            <a:ext cx="2928620" cy="1418590"/>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5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a:t>
            </a:r>
            <a:r>
              <a:rPr lang="zh-CN" altLang="en-US" sz="1150" b="1" kern="0" dirty="0" smtClean="0">
                <a:latin typeface="微软雅黑" panose="020B0503020204020204" charset="-122"/>
                <a:ea typeface="微软雅黑" panose="020B0503020204020204" charset="-122"/>
                <a:cs typeface="微软雅黑" panose="020B0503020204020204" charset="-122"/>
                <a:sym typeface="+mn-ea"/>
              </a:rPr>
              <a:t>辽宁华瑞电子科技有限公司、葫芦岛连鑫混凝土有限公司、绥中广元新材料有限公司</a:t>
            </a:r>
            <a:endParaRPr lang="zh-CN" altLang="en-US" sz="115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5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物流：</a:t>
            </a:r>
            <a:r>
              <a:rPr lang="zh-CN" altLang="en-US" sz="1150" b="1" kern="0" dirty="0" smtClean="0">
                <a:latin typeface="微软雅黑" panose="020B0503020204020204" charset="-122"/>
                <a:ea typeface="微软雅黑" panose="020B0503020204020204" charset="-122"/>
                <a:cs typeface="微软雅黑" panose="020B0503020204020204" charset="-122"/>
                <a:sym typeface="+mn-ea"/>
              </a:rPr>
              <a:t>葫芦岛港集团有限公司、顺丰速运（沈阳）有限公司葫芦岛分公司</a:t>
            </a:r>
            <a:endParaRPr lang="zh-CN" altLang="en-US" sz="115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5" name="表格 4"/>
          <p:cNvGraphicFramePr/>
          <p:nvPr>
            <p:custDataLst>
              <p:tags r:id="rId11"/>
            </p:custDataLst>
          </p:nvPr>
        </p:nvGraphicFramePr>
        <p:xfrm>
          <a:off x="3324860" y="2270125"/>
          <a:ext cx="2641600" cy="1215390"/>
        </p:xfrm>
        <a:graphic>
          <a:graphicData uri="http://schemas.openxmlformats.org/drawingml/2006/table">
            <a:tbl>
              <a:tblPr firstRow="1" bandRow="1">
                <a:tableStyleId>{7DF18680-E054-41AD-8BC1-D1AEF772440D}</a:tableStyleId>
              </a:tblPr>
              <a:tblGrid>
                <a:gridCol w="1175385"/>
                <a:gridCol w="734060"/>
                <a:gridCol w="732155"/>
              </a:tblGrid>
              <a:tr h="434340">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物流</a:t>
                      </a:r>
                      <a:endParaRPr lang="zh-CN" sz="1000">
                        <a:latin typeface="微软雅黑" panose="020B0503020204020204" charset="-122"/>
                        <a:ea typeface="微软雅黑" panose="020B0503020204020204" charset="-122"/>
                      </a:endParaRPr>
                    </a:p>
                  </a:txBody>
                  <a:tcPr marL="12700" marR="12700" marT="12700" vert="horz" anchor="ctr" anchorCtr="0"/>
                </a:tc>
              </a:tr>
              <a:tr h="43370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172</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62</a:t>
                      </a:r>
                      <a:endParaRPr lang="en-US" altLang="en-US" sz="1000">
                        <a:latin typeface="微软雅黑" panose="020B0503020204020204" charset="-122"/>
                        <a:ea typeface="微软雅黑" panose="020B0503020204020204" charset="-122"/>
                      </a:endParaRPr>
                    </a:p>
                  </a:txBody>
                  <a:tcPr marL="12700" marR="12700" marT="12700" vert="horz" anchor="ctr" anchorCtr="0"/>
                </a:tc>
              </a:tr>
              <a:tr h="347345">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32"/>
          <p:cNvSpPr/>
          <p:nvPr/>
        </p:nvSpPr>
        <p:spPr>
          <a:xfrm>
            <a:off x="5234940" y="1473835"/>
            <a:ext cx="2365375" cy="60896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ct val="87000"/>
              </a:lnSpc>
            </a:pPr>
            <a:r>
              <a:rPr sz="4400" b="1" kern="0" spc="-410" dirty="0">
                <a:solidFill>
                  <a:srgbClr val="0070C0">
                    <a:alpha val="100000"/>
                  </a:srgbClr>
                </a:solidFill>
                <a:latin typeface="微软雅黑" panose="020B0503020204020204" charset="-122"/>
                <a:ea typeface="微软雅黑" panose="020B0503020204020204" charset="-122"/>
                <a:cs typeface="微软雅黑" panose="020B0503020204020204" charset="-122"/>
              </a:rPr>
              <a:t>目</a:t>
            </a:r>
            <a:r>
              <a:rPr sz="4400" b="1" kern="0" spc="10" dirty="0">
                <a:solidFill>
                  <a:srgbClr val="0070C0">
                    <a:alpha val="100000"/>
                  </a:srgbClr>
                </a:solidFill>
                <a:latin typeface="微软雅黑" panose="020B0503020204020204" charset="-122"/>
                <a:ea typeface="微软雅黑" panose="020B0503020204020204" charset="-122"/>
                <a:cs typeface="微软雅黑" panose="020B0503020204020204" charset="-122"/>
              </a:rPr>
              <a:t>     </a:t>
            </a:r>
            <a:r>
              <a:rPr sz="4400" b="1" kern="0" spc="-110" dirty="0">
                <a:solidFill>
                  <a:srgbClr val="0070C0">
                    <a:alpha val="100000"/>
                  </a:srgbClr>
                </a:solidFill>
                <a:latin typeface="微软雅黑" panose="020B0503020204020204" charset="-122"/>
                <a:ea typeface="微软雅黑" panose="020B0503020204020204" charset="-122"/>
                <a:cs typeface="微软雅黑" panose="020B0503020204020204" charset="-122"/>
              </a:rPr>
              <a:t>录</a:t>
            </a:r>
            <a:endParaRPr lang="en-US" altLang="en-US" sz="4400" dirty="0"/>
          </a:p>
        </p:txBody>
      </p:sp>
      <p:sp>
        <p:nvSpPr>
          <p:cNvPr id="49" name="textbox 26"/>
          <p:cNvSpPr/>
          <p:nvPr/>
        </p:nvSpPr>
        <p:spPr>
          <a:xfrm>
            <a:off x="3705860" y="3572510"/>
            <a:ext cx="4886325" cy="602615"/>
          </a:xfrm>
          <a:prstGeom prst="rect">
            <a:avLst/>
          </a:prstGeom>
          <a:solidFill>
            <a:srgbClr val="0070C0"/>
          </a:solidFill>
        </p:spPr>
        <p:txBody>
          <a:bodyPr vert="horz" wrap="square" lIns="0" tIns="0" rIns="0" bIns="0"/>
          <a:lstStyle/>
          <a:p>
            <a:pPr algn="l" rtl="0" eaLnBrk="0">
              <a:lnSpc>
                <a:spcPct val="103000"/>
              </a:lnSpc>
            </a:pPr>
            <a:endParaRPr lang="en-US" altLang="en-US" sz="100" dirty="0">
              <a:solidFill>
                <a:schemeClr val="bg1"/>
              </a:solidFill>
            </a:endParaRPr>
          </a:p>
          <a:p>
            <a:pPr marL="12700" eaLnBrk="0">
              <a:lnSpc>
                <a:spcPts val="3875"/>
              </a:lnSpc>
            </a:pP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alt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rPr>
              <a:t>02         </a:t>
            </a: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sym typeface="+mn-ea"/>
              </a:rPr>
              <a:t>分地市市场画像</a:t>
            </a:r>
            <a:endPar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1" name="textbox 26"/>
          <p:cNvSpPr/>
          <p:nvPr/>
        </p:nvSpPr>
        <p:spPr>
          <a:xfrm>
            <a:off x="3705860" y="2587625"/>
            <a:ext cx="4886325" cy="602615"/>
          </a:xfrm>
          <a:prstGeom prst="rect">
            <a:avLst/>
          </a:prstGeom>
          <a:solidFill>
            <a:srgbClr val="0070C0"/>
          </a:solidFill>
        </p:spPr>
        <p:txBody>
          <a:bodyPr vert="horz" wrap="square" lIns="0" tIns="0" rIns="0" bIns="0"/>
          <a:lstStyle/>
          <a:p>
            <a:pPr algn="l" rtl="0" eaLnBrk="0">
              <a:lnSpc>
                <a:spcPct val="103000"/>
              </a:lnSpc>
            </a:pPr>
            <a:endParaRPr lang="en-US" altLang="en-US" sz="100" dirty="0">
              <a:solidFill>
                <a:schemeClr val="bg1"/>
              </a:solidFill>
            </a:endParaRPr>
          </a:p>
          <a:p>
            <a:pPr marL="12700" eaLnBrk="0">
              <a:lnSpc>
                <a:spcPts val="3875"/>
              </a:lnSpc>
            </a:pPr>
            <a:r>
              <a:rPr 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 </a:t>
            </a:r>
            <a:r>
              <a:rPr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01       </a:t>
            </a:r>
            <a:r>
              <a:rPr 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 </a:t>
            </a:r>
            <a:r>
              <a:rPr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 </a:t>
            </a:r>
            <a:r>
              <a:rPr 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 </a:t>
            </a:r>
            <a:r>
              <a:rPr lang="zh-CN" alt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全省发展情况</a:t>
            </a:r>
            <a:endParaRPr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2" name="textbox 26"/>
          <p:cNvSpPr/>
          <p:nvPr/>
        </p:nvSpPr>
        <p:spPr>
          <a:xfrm>
            <a:off x="3703955" y="4557395"/>
            <a:ext cx="4886325" cy="602615"/>
          </a:xfrm>
          <a:prstGeom prst="rect">
            <a:avLst/>
          </a:prstGeom>
          <a:solidFill>
            <a:srgbClr val="0070C0"/>
          </a:solidFill>
        </p:spPr>
        <p:txBody>
          <a:bodyPr vert="horz" wrap="square" lIns="0" tIns="0" rIns="0" bIns="0"/>
          <a:p>
            <a:pPr algn="l" rtl="0" eaLnBrk="0">
              <a:lnSpc>
                <a:spcPct val="103000"/>
              </a:lnSpc>
            </a:pPr>
            <a:endParaRPr lang="en-US" altLang="en-US" sz="100" dirty="0">
              <a:solidFill>
                <a:schemeClr val="bg1"/>
              </a:solidFill>
            </a:endParaRPr>
          </a:p>
          <a:p>
            <a:pPr marL="12700" eaLnBrk="0">
              <a:lnSpc>
                <a:spcPts val="3875"/>
              </a:lnSpc>
            </a:pP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alt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rPr>
              <a:t>03         </a:t>
            </a:r>
            <a:r>
              <a:rPr 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rPr>
              <a:t>分行业上云图谱</a:t>
            </a:r>
            <a:endParaRPr 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2"/>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3"/>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4"/>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177020" cy="495300"/>
          </a:xfrm>
        </p:spPr>
        <p:txBody>
          <a:bodyPr vert="horz" wrap="square" lIns="91440" tIns="45720" rIns="91440" bIns="45720" anchor="ctr" anchorCtr="0">
            <a:noAutofit/>
          </a:bodyPr>
          <a:lstStyle/>
          <a:p>
            <a:pPr algn="l" eaLnBrk="1" hangingPunct="1"/>
            <a:r>
              <a:rPr lang="zh-CN" dirty="0">
                <a:solidFill>
                  <a:schemeClr val="accent6"/>
                </a:solidFill>
              </a:rPr>
              <a:t>省战客</a:t>
            </a:r>
            <a:r>
              <a:rPr lang="zh-CN" dirty="0"/>
              <a:t>上云画像：</a:t>
            </a:r>
            <a:r>
              <a:rPr lang="zh-CN" dirty="0"/>
              <a:t>云产品渗透极低，存在大量空白市场</a:t>
            </a:r>
            <a:endParaRPr lang="zh-CN" dirty="0"/>
          </a:p>
        </p:txBody>
      </p:sp>
      <p:sp>
        <p:nvSpPr>
          <p:cNvPr id="3" name="文本框 2"/>
          <p:cNvSpPr txBox="1"/>
          <p:nvPr/>
        </p:nvSpPr>
        <p:spPr>
          <a:xfrm>
            <a:off x="-81915" y="940435"/>
            <a:ext cx="12373610" cy="737235"/>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省战客目标客户累计</a:t>
            </a:r>
            <a:r>
              <a:rPr lang="en-US" altLang="zh-CN" sz="1400" b="1">
                <a:solidFill>
                  <a:srgbClr val="0070C0"/>
                </a:solidFill>
                <a:latin typeface="微软雅黑" panose="020B0503020204020204" charset="-122"/>
                <a:ea typeface="微软雅黑" panose="020B0503020204020204" charset="-122"/>
                <a:sym typeface="+mn-ea"/>
              </a:rPr>
              <a:t>360</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100%</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14.7%</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6</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58.49%</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88.6</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5"/>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6"/>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大量空白市场未拓展，</a:t>
            </a:r>
            <a:r>
              <a:rPr lang="zh-CN" altLang="en-US" sz="1200" b="1" u="sng" dirty="0">
                <a:solidFill>
                  <a:srgbClr val="0070C0"/>
                </a:solidFill>
                <a:latin typeface="微软雅黑" panose="020B0503020204020204" charset="-122"/>
                <a:ea typeface="微软雅黑" panose="020B0503020204020204" charset="-122"/>
                <a:sym typeface="+mn-ea"/>
              </a:rPr>
              <a:t>行业价值挖掘不足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7"/>
            </p:custDataLst>
          </p:nvPr>
        </p:nvGraphicFramePr>
        <p:xfrm>
          <a:off x="372110" y="4566920"/>
          <a:ext cx="5534660" cy="2176780"/>
        </p:xfrm>
        <a:graphic>
          <a:graphicData uri="http://schemas.openxmlformats.org/drawingml/2006/table">
            <a:tbl>
              <a:tblPr firstRow="1" bandRow="1">
                <a:tableStyleId>{7DF18680-E054-41AD-8BC1-D1AEF772440D}</a:tableStyleId>
              </a:tblPr>
              <a:tblGrid>
                <a:gridCol w="925195"/>
                <a:gridCol w="577850"/>
                <a:gridCol w="575310"/>
                <a:gridCol w="577215"/>
                <a:gridCol w="575945"/>
                <a:gridCol w="575945"/>
                <a:gridCol w="575310"/>
                <a:gridCol w="575945"/>
                <a:gridCol w="575945"/>
              </a:tblGrid>
              <a:tr h="455930">
                <a:tc>
                  <a:txBody>
                    <a:bodyPr/>
                    <a:p>
                      <a:pPr indent="0" algn="ctr">
                        <a:buNone/>
                      </a:pPr>
                      <a:r>
                        <a:rPr lang="zh-CN" sz="1000">
                          <a:latin typeface="微软雅黑" panose="020B0503020204020204" charset="-122"/>
                          <a:ea typeface="微软雅黑" panose="020B0503020204020204" charset="-122"/>
                        </a:rPr>
                        <a:t>重点目标行业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党政</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sym typeface="+mn-ea"/>
                        </a:rPr>
                        <a:t>治理</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sym typeface="+mn-ea"/>
                        </a:rPr>
                        <a:t>互联网</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交通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保障</a:t>
                      </a:r>
                      <a:endParaRPr lang="zh-CN" altLang="en-US" sz="1000">
                        <a:latin typeface="微软雅黑" panose="020B0503020204020204" charset="-122"/>
                        <a:ea typeface="微软雅黑" panose="020B0503020204020204" charset="-122"/>
                      </a:endParaRPr>
                    </a:p>
                  </a:txBody>
                  <a:tcPr marL="12700" marR="12700" marT="12700" vert="horz" anchor="ctr" anchorCtr="0"/>
                </a:tc>
              </a:tr>
              <a:tr h="455295">
                <a:tc>
                  <a:txBody>
                    <a:bodyPr/>
                    <a:p>
                      <a:pPr indent="0" algn="ctr">
                        <a:buNone/>
                      </a:pPr>
                      <a:r>
                        <a:rPr lang="zh-CN" sz="1000">
                          <a:latin typeface="微软雅黑" panose="020B0503020204020204" charset="-122"/>
                          <a:ea typeface="微软雅黑" panose="020B0503020204020204" charset="-122"/>
                        </a:rPr>
                        <a:t>目标市场规模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94</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38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60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27</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2</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5</a:t>
                      </a:r>
                      <a:endParaRPr lang="en-US" altLang="en-US" sz="1000">
                        <a:latin typeface="微软雅黑" panose="020B0503020204020204" charset="-122"/>
                        <a:ea typeface="微软雅黑" panose="020B0503020204020204" charset="-122"/>
                      </a:endParaRPr>
                    </a:p>
                  </a:txBody>
                  <a:tcPr marL="12700" marR="12700" marT="12700" vert="horz" anchor="ctr" anchorCtr="0"/>
                </a:tc>
              </a:tr>
              <a:tr h="354330">
                <a:tc>
                  <a:txBody>
                    <a:bodyPr/>
                    <a:p>
                      <a:pPr indent="0" algn="ctr">
                        <a:buNone/>
                      </a:pPr>
                      <a:r>
                        <a:rPr lang="zh-CN" altLang="en-US" sz="1000" b="0">
                          <a:solidFill>
                            <a:schemeClr val="tx1"/>
                          </a:solidFill>
                          <a:latin typeface="微软雅黑" panose="020B0503020204020204" charset="-122"/>
                          <a:ea typeface="微软雅黑" panose="020B0503020204020204" charset="-122"/>
                        </a:rPr>
                        <a:t>建档率</a:t>
                      </a:r>
                      <a:endParaRPr lang="zh-CN"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100%</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sym typeface="+mn-ea"/>
                        </a:rPr>
                        <a:t>100%</a:t>
                      </a:r>
                      <a:endParaRPr lang="en-US" altLang="en-US" sz="1000" b="0">
                        <a:solidFill>
                          <a:schemeClr val="tx1"/>
                        </a:solidFill>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sym typeface="+mn-ea"/>
                        </a:rPr>
                        <a:t>100%</a:t>
                      </a:r>
                      <a:endParaRPr lang="en-US" altLang="en-US" sz="1000" b="0">
                        <a:solidFill>
                          <a:schemeClr val="tx1"/>
                        </a:solidFill>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sym typeface="+mn-ea"/>
                        </a:rPr>
                        <a:t>100%</a:t>
                      </a:r>
                      <a:endParaRPr lang="en-US" altLang="en-US" sz="1000" b="0">
                        <a:solidFill>
                          <a:schemeClr val="tx1"/>
                        </a:solidFill>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100%</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sym typeface="+mn-ea"/>
                        </a:rPr>
                        <a:t>100%</a:t>
                      </a:r>
                      <a:endParaRPr lang="en-US" altLang="en-US" sz="1000" b="0">
                        <a:solidFill>
                          <a:schemeClr val="tx1"/>
                        </a:solidFill>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sym typeface="+mn-ea"/>
                        </a:rPr>
                        <a:t>100%</a:t>
                      </a:r>
                      <a:endParaRPr lang="en-US" altLang="en-US" sz="1000" b="0">
                        <a:solidFill>
                          <a:schemeClr val="tx1"/>
                        </a:solidFill>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sym typeface="+mn-ea"/>
                        </a:rPr>
                        <a:t>100%</a:t>
                      </a:r>
                      <a:endParaRPr lang="en-US" altLang="en-US" sz="1000" b="0">
                        <a:solidFill>
                          <a:schemeClr val="tx1"/>
                        </a:solidFill>
                        <a:latin typeface="微软雅黑" panose="020B0503020204020204" charset="-122"/>
                        <a:ea typeface="微软雅黑" panose="020B0503020204020204" charset="-122"/>
                        <a:sym typeface="+mn-ea"/>
                      </a:endParaRPr>
                    </a:p>
                  </a:txBody>
                  <a:tcPr marL="12700" marR="12700" marT="12700" vert="horz" anchor="ctr" anchorCtr="0"/>
                </a:tc>
              </a:tr>
              <a:tr h="455295">
                <a:tc>
                  <a:txBody>
                    <a:bodyPr/>
                    <a:p>
                      <a:pPr indent="0" algn="ctr">
                        <a:buNone/>
                      </a:pPr>
                      <a:r>
                        <a:rPr lang="zh-CN" sz="1000" b="1">
                          <a:solidFill>
                            <a:srgbClr val="FF0000"/>
                          </a:solidFill>
                          <a:latin typeface="微软雅黑" panose="020B0503020204020204" charset="-122"/>
                          <a:ea typeface="微软雅黑" panose="020B0503020204020204" charset="-122"/>
                        </a:rPr>
                        <a:t>云计算渗透率</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5.3%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13.3%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7.4%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r h="455930">
                <a:tc>
                  <a:txBody>
                    <a:bodyPr/>
                    <a:p>
                      <a:pPr indent="0" algn="ctr">
                        <a:buNone/>
                      </a:pPr>
                      <a:r>
                        <a:rPr lang="zh-CN" altLang="en-US" sz="1000" b="1">
                          <a:solidFill>
                            <a:srgbClr val="FF0000"/>
                          </a:solidFill>
                          <a:latin typeface="微软雅黑" panose="020B0503020204020204" charset="-122"/>
                          <a:ea typeface="微软雅黑" panose="020B0503020204020204" charset="-122"/>
                        </a:rPr>
                        <a:t>平均贡献</a:t>
                      </a:r>
                      <a:r>
                        <a:rPr lang="en-US" altLang="zh-CN" sz="1000" b="1">
                          <a:solidFill>
                            <a:srgbClr val="FF0000"/>
                          </a:solidFill>
                          <a:latin typeface="微软雅黑" panose="020B0503020204020204" charset="-122"/>
                          <a:ea typeface="微软雅黑" panose="020B0503020204020204" charset="-122"/>
                        </a:rPr>
                        <a:t>/</a:t>
                      </a:r>
                      <a:r>
                        <a:rPr lang="zh-CN" altLang="en-US" sz="1000" b="1">
                          <a:solidFill>
                            <a:srgbClr val="FF0000"/>
                          </a:solidFill>
                          <a:latin typeface="微软雅黑" panose="020B0503020204020204" charset="-122"/>
                          <a:ea typeface="微软雅黑" panose="020B0503020204020204" charset="-122"/>
                        </a:rPr>
                        <a:t>万元</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126,.5</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2735</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8.79</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1.58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3" name="矩形 12"/>
          <p:cNvSpPr/>
          <p:nvPr>
            <p:custDataLst>
              <p:tags r:id="rId8"/>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9"/>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10"/>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1"/>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065530" y="1865630"/>
            <a:ext cx="42849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行业分布呈现</a:t>
            </a:r>
            <a:r>
              <a:rPr lang="en-US" altLang="zh-CN" sz="1200" b="1" u="sng" dirty="0">
                <a:solidFill>
                  <a:srgbClr val="0070C0"/>
                </a:solidFill>
                <a:latin typeface="微软雅黑" panose="020B0503020204020204" charset="-122"/>
                <a:ea typeface="微软雅黑" panose="020B0503020204020204" charset="-122"/>
                <a:sym typeface="+mn-ea"/>
              </a:rPr>
              <a:t>"</a:t>
            </a:r>
            <a:r>
              <a:rPr lang="zh-CN" altLang="en-US" sz="1200" b="1" u="sng" dirty="0">
                <a:solidFill>
                  <a:srgbClr val="0070C0"/>
                </a:solidFill>
                <a:latin typeface="微软雅黑" panose="020B0503020204020204" charset="-122"/>
                <a:ea typeface="微软雅黑" panose="020B0503020204020204" charset="-122"/>
                <a:sym typeface="+mn-ea"/>
              </a:rPr>
              <a:t>政务主导、科技引领、制造支撑</a:t>
            </a:r>
            <a:r>
              <a:rPr lang="en-US" altLang="zh-CN" sz="1200" b="1" u="sng" dirty="0">
                <a:solidFill>
                  <a:srgbClr val="0070C0"/>
                </a:solidFill>
                <a:latin typeface="微软雅黑" panose="020B0503020204020204" charset="-122"/>
                <a:ea typeface="微软雅黑" panose="020B0503020204020204" charset="-122"/>
                <a:sym typeface="+mn-ea"/>
              </a:rPr>
              <a:t>"</a:t>
            </a:r>
            <a:r>
              <a:rPr lang="zh-CN" altLang="en-US" sz="1200" b="1" u="sng" dirty="0">
                <a:solidFill>
                  <a:srgbClr val="0070C0"/>
                </a:solidFill>
                <a:latin typeface="微软雅黑" panose="020B0503020204020204" charset="-122"/>
                <a:ea typeface="微软雅黑" panose="020B0503020204020204" charset="-122"/>
                <a:sym typeface="+mn-ea"/>
              </a:rPr>
              <a:t>的三角结构</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372110" y="2329180"/>
            <a:ext cx="2877820" cy="124523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altLang="en-US" sz="1000">
                <a:solidFill>
                  <a:schemeClr val="dk1"/>
                </a:solidFill>
                <a:latin typeface="微软雅黑" panose="020B0503020204020204" charset="-122"/>
                <a:ea typeface="微软雅黑" panose="020B0503020204020204" charset="-122"/>
                <a:sym typeface="+mn-ea"/>
              </a:rPr>
              <a:t>党政机关及治理类单位占比超60%（38%+22%），科技企业（含互联网、ICT）占比达19%（15%+4%），制造业占比12%，形成以政务云为核心、工业云为延伸、科技云为补充的产业生态格局</a:t>
            </a:r>
            <a:endParaRPr lang="zh-CN" altLang="en-US" sz="1000">
              <a:solidFill>
                <a:schemeClr val="dk1"/>
              </a:solidFill>
              <a:latin typeface="微软雅黑" panose="020B0503020204020204" charset="-122"/>
              <a:ea typeface="微软雅黑" panose="020B0503020204020204" charset="-122"/>
              <a:sym typeface="+mn-ea"/>
            </a:endParaRPr>
          </a:p>
        </p:txBody>
      </p:sp>
      <p:graphicFrame>
        <p:nvGraphicFramePr>
          <p:cNvPr id="23" name="表格 22"/>
          <p:cNvGraphicFramePr/>
          <p:nvPr>
            <p:custDataLst>
              <p:tags r:id="rId12"/>
            </p:custDataLst>
          </p:nvPr>
        </p:nvGraphicFramePr>
        <p:xfrm>
          <a:off x="6377940" y="1858645"/>
          <a:ext cx="5567045" cy="4707890"/>
        </p:xfrm>
        <a:graphic>
          <a:graphicData uri="http://schemas.openxmlformats.org/drawingml/2006/table">
            <a:tbl>
              <a:tblPr firstRow="1" bandRow="1">
                <a:tableStyleId>{7DF18680-E054-41AD-8BC1-D1AEF772440D}</a:tableStyleId>
              </a:tblPr>
              <a:tblGrid>
                <a:gridCol w="508635"/>
                <a:gridCol w="1250950"/>
                <a:gridCol w="1631315"/>
                <a:gridCol w="516890"/>
                <a:gridCol w="1659255"/>
              </a:tblGrid>
              <a:tr h="56642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36830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政务云项目为主，公有云拓展</a:t>
                      </a:r>
                      <a:r>
                        <a:rPr lang="zh-CN" altLang="en-US" sz="1000">
                          <a:latin typeface="微软雅黑" panose="020B0503020204020204" charset="-122"/>
                          <a:ea typeface="微软雅黑" panose="020B0503020204020204" charset="-122"/>
                        </a:rPr>
                        <a:t>较少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省数据</a:t>
                      </a:r>
                      <a:r>
                        <a:rPr lang="zh-CN" altLang="en-US" sz="1000">
                          <a:latin typeface="微软雅黑" panose="020B0503020204020204" charset="-122"/>
                          <a:ea typeface="微软雅黑" panose="020B0503020204020204" charset="-122"/>
                        </a:rPr>
                        <a:t>中心</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省气象信息</a:t>
                      </a:r>
                      <a:r>
                        <a:rPr lang="zh-CN" altLang="en-US" sz="1000">
                          <a:latin typeface="微软雅黑" panose="020B0503020204020204" charset="-122"/>
                          <a:ea typeface="微软雅黑" panose="020B0503020204020204" charset="-122"/>
                        </a:rPr>
                        <a:t>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94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以省气象信息中心为</a:t>
                      </a:r>
                      <a:r>
                        <a:rPr lang="zh-CN" altLang="en-US" sz="1000">
                          <a:latin typeface="微软雅黑" panose="020B0503020204020204" charset="-122"/>
                          <a:ea typeface="微软雅黑" panose="020B0503020204020204" charset="-122"/>
                        </a:rPr>
                        <a:t>标杆，在其他区县复制推广。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项目为主，</a:t>
                      </a:r>
                      <a:r>
                        <a:rPr lang="zh-CN" altLang="en-US" sz="1000">
                          <a:latin typeface="微软雅黑" panose="020B0503020204020204" charset="-122"/>
                          <a:ea typeface="微软雅黑" panose="020B0503020204020204" charset="-122"/>
                          <a:sym typeface="+mn-ea"/>
                        </a:rPr>
                        <a:t>公有云拓展较少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辽宁省交通运输事务服务中心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法院（智能立案</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文书生成、</a:t>
                      </a:r>
                      <a:r>
                        <a:rPr lang="zh-CN" altLang="en-US" sz="1000">
                          <a:latin typeface="微软雅黑" panose="020B0503020204020204" charset="-122"/>
                          <a:ea typeface="微软雅黑" panose="020B0503020204020204" charset="-122"/>
                          <a:sym typeface="+mn-ea"/>
                        </a:rPr>
                        <a:t>云电脑小站</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公安（移动执法）</a:t>
                      </a:r>
                      <a:endParaRPr lang="zh-CN" altLang="en-US" sz="1000">
                        <a:latin typeface="微软雅黑" panose="020B0503020204020204" charset="-122"/>
                        <a:ea typeface="微软雅黑" panose="020B0503020204020204" charset="-122"/>
                      </a:endParaRPr>
                    </a:p>
                  </a:txBody>
                  <a:tcPr marL="12700" marR="12700" marT="12700" vert="horz" anchor="ctr" anchorCtr="0"/>
                </a:tc>
              </a:tr>
              <a:tr h="363220">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一家公有云客户，整体</a:t>
                      </a:r>
                      <a:r>
                        <a:rPr lang="zh-CN" altLang="en-US" sz="1000">
                          <a:latin typeface="微软雅黑" panose="020B0503020204020204" charset="-122"/>
                          <a:ea typeface="微软雅黑" panose="020B0503020204020204" charset="-122"/>
                        </a:rPr>
                        <a:t>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慧博云通科技股份有限公司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sym typeface="+mn-ea"/>
                        </a:rPr>
                        <a:t>全量走访，紧抓当前智算热点需求</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3632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以专业公司为主要收入贡献者，</a:t>
                      </a:r>
                      <a:r>
                        <a:rPr lang="zh-CN" altLang="en-US" sz="1000">
                          <a:latin typeface="微软雅黑" panose="020B0503020204020204" charset="-122"/>
                          <a:ea typeface="微软雅黑" panose="020B0503020204020204" charset="-122"/>
                        </a:rPr>
                        <a:t>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云能力中心（</a:t>
                      </a:r>
                      <a:r>
                        <a:rPr lang="zh-CN" altLang="en-US" sz="1000">
                          <a:latin typeface="微软雅黑" panose="020B0503020204020204" charset="-122"/>
                          <a:ea typeface="微软雅黑" panose="020B0503020204020204" charset="-122"/>
                        </a:rPr>
                        <a:t>苏研）</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60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全量走访，紧抓当前智算热点</a:t>
                      </a:r>
                      <a:r>
                        <a:rPr lang="zh-CN" altLang="en-US" sz="1000">
                          <a:latin typeface="微软雅黑" panose="020B0503020204020204" charset="-122"/>
                          <a:ea typeface="微软雅黑" panose="020B0503020204020204" charset="-122"/>
                        </a:rPr>
                        <a:t>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56388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无云收入</a:t>
                      </a:r>
                      <a:r>
                        <a:rPr lang="zh-CN" altLang="en-US" sz="1000">
                          <a:latin typeface="微软雅黑" panose="020B0503020204020204" charset="-122"/>
                          <a:ea typeface="微软雅黑" panose="020B0503020204020204" charset="-122"/>
                        </a:rPr>
                        <a:t>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无云收入客户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有网无云</a:t>
                      </a:r>
                      <a:r>
                        <a:rPr lang="zh-CN" altLang="en-US" sz="1000">
                          <a:latin typeface="微软雅黑" panose="020B0503020204020204" charset="-122"/>
                          <a:ea typeface="微软雅黑" panose="020B0503020204020204" charset="-122"/>
                        </a:rPr>
                        <a:t>客户</a:t>
                      </a:r>
                      <a:endParaRPr lang="zh-CN" altLang="en-US" sz="1000">
                        <a:latin typeface="微软雅黑" panose="020B0503020204020204" charset="-122"/>
                        <a:ea typeface="微软雅黑" panose="020B0503020204020204" charset="-122"/>
                      </a:endParaRPr>
                    </a:p>
                  </a:txBody>
                  <a:tcPr marL="12700" marR="12700" marT="12700" vert="horz" anchor="ctr" anchorCtr="0"/>
                </a:tc>
              </a:tr>
              <a:tr h="62103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sym typeface="+mn-ea"/>
                        </a:rPr>
                        <a:t>无云收入客户</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无云收入客户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sym typeface="+mn-ea"/>
                        </a:rPr>
                        <a:t>2</a:t>
                      </a:r>
                      <a:r>
                        <a:rPr lang="zh-CN" altLang="en-US" sz="1000">
                          <a:solidFill>
                            <a:srgbClr val="FF0000"/>
                          </a:solidFill>
                          <a:latin typeface="微软雅黑" panose="020B0503020204020204" charset="-122"/>
                          <a:ea typeface="微软雅黑" panose="020B0503020204020204" charset="-122"/>
                          <a:sym typeface="+mn-ea"/>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教育机构，紧抓智算和与电脑电教室</a:t>
                      </a:r>
                      <a:r>
                        <a:rPr lang="zh-CN" altLang="en-US" sz="1000">
                          <a:latin typeface="微软雅黑" panose="020B0503020204020204" charset="-122"/>
                          <a:ea typeface="微软雅黑" panose="020B0503020204020204" charset="-122"/>
                        </a:rPr>
                        <a:t>场景</a:t>
                      </a:r>
                      <a:endParaRPr lang="zh-CN" altLang="en-US" sz="1000">
                        <a:latin typeface="微软雅黑" panose="020B0503020204020204" charset="-122"/>
                        <a:ea typeface="微软雅黑" panose="020B0503020204020204" charset="-122"/>
                      </a:endParaRPr>
                    </a:p>
                  </a:txBody>
                  <a:tcPr marL="12700" marR="12700" marT="12700" vert="horz" anchor="ctr" anchorCtr="0"/>
                </a:tc>
              </a:tr>
              <a:tr h="59626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sym typeface="+mn-ea"/>
                        </a:rPr>
                        <a:t>无云收入客户</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无云收入客户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sym typeface="+mn-ea"/>
                        </a:rPr>
                        <a:t>2</a:t>
                      </a:r>
                      <a:r>
                        <a:rPr lang="zh-CN" altLang="en-US" sz="1000">
                          <a:solidFill>
                            <a:srgbClr val="FF0000"/>
                          </a:solidFill>
                          <a:latin typeface="微软雅黑" panose="020B0503020204020204" charset="-122"/>
                          <a:ea typeface="微软雅黑" panose="020B0503020204020204" charset="-122"/>
                          <a:sym typeface="+mn-ea"/>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sym typeface="+mn-ea"/>
                        </a:rPr>
                        <a:t>全量走访，紧抓当前智算热点需求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r h="749935">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sym typeface="+mn-ea"/>
                        </a:rPr>
                        <a:t>无云收入客户</a:t>
                      </a:r>
                      <a:endParaRPr lang="en-US" alt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无云收入客户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sym typeface="+mn-ea"/>
                        </a:rPr>
                        <a:t>5</a:t>
                      </a:r>
                      <a:r>
                        <a:rPr lang="zh-CN" altLang="en-US" sz="1000">
                          <a:solidFill>
                            <a:srgbClr val="FF0000"/>
                          </a:solidFill>
                          <a:latin typeface="微软雅黑" panose="020B0503020204020204" charset="-122"/>
                          <a:ea typeface="微软雅黑" panose="020B0503020204020204" charset="-122"/>
                          <a:sym typeface="+mn-ea"/>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sym typeface="+mn-ea"/>
                        </a:rPr>
                        <a:t>全量走访，紧抓当前智算热点需求</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5" name="图表 4"/>
          <p:cNvGraphicFramePr/>
          <p:nvPr/>
        </p:nvGraphicFramePr>
        <p:xfrm>
          <a:off x="3089275" y="2105025"/>
          <a:ext cx="3470910" cy="18389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32"/>
          <p:cNvSpPr/>
          <p:nvPr/>
        </p:nvSpPr>
        <p:spPr>
          <a:xfrm>
            <a:off x="5234940" y="1473835"/>
            <a:ext cx="2365375" cy="60896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ct val="87000"/>
              </a:lnSpc>
            </a:pPr>
            <a:r>
              <a:rPr sz="4400" b="1" kern="0" spc="-410" dirty="0">
                <a:solidFill>
                  <a:srgbClr val="0070C0">
                    <a:alpha val="100000"/>
                  </a:srgbClr>
                </a:solidFill>
                <a:latin typeface="微软雅黑" panose="020B0503020204020204" charset="-122"/>
                <a:ea typeface="微软雅黑" panose="020B0503020204020204" charset="-122"/>
                <a:cs typeface="微软雅黑" panose="020B0503020204020204" charset="-122"/>
              </a:rPr>
              <a:t>目</a:t>
            </a:r>
            <a:r>
              <a:rPr sz="4400" b="1" kern="0" spc="10" dirty="0">
                <a:solidFill>
                  <a:srgbClr val="0070C0">
                    <a:alpha val="100000"/>
                  </a:srgbClr>
                </a:solidFill>
                <a:latin typeface="微软雅黑" panose="020B0503020204020204" charset="-122"/>
                <a:ea typeface="微软雅黑" panose="020B0503020204020204" charset="-122"/>
                <a:cs typeface="微软雅黑" panose="020B0503020204020204" charset="-122"/>
              </a:rPr>
              <a:t>     </a:t>
            </a:r>
            <a:r>
              <a:rPr sz="4400" b="1" kern="0" spc="-110" dirty="0">
                <a:solidFill>
                  <a:srgbClr val="0070C0">
                    <a:alpha val="100000"/>
                  </a:srgbClr>
                </a:solidFill>
                <a:latin typeface="微软雅黑" panose="020B0503020204020204" charset="-122"/>
                <a:ea typeface="微软雅黑" panose="020B0503020204020204" charset="-122"/>
                <a:cs typeface="微软雅黑" panose="020B0503020204020204" charset="-122"/>
              </a:rPr>
              <a:t>录</a:t>
            </a:r>
            <a:endParaRPr lang="en-US" altLang="en-US" sz="4400" dirty="0"/>
          </a:p>
        </p:txBody>
      </p:sp>
      <p:sp>
        <p:nvSpPr>
          <p:cNvPr id="49" name="textbox 26"/>
          <p:cNvSpPr/>
          <p:nvPr/>
        </p:nvSpPr>
        <p:spPr>
          <a:xfrm>
            <a:off x="3705860" y="3572510"/>
            <a:ext cx="4886325" cy="602615"/>
          </a:xfrm>
          <a:prstGeom prst="rect">
            <a:avLst/>
          </a:prstGeom>
          <a:solidFill>
            <a:srgbClr val="0070C0"/>
          </a:solidFill>
        </p:spPr>
        <p:txBody>
          <a:bodyPr vert="horz" wrap="square" lIns="0" tIns="0" rIns="0" bIns="0"/>
          <a:lstStyle/>
          <a:p>
            <a:pPr algn="l" rtl="0" eaLnBrk="0">
              <a:lnSpc>
                <a:spcPct val="103000"/>
              </a:lnSpc>
            </a:pPr>
            <a:endParaRPr lang="en-US" altLang="en-US" sz="100" dirty="0">
              <a:solidFill>
                <a:schemeClr val="bg1"/>
              </a:solidFill>
            </a:endParaRPr>
          </a:p>
          <a:p>
            <a:pPr marL="12700" eaLnBrk="0">
              <a:lnSpc>
                <a:spcPts val="3875"/>
              </a:lnSpc>
            </a:pP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alt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rPr>
              <a:t>02         </a:t>
            </a: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sym typeface="+mn-ea"/>
              </a:rPr>
              <a:t>分地市市场画像</a:t>
            </a:r>
            <a:endPar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1" name="textbox 26"/>
          <p:cNvSpPr/>
          <p:nvPr/>
        </p:nvSpPr>
        <p:spPr>
          <a:xfrm>
            <a:off x="3705860" y="2587625"/>
            <a:ext cx="4886325" cy="602615"/>
          </a:xfrm>
          <a:prstGeom prst="rect">
            <a:avLst/>
          </a:prstGeom>
          <a:solidFill>
            <a:srgbClr val="0070C0"/>
          </a:solidFill>
        </p:spPr>
        <p:txBody>
          <a:bodyPr vert="horz" wrap="square" lIns="0" tIns="0" rIns="0" bIns="0"/>
          <a:lstStyle/>
          <a:p>
            <a:pPr algn="l" rtl="0" eaLnBrk="0">
              <a:lnSpc>
                <a:spcPct val="103000"/>
              </a:lnSpc>
            </a:pPr>
            <a:endParaRPr lang="en-US" altLang="en-US" sz="100" dirty="0">
              <a:solidFill>
                <a:schemeClr val="bg1"/>
              </a:solidFill>
            </a:endParaRPr>
          </a:p>
          <a:p>
            <a:pPr marL="12700" eaLnBrk="0">
              <a:lnSpc>
                <a:spcPts val="3875"/>
              </a:lnSpc>
            </a:pPr>
            <a:r>
              <a:rPr 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 </a:t>
            </a:r>
            <a:r>
              <a:rPr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01       </a:t>
            </a:r>
            <a:r>
              <a:rPr 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全省发展情况</a:t>
            </a:r>
            <a:endPar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 name="textbox 26"/>
          <p:cNvSpPr/>
          <p:nvPr/>
        </p:nvSpPr>
        <p:spPr>
          <a:xfrm>
            <a:off x="3703955" y="4557395"/>
            <a:ext cx="4886325" cy="602615"/>
          </a:xfrm>
          <a:prstGeom prst="rect">
            <a:avLst/>
          </a:prstGeom>
          <a:solidFill>
            <a:srgbClr val="0070C0"/>
          </a:solidFill>
        </p:spPr>
        <p:txBody>
          <a:bodyPr vert="horz" wrap="square" lIns="0" tIns="0" rIns="0" bIns="0"/>
          <a:p>
            <a:pPr algn="l" rtl="0" eaLnBrk="0">
              <a:lnSpc>
                <a:spcPct val="103000"/>
              </a:lnSpc>
            </a:pPr>
            <a:endParaRPr lang="en-US" altLang="en-US" sz="100" dirty="0">
              <a:solidFill>
                <a:schemeClr val="bg1"/>
              </a:solidFill>
            </a:endParaRPr>
          </a:p>
          <a:p>
            <a:pPr marL="12700" eaLnBrk="0">
              <a:lnSpc>
                <a:spcPts val="3875"/>
              </a:lnSpc>
            </a:pP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altLang="zh-CN" sz="3600" b="1" kern="0" spc="140" baseline="6000" dirty="0">
                <a:solidFill>
                  <a:srgbClr val="FFFF00"/>
                </a:solidFill>
                <a:latin typeface="微软雅黑" panose="020B0503020204020204" charset="-122"/>
                <a:ea typeface="微软雅黑" panose="020B0503020204020204" charset="-122"/>
                <a:cs typeface="微软雅黑" panose="020B0503020204020204" charset="-122"/>
              </a:rPr>
              <a:t>03         </a:t>
            </a:r>
            <a:r>
              <a:rPr lang="zh-CN" sz="3600" b="1" kern="0" spc="140" baseline="6000" dirty="0">
                <a:solidFill>
                  <a:srgbClr val="FFFF00"/>
                </a:solidFill>
                <a:latin typeface="微软雅黑" panose="020B0503020204020204" charset="-122"/>
                <a:ea typeface="微软雅黑" panose="020B0503020204020204" charset="-122"/>
                <a:cs typeface="微软雅黑" panose="020B0503020204020204" charset="-122"/>
              </a:rPr>
              <a:t>分行业上云图谱</a:t>
            </a:r>
            <a:endParaRPr lang="zh-CN" sz="3600" b="1" kern="0" spc="140" baseline="6000" dirty="0">
              <a:solidFill>
                <a:srgbClr val="FFFF00"/>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altLang="en-US" dirty="0" smtClean="0">
                <a:solidFill>
                  <a:schemeClr val="accent6"/>
                </a:solidFill>
              </a:rPr>
              <a:t>党政</a:t>
            </a:r>
            <a:r>
              <a:rPr lang="zh-CN" altLang="en-US" dirty="0" smtClean="0"/>
              <a:t>行业</a:t>
            </a:r>
            <a:r>
              <a:rPr lang="zh-CN" altLang="en-US" dirty="0"/>
              <a:t>上云图谱</a:t>
            </a:r>
            <a:endParaRPr lang="zh-CN" altLang="en-US" dirty="0"/>
          </a:p>
        </p:txBody>
      </p:sp>
      <p:sp>
        <p:nvSpPr>
          <p:cNvPr id="3" name="文本框 2"/>
          <p:cNvSpPr txBox="1"/>
          <p:nvPr/>
        </p:nvSpPr>
        <p:spPr>
          <a:xfrm>
            <a:off x="523875" y="883285"/>
            <a:ext cx="11068685" cy="415498"/>
          </a:xfrm>
          <a:prstGeom prst="rect">
            <a:avLst/>
          </a:prstGeom>
          <a:noFill/>
        </p:spPr>
        <p:txBody>
          <a:bodyPr wrap="square" rtlCol="0" anchor="t">
            <a:spAutoFit/>
          </a:bodyPr>
          <a:lstStyle/>
          <a:p>
            <a:pPr marL="285750" indent="-285750">
              <a:lnSpc>
                <a:spcPct val="150000"/>
              </a:lnSpc>
              <a:buClrTx/>
              <a:buSzTx/>
              <a:buFont typeface="Wingdings" panose="05000000000000000000" charset="0"/>
              <a:buChar char="Ø"/>
            </a:pPr>
            <a:r>
              <a:rPr lang="zh-CN" altLang="en-US" sz="1400" b="1" dirty="0" smtClean="0">
                <a:solidFill>
                  <a:srgbClr val="0070C0"/>
                </a:solidFill>
                <a:latin typeface="微软雅黑" panose="020B0503020204020204" charset="-122"/>
                <a:ea typeface="微软雅黑" panose="020B0503020204020204" charset="-122"/>
                <a:sym typeface="+mn-ea"/>
              </a:rPr>
              <a:t>党政行业全省建档客户</a:t>
            </a:r>
            <a:r>
              <a:rPr lang="en-US" altLang="zh-CN" sz="1400" b="1" dirty="0" smtClean="0">
                <a:solidFill>
                  <a:srgbClr val="0070C0"/>
                </a:solidFill>
                <a:latin typeface="微软雅黑" panose="020B0503020204020204" charset="-122"/>
                <a:ea typeface="微软雅黑" panose="020B0503020204020204" charset="-122"/>
                <a:sym typeface="+mn-ea"/>
              </a:rPr>
              <a:t>6725</a:t>
            </a:r>
            <a:r>
              <a:rPr lang="zh-CN" altLang="en-US" sz="1400" b="1" dirty="0" smtClean="0">
                <a:solidFill>
                  <a:srgbClr val="0070C0"/>
                </a:solidFill>
                <a:latin typeface="微软雅黑" panose="020B0503020204020204" charset="-122"/>
                <a:ea typeface="微软雅黑" panose="020B0503020204020204" charset="-122"/>
                <a:sym typeface="+mn-ea"/>
              </a:rPr>
              <a:t>家，渗透客户</a:t>
            </a:r>
            <a:r>
              <a:rPr lang="en-US" altLang="zh-CN" sz="1400" b="1" dirty="0" smtClean="0">
                <a:solidFill>
                  <a:srgbClr val="0070C0"/>
                </a:solidFill>
                <a:latin typeface="微软雅黑" panose="020B0503020204020204" charset="-122"/>
                <a:ea typeface="微软雅黑" panose="020B0503020204020204" charset="-122"/>
                <a:sym typeface="+mn-ea"/>
              </a:rPr>
              <a:t>874</a:t>
            </a:r>
            <a:r>
              <a:rPr lang="zh-CN" altLang="en-US" sz="1400" b="1" dirty="0" smtClean="0">
                <a:solidFill>
                  <a:srgbClr val="0070C0"/>
                </a:solidFill>
                <a:latin typeface="微软雅黑" panose="020B0503020204020204" charset="-122"/>
                <a:ea typeface="微软雅黑" panose="020B0503020204020204" charset="-122"/>
                <a:sym typeface="+mn-ea"/>
              </a:rPr>
              <a:t>家，渗透率</a:t>
            </a:r>
            <a:r>
              <a:rPr lang="en-US" altLang="zh-CN" sz="1400" b="1" dirty="0" smtClean="0">
                <a:solidFill>
                  <a:srgbClr val="0070C0"/>
                </a:solidFill>
                <a:latin typeface="微软雅黑" panose="020B0503020204020204" charset="-122"/>
                <a:ea typeface="微软雅黑" panose="020B0503020204020204" charset="-122"/>
                <a:sym typeface="+mn-ea"/>
              </a:rPr>
              <a:t>13%</a:t>
            </a:r>
            <a:r>
              <a:rPr lang="zh-CN" altLang="en-US" sz="1400" b="1" dirty="0" smtClean="0">
                <a:solidFill>
                  <a:srgbClr val="0070C0"/>
                </a:solidFill>
                <a:latin typeface="微软雅黑" panose="020B0503020204020204" charset="-122"/>
                <a:ea typeface="微软雅黑" panose="020B0503020204020204" charset="-122"/>
                <a:sym typeface="+mn-ea"/>
              </a:rPr>
              <a:t>，带来收入</a:t>
            </a:r>
            <a:r>
              <a:rPr lang="en-US" altLang="zh-CN" sz="1400" b="1" dirty="0" smtClean="0">
                <a:solidFill>
                  <a:srgbClr val="0070C0"/>
                </a:solidFill>
                <a:latin typeface="微软雅黑" panose="020B0503020204020204" charset="-122"/>
                <a:ea typeface="微软雅黑" panose="020B0503020204020204" charset="-122"/>
                <a:sym typeface="+mn-ea"/>
              </a:rPr>
              <a:t>3203</a:t>
            </a:r>
            <a:r>
              <a:rPr lang="zh-CN" altLang="en-US" sz="1400" b="1" dirty="0" smtClean="0">
                <a:solidFill>
                  <a:srgbClr val="0070C0"/>
                </a:solidFill>
                <a:latin typeface="微软雅黑" panose="020B0503020204020204" charset="-122"/>
                <a:ea typeface="微软雅黑" panose="020B0503020204020204" charset="-122"/>
                <a:sym typeface="+mn-ea"/>
              </a:rPr>
              <a:t>万元，价值贡献率</a:t>
            </a:r>
            <a:r>
              <a:rPr lang="en-US" altLang="zh-CN" sz="1400" b="1" dirty="0" smtClean="0">
                <a:solidFill>
                  <a:srgbClr val="0070C0"/>
                </a:solidFill>
                <a:latin typeface="微软雅黑" panose="020B0503020204020204" charset="-122"/>
                <a:ea typeface="微软雅黑" panose="020B0503020204020204" charset="-122"/>
                <a:sym typeface="+mn-ea"/>
              </a:rPr>
              <a:t>16%</a:t>
            </a:r>
            <a:r>
              <a:rPr lang="zh-CN" altLang="en-US" sz="1400" b="1" dirty="0" smtClean="0">
                <a:solidFill>
                  <a:srgbClr val="0070C0"/>
                </a:solidFill>
                <a:latin typeface="微软雅黑" panose="020B0503020204020204" charset="-122"/>
                <a:ea typeface="微软雅黑" panose="020B0503020204020204" charset="-122"/>
                <a:sym typeface="+mn-ea"/>
              </a:rPr>
              <a:t>，平均每家客户贡献</a:t>
            </a:r>
            <a:r>
              <a:rPr lang="en-US" altLang="zh-CN" sz="1400" b="1" dirty="0" smtClean="0">
                <a:solidFill>
                  <a:srgbClr val="0070C0"/>
                </a:solidFill>
                <a:latin typeface="微软雅黑" panose="020B0503020204020204" charset="-122"/>
                <a:ea typeface="微软雅黑" panose="020B0503020204020204" charset="-122"/>
                <a:sym typeface="+mn-ea"/>
              </a:rPr>
              <a:t>22</a:t>
            </a:r>
            <a:r>
              <a:rPr lang="zh-CN" altLang="en-US" sz="1400" b="1" dirty="0" smtClean="0">
                <a:solidFill>
                  <a:srgbClr val="0070C0"/>
                </a:solidFill>
                <a:latin typeface="微软雅黑" panose="020B0503020204020204" charset="-122"/>
                <a:ea typeface="微软雅黑" panose="020B0503020204020204" charset="-122"/>
                <a:sym typeface="+mn-ea"/>
              </a:rPr>
              <a:t>万元。</a:t>
            </a:r>
            <a:endParaRPr lang="en-US" altLang="zh-CN" sz="1400" b="1" dirty="0">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4"/>
            </p:custDataLst>
          </p:nvPr>
        </p:nvSpPr>
        <p:spPr>
          <a:xfrm>
            <a:off x="36195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5"/>
            </p:custDataLst>
          </p:nvPr>
        </p:nvSpPr>
        <p:spPr>
          <a:xfrm>
            <a:off x="361950" y="1435735"/>
            <a:ext cx="5744210" cy="377190"/>
          </a:xfrm>
          <a:prstGeom prst="rect">
            <a:avLst/>
          </a:prstGeom>
          <a:solidFill>
            <a:srgbClr val="0070BF"/>
          </a:solidFill>
          <a:ln>
            <a:noFill/>
          </a:ln>
        </p:spPr>
        <p:txBody>
          <a:bodyPr wrap="square" anchor="ctr" anchorCtr="0">
            <a:noAutofit/>
          </a:bodyPr>
          <a:lstStyle/>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8" name="文本框 7"/>
          <p:cNvSpPr txBox="1"/>
          <p:nvPr/>
        </p:nvSpPr>
        <p:spPr>
          <a:xfrm>
            <a:off x="608965" y="1852766"/>
            <a:ext cx="5299075" cy="307777"/>
          </a:xfrm>
          <a:prstGeom prst="rect">
            <a:avLst/>
          </a:prstGeom>
          <a:noFill/>
        </p:spPr>
        <p:txBody>
          <a:bodyPr wrap="square" rtlCol="0" anchor="t">
            <a:spAutoFit/>
          </a:bodyPr>
          <a:lstStyle/>
          <a:p>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1</a:t>
            </a:r>
            <a:r>
              <a:rPr lang="zh-CN" altLang="en-US" sz="1400" b="1" dirty="0" smtClean="0">
                <a:solidFill>
                  <a:schemeClr val="tx1"/>
                </a:solidFill>
                <a:latin typeface="微软雅黑" panose="020B0503020204020204" charset="-122"/>
                <a:ea typeface="微软雅黑" panose="020B0503020204020204" charset="-122"/>
                <a:cs typeface="Arial" panose="020B0604020202020204" pitchFamily="34" charset="0"/>
                <a:sym typeface="+mn-ea"/>
              </a:rPr>
              <a:t>：</a:t>
            </a:r>
            <a:r>
              <a:rPr lang="zh-CN" altLang="en-US" sz="1400" b="1" dirty="0" smtClean="0">
                <a:latin typeface="微软雅黑" panose="020B0503020204020204" charset="-122"/>
                <a:ea typeface="微软雅黑" panose="020B0503020204020204" charset="-122"/>
                <a:cs typeface="Arial" panose="020B0604020202020204" pitchFamily="34" charset="0"/>
                <a:sym typeface="+mn-ea"/>
              </a:rPr>
              <a:t>辽阳</a:t>
            </a:r>
            <a:r>
              <a:rPr lang="zh-CN" altLang="en-US" sz="1400" b="1" dirty="0" smtClean="0">
                <a:latin typeface="微软雅黑" panose="020B0503020204020204" charset="-122"/>
                <a:ea typeface="微软雅黑" panose="020B0503020204020204" charset="-122"/>
                <a:cs typeface="Arial" panose="020B0604020202020204" pitchFamily="34" charset="0"/>
              </a:rPr>
              <a:t>城市大脑云资源</a:t>
            </a:r>
            <a:r>
              <a:rPr lang="zh-CN" altLang="zh-CN" sz="1400" b="1" dirty="0" smtClean="0">
                <a:latin typeface="微软雅黑" panose="020B0503020204020204" charset="-122"/>
                <a:ea typeface="微软雅黑" panose="020B0503020204020204" charset="-122"/>
                <a:cs typeface="Arial" panose="020B0604020202020204" pitchFamily="34" charset="0"/>
              </a:rPr>
              <a:t>服务</a:t>
            </a:r>
            <a:r>
              <a:rPr lang="zh-CN" altLang="zh-CN" sz="1400" b="1" dirty="0">
                <a:latin typeface="微软雅黑" panose="020B0503020204020204" charset="-122"/>
                <a:ea typeface="微软雅黑" panose="020B0503020204020204" charset="-122"/>
                <a:cs typeface="Arial" panose="020B0604020202020204" pitchFamily="34" charset="0"/>
              </a:rPr>
              <a:t>项目 </a:t>
            </a:r>
            <a:endParaRPr lang="zh-CN" altLang="en-US" sz="1400" b="1" dirty="0">
              <a:latin typeface="微软雅黑" panose="020B0503020204020204" charset="-122"/>
              <a:ea typeface="微软雅黑" panose="020B0503020204020204" charset="-122"/>
              <a:cs typeface="Arial" panose="020B0604020202020204" pitchFamily="34" charset="0"/>
              <a:sym typeface="+mn-ea"/>
            </a:endParaRPr>
          </a:p>
        </p:txBody>
      </p:sp>
      <p:sp>
        <p:nvSpPr>
          <p:cNvPr id="10" name="矩形 9"/>
          <p:cNvSpPr/>
          <p:nvPr>
            <p:custDataLst>
              <p:tags r:id="rId6"/>
            </p:custDataLst>
          </p:nvPr>
        </p:nvSpPr>
        <p:spPr>
          <a:xfrm>
            <a:off x="631190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custDataLst>
              <p:tags r:id="rId7"/>
            </p:custDataLst>
          </p:nvPr>
        </p:nvSpPr>
        <p:spPr>
          <a:xfrm>
            <a:off x="6311900" y="1435735"/>
            <a:ext cx="5744210" cy="377190"/>
          </a:xfrm>
          <a:prstGeom prst="rect">
            <a:avLst/>
          </a:prstGeom>
          <a:solidFill>
            <a:srgbClr val="0070BF"/>
          </a:solidFill>
          <a:ln>
            <a:noFill/>
          </a:ln>
        </p:spPr>
        <p:txBody>
          <a:bodyPr wrap="square" anchor="ctr" anchorCtr="0">
            <a:noAutofit/>
          </a:bodyPr>
          <a:lstStyle/>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graphicFrame>
        <p:nvGraphicFramePr>
          <p:cNvPr id="32" name="表格 31"/>
          <p:cNvGraphicFramePr/>
          <p:nvPr>
            <p:custDataLst>
              <p:tags r:id="rId8"/>
            </p:custDataLst>
          </p:nvPr>
        </p:nvGraphicFramePr>
        <p:xfrm>
          <a:off x="608965" y="2237276"/>
          <a:ext cx="5252720" cy="2194560"/>
        </p:xfrm>
        <a:graphic>
          <a:graphicData uri="http://schemas.openxmlformats.org/drawingml/2006/table">
            <a:tbl>
              <a:tblPr firstRow="1" bandRow="1">
                <a:tableStyleId>{F5AB1C69-6EDB-4FF4-983F-18BD219EF322}</a:tableStyleId>
              </a:tblPr>
              <a:tblGrid>
                <a:gridCol w="861060"/>
                <a:gridCol w="4391660"/>
              </a:tblGrid>
              <a:tr h="274320">
                <a:tc>
                  <a:txBody>
                    <a:bodyPr/>
                    <a:lstStyle/>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国建数字科技有限公司，</a:t>
                      </a:r>
                      <a:r>
                        <a:rPr lang="en-US" altLang="zh-CN" sz="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5</a:t>
                      </a:r>
                      <a:r>
                        <a:rPr lang="zh-CN" altLang="en-US" sz="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年协议期项目移动云收入</a:t>
                      </a:r>
                      <a:r>
                        <a:rPr lang="en-US" altLang="zh-CN" sz="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3785</a:t>
                      </a:r>
                      <a:r>
                        <a:rPr lang="zh-CN" altLang="en-US" sz="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万元 </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tc>
              </a:tr>
              <a:tr h="457200">
                <a:tc>
                  <a:txBody>
                    <a:bodyPr/>
                    <a:lstStyle/>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b="0" dirty="0" smtClean="0">
                          <a:latin typeface="微软雅黑" panose="020B0503020204020204" charset="-122"/>
                          <a:ea typeface="微软雅黑" panose="020B0503020204020204" charset="-122"/>
                          <a:sym typeface="+mn-ea"/>
                        </a:rPr>
                        <a:t>按照新型智慧城市总体架构“1+N模式”，打造感知、联通、计算、运用</a:t>
                      </a:r>
                      <a:r>
                        <a:rPr lang="zh-CN" altLang="en-US" sz="1200" b="0" dirty="0" smtClean="0">
                          <a:solidFill>
                            <a:srgbClr val="C00000"/>
                          </a:solidFill>
                          <a:latin typeface="微软雅黑" panose="020B0503020204020204" charset="-122"/>
                          <a:ea typeface="微软雅黑" panose="020B0503020204020204" charset="-122"/>
                          <a:sym typeface="+mn-ea"/>
                        </a:rPr>
                        <a:t>“四位一体”的城市大脑</a:t>
                      </a:r>
                      <a:r>
                        <a:rPr lang="zh-CN" altLang="en-US" sz="1200" b="0" dirty="0" smtClean="0">
                          <a:latin typeface="微软雅黑" panose="020B0503020204020204" charset="-122"/>
                          <a:ea typeface="微软雅黑" panose="020B0503020204020204" charset="-122"/>
                          <a:sym typeface="+mn-ea"/>
                        </a:rPr>
                        <a:t>，围绕经济、政治、文化、社会、生态和政府运行</a:t>
                      </a:r>
                      <a:r>
                        <a:rPr lang="zh-CN" altLang="en-US" sz="1200" b="0" dirty="0" smtClean="0">
                          <a:solidFill>
                            <a:srgbClr val="C00000"/>
                          </a:solidFill>
                          <a:latin typeface="微软雅黑" panose="020B0503020204020204" charset="-122"/>
                          <a:ea typeface="微软雅黑" panose="020B0503020204020204" charset="-122"/>
                          <a:sym typeface="+mn-ea"/>
                        </a:rPr>
                        <a:t>6大重点应用领域</a:t>
                      </a:r>
                      <a:r>
                        <a:rPr lang="zh-CN" altLang="en-US" sz="1200" b="0" dirty="0" smtClean="0">
                          <a:latin typeface="微软雅黑" panose="020B0503020204020204" charset="-122"/>
                          <a:ea typeface="微软雅黑" panose="020B0503020204020204" charset="-122"/>
                          <a:sym typeface="+mn-ea"/>
                        </a:rPr>
                        <a:t>开展</a:t>
                      </a:r>
                      <a:r>
                        <a:rPr lang="zh-CN" altLang="en-US" sz="1200" b="0" dirty="0" smtClean="0">
                          <a:solidFill>
                            <a:srgbClr val="C00000"/>
                          </a:solidFill>
                          <a:latin typeface="微软雅黑" panose="020B0503020204020204" charset="-122"/>
                          <a:ea typeface="微软雅黑" panose="020B0503020204020204" charset="-122"/>
                          <a:sym typeface="+mn-ea"/>
                        </a:rPr>
                        <a:t>20项智慧应用场景建设</a:t>
                      </a:r>
                      <a:r>
                        <a:rPr lang="zh-CN" altLang="en-US" sz="1200" b="0" dirty="0" smtClean="0">
                          <a:latin typeface="微软雅黑" panose="020B0503020204020204" charset="-122"/>
                          <a:ea typeface="微软雅黑" panose="020B0503020204020204" charset="-122"/>
                          <a:sym typeface="+mn-ea"/>
                        </a:rPr>
                        <a:t>，使辽阳成为“数字辽宁”的先行者、东北“营商环境”建设的排头兵。</a:t>
                      </a:r>
                      <a:endParaRPr lang="zh-CN" altLang="en-US" sz="1200" b="0" dirty="0" smtClean="0">
                        <a:latin typeface="微软雅黑" panose="020B0503020204020204" charset="-122"/>
                        <a:ea typeface="微软雅黑" panose="020B0503020204020204" charset="-122"/>
                        <a:cs typeface="微软雅黑" panose="020B0503020204020204" charset="-122"/>
                        <a:sym typeface="+mn-ea"/>
                      </a:endParaRPr>
                    </a:p>
                  </a:txBody>
                  <a:tcPr anchor="ctr"/>
                </a:tc>
              </a:tr>
              <a:tr h="457200">
                <a:tc>
                  <a:txBody>
                    <a:bodyPr/>
                    <a:lstStyle/>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algn="just">
                        <a:buNone/>
                      </a:pPr>
                      <a:r>
                        <a:rPr lang="zh-CN" altLang="en-US" sz="1200" b="0" dirty="0" smtClean="0">
                          <a:latin typeface="微软雅黑" panose="020B0503020204020204" charset="-122"/>
                          <a:ea typeface="微软雅黑" panose="020B0503020204020204" charset="-122"/>
                        </a:rPr>
                        <a:t>采用</a:t>
                      </a:r>
                      <a:r>
                        <a:rPr lang="zh-CN" altLang="en-US" sz="1200" b="0" dirty="0" smtClean="0">
                          <a:solidFill>
                            <a:srgbClr val="C00000"/>
                          </a:solidFill>
                          <a:latin typeface="微软雅黑" panose="020B0503020204020204" charset="-122"/>
                          <a:ea typeface="微软雅黑" panose="020B0503020204020204" charset="-122"/>
                        </a:rPr>
                        <a:t>HCS私有云+HCSO全栈专属云</a:t>
                      </a:r>
                      <a:r>
                        <a:rPr lang="zh-CN" altLang="en-US" sz="1200" b="0" dirty="0" smtClean="0">
                          <a:latin typeface="微软雅黑" panose="020B0503020204020204" charset="-122"/>
                          <a:ea typeface="微软雅黑" panose="020B0503020204020204" charset="-122"/>
                        </a:rPr>
                        <a:t>的方式进行云资源平台的建设，自底向上实现全栈国产化。</a:t>
                      </a:r>
                      <a:endParaRPr lang="zh-CN" altLang="en-US" sz="1200" b="0" dirty="0">
                        <a:solidFill>
                          <a:schemeClr val="bg1"/>
                        </a:solidFill>
                      </a:endParaRPr>
                    </a:p>
                  </a:txBody>
                  <a:tcPr anchor="ctr"/>
                </a:tc>
              </a:tr>
              <a:tr h="450215">
                <a:tc>
                  <a:txBody>
                    <a:bodyPr/>
                    <a:lstStyle/>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altLang="zh-CN" sz="1200" b="0" kern="1200" dirty="0" err="1" smtClean="0">
                          <a:solidFill>
                            <a:schemeClr val="dk1"/>
                          </a:solidFill>
                          <a:latin typeface="微软雅黑" panose="020B0503020204020204" charset="-122"/>
                          <a:ea typeface="微软雅黑" panose="020B0503020204020204" charset="-122"/>
                          <a:cs typeface="+mn-cs"/>
                          <a:sym typeface="+mn-ea"/>
                        </a:rPr>
                        <a:t>植入中国移动自有能力及自有平台,采用HCS+HCSO的方式进行</a:t>
                      </a:r>
                      <a:r>
                        <a:rPr lang="zh-CN" altLang="en-US" sz="1200" b="0" kern="1200" dirty="0" smtClean="0">
                          <a:solidFill>
                            <a:schemeClr val="dk1"/>
                          </a:solidFill>
                          <a:latin typeface="微软雅黑" panose="020B0503020204020204" charset="-122"/>
                          <a:ea typeface="微软雅黑" panose="020B0503020204020204" charset="-122"/>
                          <a:cs typeface="+mn-cs"/>
                          <a:sym typeface="+mn-ea"/>
                        </a:rPr>
                        <a:t>政务</a:t>
                      </a:r>
                      <a:r>
                        <a:rPr lang="en-US" altLang="zh-CN" sz="1200" b="0" kern="1200" dirty="0" smtClean="0">
                          <a:solidFill>
                            <a:schemeClr val="dk1"/>
                          </a:solidFill>
                          <a:latin typeface="微软雅黑" panose="020B0503020204020204" charset="-122"/>
                          <a:ea typeface="微软雅黑" panose="020B0503020204020204" charset="-122"/>
                          <a:cs typeface="+mn-cs"/>
                          <a:sym typeface="+mn-ea"/>
                        </a:rPr>
                        <a:t>云平台建设</a:t>
                      </a:r>
                      <a:r>
                        <a:rPr lang="zh-CN" altLang="en-US" sz="1200" b="0" kern="1200" dirty="0" smtClean="0">
                          <a:solidFill>
                            <a:schemeClr val="dk1"/>
                          </a:solidFill>
                          <a:latin typeface="微软雅黑" panose="020B0503020204020204" charset="-122"/>
                          <a:ea typeface="微软雅黑" panose="020B0503020204020204" charset="-122"/>
                          <a:cs typeface="+mn-cs"/>
                          <a:sym typeface="+mn-ea"/>
                        </a:rPr>
                        <a:t>，</a:t>
                      </a:r>
                      <a:r>
                        <a:rPr lang="en-US" altLang="zh-CN" sz="1200" b="0" kern="1200" dirty="0" smtClean="0">
                          <a:solidFill>
                            <a:schemeClr val="dk1"/>
                          </a:solidFill>
                          <a:latin typeface="微软雅黑" panose="020B0503020204020204" charset="-122"/>
                          <a:ea typeface="微软雅黑" panose="020B0503020204020204" charset="-122"/>
                          <a:cs typeface="+mn-cs"/>
                          <a:sym typeface="+mn-ea"/>
                        </a:rPr>
                        <a:t>为深度融入数字政府运营奠定基础。</a:t>
                      </a:r>
                      <a:endParaRPr lang="en-US" altLang="zh-CN" sz="1200" b="0" kern="1200" dirty="0" smtClean="0">
                        <a:solidFill>
                          <a:schemeClr val="dk1"/>
                        </a:solidFill>
                        <a:latin typeface="微软雅黑" panose="020B0503020204020204" charset="-122"/>
                        <a:ea typeface="微软雅黑" panose="020B0503020204020204" charset="-122"/>
                        <a:cs typeface="+mn-cs"/>
                        <a:sym typeface="+mn-ea"/>
                      </a:endParaRPr>
                    </a:p>
                  </a:txBody>
                  <a:tcPr anchor="ctr"/>
                </a:tc>
              </a:tr>
            </a:tbl>
          </a:graphicData>
        </a:graphic>
      </p:graphicFrame>
      <p:graphicFrame>
        <p:nvGraphicFramePr>
          <p:cNvPr id="33" name="表格 32"/>
          <p:cNvGraphicFramePr/>
          <p:nvPr>
            <p:custDataLst>
              <p:tags r:id="rId9"/>
            </p:custDataLst>
          </p:nvPr>
        </p:nvGraphicFramePr>
        <p:xfrm>
          <a:off x="6547380" y="2024436"/>
          <a:ext cx="5260340" cy="4464768"/>
        </p:xfrm>
        <a:graphic>
          <a:graphicData uri="http://schemas.openxmlformats.org/drawingml/2006/table">
            <a:tbl>
              <a:tblPr firstRow="1" bandRow="1">
                <a:tableStyleId>{F5AB1C69-6EDB-4FF4-983F-18BD219EF322}</a:tableStyleId>
              </a:tblPr>
              <a:tblGrid>
                <a:gridCol w="862330"/>
                <a:gridCol w="4398010"/>
              </a:tblGrid>
              <a:tr h="553879">
                <a:tc>
                  <a:txBody>
                    <a:bodyPr/>
                    <a:lstStyle/>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tc>
              </a:tr>
              <a:tr h="1850620">
                <a:tc>
                  <a:txBody>
                    <a:bodyPr/>
                    <a:lstStyle/>
                    <a:p>
                      <a:pPr algn="ctr">
                        <a:buNone/>
                      </a:pPr>
                      <a:r>
                        <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等保安全</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algn="l">
                        <a:buNone/>
                      </a:pP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主机安全防护包（</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3300</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元</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年起）：云安全中心</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云硬盘</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云主机备份（ 基础套餐）；云安全中心</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云硬盘</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云主机备份</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微隔离</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云下一代防火墙（标准套餐），套餐价格约</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16000</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元</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年（</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5</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个主机、带宽</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50M</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endParaRPr>
                    </a:p>
                    <a:p>
                      <a:pPr algn="l">
                        <a:buNone/>
                      </a:pP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2.</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网站安全防护包（</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5500</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元</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年起）： 基础套餐：提供</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SSL</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证书</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+web</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全栈防护</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网站安全卫士（</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个站点、带宽</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50M</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）；标准套餐：提供</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SSL</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证书</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+web</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全栈防护</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网站安全卫士</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漏洞扫描，套餐价格约</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12000</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元</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年（</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1</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个站点、带宽</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100M</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endParaRPr>
                    </a:p>
                    <a:p>
                      <a:pPr algn="l">
                        <a:buNone/>
                      </a:pP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3.</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数据安全防护包（</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25200</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元</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年）： 提供数据库审计</a:t>
                      </a:r>
                      <a:r>
                        <a:rPr lang="en-US" altLang="zh-CN" sz="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dirty="0" smtClean="0">
                          <a:solidFill>
                            <a:schemeClr val="tx1"/>
                          </a:solidFill>
                          <a:latin typeface="微软雅黑" panose="020B0503020204020204" charset="-122"/>
                          <a:ea typeface="微软雅黑" panose="020B0503020204020204" charset="-122"/>
                          <a:cs typeface="微软雅黑" panose="020B0503020204020204" charset="-122"/>
                        </a:rPr>
                        <a:t>数据分类分级。</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endParaRPr>
                    </a:p>
                  </a:txBody>
                  <a:tcPr anchor="ctr"/>
                </a:tc>
              </a:tr>
              <a:tr h="881418">
                <a:tc>
                  <a:txBody>
                    <a:bodyPr/>
                    <a:lstStyle/>
                    <a:p>
                      <a:pPr algn="ctr">
                        <a:buNone/>
                      </a:pPr>
                      <a:r>
                        <a:rPr lang="en-US" altLang="zh-CN" sz="1200" b="1" dirty="0" smtClean="0">
                          <a:solidFill>
                            <a:schemeClr val="tx1"/>
                          </a:solidFill>
                          <a:latin typeface="微软雅黑" panose="020B0503020204020204" charset="-122"/>
                          <a:ea typeface="微软雅黑" panose="020B0503020204020204" charset="-122"/>
                          <a:cs typeface="Arial" panose="020B0604020202020204" pitchFamily="34" charset="0"/>
                          <a:sym typeface="+mn-ea"/>
                        </a:rPr>
                        <a:t>AI+</a:t>
                      </a:r>
                      <a:r>
                        <a:rPr lang="zh-CN" altLang="en-US" sz="1200" b="1" dirty="0" smtClean="0">
                          <a:solidFill>
                            <a:schemeClr val="tx1"/>
                          </a:solidFill>
                          <a:latin typeface="微软雅黑" panose="020B0503020204020204" charset="-122"/>
                          <a:ea typeface="微软雅黑" panose="020B0503020204020204" charset="-122"/>
                          <a:cs typeface="Arial" panose="020B0604020202020204" pitchFamily="34" charset="0"/>
                          <a:sym typeface="+mn-ea"/>
                        </a:rPr>
                        <a:t>政务服务智能体</a:t>
                      </a: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algn="l">
                        <a:buNone/>
                      </a:pP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轻量级智能体套餐（</a:t>
                      </a:r>
                      <a:r>
                        <a:rPr lang="en-US" altLang="zh-CN" sz="1200" kern="1200" dirty="0" smtClean="0">
                          <a:solidFill>
                            <a:schemeClr val="tx1"/>
                          </a:solidFill>
                          <a:latin typeface="微软雅黑" panose="020B0503020204020204" charset="-122"/>
                          <a:ea typeface="微软雅黑" panose="020B0503020204020204" charset="-122"/>
                          <a:cs typeface="微软雅黑" panose="020B0503020204020204" charset="-122"/>
                        </a:rPr>
                        <a:t>60</a:t>
                      </a: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万</a:t>
                      </a:r>
                      <a:r>
                        <a:rPr lang="en-US" altLang="zh-CN" sz="1200" kern="1200" dirty="0" smtClean="0">
                          <a:solidFill>
                            <a:schemeClr val="tx1"/>
                          </a:solidFill>
                          <a:latin typeface="微软雅黑" panose="020B0503020204020204" charset="-122"/>
                          <a:ea typeface="微软雅黑" panose="020B0503020204020204" charset="-122"/>
                          <a:cs typeface="微软雅黑" panose="020B0503020204020204" charset="-122"/>
                        </a:rPr>
                        <a:t>/3</a:t>
                      </a: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年起）：含智算一体机</a:t>
                      </a:r>
                      <a:r>
                        <a:rPr lang="en-US" altLang="zh-CN" sz="1200" kern="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云专线（</a:t>
                      </a:r>
                      <a:r>
                        <a:rPr lang="en-US" altLang="zh-CN" sz="1200" kern="1200" dirty="0" smtClean="0">
                          <a:solidFill>
                            <a:schemeClr val="tx1"/>
                          </a:solidFill>
                          <a:latin typeface="微软雅黑" panose="020B0503020204020204" charset="-122"/>
                          <a:ea typeface="微软雅黑" panose="020B0503020204020204" charset="-122"/>
                          <a:cs typeface="微软雅黑" panose="020B0503020204020204" charset="-122"/>
                        </a:rPr>
                        <a:t>200M/500M</a:t>
                      </a: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本地</a:t>
                      </a:r>
                      <a:r>
                        <a:rPr lang="en-US" altLang="zh-CN" sz="1200" kern="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跨市</a:t>
                      </a:r>
                      <a:r>
                        <a:rPr lang="en-US" altLang="zh-CN" sz="1200" kern="1200" dirty="0" smtClean="0">
                          <a:solidFill>
                            <a:schemeClr val="tx1"/>
                          </a:solidFill>
                          <a:latin typeface="微软雅黑" panose="020B0503020204020204" charset="-122"/>
                          <a:ea typeface="微软雅黑" panose="020B0503020204020204" charset="-122"/>
                          <a:cs typeface="微软雅黑" panose="020B0503020204020204" charset="-122"/>
                        </a:rPr>
                        <a:t>PTN</a:t>
                      </a: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a:t>
                      </a:r>
                      <a:r>
                        <a:rPr lang="en-US" altLang="zh-CN" sz="1200" kern="1200" dirty="0" smtClean="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智能云客服</a:t>
                      </a:r>
                      <a:endPar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smtClean="0">
                        <a:solidFill>
                          <a:schemeClr val="tx1"/>
                        </a:solidFill>
                        <a:effectLst/>
                        <a:latin typeface="微软雅黑" panose="020B0503020204020204" charset="-122"/>
                        <a:ea typeface="微软雅黑" panose="020B0503020204020204" charset="-122"/>
                        <a:cs typeface="+mn-cs"/>
                      </a:endParaRPr>
                    </a:p>
                  </a:txBody>
                  <a:tcPr anchor="ctr"/>
                </a:tc>
              </a:tr>
              <a:tr h="1109231">
                <a:tc>
                  <a:txBody>
                    <a:bodyPr/>
                    <a:lstStyle/>
                    <a:p>
                      <a:pPr marL="0" algn="ctr" defTabSz="914400" rtl="0" eaLnBrk="1" latinLnBrk="0" hangingPunct="1">
                        <a:buNone/>
                      </a:pPr>
                      <a:r>
                        <a:rPr lang="zh-CN" altLang="en-US" sz="1200" b="1" kern="1200" dirty="0" smtClean="0">
                          <a:solidFill>
                            <a:schemeClr val="tx1"/>
                          </a:solidFill>
                          <a:latin typeface="微软雅黑" panose="020B0503020204020204" charset="-122"/>
                          <a:ea typeface="微软雅黑" panose="020B0503020204020204" charset="-122"/>
                          <a:cs typeface="Arial" panose="020B0604020202020204" pitchFamily="34" charset="0"/>
                        </a:rPr>
                        <a:t>高阶智慧政务服务</a:t>
                      </a:r>
                      <a:endParaRPr lang="en-US" altLang="zh-CN" sz="1200" b="1" kern="12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kern="1200" dirty="0" smtClean="0">
                          <a:solidFill>
                            <a:schemeClr val="tx1"/>
                          </a:solidFill>
                          <a:latin typeface="微软雅黑" panose="020B0503020204020204" charset="-122"/>
                          <a:ea typeface="微软雅黑" panose="020B0503020204020204" charset="-122"/>
                          <a:cs typeface="微软雅黑" panose="020B0503020204020204" charset="-122"/>
                        </a:rPr>
                        <a:t>高阶智慧政务服务包（一企一策报价）：全栈专属云承载</a:t>
                      </a:r>
                      <a:r>
                        <a:rPr lang="zh-CN" altLang="en-US" sz="1200" kern="1200" dirty="0" smtClean="0">
                          <a:solidFill>
                            <a:schemeClr val="tx1"/>
                          </a:solidFill>
                          <a:effectLst/>
                          <a:latin typeface="微软雅黑" panose="020B0503020204020204" charset="-122"/>
                          <a:ea typeface="微软雅黑" panose="020B0503020204020204" charset="-122"/>
                          <a:cs typeface="+mn-cs"/>
                        </a:rPr>
                        <a:t>起步价</a:t>
                      </a:r>
                      <a:r>
                        <a:rPr lang="en-US" altLang="zh-CN" sz="1200" kern="1200" dirty="0" smtClean="0">
                          <a:solidFill>
                            <a:schemeClr val="tx1"/>
                          </a:solidFill>
                          <a:effectLst/>
                          <a:latin typeface="微软雅黑" panose="020B0503020204020204" charset="-122"/>
                          <a:ea typeface="微软雅黑" panose="020B0503020204020204" charset="-122"/>
                          <a:cs typeface="+mn-cs"/>
                        </a:rPr>
                        <a:t>500w/3</a:t>
                      </a:r>
                      <a:r>
                        <a:rPr lang="zh-CN" altLang="en-US" sz="1200" kern="1200" dirty="0" smtClean="0">
                          <a:solidFill>
                            <a:schemeClr val="tx1"/>
                          </a:solidFill>
                          <a:effectLst/>
                          <a:latin typeface="微软雅黑" panose="020B0503020204020204" charset="-122"/>
                          <a:ea typeface="微软雅黑" panose="020B0503020204020204" charset="-122"/>
                          <a:cs typeface="+mn-cs"/>
                        </a:rPr>
                        <a:t>年</a:t>
                      </a:r>
                      <a:r>
                        <a:rPr lang="zh-CN" altLang="en-US" sz="1200" kern="1200" dirty="0" smtClean="0">
                          <a:solidFill>
                            <a:schemeClr val="tx1"/>
                          </a:solidFill>
                          <a:effectLst/>
                          <a:latin typeface="微软雅黑" panose="020B0503020204020204" charset="-122"/>
                          <a:ea typeface="微软雅黑" panose="020B0503020204020204" charset="-122"/>
                          <a:cs typeface="微软雅黑" panose="020B0503020204020204" charset="-122"/>
                        </a:rPr>
                        <a:t>，包含</a:t>
                      </a:r>
                      <a:r>
                        <a:rPr lang="en-US" altLang="zh-CN" sz="1200" kern="1200" dirty="0" smtClean="0">
                          <a:solidFill>
                            <a:schemeClr val="tx1"/>
                          </a:solidFill>
                          <a:effectLst/>
                          <a:latin typeface="微软雅黑" panose="020B0503020204020204" charset="-122"/>
                          <a:ea typeface="微软雅黑" panose="020B0503020204020204" charset="-122"/>
                          <a:cs typeface="+mn-cs"/>
                        </a:rPr>
                        <a:t>ECSO</a:t>
                      </a:r>
                      <a:r>
                        <a:rPr lang="zh-CN" altLang="en-US" sz="1200" kern="1200" dirty="0" smtClean="0">
                          <a:solidFill>
                            <a:schemeClr val="tx1"/>
                          </a:solidFill>
                          <a:effectLst/>
                          <a:latin typeface="微软雅黑" panose="020B0503020204020204" charset="-122"/>
                          <a:ea typeface="微软雅黑" panose="020B0503020204020204" charset="-122"/>
                          <a:cs typeface="+mn-cs"/>
                        </a:rPr>
                        <a:t>：</a:t>
                      </a:r>
                      <a:r>
                        <a:rPr lang="en-US" altLang="zh-CN" sz="1200" kern="1200" dirty="0" smtClean="0">
                          <a:solidFill>
                            <a:schemeClr val="tx1"/>
                          </a:solidFill>
                          <a:effectLst/>
                          <a:latin typeface="微软雅黑" panose="020B0503020204020204" charset="-122"/>
                          <a:ea typeface="微软雅黑" panose="020B0503020204020204" charset="-122"/>
                          <a:cs typeface="+mn-cs"/>
                        </a:rPr>
                        <a:t>1020 vCPU</a:t>
                      </a:r>
                      <a:r>
                        <a:rPr lang="zh-CN" altLang="en-US" sz="1200" kern="1200" dirty="0" smtClean="0">
                          <a:solidFill>
                            <a:schemeClr val="tx1"/>
                          </a:solidFill>
                          <a:effectLst/>
                          <a:latin typeface="微软雅黑" panose="020B0503020204020204" charset="-122"/>
                          <a:ea typeface="微软雅黑" panose="020B0503020204020204" charset="-122"/>
                          <a:cs typeface="+mn-cs"/>
                        </a:rPr>
                        <a:t>、</a:t>
                      </a:r>
                      <a:r>
                        <a:rPr lang="en-US" altLang="zh-CN" sz="1200" kern="1200" dirty="0" smtClean="0">
                          <a:solidFill>
                            <a:schemeClr val="tx1"/>
                          </a:solidFill>
                          <a:effectLst/>
                          <a:latin typeface="微软雅黑" panose="020B0503020204020204" charset="-122"/>
                          <a:ea typeface="微软雅黑" panose="020B0503020204020204" charset="-122"/>
                          <a:cs typeface="+mn-cs"/>
                        </a:rPr>
                        <a:t>2760 G</a:t>
                      </a:r>
                      <a:r>
                        <a:rPr lang="zh-CN" altLang="en-US" sz="1200" kern="1200" dirty="0" smtClean="0">
                          <a:solidFill>
                            <a:schemeClr val="tx1"/>
                          </a:solidFill>
                          <a:effectLst/>
                          <a:latin typeface="微软雅黑" panose="020B0503020204020204" charset="-122"/>
                          <a:ea typeface="微软雅黑" panose="020B0503020204020204" charset="-122"/>
                          <a:cs typeface="+mn-cs"/>
                        </a:rPr>
                        <a:t>内存（</a:t>
                      </a:r>
                      <a:r>
                        <a:rPr lang="en-US" altLang="zh-CN" sz="1200" kern="1200" dirty="0" smtClean="0">
                          <a:solidFill>
                            <a:schemeClr val="tx1"/>
                          </a:solidFill>
                          <a:effectLst/>
                          <a:latin typeface="微软雅黑" panose="020B0503020204020204" charset="-122"/>
                          <a:ea typeface="微软雅黑" panose="020B0503020204020204" charset="-122"/>
                          <a:cs typeface="+mn-cs"/>
                        </a:rPr>
                        <a:t>4</a:t>
                      </a:r>
                      <a:r>
                        <a:rPr lang="zh-CN" altLang="en-US" sz="1200" kern="1200" dirty="0" smtClean="0">
                          <a:solidFill>
                            <a:schemeClr val="tx1"/>
                          </a:solidFill>
                          <a:effectLst/>
                          <a:latin typeface="微软雅黑" panose="020B0503020204020204" charset="-122"/>
                          <a:ea typeface="微软雅黑" panose="020B0503020204020204" charset="-122"/>
                          <a:cs typeface="+mn-cs"/>
                        </a:rPr>
                        <a:t>台起步），块存储</a:t>
                      </a:r>
                      <a:r>
                        <a:rPr lang="en-US" altLang="zh-CN" sz="1200" kern="1200" dirty="0" smtClean="0">
                          <a:solidFill>
                            <a:schemeClr val="tx1"/>
                          </a:solidFill>
                          <a:effectLst/>
                          <a:latin typeface="微软雅黑" panose="020B0503020204020204" charset="-122"/>
                          <a:ea typeface="微软雅黑" panose="020B0503020204020204" charset="-122"/>
                          <a:cs typeface="+mn-cs"/>
                        </a:rPr>
                        <a:t>(</a:t>
                      </a:r>
                      <a:r>
                        <a:rPr lang="zh-CN" altLang="en-US" sz="1200" kern="1200" dirty="0" smtClean="0">
                          <a:solidFill>
                            <a:schemeClr val="tx1"/>
                          </a:solidFill>
                          <a:effectLst/>
                          <a:latin typeface="微软雅黑" panose="020B0503020204020204" charset="-122"/>
                          <a:ea typeface="微软雅黑" panose="020B0503020204020204" charset="-122"/>
                          <a:cs typeface="+mn-cs"/>
                        </a:rPr>
                        <a:t>高性能型</a:t>
                      </a:r>
                      <a:r>
                        <a:rPr lang="en-US" altLang="zh-CN" sz="1200" kern="1200" dirty="0" smtClean="0">
                          <a:solidFill>
                            <a:schemeClr val="tx1"/>
                          </a:solidFill>
                          <a:effectLst/>
                          <a:latin typeface="微软雅黑" panose="020B0503020204020204" charset="-122"/>
                          <a:ea typeface="微软雅黑" panose="020B0503020204020204" charset="-122"/>
                          <a:cs typeface="+mn-cs"/>
                        </a:rPr>
                        <a:t>)</a:t>
                      </a:r>
                      <a:r>
                        <a:rPr lang="zh-CN" altLang="en-US" sz="1200" kern="1200" dirty="0" smtClean="0">
                          <a:solidFill>
                            <a:schemeClr val="tx1"/>
                          </a:solidFill>
                          <a:effectLst/>
                          <a:latin typeface="微软雅黑" panose="020B0503020204020204" charset="-122"/>
                          <a:ea typeface="微软雅黑" panose="020B0503020204020204" charset="-122"/>
                          <a:cs typeface="+mn-cs"/>
                        </a:rPr>
                        <a:t>：</a:t>
                      </a:r>
                      <a:r>
                        <a:rPr lang="en-US" altLang="zh-CN" sz="1200" kern="1200" dirty="0" smtClean="0">
                          <a:solidFill>
                            <a:schemeClr val="tx1"/>
                          </a:solidFill>
                          <a:effectLst/>
                          <a:latin typeface="微软雅黑" panose="020B0503020204020204" charset="-122"/>
                          <a:ea typeface="微软雅黑" panose="020B0503020204020204" charset="-122"/>
                          <a:cs typeface="+mn-cs"/>
                        </a:rPr>
                        <a:t>70.7</a:t>
                      </a:r>
                      <a:r>
                        <a:rPr lang="en-US" altLang="zh-CN" sz="1200" kern="1200" baseline="0" dirty="0" smtClean="0">
                          <a:solidFill>
                            <a:schemeClr val="tx1"/>
                          </a:solidFill>
                          <a:effectLst/>
                          <a:latin typeface="微软雅黑" panose="020B0503020204020204" charset="-122"/>
                          <a:ea typeface="微软雅黑" panose="020B0503020204020204" charset="-122"/>
                          <a:cs typeface="+mn-cs"/>
                        </a:rPr>
                        <a:t> </a:t>
                      </a:r>
                      <a:r>
                        <a:rPr lang="en-US" altLang="zh-CN" sz="1200" kern="1200" dirty="0" smtClean="0">
                          <a:solidFill>
                            <a:schemeClr val="tx1"/>
                          </a:solidFill>
                          <a:effectLst/>
                          <a:latin typeface="微软雅黑" panose="020B0503020204020204" charset="-122"/>
                          <a:ea typeface="微软雅黑" panose="020B0503020204020204" charset="-122"/>
                          <a:cs typeface="+mn-cs"/>
                        </a:rPr>
                        <a:t>TB</a:t>
                      </a:r>
                      <a:r>
                        <a:rPr lang="zh-CN" altLang="en-US" sz="1200" kern="1200" dirty="0" smtClean="0">
                          <a:solidFill>
                            <a:schemeClr val="tx1"/>
                          </a:solidFill>
                          <a:effectLst/>
                          <a:latin typeface="微软雅黑" panose="020B0503020204020204" charset="-122"/>
                          <a:ea typeface="微软雅黑" panose="020B0503020204020204" charset="-122"/>
                          <a:cs typeface="+mn-cs"/>
                        </a:rPr>
                        <a:t>，对象存储：</a:t>
                      </a:r>
                      <a:r>
                        <a:rPr lang="en-US" altLang="zh-CN" sz="1200" kern="1200" dirty="0" smtClean="0">
                          <a:solidFill>
                            <a:schemeClr val="tx1"/>
                          </a:solidFill>
                          <a:effectLst/>
                          <a:latin typeface="微软雅黑" panose="020B0503020204020204" charset="-122"/>
                          <a:ea typeface="微软雅黑" panose="020B0503020204020204" charset="-122"/>
                          <a:cs typeface="+mn-cs"/>
                        </a:rPr>
                        <a:t>164.6 TB</a:t>
                      </a:r>
                      <a:r>
                        <a:rPr lang="zh-CN" altLang="en-US" sz="1200" kern="1200" dirty="0" smtClean="0">
                          <a:solidFill>
                            <a:schemeClr val="tx1"/>
                          </a:solidFill>
                          <a:effectLst/>
                          <a:latin typeface="微软雅黑" panose="020B0503020204020204" charset="-122"/>
                          <a:ea typeface="微软雅黑" panose="020B0503020204020204" charset="-122"/>
                          <a:cs typeface="+mn-cs"/>
                        </a:rPr>
                        <a:t>，镜像服务、云备份、</a:t>
                      </a:r>
                      <a:r>
                        <a:rPr lang="en-US" altLang="zh-CN" sz="1200" kern="1200" dirty="0" smtClean="0">
                          <a:solidFill>
                            <a:schemeClr val="tx1"/>
                          </a:solidFill>
                          <a:effectLst/>
                          <a:latin typeface="微软雅黑" panose="020B0503020204020204" charset="-122"/>
                          <a:ea typeface="微软雅黑" panose="020B0503020204020204" charset="-122"/>
                          <a:cs typeface="+mn-cs"/>
                        </a:rPr>
                        <a:t>SDN</a:t>
                      </a:r>
                      <a:r>
                        <a:rPr lang="zh-CN" altLang="en-US" sz="1200" kern="1200" dirty="0" smtClean="0">
                          <a:solidFill>
                            <a:schemeClr val="tx1"/>
                          </a:solidFill>
                          <a:effectLst/>
                          <a:latin typeface="微软雅黑" panose="020B0503020204020204" charset="-122"/>
                          <a:ea typeface="微软雅黑" panose="020B0503020204020204" charset="-122"/>
                          <a:cs typeface="微软雅黑" panose="020B0503020204020204" charset="-122"/>
                        </a:rPr>
                        <a:t>。</a:t>
                      </a:r>
                      <a:endParaRPr lang="en-US" altLang="zh-CN" sz="1200" kern="1200" dirty="0" smtClean="0">
                        <a:solidFill>
                          <a:schemeClr val="tx1"/>
                        </a:solidFill>
                        <a:effectLst/>
                        <a:latin typeface="微软雅黑" panose="020B0503020204020204" charset="-122"/>
                        <a:ea typeface="微软雅黑" panose="020B0503020204020204" charset="-122"/>
                        <a:cs typeface="+mn-cs"/>
                      </a:endParaRPr>
                    </a:p>
                  </a:txBody>
                  <a:tcPr anchor="ctr"/>
                </a:tc>
              </a:tr>
            </a:tbl>
          </a:graphicData>
        </a:graphic>
      </p:graphicFrame>
      <p:sp>
        <p:nvSpPr>
          <p:cNvPr id="34" name="文本框 33"/>
          <p:cNvSpPr txBox="1"/>
          <p:nvPr/>
        </p:nvSpPr>
        <p:spPr>
          <a:xfrm>
            <a:off x="568960" y="4453334"/>
            <a:ext cx="5299075" cy="307777"/>
          </a:xfrm>
          <a:prstGeom prst="rect">
            <a:avLst/>
          </a:prstGeom>
          <a:noFill/>
        </p:spPr>
        <p:txBody>
          <a:bodyPr wrap="square" rtlCol="0" anchor="t">
            <a:spAutoFit/>
          </a:bodyPr>
          <a:lstStyle/>
          <a:p>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2</a:t>
            </a:r>
            <a:r>
              <a:rPr lang="zh-CN" altLang="en-US" sz="1400" b="1" dirty="0" smtClean="0">
                <a:solidFill>
                  <a:schemeClr val="tx1"/>
                </a:solidFill>
                <a:latin typeface="微软雅黑" panose="020B0503020204020204" charset="-122"/>
                <a:ea typeface="微软雅黑" panose="020B0503020204020204" charset="-122"/>
                <a:cs typeface="Arial" panose="020B0604020202020204" pitchFamily="34" charset="0"/>
                <a:sym typeface="+mn-ea"/>
              </a:rPr>
              <a:t>：</a:t>
            </a:r>
            <a:r>
              <a:rPr lang="zh-CN" altLang="zh-CN" sz="1400" b="1" dirty="0">
                <a:latin typeface="微软雅黑" panose="020B0503020204020204" charset="-122"/>
                <a:ea typeface="微软雅黑" panose="020B0503020204020204" charset="-122"/>
                <a:cs typeface="Arial" panose="020B0604020202020204" pitchFamily="34" charset="0"/>
                <a:sym typeface="+mn-ea"/>
              </a:rPr>
              <a:t>沈阳市皇姑区大</a:t>
            </a:r>
            <a:r>
              <a:rPr lang="zh-CN" altLang="zh-CN" sz="1400" b="1" dirty="0" smtClean="0">
                <a:latin typeface="微软雅黑" panose="020B0503020204020204" charset="-122"/>
                <a:ea typeface="微软雅黑" panose="020B0503020204020204" charset="-122"/>
                <a:cs typeface="Arial" panose="020B0604020202020204" pitchFamily="34" charset="0"/>
                <a:sym typeface="+mn-ea"/>
              </a:rPr>
              <a:t>数据</a:t>
            </a:r>
            <a:r>
              <a:rPr lang="zh-CN" altLang="en-US" sz="1400" b="1" dirty="0" smtClean="0">
                <a:latin typeface="微软雅黑" panose="020B0503020204020204" charset="-122"/>
                <a:ea typeface="微软雅黑" panose="020B0503020204020204" charset="-122"/>
                <a:cs typeface="Arial" panose="020B0604020202020204" pitchFamily="34" charset="0"/>
                <a:sym typeface="+mn-ea"/>
              </a:rPr>
              <a:t>局</a:t>
            </a:r>
            <a:r>
              <a:rPr lang="zh-CN" altLang="zh-CN" sz="1400" b="1" dirty="0" smtClean="0">
                <a:latin typeface="微软雅黑" panose="020B0503020204020204" charset="-122"/>
                <a:ea typeface="微软雅黑" panose="020B0503020204020204" charset="-122"/>
                <a:cs typeface="Arial" panose="020B0604020202020204" pitchFamily="34" charset="0"/>
                <a:sym typeface="+mn-ea"/>
              </a:rPr>
              <a:t>等</a:t>
            </a:r>
            <a:r>
              <a:rPr lang="zh-CN" altLang="zh-CN" sz="1400" b="1" dirty="0">
                <a:latin typeface="微软雅黑" panose="020B0503020204020204" charset="-122"/>
                <a:ea typeface="微软雅黑" panose="020B0503020204020204" charset="-122"/>
                <a:cs typeface="Arial" panose="020B0604020202020204" pitchFamily="34" charset="0"/>
                <a:sym typeface="+mn-ea"/>
              </a:rPr>
              <a:t>保安全项目</a:t>
            </a:r>
            <a:endParaRPr lang="zh-CN" altLang="en-US" sz="1400" b="1" dirty="0">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35" name="表格 34"/>
          <p:cNvGraphicFramePr/>
          <p:nvPr>
            <p:custDataLst>
              <p:tags r:id="rId10"/>
            </p:custDataLst>
          </p:nvPr>
        </p:nvGraphicFramePr>
        <p:xfrm>
          <a:off x="568960" y="4792371"/>
          <a:ext cx="5252720" cy="1828800"/>
        </p:xfrm>
        <a:graphic>
          <a:graphicData uri="http://schemas.openxmlformats.org/drawingml/2006/table">
            <a:tbl>
              <a:tblPr firstRow="1" bandRow="1">
                <a:tableStyleId>{F5AB1C69-6EDB-4FF4-983F-18BD219EF322}</a:tableStyleId>
              </a:tblPr>
              <a:tblGrid>
                <a:gridCol w="861060"/>
                <a:gridCol w="4391660"/>
              </a:tblGrid>
              <a:tr h="274320">
                <a:tc>
                  <a:txBody>
                    <a:bodyPr/>
                    <a:lstStyle/>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200" b="1" kern="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沈阳市皇姑区大数据局、</a:t>
                      </a:r>
                      <a:r>
                        <a:rPr lang="en-US" altLang="zh-CN" sz="1200" b="1" kern="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35</a:t>
                      </a:r>
                      <a:r>
                        <a:rPr lang="zh-CN" altLang="en-US" sz="1200" b="1" kern="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万元</a:t>
                      </a:r>
                      <a:r>
                        <a:rPr lang="en-US" altLang="zh-CN" sz="1200" b="1" kern="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a:t>
                      </a:r>
                      <a:r>
                        <a:rPr lang="zh-CN" altLang="en-US" sz="1200" b="1" kern="1200" dirty="0" smtClean="0">
                          <a:solidFill>
                            <a:schemeClr val="bg1"/>
                          </a:solidFill>
                          <a:latin typeface="微软雅黑" panose="020B0503020204020204" charset="-122"/>
                          <a:ea typeface="微软雅黑" panose="020B0503020204020204" charset="-122"/>
                          <a:cs typeface="Arial" panose="020B0604020202020204" pitchFamily="34" charset="0"/>
                          <a:sym typeface="+mn-ea"/>
                        </a:rPr>
                        <a:t>年</a:t>
                      </a:r>
                      <a:endParaRPr lang="en-US" altLang="zh-CN" sz="1200" b="1" kern="1200" dirty="0" smtClean="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tc>
              </a:tr>
              <a:tr h="457200">
                <a:tc>
                  <a:txBody>
                    <a:bodyPr/>
                    <a:lstStyle/>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zh-CN" altLang="zh-CN" sz="1200" b="0" kern="1200" dirty="0" smtClean="0">
                          <a:solidFill>
                            <a:schemeClr val="dk1"/>
                          </a:solidFill>
                          <a:latin typeface="微软雅黑" panose="020B0503020204020204" charset="-122"/>
                          <a:ea typeface="微软雅黑" panose="020B0503020204020204" charset="-122"/>
                          <a:cs typeface="+mn-cs"/>
                          <a:sym typeface="+mn-ea"/>
                        </a:rPr>
                        <a:t>沈阳市皇姑区大数据局下面三个委办局：营商局，应急局，民政局三家，其网站在互联网上，按要求需要过等保，其现在环境不满足，故迁移到云上，购买全套的安全等保产品</a:t>
                      </a:r>
                      <a:endParaRPr lang="zh-CN" altLang="zh-CN" sz="1200" b="0" kern="1200" dirty="0" smtClean="0">
                        <a:solidFill>
                          <a:schemeClr val="dk1"/>
                        </a:solidFill>
                        <a:latin typeface="微软雅黑" panose="020B0503020204020204" charset="-122"/>
                        <a:ea typeface="微软雅黑" panose="020B0503020204020204" charset="-122"/>
                        <a:cs typeface="+mn-cs"/>
                        <a:sym typeface="+mn-ea"/>
                      </a:endParaRPr>
                    </a:p>
                  </a:txBody>
                  <a:tcPr anchor="ctr"/>
                </a:tc>
              </a:tr>
              <a:tr h="457200">
                <a:tc>
                  <a:txBody>
                    <a:bodyPr/>
                    <a:lstStyle/>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kumimoji="1" lang="zh-CN" altLang="en-US" sz="1200" dirty="0" smtClean="0">
                          <a:solidFill>
                            <a:schemeClr val="tx1"/>
                          </a:solidFill>
                          <a:latin typeface="微软雅黑" panose="020B0503020204020204" charset="-122"/>
                          <a:ea typeface="微软雅黑" panose="020B0503020204020204" charset="-122"/>
                          <a:cs typeface="微软雅黑" panose="020B0503020204020204" charset="-122"/>
                          <a:sym typeface="+mn-ea"/>
                        </a:rPr>
                        <a:t>云主机、云硬盘、共享带宽、云安全等所有云安全产品</a:t>
                      </a:r>
                      <a:endParaRPr kumimoji="1" lang="zh-CN" altLang="en-US" sz="1200" b="1"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tc>
              </a:tr>
              <a:tr h="450215">
                <a:tc>
                  <a:txBody>
                    <a:bodyPr/>
                    <a:lstStyle/>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sz="1200" dirty="0" smtClean="0">
                          <a:solidFill>
                            <a:schemeClr val="tx1"/>
                          </a:solidFill>
                          <a:latin typeface="微软雅黑" panose="020B0503020204020204" charset="-122"/>
                          <a:ea typeface="微软雅黑" panose="020B0503020204020204" charset="-122"/>
                          <a:cs typeface="微软雅黑" panose="020B0503020204020204" charset="-122"/>
                          <a:sym typeface="+mn-ea"/>
                        </a:rPr>
                        <a:t>通过为皇姑区三个委办局提供全套的等保安全产品，增强了移动云的品牌效应，体现了云上安全交付的便捷快速等特点。</a:t>
                      </a:r>
                      <a:endParaRPr kumimoji="1" lang="zh-CN" altLang="en-US" sz="1200" dirty="0" smtClean="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altLang="en-US" dirty="0">
                <a:solidFill>
                  <a:schemeClr val="accent6"/>
                </a:solidFill>
              </a:rPr>
              <a:t>治理</a:t>
            </a:r>
            <a:r>
              <a:rPr lang="zh-CN" altLang="en-US" dirty="0"/>
              <a:t>行业上云图谱</a:t>
            </a:r>
            <a:endParaRPr lang="zh-CN" altLang="en-US" dirty="0"/>
          </a:p>
        </p:txBody>
      </p:sp>
      <p:sp>
        <p:nvSpPr>
          <p:cNvPr id="3" name="文本框 2"/>
          <p:cNvSpPr txBox="1"/>
          <p:nvPr/>
        </p:nvSpPr>
        <p:spPr>
          <a:xfrm>
            <a:off x="523875" y="826135"/>
            <a:ext cx="11068685" cy="299974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全省治理行业战客市场规模为</a:t>
            </a:r>
            <a:r>
              <a:rPr lang="en-US" altLang="zh-CN" sz="1400" b="1">
                <a:solidFill>
                  <a:srgbClr val="0070C0"/>
                </a:solidFill>
                <a:latin typeface="微软雅黑" panose="020B0503020204020204" charset="-122"/>
                <a:ea typeface="微软雅黑" panose="020B0503020204020204" charset="-122"/>
                <a:sym typeface="+mn-ea"/>
              </a:rPr>
              <a:t>4214</a:t>
            </a:r>
            <a:r>
              <a:rPr lang="zh-CN" altLang="en-US" sz="1400" b="1">
                <a:solidFill>
                  <a:srgbClr val="0070C0"/>
                </a:solidFill>
                <a:latin typeface="微软雅黑" panose="020B0503020204020204" charset="-122"/>
                <a:ea typeface="微软雅黑" panose="020B0503020204020204" charset="-122"/>
                <a:sym typeface="+mn-ea"/>
              </a:rPr>
              <a:t>家，建档率</a:t>
            </a:r>
            <a:r>
              <a:rPr lang="en-US" altLang="zh-CN" sz="1400" b="1">
                <a:solidFill>
                  <a:srgbClr val="0070C0"/>
                </a:solidFill>
                <a:latin typeface="微软雅黑" panose="020B0503020204020204" charset="-122"/>
                <a:ea typeface="微软雅黑" panose="020B0503020204020204" charset="-122"/>
                <a:sym typeface="+mn-ea"/>
              </a:rPr>
              <a:t>79%</a:t>
            </a:r>
            <a:r>
              <a:rPr lang="zh-CN" altLang="en-US" sz="1400" b="1">
                <a:solidFill>
                  <a:srgbClr val="0070C0"/>
                </a:solidFill>
                <a:latin typeface="微软雅黑" panose="020B0503020204020204" charset="-122"/>
                <a:ea typeface="微软雅黑" panose="020B0503020204020204" charset="-122"/>
                <a:sym typeface="+mn-ea"/>
              </a:rPr>
              <a:t>，其中云计算渗透客户</a:t>
            </a:r>
            <a:r>
              <a:rPr lang="en-US" altLang="zh-CN" sz="1400" b="1">
                <a:solidFill>
                  <a:srgbClr val="0070C0"/>
                </a:solidFill>
                <a:latin typeface="微软雅黑" panose="020B0503020204020204" charset="-122"/>
                <a:ea typeface="微软雅黑" panose="020B0503020204020204" charset="-122"/>
                <a:sym typeface="+mn-ea"/>
              </a:rPr>
              <a:t>117</a:t>
            </a:r>
            <a:r>
              <a:rPr lang="zh-CN" altLang="en-US" sz="1400" b="1">
                <a:solidFill>
                  <a:srgbClr val="0070C0"/>
                </a:solidFill>
                <a:latin typeface="微软雅黑" panose="020B0503020204020204" charset="-122"/>
                <a:ea typeface="微软雅黑" panose="020B0503020204020204" charset="-122"/>
                <a:sym typeface="+mn-ea"/>
              </a:rPr>
              <a:t>家，渗透率</a:t>
            </a:r>
            <a:r>
              <a:rPr lang="en-US" altLang="zh-CN" sz="1400" b="1">
                <a:solidFill>
                  <a:srgbClr val="0070C0"/>
                </a:solidFill>
                <a:latin typeface="微软雅黑" panose="020B0503020204020204" charset="-122"/>
                <a:ea typeface="微软雅黑" panose="020B0503020204020204" charset="-122"/>
                <a:sym typeface="+mn-ea"/>
              </a:rPr>
              <a:t>2.8%</a:t>
            </a:r>
            <a:r>
              <a:rPr lang="zh-CN" altLang="en-US" sz="1400" b="1">
                <a:solidFill>
                  <a:srgbClr val="0070C0"/>
                </a:solidFill>
                <a:latin typeface="微软雅黑" panose="020B0503020204020204" charset="-122"/>
                <a:ea typeface="微软雅黑" panose="020B0503020204020204" charset="-122"/>
                <a:sym typeface="+mn-ea"/>
              </a:rPr>
              <a:t>，平均贡献</a:t>
            </a:r>
            <a:r>
              <a:rPr lang="en-US" altLang="zh-CN" sz="1400" b="1">
                <a:solidFill>
                  <a:srgbClr val="0070C0"/>
                </a:solidFill>
                <a:latin typeface="微软雅黑" panose="020B0503020204020204" charset="-122"/>
                <a:ea typeface="微软雅黑" panose="020B0503020204020204" charset="-122"/>
                <a:sym typeface="+mn-ea"/>
              </a:rPr>
              <a:t>32.3</a:t>
            </a:r>
            <a:r>
              <a:rPr lang="zh-CN" altLang="en-US" sz="1400" b="1">
                <a:solidFill>
                  <a:srgbClr val="0070C0"/>
                </a:solidFill>
                <a:latin typeface="微软雅黑" panose="020B0503020204020204" charset="-122"/>
                <a:ea typeface="微软雅黑" panose="020B0503020204020204" charset="-122"/>
                <a:sym typeface="+mn-ea"/>
              </a:rPr>
              <a:t>万元</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家。以公安大数据、智慧法院、警务云等</a:t>
            </a:r>
            <a:r>
              <a:rPr lang="zh-CN" altLang="en-US" sz="1400" b="1">
                <a:solidFill>
                  <a:srgbClr val="0070C0"/>
                </a:solidFill>
                <a:latin typeface="微软雅黑" panose="020B0503020204020204" charset="-122"/>
                <a:ea typeface="微软雅黑" panose="020B0503020204020204" charset="-122"/>
                <a:sym typeface="+mn-ea"/>
              </a:rPr>
              <a:t>项目</a:t>
            </a:r>
            <a:r>
              <a:rPr lang="zh-CN" altLang="en-US" sz="1400" b="1">
                <a:solidFill>
                  <a:srgbClr val="0070C0"/>
                </a:solidFill>
                <a:latin typeface="微软雅黑" panose="020B0503020204020204" charset="-122"/>
                <a:ea typeface="微软雅黑" panose="020B0503020204020204" charset="-122"/>
                <a:sym typeface="+mn-ea"/>
              </a:rPr>
              <a:t>为主。</a:t>
            </a:r>
            <a:endParaRPr lang="zh-CN" altLang="en-US" sz="1400" b="1">
              <a:solidFill>
                <a:srgbClr val="0070C0"/>
              </a:solidFill>
              <a:latin typeface="微软雅黑" panose="020B0503020204020204" charset="-122"/>
              <a:ea typeface="微软雅黑" panose="020B0503020204020204" charset="-122"/>
              <a:sym typeface="+mn-ea"/>
            </a:endParaRPr>
          </a:p>
          <a:p>
            <a:pPr marL="285750" indent="-285750">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借多维政策指引，驱动大模型技术在业务场景中创新应用，主抓法院与公安两类</a:t>
            </a:r>
            <a:r>
              <a:rPr lang="zh-CN" altLang="en-US" sz="1400" b="1">
                <a:solidFill>
                  <a:srgbClr val="0070C0"/>
                </a:solidFill>
                <a:latin typeface="微软雅黑" panose="020B0503020204020204" charset="-122"/>
                <a:ea typeface="微软雅黑" panose="020B0503020204020204" charset="-122"/>
                <a:sym typeface="+mn-ea"/>
              </a:rPr>
              <a:t>客群：</a:t>
            </a:r>
            <a:endParaRPr lang="zh-CN" altLang="en-US" sz="1400" b="1">
              <a:solidFill>
                <a:srgbClr val="0070C0"/>
              </a:solidFill>
              <a:latin typeface="微软雅黑" panose="020B0503020204020204" charset="-122"/>
              <a:ea typeface="微软雅黑" panose="020B0503020204020204" charset="-122"/>
              <a:sym typeface="+mn-ea"/>
            </a:endParaRPr>
          </a:p>
          <a:p>
            <a:pPr marL="742950" lvl="1" indent="-285750">
              <a:lnSpc>
                <a:spcPct val="150000"/>
              </a:lnSpc>
              <a:buClrTx/>
              <a:buSzTx/>
              <a:buFont typeface="Arial" panose="020B0604020202020204" pitchFamily="34" charset="0"/>
              <a:buChar char="•"/>
            </a:pPr>
            <a:r>
              <a:rPr lang="zh-CN" altLang="en-US" sz="1400" b="1">
                <a:solidFill>
                  <a:srgbClr val="0070C0"/>
                </a:solidFill>
                <a:latin typeface="微软雅黑" panose="020B0503020204020204" charset="-122"/>
                <a:ea typeface="微软雅黑" panose="020B0503020204020204" charset="-122"/>
                <a:sym typeface="+mn-ea"/>
              </a:rPr>
              <a:t>公安：</a:t>
            </a:r>
            <a:r>
              <a:rPr lang="zh-CN" altLang="en-US" sz="1400">
                <a:solidFill>
                  <a:srgbClr val="0070C0"/>
                </a:solidFill>
                <a:latin typeface="微软雅黑" panose="020B0503020204020204" charset="-122"/>
                <a:ea typeface="微软雅黑" panose="020B0503020204020204" charset="-122"/>
                <a:sym typeface="+mn-ea"/>
              </a:rPr>
              <a:t>根据《公安信息化建设“十四五”规划》、《科技兴警三年行动计划》以及“数据要素 ×” 三年行动计划，鼓励利用人工智能技术提升公安工作的智能感知、立体防控、快速处置与精准服务能力。</a:t>
            </a:r>
            <a:endParaRPr lang="zh-CN" altLang="en-US" sz="1400">
              <a:solidFill>
                <a:srgbClr val="0070C0"/>
              </a:solidFill>
              <a:latin typeface="微软雅黑" panose="020B0503020204020204" charset="-122"/>
              <a:ea typeface="微软雅黑" panose="020B0503020204020204" charset="-122"/>
              <a:sym typeface="+mn-ea"/>
            </a:endParaRPr>
          </a:p>
          <a:p>
            <a:pPr marL="742950" lvl="1" indent="-285750">
              <a:lnSpc>
                <a:spcPct val="150000"/>
              </a:lnSpc>
              <a:buClrTx/>
              <a:buSzTx/>
              <a:buFont typeface="Arial" panose="020B0604020202020204" pitchFamily="34" charset="0"/>
              <a:buChar char="•"/>
            </a:pPr>
            <a:r>
              <a:rPr lang="zh-CN" altLang="en-US" sz="1400" b="1">
                <a:solidFill>
                  <a:srgbClr val="0070C0"/>
                </a:solidFill>
                <a:latin typeface="微软雅黑" panose="020B0503020204020204" charset="-122"/>
                <a:ea typeface="微软雅黑" panose="020B0503020204020204" charset="-122"/>
                <a:sym typeface="+mn-ea"/>
              </a:rPr>
              <a:t>法院：</a:t>
            </a:r>
            <a:r>
              <a:rPr lang="zh-CN" altLang="en-US" sz="1400">
                <a:solidFill>
                  <a:srgbClr val="0070C0"/>
                </a:solidFill>
                <a:latin typeface="微软雅黑" panose="020B0503020204020204" charset="-122"/>
                <a:ea typeface="微软雅黑" panose="020B0503020204020204" charset="-122"/>
                <a:sym typeface="+mn-ea"/>
              </a:rPr>
              <a:t>根据最高法发布的《人民法院信息化建设五年发展规划（2021-2025）》要求，国内法院加快实现全面智能辅助办案，AI+法院具体业务需求为：文书辅助生成、要素式智能审判等“伴随式、 静默式”智能辅助应用。</a:t>
            </a:r>
            <a:endParaRPr lang="zh-CN" altLang="en-US" sz="1400" b="1">
              <a:solidFill>
                <a:srgbClr val="0070C0"/>
              </a:solidFill>
              <a:latin typeface="微软雅黑" panose="020B0503020204020204" charset="-122"/>
              <a:ea typeface="微软雅黑" panose="020B0503020204020204" charset="-122"/>
              <a:sym typeface="+mn-ea"/>
            </a:endParaRPr>
          </a:p>
          <a:p>
            <a:pPr marL="0" lvl="1" indent="-285750">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联合生态伙伴打造</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算力（移动）</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模型（移动）</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应用（</a:t>
            </a:r>
            <a:r>
              <a:rPr lang="en-US" altLang="zh-CN" sz="1400" b="1">
                <a:solidFill>
                  <a:srgbClr val="0070C0"/>
                </a:solidFill>
                <a:latin typeface="微软雅黑" panose="020B0503020204020204" charset="-122"/>
                <a:ea typeface="微软雅黑" panose="020B0503020204020204" charset="-122"/>
                <a:sym typeface="+mn-ea"/>
              </a:rPr>
              <a:t>ISV</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端到端方案。</a:t>
            </a:r>
            <a:endParaRPr lang="zh-CN" altLang="en-US" sz="1400" b="1">
              <a:solidFill>
                <a:srgbClr val="0070C0"/>
              </a:solidFill>
              <a:latin typeface="微软雅黑" panose="020B0503020204020204" charset="-122"/>
              <a:ea typeface="微软雅黑" panose="020B0503020204020204" charset="-122"/>
              <a:sym typeface="+mn-ea"/>
            </a:endParaRPr>
          </a:p>
          <a:p>
            <a:pPr marL="285750" indent="-285750">
              <a:lnSpc>
                <a:spcPct val="150000"/>
              </a:lnSpc>
              <a:buClrTx/>
              <a:buSzTx/>
              <a:buFont typeface="Wingdings" panose="05000000000000000000" charset="0"/>
              <a:buChar char="Ø"/>
            </a:pP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4" name="文本框 3"/>
          <p:cNvSpPr txBox="1"/>
          <p:nvPr>
            <p:custDataLst>
              <p:tags r:id="rId4"/>
            </p:custDataLst>
          </p:nvPr>
        </p:nvSpPr>
        <p:spPr>
          <a:xfrm>
            <a:off x="6377940" y="348107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graphicFrame>
        <p:nvGraphicFramePr>
          <p:cNvPr id="5" name="表格 4"/>
          <p:cNvGraphicFramePr/>
          <p:nvPr>
            <p:custDataLst>
              <p:tags r:id="rId5"/>
            </p:custDataLst>
          </p:nvPr>
        </p:nvGraphicFramePr>
        <p:xfrm>
          <a:off x="6377940" y="4034155"/>
          <a:ext cx="5674995" cy="2597150"/>
        </p:xfrm>
        <a:graphic>
          <a:graphicData uri="http://schemas.openxmlformats.org/drawingml/2006/table">
            <a:tbl>
              <a:tblPr firstRow="1" bandRow="1">
                <a:tableStyleId>{F5AB1C69-6EDB-4FF4-983F-18BD219EF322}</a:tableStyleId>
              </a:tblPr>
              <a:tblGrid>
                <a:gridCol w="930275"/>
                <a:gridCol w="4744720"/>
              </a:tblGrid>
              <a:tr h="51879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10394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智能立案</a:t>
                      </a: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文书生成</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智慧法院套餐高级版（</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60</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万</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/3</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年起）：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含智算一体机</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云专线（</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200M/500M</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本地</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跨市</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PTN</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生态应用（</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NLP</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自然语言识别</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+RPA</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机器人流程自动化</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103886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移动执法</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rPr>
                        <a:t>智慧执法套餐（</a:t>
                      </a:r>
                      <a:r>
                        <a:rPr lang="en-US" altLang="zh-CN" sz="1200">
                          <a:solidFill>
                            <a:schemeClr val="tx1"/>
                          </a:solidFill>
                        </a:rPr>
                        <a:t>60</a:t>
                      </a:r>
                      <a:r>
                        <a:rPr lang="zh-CN" altLang="en-US" sz="1200">
                          <a:solidFill>
                            <a:schemeClr val="tx1"/>
                          </a:solidFill>
                        </a:rPr>
                        <a:t>万</a:t>
                      </a:r>
                      <a:r>
                        <a:rPr lang="en-US" altLang="zh-CN" sz="1200">
                          <a:solidFill>
                            <a:schemeClr val="tx1"/>
                          </a:solidFill>
                        </a:rPr>
                        <a:t>/3</a:t>
                      </a:r>
                      <a:r>
                        <a:rPr lang="zh-CN" altLang="en-US" sz="1200">
                          <a:solidFill>
                            <a:schemeClr val="tx1"/>
                          </a:solidFill>
                        </a:rPr>
                        <a:t>年起）：</a:t>
                      </a:r>
                      <a:endParaRPr lang="zh-CN" altLang="en-US" sz="1200">
                        <a:solidFill>
                          <a:schemeClr val="tx1"/>
                        </a:solidFill>
                      </a:endParaRPr>
                    </a:p>
                    <a:p>
                      <a:pPr algn="l">
                        <a:buNone/>
                      </a:pPr>
                      <a:r>
                        <a:rPr lang="zh-CN" altLang="en-US" sz="1200">
                          <a:solidFill>
                            <a:schemeClr val="tx1"/>
                          </a:solidFill>
                        </a:rPr>
                        <a:t>含智算一体机</a:t>
                      </a:r>
                      <a:r>
                        <a:rPr lang="en-US" altLang="zh-CN" sz="1200">
                          <a:solidFill>
                            <a:schemeClr val="tx1"/>
                          </a:solidFill>
                        </a:rPr>
                        <a:t>+</a:t>
                      </a:r>
                      <a:r>
                        <a:rPr lang="zh-CN" altLang="en-US" sz="1200">
                          <a:solidFill>
                            <a:schemeClr val="tx1"/>
                          </a:solidFill>
                        </a:rPr>
                        <a:t>对象存储</a:t>
                      </a:r>
                      <a:r>
                        <a:rPr lang="en-US" altLang="zh-CN" sz="1200">
                          <a:solidFill>
                            <a:schemeClr val="tx1"/>
                          </a:solidFill>
                        </a:rPr>
                        <a:t>+</a:t>
                      </a:r>
                      <a:r>
                        <a:rPr lang="zh-CN" altLang="en-US" sz="1200">
                          <a:solidFill>
                            <a:schemeClr val="tx1"/>
                          </a:solidFill>
                        </a:rPr>
                        <a:t>视觉</a:t>
                      </a:r>
                      <a:r>
                        <a:rPr lang="en-US" altLang="zh-CN" sz="1200">
                          <a:solidFill>
                            <a:schemeClr val="tx1"/>
                          </a:solidFill>
                        </a:rPr>
                        <a:t>/</a:t>
                      </a:r>
                      <a:r>
                        <a:rPr lang="zh-CN" altLang="en-US" sz="1200">
                          <a:solidFill>
                            <a:schemeClr val="tx1"/>
                          </a:solidFill>
                        </a:rPr>
                        <a:t>语音识别算法模型（</a:t>
                      </a:r>
                      <a:r>
                        <a:rPr lang="en-US" altLang="zh-CN" sz="1200">
                          <a:solidFill>
                            <a:schemeClr val="tx1"/>
                          </a:solidFill>
                        </a:rPr>
                        <a:t>YOLO</a:t>
                      </a:r>
                      <a:r>
                        <a:rPr lang="zh-CN" altLang="en-US" sz="1200">
                          <a:solidFill>
                            <a:schemeClr val="tx1"/>
                          </a:solidFill>
                        </a:rPr>
                        <a:t>、</a:t>
                      </a:r>
                      <a:r>
                        <a:rPr lang="en-US" altLang="zh-CN" sz="1200">
                          <a:solidFill>
                            <a:schemeClr val="tx1"/>
                          </a:solidFill>
                        </a:rPr>
                        <a:t>DETR</a:t>
                      </a:r>
                      <a:r>
                        <a:rPr lang="zh-CN" altLang="en-US" sz="1200">
                          <a:solidFill>
                            <a:schemeClr val="tx1"/>
                          </a:solidFill>
                        </a:rPr>
                        <a:t>、</a:t>
                      </a:r>
                      <a:r>
                        <a:rPr lang="en-US" altLang="zh-CN" sz="1200">
                          <a:solidFill>
                            <a:schemeClr val="tx1"/>
                          </a:solidFill>
                        </a:rPr>
                        <a:t>ASR</a:t>
                      </a:r>
                      <a:r>
                        <a:rPr lang="zh-CN" altLang="en-US" sz="1200">
                          <a:solidFill>
                            <a:schemeClr val="tx1"/>
                          </a:solidFill>
                        </a:rPr>
                        <a:t>）</a:t>
                      </a:r>
                      <a:r>
                        <a:rPr lang="en-US" altLang="zh-CN" sz="1200">
                          <a:solidFill>
                            <a:schemeClr val="tx1"/>
                          </a:solidFill>
                        </a:rPr>
                        <a:t>+</a:t>
                      </a:r>
                      <a:r>
                        <a:rPr lang="zh-CN" altLang="en-US" sz="1200">
                          <a:solidFill>
                            <a:schemeClr val="tx1"/>
                          </a:solidFill>
                        </a:rPr>
                        <a:t>（</a:t>
                      </a:r>
                      <a:r>
                        <a:rPr lang="en-US" altLang="zh-CN" sz="1200">
                          <a:solidFill>
                            <a:schemeClr val="tx1"/>
                          </a:solidFill>
                        </a:rPr>
                        <a:t>5G</a:t>
                      </a:r>
                      <a:r>
                        <a:rPr lang="zh-CN" altLang="en-US" sz="1200">
                          <a:solidFill>
                            <a:schemeClr val="tx1"/>
                          </a:solidFill>
                        </a:rPr>
                        <a:t>专网</a:t>
                      </a:r>
                      <a:r>
                        <a:rPr lang="en-US" altLang="zh-CN" sz="1200">
                          <a:solidFill>
                            <a:schemeClr val="tx1"/>
                          </a:solidFill>
                        </a:rPr>
                        <a:t>+</a:t>
                      </a:r>
                      <a:r>
                        <a:rPr lang="zh-CN" altLang="en-US" sz="1200">
                          <a:solidFill>
                            <a:schemeClr val="tx1"/>
                          </a:solidFill>
                        </a:rPr>
                        <a:t>警务通）</a:t>
                      </a:r>
                      <a:endParaRPr lang="zh-CN" altLang="en-US" sz="1200">
                        <a:solidFill>
                          <a:schemeClr val="tx1"/>
                        </a:solidFill>
                      </a:endParaRPr>
                    </a:p>
                  </a:txBody>
                  <a:tcPr anchor="ctr" anchorCtr="0"/>
                </a:tc>
              </a:tr>
            </a:tbl>
          </a:graphicData>
        </a:graphic>
      </p:graphicFrame>
      <p:sp>
        <p:nvSpPr>
          <p:cNvPr id="6" name="文本框 5"/>
          <p:cNvSpPr txBox="1"/>
          <p:nvPr>
            <p:custDataLst>
              <p:tags r:id="rId6"/>
            </p:custDataLst>
          </p:nvPr>
        </p:nvSpPr>
        <p:spPr>
          <a:xfrm>
            <a:off x="361950" y="348107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graphicFrame>
        <p:nvGraphicFramePr>
          <p:cNvPr id="9" name="表格 8"/>
          <p:cNvGraphicFramePr/>
          <p:nvPr>
            <p:custDataLst>
              <p:tags r:id="rId7"/>
            </p:custDataLst>
          </p:nvPr>
        </p:nvGraphicFramePr>
        <p:xfrm>
          <a:off x="361950" y="4024630"/>
          <a:ext cx="5668645" cy="2711450"/>
        </p:xfrm>
        <a:graphic>
          <a:graphicData uri="http://schemas.openxmlformats.org/drawingml/2006/table">
            <a:tbl>
              <a:tblPr firstRow="1" bandRow="1">
                <a:tableStyleId>{F5AB1C69-6EDB-4FF4-983F-18BD219EF322}</a:tableStyleId>
              </a:tblPr>
              <a:tblGrid>
                <a:gridCol w="929005"/>
                <a:gridCol w="4739640"/>
              </a:tblGrid>
              <a:tr h="55626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ClrTx/>
                        <a:buSzTx/>
                        <a:buFontTx/>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深圳市公安局光明分局视频巡检（</a:t>
                      </a:r>
                      <a:r>
                        <a:rPr lang="zh-CN" altLang="en-US" sz="1200" dirty="0">
                          <a:solidFill>
                            <a:srgbClr val="FF0000"/>
                          </a:solidFill>
                          <a:latin typeface="微软雅黑" panose="020B0503020204020204" charset="-122"/>
                          <a:ea typeface="微软雅黑" panose="020B0503020204020204" charset="-122"/>
                          <a:cs typeface="Arial" panose="020B0604020202020204" pitchFamily="34" charset="0"/>
                          <a:sym typeface="+mn-ea"/>
                        </a:rPr>
                        <a:t>我省有个类似案例，现在在签约阶段，需保密</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7219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dirty="0">
                          <a:latin typeface="微软雅黑" panose="020B0503020204020204" charset="-122"/>
                          <a:ea typeface="微软雅黑" panose="020B0503020204020204" charset="-122"/>
                        </a:rPr>
                        <a:t>为进一步加强公安局标准化建设工作，提升治安管理水平，要求将算法模型技术融入视频巡逻工作，利用视频图像行为分析技术，实现视频巡逻工作智能化监管，光明分局通过部署EIS智能小站，实现AI巡逻能力，提升整体视频智能化水平</a:t>
                      </a:r>
                      <a:endParaRPr lang="zh-CN" altLang="en-US" sz="1200" dirty="0">
                        <a:latin typeface="微软雅黑" panose="020B0503020204020204" charset="-122"/>
                        <a:ea typeface="微软雅黑" panose="020B0503020204020204" charset="-122"/>
                      </a:endParaRPr>
                    </a:p>
                  </a:txBody>
                  <a:tcPr anchor="ctr" anchorCtr="0"/>
                </a:tc>
              </a:tr>
              <a:tr h="7219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latin typeface="微软雅黑" panose="020B0503020204020204" charset="-122"/>
                          <a:ea typeface="微软雅黑" panose="020B0503020204020204" charset="-122"/>
                        </a:rPr>
                        <a:t>智算一体机+通算小站+专线</a:t>
                      </a:r>
                      <a:endParaRPr lang="zh-CN" altLang="en-US" sz="1200" dirty="0">
                        <a:latin typeface="微软雅黑" panose="020B0503020204020204" charset="-122"/>
                        <a:ea typeface="微软雅黑" panose="020B0503020204020204" charset="-122"/>
                      </a:endParaRPr>
                    </a:p>
                  </a:txBody>
                  <a:tcPr anchor="ctr" anchorCtr="0"/>
                </a:tc>
              </a:tr>
              <a:tr h="711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sz="1200" dirty="0">
                          <a:latin typeface="微软雅黑" panose="020B0503020204020204" charset="-122"/>
                          <a:ea typeface="微软雅黑" panose="020B0503020204020204" charset="-122"/>
                          <a:sym typeface="+mn-ea"/>
                        </a:rPr>
                        <a:t>提供</a:t>
                      </a:r>
                      <a:r>
                        <a:rPr lang="en-US" altLang="zh-CN" sz="1200" dirty="0">
                          <a:latin typeface="微软雅黑" panose="020B0503020204020204" charset="-122"/>
                          <a:ea typeface="微软雅黑" panose="020B0503020204020204" charset="-122"/>
                          <a:sym typeface="+mn-ea"/>
                        </a:rPr>
                        <a:t>EIS</a:t>
                      </a:r>
                      <a:r>
                        <a:rPr lang="zh-CN" altLang="en-US" sz="1200" dirty="0">
                          <a:latin typeface="微软雅黑" panose="020B0503020204020204" charset="-122"/>
                          <a:ea typeface="微软雅黑" panose="020B0503020204020204" charset="-122"/>
                          <a:sym typeface="+mn-ea"/>
                        </a:rPr>
                        <a:t>边缘小站，离线部署在公安指定机房，通过裸纤接入公安视频专网内，基于小站</a:t>
                      </a:r>
                      <a:r>
                        <a:rPr lang="en-US" altLang="zh-CN" sz="1200" dirty="0">
                          <a:latin typeface="微软雅黑" panose="020B0503020204020204" charset="-122"/>
                          <a:ea typeface="微软雅黑" panose="020B0503020204020204" charset="-122"/>
                          <a:sym typeface="+mn-ea"/>
                        </a:rPr>
                        <a:t>GPU</a:t>
                      </a:r>
                      <a:r>
                        <a:rPr lang="zh-CN" altLang="en-US" sz="1200" dirty="0">
                          <a:latin typeface="微软雅黑" panose="020B0503020204020204" charset="-122"/>
                          <a:ea typeface="微软雅黑" panose="020B0503020204020204" charset="-122"/>
                          <a:sym typeface="+mn-ea"/>
                        </a:rPr>
                        <a:t>、通算能力，部署生态伙伴视频巡检算法，满足深圳市光明区视频智能化升级需求</a:t>
                      </a:r>
                      <a:endParaRPr lang="zh-CN" altLang="en-US" sz="1200">
                        <a:solidFill>
                          <a:schemeClr val="bg1"/>
                        </a:solidFill>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altLang="en-US" dirty="0">
                <a:solidFill>
                  <a:schemeClr val="accent6"/>
                </a:solidFill>
              </a:rPr>
              <a:t>互联网</a:t>
            </a:r>
            <a:r>
              <a:rPr lang="zh-CN" altLang="en-US" dirty="0"/>
              <a:t>行业上云图谱</a:t>
            </a:r>
            <a:endParaRPr lang="zh-CN" altLang="en-US" dirty="0"/>
          </a:p>
        </p:txBody>
      </p:sp>
      <p:sp>
        <p:nvSpPr>
          <p:cNvPr id="3" name="文本框 2"/>
          <p:cNvSpPr txBox="1"/>
          <p:nvPr/>
        </p:nvSpPr>
        <p:spPr>
          <a:xfrm>
            <a:off x="314325" y="883285"/>
            <a:ext cx="11668125" cy="737235"/>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全省互联网行业战客市场规模为</a:t>
            </a:r>
            <a:r>
              <a:rPr lang="en-US" altLang="zh-CN" sz="1400" b="1">
                <a:solidFill>
                  <a:srgbClr val="0070C0"/>
                </a:solidFill>
                <a:latin typeface="微软雅黑" panose="020B0503020204020204" charset="-122"/>
                <a:ea typeface="微软雅黑" panose="020B0503020204020204" charset="-122"/>
                <a:sym typeface="+mn-ea"/>
              </a:rPr>
              <a:t>3665</a:t>
            </a:r>
            <a:r>
              <a:rPr lang="zh-CN" altLang="en-US" sz="1400" b="1">
                <a:solidFill>
                  <a:srgbClr val="0070C0"/>
                </a:solidFill>
                <a:latin typeface="微软雅黑" panose="020B0503020204020204" charset="-122"/>
                <a:ea typeface="微软雅黑" panose="020B0503020204020204" charset="-122"/>
                <a:sym typeface="+mn-ea"/>
              </a:rPr>
              <a:t>家，建档率</a:t>
            </a:r>
            <a:r>
              <a:rPr lang="en-US" altLang="zh-CN" sz="1400" b="1">
                <a:solidFill>
                  <a:srgbClr val="0070C0"/>
                </a:solidFill>
                <a:latin typeface="微软雅黑" panose="020B0503020204020204" charset="-122"/>
                <a:ea typeface="微软雅黑" panose="020B0503020204020204" charset="-122"/>
                <a:sym typeface="+mn-ea"/>
              </a:rPr>
              <a:t>84%</a:t>
            </a:r>
            <a:r>
              <a:rPr lang="zh-CN" altLang="en-US" sz="1400" b="1">
                <a:solidFill>
                  <a:srgbClr val="0070C0"/>
                </a:solidFill>
                <a:latin typeface="微软雅黑" panose="020B0503020204020204" charset="-122"/>
                <a:ea typeface="微软雅黑" panose="020B0503020204020204" charset="-122"/>
                <a:sym typeface="+mn-ea"/>
              </a:rPr>
              <a:t>，其中云计算渗透客户</a:t>
            </a:r>
            <a:r>
              <a:rPr lang="en-US" altLang="zh-CN" sz="1400" b="1">
                <a:solidFill>
                  <a:srgbClr val="0070C0"/>
                </a:solidFill>
                <a:latin typeface="微软雅黑" panose="020B0503020204020204" charset="-122"/>
                <a:ea typeface="微软雅黑" panose="020B0503020204020204" charset="-122"/>
                <a:sym typeface="+mn-ea"/>
              </a:rPr>
              <a:t>598</a:t>
            </a:r>
            <a:r>
              <a:rPr lang="zh-CN" altLang="en-US" sz="1400" b="1">
                <a:solidFill>
                  <a:srgbClr val="0070C0"/>
                </a:solidFill>
                <a:latin typeface="微软雅黑" panose="020B0503020204020204" charset="-122"/>
                <a:ea typeface="微软雅黑" panose="020B0503020204020204" charset="-122"/>
                <a:sym typeface="+mn-ea"/>
              </a:rPr>
              <a:t>家，渗透率</a:t>
            </a:r>
            <a:r>
              <a:rPr lang="en-US" altLang="zh-CN" sz="1400" b="1">
                <a:solidFill>
                  <a:srgbClr val="0070C0"/>
                </a:solidFill>
                <a:latin typeface="微软雅黑" panose="020B0503020204020204" charset="-122"/>
                <a:ea typeface="微软雅黑" panose="020B0503020204020204" charset="-122"/>
                <a:sym typeface="+mn-ea"/>
              </a:rPr>
              <a:t>19%</a:t>
            </a:r>
            <a:r>
              <a:rPr lang="zh-CN" altLang="en-US" sz="1400" b="1">
                <a:solidFill>
                  <a:srgbClr val="0070C0"/>
                </a:solidFill>
                <a:latin typeface="微软雅黑" panose="020B0503020204020204" charset="-122"/>
                <a:ea typeface="微软雅黑" panose="020B0503020204020204" charset="-122"/>
                <a:sym typeface="+mn-ea"/>
              </a:rPr>
              <a:t>，行业排名</a:t>
            </a:r>
            <a:r>
              <a:rPr lang="zh-CN" altLang="en-US" sz="1400" b="1">
                <a:solidFill>
                  <a:srgbClr val="00B050"/>
                </a:solidFill>
                <a:latin typeface="微软雅黑" panose="020B0503020204020204" charset="-122"/>
                <a:ea typeface="微软雅黑" panose="020B0503020204020204" charset="-122"/>
                <a:sym typeface="+mn-ea"/>
              </a:rPr>
              <a:t>第一</a:t>
            </a:r>
            <a:r>
              <a:rPr lang="zh-CN" altLang="en-US" sz="1400" b="1">
                <a:solidFill>
                  <a:srgbClr val="0070C0"/>
                </a:solidFill>
                <a:latin typeface="微软雅黑" panose="020B0503020204020204" charset="-122"/>
                <a:ea typeface="微软雅黑" panose="020B0503020204020204" charset="-122"/>
                <a:sym typeface="+mn-ea"/>
              </a:rPr>
              <a:t>，贡献率</a:t>
            </a:r>
            <a:r>
              <a:rPr lang="en-US" altLang="zh-CN" sz="1400" b="1">
                <a:solidFill>
                  <a:srgbClr val="0070C0"/>
                </a:solidFill>
                <a:latin typeface="微软雅黑" panose="020B0503020204020204" charset="-122"/>
                <a:ea typeface="微软雅黑" panose="020B0503020204020204" charset="-122"/>
                <a:sym typeface="+mn-ea"/>
              </a:rPr>
              <a:t>20.4%</a:t>
            </a:r>
            <a:r>
              <a:rPr lang="zh-CN" altLang="en-US" sz="1400" b="1">
                <a:solidFill>
                  <a:srgbClr val="0070C0"/>
                </a:solidFill>
                <a:latin typeface="微软雅黑" panose="020B0503020204020204" charset="-122"/>
                <a:ea typeface="微软雅黑" panose="020B0503020204020204" charset="-122"/>
                <a:sym typeface="+mn-ea"/>
              </a:rPr>
              <a:t>，平均贡献</a:t>
            </a:r>
            <a:r>
              <a:rPr lang="en-US" altLang="zh-CN" sz="1400" b="1">
                <a:solidFill>
                  <a:srgbClr val="0070C0"/>
                </a:solidFill>
                <a:latin typeface="微软雅黑" panose="020B0503020204020204" charset="-122"/>
                <a:ea typeface="微软雅黑" panose="020B0503020204020204" charset="-122"/>
                <a:sym typeface="+mn-ea"/>
              </a:rPr>
              <a:t>7.6</a:t>
            </a:r>
            <a:r>
              <a:rPr lang="zh-CN" altLang="en-US" sz="1400" b="1">
                <a:solidFill>
                  <a:srgbClr val="0070C0"/>
                </a:solidFill>
                <a:latin typeface="微软雅黑" panose="020B0503020204020204" charset="-122"/>
                <a:ea typeface="微软雅黑" panose="020B0503020204020204" charset="-122"/>
                <a:sym typeface="+mn-ea"/>
              </a:rPr>
              <a:t>万元</a:t>
            </a:r>
            <a:r>
              <a:rPr lang="en-US" altLang="zh-CN" sz="1400" b="1">
                <a:solidFill>
                  <a:srgbClr val="0070C0"/>
                </a:solidFill>
                <a:latin typeface="微软雅黑" panose="020B0503020204020204" charset="-122"/>
                <a:ea typeface="微软雅黑" panose="020B0503020204020204" charset="-122"/>
                <a:sym typeface="+mn-ea"/>
              </a:rPr>
              <a:t>/家，行业排名</a:t>
            </a:r>
            <a:r>
              <a:rPr lang="en-US" altLang="zh-CN" sz="1400" b="1">
                <a:solidFill>
                  <a:srgbClr val="00B050"/>
                </a:solidFill>
                <a:latin typeface="微软雅黑" panose="020B0503020204020204" charset="-122"/>
                <a:ea typeface="微软雅黑" panose="020B0503020204020204" charset="-122"/>
                <a:sym typeface="+mn-ea"/>
              </a:rPr>
              <a:t>第五</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以</a:t>
            </a:r>
            <a:r>
              <a:rPr lang="en-US" altLang="zh-CN" sz="1400" b="1">
                <a:solidFill>
                  <a:srgbClr val="0070C0"/>
                </a:solidFill>
                <a:latin typeface="微软雅黑" panose="020B0503020204020204" charset="-122"/>
                <a:ea typeface="微软雅黑" panose="020B0503020204020204" charset="-122"/>
                <a:sym typeface="+mn-ea"/>
              </a:rPr>
              <a:t>AI模型训练和推理</a:t>
            </a:r>
            <a:r>
              <a:rPr lang="en-US" altLang="zh-CN"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软件/app上云</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短彩平台</a:t>
            </a:r>
            <a:r>
              <a:rPr lang="en-US" altLang="zh-CN" sz="1400" b="1">
                <a:solidFill>
                  <a:srgbClr val="0070C0"/>
                </a:solidFill>
                <a:latin typeface="微软雅黑" panose="020B0503020204020204" charset="-122"/>
                <a:ea typeface="微软雅黑" panose="020B0503020204020204" charset="-122"/>
                <a:sym typeface="+mn-ea"/>
              </a:rPr>
              <a:t>上云</a:t>
            </a:r>
            <a:r>
              <a:rPr lang="en-US" altLang="zh-CN" sz="1400" b="1">
                <a:solidFill>
                  <a:srgbClr val="0070C0"/>
                </a:solidFill>
                <a:latin typeface="微软雅黑" panose="020B0503020204020204" charset="-122"/>
                <a:ea typeface="微软雅黑" panose="020B0503020204020204" charset="-122"/>
                <a:sym typeface="+mn-ea"/>
              </a:rPr>
              <a:t>场景为主。</a:t>
            </a:r>
            <a:endParaRPr lang="en-US" altLang="zh-CN" sz="1400" b="1">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4"/>
            </p:custDataLst>
          </p:nvPr>
        </p:nvSpPr>
        <p:spPr>
          <a:xfrm>
            <a:off x="361950" y="179705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5"/>
            </p:custDataLst>
          </p:nvPr>
        </p:nvSpPr>
        <p:spPr>
          <a:xfrm>
            <a:off x="361950" y="156908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8" name="文本框 7"/>
          <p:cNvSpPr txBox="1"/>
          <p:nvPr/>
        </p:nvSpPr>
        <p:spPr>
          <a:xfrm>
            <a:off x="607060" y="2084705"/>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1</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：沈阳地铁科技有限公司</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出行二维码平台上云</a:t>
            </a:r>
            <a:endPar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0" name="矩形 9"/>
          <p:cNvSpPr/>
          <p:nvPr>
            <p:custDataLst>
              <p:tags r:id="rId6"/>
            </p:custDataLst>
          </p:nvPr>
        </p:nvSpPr>
        <p:spPr>
          <a:xfrm>
            <a:off x="6311900" y="179705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custDataLst>
              <p:tags r:id="rId7"/>
            </p:custDataLst>
          </p:nvPr>
        </p:nvSpPr>
        <p:spPr>
          <a:xfrm>
            <a:off x="6311900" y="156908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22" name="文本框 21"/>
          <p:cNvSpPr txBox="1"/>
          <p:nvPr/>
        </p:nvSpPr>
        <p:spPr>
          <a:xfrm>
            <a:off x="6470015" y="2015490"/>
            <a:ext cx="5511800" cy="922020"/>
          </a:xfrm>
          <a:prstGeom prst="rect">
            <a:avLst/>
          </a:prstGeom>
          <a:noFill/>
        </p:spPr>
        <p:txBody>
          <a:bodyPr wrap="square" rtlCol="0" anchor="t">
            <a:spAutoFit/>
          </a:bodyPr>
          <a:p>
            <a:pPr marL="285750" indent="-285750" algn="l" fontAlgn="auto">
              <a:lnSpc>
                <a:spcPct val="150000"/>
              </a:lnSpc>
              <a:buFont typeface="Wingdings" panose="05000000000000000000" charset="0"/>
              <a:buChar char="p"/>
            </a:pPr>
            <a:r>
              <a:rPr lang="zh-CN" altLang="en-US" sz="1200" dirty="0">
                <a:solidFill>
                  <a:schemeClr val="tx1"/>
                </a:solidFill>
                <a:latin typeface="微软雅黑" panose="020B0503020204020204" charset="-122"/>
                <a:ea typeface="微软雅黑" panose="020B0503020204020204" charset="-122"/>
                <a:cs typeface="Arial" panose="020B0604020202020204" pitchFamily="34" charset="0"/>
                <a:sym typeface="+mn-ea"/>
              </a:rPr>
              <a:t>以智算热点切入，满足互联网企业模型训练和推理、软件平台上云、</a:t>
            </a:r>
            <a:r>
              <a:rPr lang="en-US" altLang="zh-CN" sz="1200" dirty="0">
                <a:solidFill>
                  <a:schemeClr val="tx1"/>
                </a:solidFill>
                <a:latin typeface="微软雅黑" panose="020B0503020204020204" charset="-122"/>
                <a:ea typeface="微软雅黑" panose="020B0503020204020204" charset="-122"/>
                <a:cs typeface="Arial" panose="020B0604020202020204" pitchFamily="34" charset="0"/>
                <a:sym typeface="+mn-ea"/>
              </a:rPr>
              <a:t>APP</a:t>
            </a:r>
            <a:r>
              <a:rPr lang="zh-CN" altLang="en-US" sz="1200" dirty="0">
                <a:solidFill>
                  <a:schemeClr val="tx1"/>
                </a:solidFill>
                <a:latin typeface="微软雅黑" panose="020B0503020204020204" charset="-122"/>
                <a:ea typeface="微软雅黑" panose="020B0503020204020204" charset="-122"/>
                <a:cs typeface="Arial" panose="020B0604020202020204" pitchFamily="34" charset="0"/>
                <a:sym typeface="+mn-ea"/>
              </a:rPr>
              <a:t>上云等需求。同时，面向全省外部短彩平台代理厂商，提供完整的云上资源需求，助力短彩平台厂商为客户提供更安全、高效、全面的短信业务服务。</a:t>
            </a:r>
            <a:endParaRPr lang="zh-CN" altLang="en-US" sz="12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32" name="表格 31"/>
          <p:cNvGraphicFramePr/>
          <p:nvPr>
            <p:custDataLst>
              <p:tags r:id="rId8"/>
            </p:custDataLst>
          </p:nvPr>
        </p:nvGraphicFramePr>
        <p:xfrm>
          <a:off x="643890" y="2476500"/>
          <a:ext cx="5225415" cy="1749425"/>
        </p:xfrm>
        <a:graphic>
          <a:graphicData uri="http://schemas.openxmlformats.org/drawingml/2006/table">
            <a:tbl>
              <a:tblPr firstRow="1" bandRow="1">
                <a:tableStyleId>{F5AB1C69-6EDB-4FF4-983F-18BD219EF322}</a:tableStyleId>
              </a:tblPr>
              <a:tblGrid>
                <a:gridCol w="856615"/>
                <a:gridCol w="4368800"/>
              </a:tblGrid>
              <a:tr h="29146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沈阳地铁科技有限公司</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    </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项目金额：6.99万/年</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  </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周期：</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3</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48577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b="0">
                          <a:solidFill>
                            <a:schemeClr val="tx1"/>
                          </a:solidFill>
                          <a:latin typeface="微软雅黑" panose="020B0503020204020204" charset="-122"/>
                          <a:ea typeface="微软雅黑" panose="020B0503020204020204" charset="-122"/>
                        </a:rPr>
                        <a:t>客户负责沈阳地铁二维码出行业务，租用我公司移动云主机部署相关智能出行平台。</a:t>
                      </a:r>
                      <a:endParaRPr lang="zh-CN" altLang="en-US" sz="1200" b="0">
                        <a:solidFill>
                          <a:schemeClr val="tx1"/>
                        </a:solidFill>
                        <a:latin typeface="微软雅黑" panose="020B0503020204020204" charset="-122"/>
                        <a:ea typeface="微软雅黑" panose="020B0503020204020204" charset="-122"/>
                      </a:endParaRPr>
                    </a:p>
                  </a:txBody>
                  <a:tcPr anchor="ctr" anchorCtr="0"/>
                </a:tc>
              </a:tr>
              <a:tr h="48641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b="0">
                          <a:solidFill>
                            <a:schemeClr val="tx1"/>
                          </a:solidFill>
                          <a:latin typeface="微软雅黑" panose="020B0503020204020204" charset="-122"/>
                          <a:ea typeface="微软雅黑" panose="020B0503020204020204" charset="-122"/>
                        </a:rPr>
                        <a:t>通过云主机、云存储、云网络客户提供全方位服务解决方案</a:t>
                      </a:r>
                      <a:endParaRPr lang="zh-CN" altLang="en-US" sz="1200" b="0">
                        <a:solidFill>
                          <a:schemeClr val="tx1"/>
                        </a:solidFill>
                        <a:latin typeface="微软雅黑" panose="020B0503020204020204" charset="-122"/>
                        <a:ea typeface="微软雅黑" panose="020B0503020204020204" charset="-122"/>
                      </a:endParaRPr>
                    </a:p>
                  </a:txBody>
                  <a:tcPr anchor="ctr" anchorCtr="0"/>
                </a:tc>
              </a:tr>
              <a:tr h="48577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b="0">
                          <a:solidFill>
                            <a:schemeClr val="tx1"/>
                          </a:solidFill>
                          <a:latin typeface="微软雅黑" panose="020B0503020204020204" charset="-122"/>
                          <a:ea typeface="微软雅黑" panose="020B0503020204020204" charset="-122"/>
                        </a:rPr>
                        <a:t>利用移动云网融合的网络优势，成功争取项目商机，同时战略卡位地铁线路不断增长扩容需求。</a:t>
                      </a:r>
                      <a:endParaRPr lang="zh-CN" altLang="en-US" sz="1200" b="0">
                        <a:solidFill>
                          <a:schemeClr val="tx1"/>
                        </a:solidFill>
                        <a:latin typeface="微软雅黑" panose="020B0503020204020204" charset="-122"/>
                        <a:ea typeface="微软雅黑" panose="020B0503020204020204" charset="-122"/>
                      </a:endParaRPr>
                    </a:p>
                  </a:txBody>
                  <a:tcPr anchor="ctr" anchorCtr="0"/>
                </a:tc>
              </a:tr>
            </a:tbl>
          </a:graphicData>
        </a:graphic>
      </p:graphicFrame>
      <p:graphicFrame>
        <p:nvGraphicFramePr>
          <p:cNvPr id="33" name="表格 32"/>
          <p:cNvGraphicFramePr/>
          <p:nvPr>
            <p:custDataLst>
              <p:tags r:id="rId9"/>
            </p:custDataLst>
          </p:nvPr>
        </p:nvGraphicFramePr>
        <p:xfrm>
          <a:off x="6551930" y="3027680"/>
          <a:ext cx="5260340" cy="3266440"/>
        </p:xfrm>
        <a:graphic>
          <a:graphicData uri="http://schemas.openxmlformats.org/drawingml/2006/table">
            <a:tbl>
              <a:tblPr firstRow="1" bandRow="1">
                <a:tableStyleId>{F5AB1C69-6EDB-4FF4-983F-18BD219EF322}</a:tableStyleId>
              </a:tblPr>
              <a:tblGrid>
                <a:gridCol w="862330"/>
                <a:gridCol w="4398010"/>
              </a:tblGrid>
              <a:tr h="39814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956310">
                <a:tc>
                  <a:txBody>
                    <a:bodyPr/>
                    <a:p>
                      <a:pPr algn="ctr">
                        <a:buNone/>
                      </a:pP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AI</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模型训练和</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推理</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智算套餐（24万/年起）：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含智算云平台（910B）+弹性公网IP+云数据库+负载均衡</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95567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软件</a:t>
                      </a: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/app</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上云</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基础上云套餐（1万/年起）：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含云主机（单核/多核）+弹性公网IP+云硬盘+云数据库+云备份</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95631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短彩平台</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厂商上云</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短彩平台上云套餐（</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3</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万/年起）：针对省内短彩代理商，短信并发量高、业务量大的需求，推出云主机（单核/多核）+弹性公网IP+云数据库+弹性负载均衡</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+NAT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网关</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bl>
          </a:graphicData>
        </a:graphic>
      </p:graphicFrame>
      <p:sp>
        <p:nvSpPr>
          <p:cNvPr id="34" name="文本框 33"/>
          <p:cNvSpPr txBox="1"/>
          <p:nvPr/>
        </p:nvSpPr>
        <p:spPr>
          <a:xfrm>
            <a:off x="556895" y="4437380"/>
            <a:ext cx="5299075" cy="306705"/>
          </a:xfrm>
          <a:prstGeom prst="rect">
            <a:avLst/>
          </a:prstGeom>
          <a:noFill/>
        </p:spPr>
        <p:txBody>
          <a:bodyPr wrap="square" rtlCol="0" anchor="t">
            <a:spAutoFit/>
          </a:bodyPr>
          <a:p>
            <a:pPr algn="l">
              <a:buNone/>
            </a:pP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2</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a:t>
            </a:r>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大连美恒时代科技有限公司系统平台上云</a:t>
            </a:r>
            <a:endPar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宋体" panose="02010600030101010101" pitchFamily="2" charset="-122"/>
            </a:endParaRPr>
          </a:p>
        </p:txBody>
      </p:sp>
      <p:graphicFrame>
        <p:nvGraphicFramePr>
          <p:cNvPr id="4" name="表格 3"/>
          <p:cNvGraphicFramePr/>
          <p:nvPr/>
        </p:nvGraphicFramePr>
        <p:xfrm>
          <a:off x="556895" y="4809490"/>
          <a:ext cx="5325745" cy="1915160"/>
        </p:xfrm>
        <a:graphic>
          <a:graphicData uri="http://schemas.openxmlformats.org/drawingml/2006/table">
            <a:tbl>
              <a:tblPr firstRow="1" bandRow="1">
                <a:effectLst/>
                <a:tableStyleId>{5940675A-B579-460E-94D1-54222C63F5DA}</a:tableStyleId>
              </a:tblPr>
              <a:tblGrid>
                <a:gridCol w="873125"/>
                <a:gridCol w="4452620"/>
              </a:tblGrid>
              <a:tr h="294005">
                <a:tc>
                  <a:txBody>
                    <a:bodyPr/>
                    <a:p>
                      <a:pPr algn="ctr">
                        <a:buNone/>
                      </a:pPr>
                      <a:r>
                        <a:rPr lang="zh-CN" altLang="en-US" sz="1200" b="1" dirty="0">
                          <a:solidFill>
                            <a:sysClr val="window" lastClr="FFFFFF"/>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rPr>
                        <a:t>客户概况</a:t>
                      </a:r>
                      <a:endParaRPr lang="zh-CN" altLang="en-US" sz="1200" b="1" dirty="0">
                        <a:solidFill>
                          <a:sysClr val="window" lastClr="FFFFFF"/>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9BBB59"/>
                    </a:solidFill>
                  </a:tcPr>
                </a:tc>
                <a:tc>
                  <a:txBody>
                    <a:bodyPr/>
                    <a:p>
                      <a:pPr algn="ctr">
                        <a:buNone/>
                      </a:pPr>
                      <a:r>
                        <a:rPr lang="zh-CN" altLang="en-US" sz="1200" b="1" dirty="0">
                          <a:solidFill>
                            <a:sysClr val="window" lastClr="FFFFFF"/>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大连美恒时代科技有限公司，</a:t>
                      </a:r>
                      <a:r>
                        <a:rPr lang="en-US" altLang="zh-CN" sz="1200" b="1" dirty="0">
                          <a:solidFill>
                            <a:sysClr val="window" lastClr="FFFFFF"/>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12000</a:t>
                      </a:r>
                      <a:r>
                        <a:rPr lang="zh-CN" altLang="en-US" sz="1200" b="1" dirty="0">
                          <a:solidFill>
                            <a:sysClr val="window" lastClr="FFFFFF"/>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/年</a:t>
                      </a:r>
                      <a:endParaRPr lang="zh-CN" altLang="en-US" sz="1200" b="1" dirty="0">
                        <a:solidFill>
                          <a:sysClr val="window" lastClr="FFFFFF"/>
                        </a:solidFill>
                        <a:latin typeface="微软雅黑" panose="020B0503020204020204" charset="-122"/>
                        <a:ea typeface="微软雅黑" panose="020B0503020204020204" charset="-122"/>
                        <a:cs typeface="微软雅黑" panose="020B0503020204020204" charset="-122"/>
                        <a:sym typeface="宋体" panose="02010600030101010101" pitchFamily="2" charset="-122"/>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9BBB59"/>
                    </a:solidFill>
                  </a:tcPr>
                </a:tc>
              </a:tr>
              <a:tr h="490855">
                <a:tc>
                  <a:txBody>
                    <a:bodyPr/>
                    <a:p>
                      <a:pPr algn="ctr">
                        <a:buNone/>
                      </a:pPr>
                      <a:r>
                        <a:rPr lang="zh-CN" altLang="en-US" sz="1200" b="1" dirty="0">
                          <a:solidFill>
                            <a:sysClr val="windowText" lastClr="000000"/>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rPr>
                        <a:t>需求痛点</a:t>
                      </a:r>
                      <a:endParaRPr lang="zh-CN" altLang="en-US" sz="1200" b="1" dirty="0">
                        <a:solidFill>
                          <a:sysClr val="windowText" lastClr="000000"/>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9BBB59">
                        <a:tint val="40000"/>
                      </a:srgbClr>
                    </a:solidFill>
                  </a:tcPr>
                </a:tc>
                <a:tc>
                  <a:txBody>
                    <a:bodyPr/>
                    <a:p>
                      <a:pPr algn="ctr">
                        <a:buNone/>
                      </a:pPr>
                      <a:r>
                        <a:rPr lang="zh-CN" altLang="en-US" sz="1200">
                          <a:solidFill>
                            <a:schemeClr val="tx1"/>
                          </a:solidFill>
                          <a:latin typeface="微软雅黑" panose="020B0503020204020204" charset="-122"/>
                          <a:ea typeface="微软雅黑" panose="020B0503020204020204" charset="-122"/>
                        </a:rPr>
                        <a:t>客户本身进行系统开发，并向外提供平台服务，系统云化需求强烈，并且由于云资源快速安全访问有很大需求。</a:t>
                      </a:r>
                      <a:endParaRPr lang="zh-CN" altLang="en-US" sz="1200">
                        <a:solidFill>
                          <a:schemeClr val="tx1"/>
                        </a:solidFill>
                        <a:latin typeface="微软雅黑" panose="020B0503020204020204" charset="-122"/>
                        <a:ea typeface="微软雅黑" panose="020B0503020204020204" charset="-122"/>
                        <a:sym typeface="+mn-ea"/>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9BBB59">
                        <a:tint val="40000"/>
                      </a:srgbClr>
                    </a:solidFill>
                  </a:tcPr>
                </a:tc>
              </a:tr>
              <a:tr h="490220">
                <a:tc>
                  <a:txBody>
                    <a:bodyPr/>
                    <a:p>
                      <a:pPr algn="ctr">
                        <a:buNone/>
                      </a:pPr>
                      <a:r>
                        <a:rPr lang="zh-CN" altLang="en-US" sz="1200" b="1" dirty="0">
                          <a:solidFill>
                            <a:sysClr val="windowText" lastClr="000000"/>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rPr>
                        <a:t>产品组合</a:t>
                      </a:r>
                      <a:endParaRPr lang="zh-CN" altLang="en-US" sz="1200" b="1" dirty="0">
                        <a:solidFill>
                          <a:sysClr val="windowText" lastClr="000000"/>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9BBB59">
                        <a:tint val="20000"/>
                      </a:srgbClr>
                    </a:solidFill>
                  </a:tcPr>
                </a:tc>
                <a:tc>
                  <a:txBody>
                    <a:bodyPr/>
                    <a:p>
                      <a:pPr algn="ctr">
                        <a:buNone/>
                      </a:pPr>
                      <a:r>
                        <a:rPr lang="zh-CN" altLang="en-US" sz="1200">
                          <a:solidFill>
                            <a:schemeClr val="tx1"/>
                          </a:solidFill>
                          <a:latin typeface="微软雅黑" panose="020B0503020204020204" charset="-122"/>
                          <a:ea typeface="微软雅黑" panose="020B0503020204020204" charset="-122"/>
                        </a:rPr>
                        <a:t>云主机、云存储、云专线、云安全</a:t>
                      </a:r>
                      <a:endParaRPr lang="zh-CN" altLang="en-US" sz="1200">
                        <a:solidFill>
                          <a:schemeClr val="tx1"/>
                        </a:solidFill>
                        <a:latin typeface="微软雅黑" panose="020B0503020204020204" charset="-122"/>
                        <a:ea typeface="微软雅黑" panose="020B0503020204020204" charset="-122"/>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9BBB59">
                        <a:tint val="20000"/>
                      </a:srgbClr>
                    </a:solidFill>
                  </a:tcPr>
                </a:tc>
              </a:tr>
              <a:tr h="640080">
                <a:tc>
                  <a:txBody>
                    <a:bodyPr/>
                    <a:p>
                      <a:pPr algn="ctr">
                        <a:buNone/>
                      </a:pPr>
                      <a:r>
                        <a:rPr lang="zh-CN" altLang="en-US" sz="1200" b="1" dirty="0">
                          <a:solidFill>
                            <a:sysClr val="windowText" lastClr="000000"/>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rPr>
                        <a:t>优势亮点</a:t>
                      </a:r>
                      <a:endParaRPr lang="zh-CN" altLang="en-US" sz="1200" b="1" dirty="0">
                        <a:solidFill>
                          <a:sysClr val="windowText" lastClr="000000"/>
                        </a:solidFill>
                        <a:latin typeface="微软雅黑" panose="020B0503020204020204" charset="-122"/>
                        <a:ea typeface="微软雅黑" panose="020B0503020204020204" charset="-122"/>
                        <a:cs typeface="Arial" panose="020B0604020202020204" pitchFamily="34" charset="0"/>
                        <a:sym typeface="宋体" panose="02010600030101010101" pitchFamily="2" charset="-122"/>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9BBB59">
                        <a:tint val="40000"/>
                      </a:srgbClr>
                    </a:solidFill>
                  </a:tcPr>
                </a:tc>
                <a:tc>
                  <a:txBody>
                    <a:bodyPr/>
                    <a:p>
                      <a:pPr algn="ctr">
                        <a:buNone/>
                      </a:pPr>
                      <a:r>
                        <a:rPr lang="zh-CN" altLang="en-US" sz="1200">
                          <a:latin typeface="微软雅黑" panose="020B0503020204020204" charset="-122"/>
                          <a:ea typeface="微软雅黑" panose="020B0503020204020204" charset="-122"/>
                          <a:cs typeface="微软雅黑" panose="020B0503020204020204" charset="-122"/>
                          <a:sym typeface="+mn-ea"/>
                        </a:rPr>
                        <a:t>结合移动云省内节点算力资源，与中国移动云网一体化优势，实现客户一跳入云需求，并且客户拥有自己的客户资源，使用我方云后实现二次推广。</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 </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9BBB59">
                        <a:tint val="4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altLang="en-US" dirty="0">
                <a:solidFill>
                  <a:schemeClr val="accent6"/>
                </a:solidFill>
              </a:rPr>
              <a:t>制造</a:t>
            </a:r>
            <a:r>
              <a:rPr lang="zh-CN" altLang="en-US" dirty="0"/>
              <a:t>行业上云图谱</a:t>
            </a:r>
            <a:endParaRPr lang="zh-CN" altLang="en-US" dirty="0">
              <a:solidFill>
                <a:srgbClr val="FFC000"/>
              </a:solidFill>
            </a:endParaRPr>
          </a:p>
        </p:txBody>
      </p:sp>
      <p:sp>
        <p:nvSpPr>
          <p:cNvPr id="3" name="文本框 2"/>
          <p:cNvSpPr txBox="1"/>
          <p:nvPr/>
        </p:nvSpPr>
        <p:spPr>
          <a:xfrm>
            <a:off x="523875" y="829945"/>
            <a:ext cx="11068685" cy="737235"/>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全省制造行业战客市场建档规模为</a:t>
            </a:r>
            <a:r>
              <a:rPr lang="en-US" altLang="zh-CN" sz="1400" b="1">
                <a:solidFill>
                  <a:srgbClr val="0070C0"/>
                </a:solidFill>
                <a:latin typeface="微软雅黑" panose="020B0503020204020204" charset="-122"/>
                <a:ea typeface="微软雅黑" panose="020B0503020204020204" charset="-122"/>
                <a:sym typeface="+mn-ea"/>
              </a:rPr>
              <a:t>5894</a:t>
            </a:r>
            <a:r>
              <a:rPr lang="zh-CN" altLang="en-US" sz="1400" b="1">
                <a:solidFill>
                  <a:srgbClr val="0070C0"/>
                </a:solidFill>
                <a:latin typeface="微软雅黑" panose="020B0503020204020204" charset="-122"/>
                <a:ea typeface="微软雅黑" panose="020B0503020204020204" charset="-122"/>
                <a:sym typeface="+mn-ea"/>
              </a:rPr>
              <a:t>家，其中云计算渗透客户</a:t>
            </a:r>
            <a:r>
              <a:rPr lang="en-US" altLang="zh-CN" sz="1400" b="1">
                <a:solidFill>
                  <a:srgbClr val="0070C0"/>
                </a:solidFill>
                <a:latin typeface="微软雅黑" panose="020B0503020204020204" charset="-122"/>
                <a:ea typeface="微软雅黑" panose="020B0503020204020204" charset="-122"/>
                <a:sym typeface="+mn-ea"/>
              </a:rPr>
              <a:t>778</a:t>
            </a:r>
            <a:r>
              <a:rPr lang="zh-CN" altLang="en-US" sz="1400" b="1">
                <a:solidFill>
                  <a:srgbClr val="0070C0"/>
                </a:solidFill>
                <a:latin typeface="微软雅黑" panose="020B0503020204020204" charset="-122"/>
                <a:ea typeface="微软雅黑" panose="020B0503020204020204" charset="-122"/>
                <a:sym typeface="+mn-ea"/>
              </a:rPr>
              <a:t>家，渗透率</a:t>
            </a:r>
            <a:r>
              <a:rPr lang="en-US" altLang="zh-CN" sz="1400" b="1">
                <a:solidFill>
                  <a:srgbClr val="0070C0"/>
                </a:solidFill>
                <a:latin typeface="微软雅黑" panose="020B0503020204020204" charset="-122"/>
                <a:ea typeface="微软雅黑" panose="020B0503020204020204" charset="-122"/>
                <a:sym typeface="+mn-ea"/>
              </a:rPr>
              <a:t>13 .2%</a:t>
            </a:r>
            <a:r>
              <a:rPr lang="zh-CN" altLang="en-US" sz="1400" b="1">
                <a:solidFill>
                  <a:srgbClr val="0070C0"/>
                </a:solidFill>
                <a:latin typeface="微软雅黑" panose="020B0503020204020204" charset="-122"/>
                <a:ea typeface="微软雅黑" panose="020B0503020204020204" charset="-122"/>
                <a:sym typeface="+mn-ea"/>
              </a:rPr>
              <a:t>，行业排名第六，贡献率</a:t>
            </a:r>
            <a:r>
              <a:rPr lang="en-US" altLang="zh-CN" sz="1400" b="1">
                <a:solidFill>
                  <a:srgbClr val="0070C0"/>
                </a:solidFill>
                <a:latin typeface="微软雅黑" panose="020B0503020204020204" charset="-122"/>
                <a:ea typeface="微软雅黑" panose="020B0503020204020204" charset="-122"/>
                <a:sym typeface="+mn-ea"/>
              </a:rPr>
              <a:t>15.81%</a:t>
            </a:r>
            <a:r>
              <a:rPr lang="zh-CN" altLang="en-US" sz="1400" b="1">
                <a:solidFill>
                  <a:srgbClr val="0070C0"/>
                </a:solidFill>
                <a:latin typeface="微软雅黑" panose="020B0503020204020204" charset="-122"/>
                <a:ea typeface="微软雅黑" panose="020B0503020204020204" charset="-122"/>
                <a:sym typeface="+mn-ea"/>
              </a:rPr>
              <a:t>，平均贡献</a:t>
            </a:r>
            <a:r>
              <a:rPr lang="en-US" sz="1400" b="1">
                <a:solidFill>
                  <a:srgbClr val="0070C0"/>
                </a:solidFill>
                <a:latin typeface="微软雅黑" panose="020B0503020204020204" charset="-122"/>
                <a:ea typeface="微软雅黑" panose="020B0503020204020204" charset="-122"/>
                <a:sym typeface="+mn-ea"/>
              </a:rPr>
              <a:t>2.4</a:t>
            </a:r>
            <a:r>
              <a:rPr lang="zh-CN" altLang="en-US" sz="1400" b="1">
                <a:solidFill>
                  <a:srgbClr val="0070C0"/>
                </a:solidFill>
                <a:latin typeface="微软雅黑" panose="020B0503020204020204" charset="-122"/>
                <a:ea typeface="微软雅黑" panose="020B0503020204020204" charset="-122"/>
                <a:sym typeface="+mn-ea"/>
              </a:rPr>
              <a:t>元</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家，行业排名第五。</a:t>
            </a:r>
            <a:r>
              <a:rPr lang="zh-CN" altLang="en-US" sz="1400" b="1">
                <a:solidFill>
                  <a:srgbClr val="0070C0"/>
                </a:solidFill>
                <a:latin typeface="微软雅黑" panose="020B0503020204020204" charset="-122"/>
                <a:ea typeface="微软雅黑" panose="020B0503020204020204" charset="-122"/>
                <a:sym typeface="+mn-ea"/>
              </a:rPr>
              <a:t>以智慧工厂、故障检测、供应链等细分场景上云为主，聚焦高价值场景，开展生态合作</a:t>
            </a:r>
            <a:r>
              <a:rPr lang="zh-CN" altLang="en-US" sz="1400" b="1">
                <a:solidFill>
                  <a:srgbClr val="0070C0"/>
                </a:solidFill>
                <a:latin typeface="微软雅黑" panose="020B0503020204020204" charset="-122"/>
                <a:ea typeface="微软雅黑" panose="020B0503020204020204" charset="-122"/>
                <a:sym typeface="+mn-ea"/>
              </a:rPr>
              <a:t>。</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4"/>
            </p:custDataLst>
          </p:nvPr>
        </p:nvSpPr>
        <p:spPr>
          <a:xfrm>
            <a:off x="36195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5"/>
            </p:custDataLst>
          </p:nvPr>
        </p:nvSpPr>
        <p:spPr>
          <a:xfrm>
            <a:off x="361950" y="156908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8" name="文本框 7"/>
          <p:cNvSpPr txBox="1"/>
          <p:nvPr/>
        </p:nvSpPr>
        <p:spPr>
          <a:xfrm>
            <a:off x="607060" y="1951355"/>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1</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：鞍钢集团智算云案例。</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0" name="矩形 9"/>
          <p:cNvSpPr/>
          <p:nvPr>
            <p:custDataLst>
              <p:tags r:id="rId6"/>
            </p:custDataLst>
          </p:nvPr>
        </p:nvSpPr>
        <p:spPr>
          <a:xfrm>
            <a:off x="631190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custDataLst>
              <p:tags r:id="rId7"/>
            </p:custDataLst>
          </p:nvPr>
        </p:nvSpPr>
        <p:spPr>
          <a:xfrm>
            <a:off x="6311900" y="156908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22" name="文本框 21"/>
          <p:cNvSpPr txBox="1"/>
          <p:nvPr/>
        </p:nvSpPr>
        <p:spPr>
          <a:xfrm>
            <a:off x="6623050" y="1951355"/>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行业上云的高频场景：</a:t>
            </a:r>
            <a:endPar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32" name="表格 31"/>
          <p:cNvGraphicFramePr/>
          <p:nvPr>
            <p:custDataLst>
              <p:tags r:id="rId8"/>
            </p:custDataLst>
          </p:nvPr>
        </p:nvGraphicFramePr>
        <p:xfrm>
          <a:off x="630555" y="2308860"/>
          <a:ext cx="5252720" cy="1985010"/>
        </p:xfrm>
        <a:graphic>
          <a:graphicData uri="http://schemas.openxmlformats.org/drawingml/2006/table">
            <a:tbl>
              <a:tblPr firstRow="1" bandRow="1">
                <a:tableStyleId>{F5AB1C69-6EDB-4FF4-983F-18BD219EF322}</a:tableStyleId>
              </a:tblPr>
              <a:tblGrid>
                <a:gridCol w="861060"/>
                <a:gridCol w="4391660"/>
              </a:tblGrid>
              <a:tr h="29781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鞍钢集团有限公司、鞍山、</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77424</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元</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月</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49593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客户想要短期内部署</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DeepSeek</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大模型，缺少模型调用平台，知识库及智能体创建工具。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69532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en-US" altLang="zh-CN" sz="1200">
                          <a:solidFill>
                            <a:schemeClr val="tx1"/>
                          </a:solidFill>
                          <a:latin typeface="微软雅黑" panose="020B0503020204020204" charset="-122"/>
                          <a:ea typeface="微软雅黑" panose="020B0503020204020204" charset="-122"/>
                          <a:cs typeface="微软雅黑" panose="020B0503020204020204" charset="-122"/>
                        </a:rPr>
                        <a:t>T4</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云主机</a:t>
                      </a:r>
                      <a:r>
                        <a:rPr lang="zh-CN" sz="1200">
                          <a:solidFill>
                            <a:schemeClr val="tx1"/>
                          </a:solidFill>
                          <a:latin typeface="微软雅黑" panose="020B0503020204020204" charset="-122"/>
                          <a:ea typeface="微软雅黑" panose="020B0503020204020204" charset="-122"/>
                          <a:cs typeface="微软雅黑" panose="020B0503020204020204" charset="-122"/>
                        </a:rPr>
                        <a:t>、智算平台、</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云专线组合、</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VPC</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终端节点、对象存储、</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资源云数据库</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MySQL </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智算版、移动云</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Elasticsearch</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、弹性公网</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IP</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带宽服务组合</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49593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快速部署</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DeepSeek</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大模型，通过挂载知识库的方式构建知识问答智能体助手，提高员工办公效率，保证数据不出外网。</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graphicFrame>
        <p:nvGraphicFramePr>
          <p:cNvPr id="33" name="表格 32"/>
          <p:cNvGraphicFramePr/>
          <p:nvPr>
            <p:custDataLst>
              <p:tags r:id="rId9"/>
            </p:custDataLst>
          </p:nvPr>
        </p:nvGraphicFramePr>
        <p:xfrm>
          <a:off x="6551930" y="2309495"/>
          <a:ext cx="5260340" cy="4200525"/>
        </p:xfrm>
        <a:graphic>
          <a:graphicData uri="http://schemas.openxmlformats.org/drawingml/2006/table">
            <a:tbl>
              <a:tblPr firstRow="1" bandRow="1">
                <a:tableStyleId>{F5AB1C69-6EDB-4FF4-983F-18BD219EF322}</a:tableStyleId>
              </a:tblPr>
              <a:tblGrid>
                <a:gridCol w="862330"/>
                <a:gridCol w="4398010"/>
              </a:tblGrid>
              <a:tr h="59944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1200785">
                <a:tc>
                  <a:txBody>
                    <a:bodyPr/>
                    <a:p>
                      <a:pPr algn="ctr">
                        <a:buNone/>
                      </a:pPr>
                      <a:r>
                        <a:rPr lang="zh-CN" altLang="en-US" sz="1200" b="1">
                          <a:solidFill>
                            <a:schemeClr val="tx1"/>
                          </a:solidFill>
                          <a:latin typeface="微软雅黑" panose="020B0503020204020204" charset="-122"/>
                          <a:ea typeface="微软雅黑" panose="020B0503020204020204" charset="-122"/>
                          <a:cs typeface="微软雅黑" panose="020B0503020204020204" charset="-122"/>
                          <a:sym typeface="+mn-ea"/>
                        </a:rPr>
                        <a:t>智慧工厂</a:t>
                      </a: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智慧工厂套餐（60万/3年起）：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含智算一体机+云专线（200M/500M本地/跨市PTN）+工业软件（MIS/PLM/SCM）+（5G专网+工业互联网平台）</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1199515">
                <a:tc>
                  <a:txBody>
                    <a:bodyPr/>
                    <a:p>
                      <a:pPr algn="ctr">
                        <a:buNone/>
                      </a:pPr>
                      <a:r>
                        <a:rPr lang="zh-CN" altLang="en-US" sz="1200" b="1" dirty="0">
                          <a:solidFill>
                            <a:schemeClr val="tx1"/>
                          </a:solidFill>
                          <a:latin typeface="微软雅黑" panose="020B0503020204020204" charset="-122"/>
                          <a:ea typeface="微软雅黑" panose="020B0503020204020204" charset="-122"/>
                          <a:sym typeface="+mn-ea"/>
                        </a:rPr>
                        <a:t>故障检测</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dirty="0">
                          <a:latin typeface="微软雅黑" panose="020B0503020204020204" charset="-122"/>
                          <a:ea typeface="微软雅黑" panose="020B0503020204020204" charset="-122"/>
                        </a:rPr>
                        <a:t>移动云边缘一体机</a:t>
                      </a:r>
                      <a:r>
                        <a:rPr lang="en-US" altLang="zh-CN" sz="1200" dirty="0">
                          <a:latin typeface="微软雅黑" panose="020B0503020204020204" charset="-122"/>
                          <a:ea typeface="微软雅黑" panose="020B0503020204020204" charset="-122"/>
                        </a:rPr>
                        <a:t> + 5G</a:t>
                      </a:r>
                      <a:r>
                        <a:rPr lang="zh-CN" altLang="en-US" sz="1200" dirty="0">
                          <a:latin typeface="微软雅黑" panose="020B0503020204020204" charset="-122"/>
                          <a:ea typeface="微软雅黑" panose="020B0503020204020204" charset="-122"/>
                        </a:rPr>
                        <a:t>工业网关</a:t>
                      </a:r>
                      <a:r>
                        <a:rPr lang="zh-CN" altLang="en-US" sz="1200" dirty="0">
                          <a:latin typeface="微软雅黑" panose="020B0503020204020204" charset="-122"/>
                          <a:ea typeface="微软雅黑" panose="020B0503020204020204" charset="-122"/>
                        </a:rPr>
                        <a:t>+移动云</a:t>
                      </a:r>
                      <a:r>
                        <a:rPr lang="en-US" altLang="zh-CN" sz="1200" dirty="0">
                          <a:latin typeface="微软雅黑" panose="020B0503020204020204" charset="-122"/>
                          <a:ea typeface="微软雅黑" panose="020B0503020204020204" charset="-122"/>
                        </a:rPr>
                        <a:t>IoT Hub</a:t>
                      </a:r>
                      <a:r>
                        <a:rPr lang="zh-CN" altLang="en-US" sz="1200" dirty="0">
                          <a:latin typeface="微软雅黑" panose="020B0503020204020204" charset="-122"/>
                          <a:ea typeface="微软雅黑" panose="020B0503020204020204" charset="-122"/>
                        </a:rPr>
                        <a:t>（设备管理）</a:t>
                      </a:r>
                      <a:r>
                        <a:rPr lang="en-US" altLang="zh-CN" sz="1200" dirty="0">
                          <a:latin typeface="微软雅黑" panose="020B0503020204020204" charset="-122"/>
                          <a:ea typeface="微软雅黑" panose="020B0503020204020204" charset="-122"/>
                        </a:rPr>
                        <a:t> + </a:t>
                      </a:r>
                      <a:r>
                        <a:rPr lang="zh-CN" altLang="en-US" sz="1200" dirty="0">
                          <a:latin typeface="微软雅黑" panose="020B0503020204020204" charset="-122"/>
                          <a:ea typeface="微软雅黑" panose="020B0503020204020204" charset="-122"/>
                        </a:rPr>
                        <a:t>云时空数据库（振动时序数据存储+移动云九天AI</a:t>
                      </a:r>
                      <a:endParaRPr lang="zh-CN" altLang="en-US" sz="1200" dirty="0">
                        <a:latin typeface="微软雅黑" panose="020B0503020204020204" charset="-122"/>
                        <a:ea typeface="微软雅黑" panose="020B0503020204020204" charset="-122"/>
                      </a:endParaRPr>
                    </a:p>
                  </a:txBody>
                  <a:tcPr anchor="ctr" anchorCtr="0"/>
                </a:tc>
              </a:tr>
              <a:tr h="1200785">
                <a:tc>
                  <a:txBody>
                    <a:bodyPr/>
                    <a:p>
                      <a:pPr algn="ctr">
                        <a:buNone/>
                      </a:pPr>
                      <a:r>
                        <a:rPr lang="zh-CN" altLang="en-US" sz="1200" b="1">
                          <a:solidFill>
                            <a:schemeClr val="tx1"/>
                          </a:solidFill>
                          <a:latin typeface="微软雅黑" panose="020B0503020204020204" charset="-122"/>
                          <a:ea typeface="微软雅黑" panose="020B0503020204020204" charset="-122"/>
                          <a:cs typeface="微软雅黑" panose="020B0503020204020204" charset="-122"/>
                          <a:sym typeface="+mn-ea"/>
                        </a:rPr>
                        <a:t>供应链</a:t>
                      </a:r>
                      <a:endParaRPr lang="zh-CN" altLang="en-US" sz="1200" b="1">
                        <a:solidFill>
                          <a:schemeClr val="tx1"/>
                        </a:solidFill>
                        <a:latin typeface="微软雅黑" panose="020B0503020204020204" charset="-122"/>
                        <a:ea typeface="微软雅黑" panose="020B0503020204020204" charset="-122"/>
                        <a:cs typeface="微软雅黑" panose="020B0503020204020204" charset="-122"/>
                        <a:sym typeface="+mn-ea"/>
                      </a:endParaRPr>
                    </a:p>
                    <a:p>
                      <a:pPr algn="ctr">
                        <a:buNone/>
                      </a:pPr>
                      <a:r>
                        <a:rPr lang="zh-CN" altLang="en-US" sz="1200" b="1">
                          <a:solidFill>
                            <a:schemeClr val="tx1"/>
                          </a:solidFill>
                          <a:latin typeface="微软雅黑" panose="020B0503020204020204" charset="-122"/>
                          <a:ea typeface="微软雅黑" panose="020B0503020204020204" charset="-122"/>
                          <a:cs typeface="微软雅黑" panose="020B0503020204020204" charset="-122"/>
                          <a:sym typeface="+mn-ea"/>
                        </a:rPr>
                        <a:t>上云</a:t>
                      </a: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移动云云桌面</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+5G CPE(</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物流车联网接入</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移动云供应链协同平台</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订单</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库存</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API)+</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移动云区块链</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Baas(</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合同存证</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云堡垒机</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访问权限控制</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endParaRPr lang="en-US" altLang="zh-CN"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sp>
        <p:nvSpPr>
          <p:cNvPr id="34" name="文本框 33"/>
          <p:cNvSpPr txBox="1"/>
          <p:nvPr/>
        </p:nvSpPr>
        <p:spPr>
          <a:xfrm>
            <a:off x="556895" y="4392930"/>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2</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抚顺机械设备制造有限公司</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MES</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系统上云。</a:t>
            </a:r>
            <a:endPar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35" name="表格 34"/>
          <p:cNvGraphicFramePr/>
          <p:nvPr>
            <p:custDataLst>
              <p:tags r:id="rId10"/>
            </p:custDataLst>
          </p:nvPr>
        </p:nvGraphicFramePr>
        <p:xfrm>
          <a:off x="653415" y="4737100"/>
          <a:ext cx="5252720" cy="1782445"/>
        </p:xfrm>
        <a:graphic>
          <a:graphicData uri="http://schemas.openxmlformats.org/drawingml/2006/table">
            <a:tbl>
              <a:tblPr firstRow="1" bandRow="1">
                <a:tableStyleId>{F5AB1C69-6EDB-4FF4-983F-18BD219EF322}</a:tableStyleId>
              </a:tblPr>
              <a:tblGrid>
                <a:gridCol w="861060"/>
                <a:gridCol w="4391660"/>
              </a:tblGrid>
              <a:tr h="29845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抚顺机械设备制造有限公司、抚顺、</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8748/</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49720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客户将工厂</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MES</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系统迁移至云端，需支持</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50+</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终端并发访问，数据库每日增量</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10GB</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49720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通用型云主机</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 </a:t>
                      </a:r>
                      <a:endParaRPr lang="en-US" altLang="zh-CN" sz="1200">
                        <a:solidFill>
                          <a:schemeClr val="tx1"/>
                        </a:solidFill>
                        <a:latin typeface="微软雅黑" panose="020B0503020204020204" charset="-122"/>
                        <a:ea typeface="微软雅黑" panose="020B0503020204020204" charset="-122"/>
                        <a:cs typeface="微软雅黑" panose="020B0503020204020204" charset="-122"/>
                      </a:endParaRPr>
                    </a:p>
                    <a:p>
                      <a:pPr algn="ctr">
                        <a:buNone/>
                      </a:pP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s5he.4xlarge.4 </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、性能优化型云硬盘、弹性公网</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IP</a:t>
                      </a:r>
                      <a:endPar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r h="48958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rPr>
                        <a:t>快速部署企业级应用环境，无需自建物理基础设施。</a:t>
                      </a:r>
                      <a:endParaRPr lang="zh-CN" altLang="en-US" sz="1200">
                        <a:solidFill>
                          <a:schemeClr val="tx1"/>
                        </a:solidFill>
                        <a:latin typeface="微软雅黑" panose="020B0503020204020204" charset="-122"/>
                        <a:ea typeface="微软雅黑" panose="020B0503020204020204" charset="-122"/>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altLang="en-US" dirty="0">
                <a:solidFill>
                  <a:schemeClr val="accent6"/>
                </a:solidFill>
              </a:rPr>
              <a:t>保障</a:t>
            </a:r>
            <a:r>
              <a:rPr lang="zh-CN" altLang="en-US" dirty="0"/>
              <a:t>行业上云图谱</a:t>
            </a:r>
            <a:endParaRPr lang="zh-CN" altLang="en-US" dirty="0"/>
          </a:p>
        </p:txBody>
      </p:sp>
      <p:sp>
        <p:nvSpPr>
          <p:cNvPr id="3" name="文本框 2"/>
          <p:cNvSpPr txBox="1"/>
          <p:nvPr/>
        </p:nvSpPr>
        <p:spPr>
          <a:xfrm>
            <a:off x="523875" y="883285"/>
            <a:ext cx="11068685" cy="737235"/>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全省保障行业战客市场规模为</a:t>
            </a:r>
            <a:r>
              <a:rPr lang="en-US" altLang="zh-CN" sz="1400" b="1">
                <a:solidFill>
                  <a:srgbClr val="0070C0"/>
                </a:solidFill>
                <a:latin typeface="微软雅黑" panose="020B0503020204020204" charset="-122"/>
                <a:ea typeface="微软雅黑" panose="020B0503020204020204" charset="-122"/>
                <a:sym typeface="+mn-ea"/>
              </a:rPr>
              <a:t>989</a:t>
            </a:r>
            <a:r>
              <a:rPr lang="zh-CN" altLang="en-US" sz="1400" b="1">
                <a:solidFill>
                  <a:srgbClr val="0070C0"/>
                </a:solidFill>
                <a:latin typeface="微软雅黑" panose="020B0503020204020204" charset="-122"/>
                <a:ea typeface="微软雅黑" panose="020B0503020204020204" charset="-122"/>
                <a:sym typeface="+mn-ea"/>
              </a:rPr>
              <a:t>家，建档率</a:t>
            </a:r>
            <a:r>
              <a:rPr lang="en-US" altLang="zh-CN" sz="1400" b="1">
                <a:solidFill>
                  <a:srgbClr val="0070C0"/>
                </a:solidFill>
                <a:latin typeface="微软雅黑" panose="020B0503020204020204" charset="-122"/>
                <a:ea typeface="微软雅黑" panose="020B0503020204020204" charset="-122"/>
                <a:sym typeface="+mn-ea"/>
              </a:rPr>
              <a:t>76.74%</a:t>
            </a:r>
            <a:r>
              <a:rPr lang="zh-CN" altLang="en-US" sz="1400" b="1">
                <a:solidFill>
                  <a:srgbClr val="0070C0"/>
                </a:solidFill>
                <a:latin typeface="微软雅黑" panose="020B0503020204020204" charset="-122"/>
                <a:ea typeface="微软雅黑" panose="020B0503020204020204" charset="-122"/>
                <a:sym typeface="+mn-ea"/>
              </a:rPr>
              <a:t>，其中云计算渗透客户</a:t>
            </a:r>
            <a:r>
              <a:rPr lang="en-US" altLang="zh-CN" sz="1400" b="1">
                <a:solidFill>
                  <a:srgbClr val="0070C0"/>
                </a:solidFill>
                <a:latin typeface="微软雅黑" panose="020B0503020204020204" charset="-122"/>
                <a:ea typeface="微软雅黑" panose="020B0503020204020204" charset="-122"/>
                <a:sym typeface="+mn-ea"/>
              </a:rPr>
              <a:t>70</a:t>
            </a:r>
            <a:r>
              <a:rPr lang="zh-CN" altLang="en-US" sz="1400" b="1">
                <a:solidFill>
                  <a:srgbClr val="0070C0"/>
                </a:solidFill>
                <a:latin typeface="微软雅黑" panose="020B0503020204020204" charset="-122"/>
                <a:ea typeface="微软雅黑" panose="020B0503020204020204" charset="-122"/>
                <a:sym typeface="+mn-ea"/>
              </a:rPr>
              <a:t>家，渗透率</a:t>
            </a:r>
            <a:r>
              <a:rPr lang="en-US" altLang="zh-CN" sz="1400" b="1">
                <a:solidFill>
                  <a:srgbClr val="0070C0"/>
                </a:solidFill>
                <a:latin typeface="微软雅黑" panose="020B0503020204020204" charset="-122"/>
                <a:ea typeface="微软雅黑" panose="020B0503020204020204" charset="-122"/>
                <a:sym typeface="+mn-ea"/>
              </a:rPr>
              <a:t>7%</a:t>
            </a:r>
            <a:r>
              <a:rPr lang="zh-CN" altLang="en-US" sz="1400" b="1">
                <a:solidFill>
                  <a:srgbClr val="0070C0"/>
                </a:solidFill>
                <a:latin typeface="微软雅黑" panose="020B0503020204020204" charset="-122"/>
                <a:ea typeface="微软雅黑" panose="020B0503020204020204" charset="-122"/>
                <a:sym typeface="+mn-ea"/>
              </a:rPr>
              <a:t>，行业排名</a:t>
            </a:r>
            <a:r>
              <a:rPr lang="zh-CN" altLang="en-US" sz="1400" b="1">
                <a:solidFill>
                  <a:srgbClr val="00B050"/>
                </a:solidFill>
                <a:latin typeface="微软雅黑" panose="020B0503020204020204" charset="-122"/>
                <a:ea typeface="微软雅黑" panose="020B0503020204020204" charset="-122"/>
                <a:sym typeface="+mn-ea"/>
              </a:rPr>
              <a:t>第八</a:t>
            </a:r>
            <a:r>
              <a:rPr lang="zh-CN" altLang="en-US" sz="1400" b="1">
                <a:solidFill>
                  <a:srgbClr val="0070C0"/>
                </a:solidFill>
                <a:latin typeface="微软雅黑" panose="020B0503020204020204" charset="-122"/>
                <a:ea typeface="微软雅黑" panose="020B0503020204020204" charset="-122"/>
                <a:sym typeface="+mn-ea"/>
              </a:rPr>
              <a:t>，贡献率</a:t>
            </a:r>
            <a:r>
              <a:rPr lang="en-US" altLang="zh-CN" sz="1400" b="1">
                <a:solidFill>
                  <a:srgbClr val="0070C0"/>
                </a:solidFill>
                <a:latin typeface="微软雅黑" panose="020B0503020204020204" charset="-122"/>
                <a:ea typeface="微软雅黑" panose="020B0503020204020204" charset="-122"/>
                <a:sym typeface="+mn-ea"/>
              </a:rPr>
              <a:t>25.71%</a:t>
            </a:r>
            <a:r>
              <a:rPr lang="zh-CN" altLang="en-US" sz="1400" b="1">
                <a:solidFill>
                  <a:srgbClr val="0070C0"/>
                </a:solidFill>
                <a:latin typeface="微软雅黑" panose="020B0503020204020204" charset="-122"/>
                <a:ea typeface="微软雅黑" panose="020B0503020204020204" charset="-122"/>
                <a:sym typeface="+mn-ea"/>
              </a:rPr>
              <a:t>，平均贡献</a:t>
            </a:r>
            <a:r>
              <a:rPr lang="en-US" altLang="zh-CN" sz="1400" b="1">
                <a:solidFill>
                  <a:srgbClr val="FF0000"/>
                </a:solidFill>
                <a:latin typeface="微软雅黑" panose="020B0503020204020204" charset="-122"/>
                <a:ea typeface="微软雅黑" panose="020B0503020204020204" charset="-122"/>
                <a:sym typeface="+mn-ea"/>
              </a:rPr>
              <a:t>4</a:t>
            </a:r>
            <a:r>
              <a:rPr lang="en-US" altLang="zh-CN" sz="1400" b="1">
                <a:solidFill>
                  <a:srgbClr val="FF0000"/>
                </a:solidFill>
                <a:latin typeface="微软雅黑" panose="020B0503020204020204" charset="-122"/>
                <a:ea typeface="微软雅黑" panose="020B0503020204020204" charset="-122"/>
                <a:sym typeface="+mn-ea"/>
              </a:rPr>
              <a:t>9.8</a:t>
            </a:r>
            <a:r>
              <a:rPr lang="zh-CN" altLang="en-US" sz="1400" b="1">
                <a:solidFill>
                  <a:srgbClr val="0070C0"/>
                </a:solidFill>
                <a:latin typeface="微软雅黑" panose="020B0503020204020204" charset="-122"/>
                <a:ea typeface="微软雅黑" panose="020B0503020204020204" charset="-122"/>
                <a:sym typeface="+mn-ea"/>
              </a:rPr>
              <a:t>万元</a:t>
            </a:r>
            <a:r>
              <a:rPr lang="en-US" altLang="zh-CN" sz="1400" b="1">
                <a:solidFill>
                  <a:srgbClr val="0070C0"/>
                </a:solidFill>
                <a:latin typeface="微软雅黑" panose="020B0503020204020204" charset="-122"/>
                <a:ea typeface="微软雅黑" panose="020B0503020204020204" charset="-122"/>
                <a:sym typeface="+mn-ea"/>
              </a:rPr>
              <a:t>/家，行业排名</a:t>
            </a:r>
            <a:r>
              <a:rPr lang="en-US" altLang="zh-CN" sz="1400" b="1">
                <a:solidFill>
                  <a:srgbClr val="00B050"/>
                </a:solidFill>
                <a:latin typeface="微软雅黑" panose="020B0503020204020204" charset="-122"/>
                <a:ea typeface="微软雅黑" panose="020B0503020204020204" charset="-122"/>
                <a:sym typeface="+mn-ea"/>
              </a:rPr>
              <a:t>第</a:t>
            </a:r>
            <a:r>
              <a:rPr lang="zh-CN" altLang="en-US" sz="1400" b="1">
                <a:solidFill>
                  <a:srgbClr val="00B050"/>
                </a:solidFill>
                <a:latin typeface="微软雅黑" panose="020B0503020204020204" charset="-122"/>
                <a:ea typeface="微软雅黑" panose="020B0503020204020204" charset="-122"/>
                <a:sym typeface="+mn-ea"/>
              </a:rPr>
              <a:t>一</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以</a:t>
            </a:r>
            <a:r>
              <a:rPr lang="zh-CN" altLang="en-US" sz="1400" b="1">
                <a:solidFill>
                  <a:srgbClr val="0070C0"/>
                </a:solidFill>
                <a:latin typeface="微软雅黑" panose="020B0503020204020204" charset="-122"/>
                <a:ea typeface="微软雅黑" panose="020B0503020204020204" charset="-122"/>
                <a:sym typeface="+mn-ea"/>
              </a:rPr>
              <a:t>数据</a:t>
            </a:r>
            <a:r>
              <a:rPr lang="en-US" altLang="zh-CN" sz="1400" b="1">
                <a:solidFill>
                  <a:srgbClr val="0070C0"/>
                </a:solidFill>
                <a:latin typeface="微软雅黑" panose="020B0503020204020204" charset="-122"/>
                <a:ea typeface="微软雅黑" panose="020B0503020204020204" charset="-122"/>
                <a:sym typeface="+mn-ea"/>
              </a:rPr>
              <a:t>上云、</a:t>
            </a:r>
            <a:r>
              <a:rPr lang="zh-CN" altLang="en-US" sz="1400" b="1">
                <a:solidFill>
                  <a:srgbClr val="0070C0"/>
                </a:solidFill>
                <a:latin typeface="微软雅黑" panose="020B0503020204020204" charset="-122"/>
                <a:ea typeface="微软雅黑" panose="020B0503020204020204" charset="-122"/>
                <a:sym typeface="+mn-ea"/>
              </a:rPr>
              <a:t>数据安全</a:t>
            </a:r>
            <a:r>
              <a:rPr lang="en-US" altLang="zh-CN" sz="1400" b="1">
                <a:solidFill>
                  <a:srgbClr val="0070C0"/>
                </a:solidFill>
                <a:latin typeface="微软雅黑" panose="020B0503020204020204" charset="-122"/>
                <a:ea typeface="微软雅黑" panose="020B0503020204020204" charset="-122"/>
                <a:sym typeface="+mn-ea"/>
              </a:rPr>
              <a:t>场景为主。</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4"/>
            </p:custDataLst>
          </p:nvPr>
        </p:nvSpPr>
        <p:spPr>
          <a:xfrm>
            <a:off x="36195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5"/>
            </p:custDataLst>
          </p:nvPr>
        </p:nvSpPr>
        <p:spPr>
          <a:xfrm>
            <a:off x="361950" y="156908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8" name="文本框 7"/>
          <p:cNvSpPr txBox="1"/>
          <p:nvPr/>
        </p:nvSpPr>
        <p:spPr>
          <a:xfrm>
            <a:off x="607060" y="1951355"/>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1</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抚顺市医疗保障事务服务中心医院</a:t>
            </a: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数据上云及安全服务</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0" name="矩形 9"/>
          <p:cNvSpPr/>
          <p:nvPr>
            <p:custDataLst>
              <p:tags r:id="rId6"/>
            </p:custDataLst>
          </p:nvPr>
        </p:nvSpPr>
        <p:spPr>
          <a:xfrm>
            <a:off x="631190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custDataLst>
              <p:tags r:id="rId7"/>
            </p:custDataLst>
          </p:nvPr>
        </p:nvSpPr>
        <p:spPr>
          <a:xfrm>
            <a:off x="6311900" y="156908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graphicFrame>
        <p:nvGraphicFramePr>
          <p:cNvPr id="32" name="表格 31"/>
          <p:cNvGraphicFramePr/>
          <p:nvPr>
            <p:custDataLst>
              <p:tags r:id="rId8"/>
            </p:custDataLst>
          </p:nvPr>
        </p:nvGraphicFramePr>
        <p:xfrm>
          <a:off x="630555" y="2270125"/>
          <a:ext cx="5252720" cy="2023745"/>
        </p:xfrm>
        <a:graphic>
          <a:graphicData uri="http://schemas.openxmlformats.org/drawingml/2006/table">
            <a:tbl>
              <a:tblPr firstRow="1" bandRow="1">
                <a:tableStyleId>{F5AB1C69-6EDB-4FF4-983F-18BD219EF322}</a:tableStyleId>
              </a:tblPr>
              <a:tblGrid>
                <a:gridCol w="861060"/>
                <a:gridCol w="4391660"/>
              </a:tblGrid>
              <a:tr h="30353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抚顺市医疗保障事务服务中心医院</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 </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云收入金额：</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10</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万元</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 </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项目周期：</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3</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70866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本地数据存储读写速度慢、数据量过大、传统业务系统运行卡顿、</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传统电话功能有限，</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医护人员沟通协作效率低，</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难以满足复杂业务场景需求。</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50546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通用型云主机</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性能优化型云硬盘</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带宽服务</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多媒体桌面电话</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5060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通用型云主机与性能优化型云硬盘搭配，提供高效数据存储和快速读写能力，带宽服务保障网络稳定，满足影像传输等需求</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graphicFrame>
        <p:nvGraphicFramePr>
          <p:cNvPr id="33" name="表格 32"/>
          <p:cNvGraphicFramePr/>
          <p:nvPr>
            <p:custDataLst>
              <p:tags r:id="rId9"/>
            </p:custDataLst>
          </p:nvPr>
        </p:nvGraphicFramePr>
        <p:xfrm>
          <a:off x="6551930" y="2985770"/>
          <a:ext cx="5260340" cy="3497580"/>
        </p:xfrm>
        <a:graphic>
          <a:graphicData uri="http://schemas.openxmlformats.org/drawingml/2006/table">
            <a:tbl>
              <a:tblPr firstRow="1" bandRow="1">
                <a:tableStyleId>{F5AB1C69-6EDB-4FF4-983F-18BD219EF322}</a:tableStyleId>
              </a:tblPr>
              <a:tblGrid>
                <a:gridCol w="862330"/>
                <a:gridCol w="4398010"/>
              </a:tblGrid>
              <a:tr h="46672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93472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线上业务办理</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政务安全互联防护包（</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18000</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元</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年起）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云主机</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云硬盘</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云主机备份</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云安全中心</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云专线（带宽</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50M</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116205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智能咨询服务</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政务安全互联防护包（</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18000</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元</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年起）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云主机</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云硬盘</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云主机备份</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云安全中心</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云专线（带宽</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50M</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1200">
                        <a:solidFill>
                          <a:schemeClr val="bg1"/>
                        </a:solidFill>
                      </a:endParaRPr>
                    </a:p>
                  </a:txBody>
                  <a:tcPr anchor="ctr" anchorCtr="0"/>
                </a:tc>
              </a:tr>
              <a:tr h="93408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数据共享与协同办公</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全栈安全加速互联包</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28</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000</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元</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年起）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ctr">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云主机+云安全中心+云硬盘/云主机备份+微隔离+云下一代防火墙+云专线（</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5个主机、</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带宽100M）</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sp>
        <p:nvSpPr>
          <p:cNvPr id="34" name="文本框 33"/>
          <p:cNvSpPr txBox="1"/>
          <p:nvPr/>
        </p:nvSpPr>
        <p:spPr>
          <a:xfrm>
            <a:off x="556895" y="4428490"/>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2</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葫芦岛市龙港区人力资源和社会保障局</a:t>
            </a: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 </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数据上云及安全服务</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35" name="表格 34"/>
          <p:cNvGraphicFramePr/>
          <p:nvPr>
            <p:custDataLst>
              <p:tags r:id="rId10"/>
            </p:custDataLst>
          </p:nvPr>
        </p:nvGraphicFramePr>
        <p:xfrm>
          <a:off x="580390" y="4726940"/>
          <a:ext cx="5252720" cy="1972945"/>
        </p:xfrm>
        <a:graphic>
          <a:graphicData uri="http://schemas.openxmlformats.org/drawingml/2006/table">
            <a:tbl>
              <a:tblPr firstRow="1" bandRow="1">
                <a:tableStyleId>{F5AB1C69-6EDB-4FF4-983F-18BD219EF322}</a:tableStyleId>
              </a:tblPr>
              <a:tblGrid>
                <a:gridCol w="861060"/>
                <a:gridCol w="4391660"/>
              </a:tblGrid>
              <a:tr h="29591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葫芦岛龙港区人社局</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 </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云收入金额：</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13</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万元</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 </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项目周期：</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5</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4933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海量敏感数据处理存储压力，数据安全性要求高，传统</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IT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架构已无法满足当前业务发展需求。</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4933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通用网络优化型云主机</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云甲安全防护</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高性能</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容量型云硬盘</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云专线</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云下一代防火墙</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69024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云甲与防火墙多重防护保安全，云专线保障数据高速加密传输，满足人社业务稳定、安全、高效需求，助力人社服务数字化、智能化升级。</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sp>
        <p:nvSpPr>
          <p:cNvPr id="22" name="文本框 21"/>
          <p:cNvSpPr txBox="1"/>
          <p:nvPr/>
        </p:nvSpPr>
        <p:spPr>
          <a:xfrm>
            <a:off x="6470015" y="2015490"/>
            <a:ext cx="5511800" cy="922020"/>
          </a:xfrm>
          <a:prstGeom prst="rect">
            <a:avLst/>
          </a:prstGeom>
          <a:noFill/>
        </p:spPr>
        <p:txBody>
          <a:bodyPr wrap="square" rtlCol="0" anchor="t">
            <a:spAutoFit/>
          </a:bodyPr>
          <a:p>
            <a:pPr marL="285750" indent="-285750" algn="l" fontAlgn="auto">
              <a:lnSpc>
                <a:spcPct val="150000"/>
              </a:lnSpc>
              <a:buFont typeface="Wingdings" panose="05000000000000000000" charset="0"/>
              <a:buChar char="p"/>
            </a:pPr>
            <a:r>
              <a:rPr lang="zh-CN" altLang="en-US" sz="1200" dirty="0">
                <a:solidFill>
                  <a:schemeClr val="tx1"/>
                </a:solidFill>
                <a:latin typeface="微软雅黑" panose="020B0503020204020204" charset="-122"/>
                <a:ea typeface="微软雅黑" panose="020B0503020204020204" charset="-122"/>
                <a:cs typeface="Arial" panose="020B0604020202020204" pitchFamily="34" charset="0"/>
                <a:sym typeface="+mn-ea"/>
              </a:rPr>
              <a:t>聚焦保障行业场景，提供一体化解决方案。承载医疗信息系统、社保业务等平台的稳定运行，满足高频操作的资源需求；保障海量数据、档案的快速读写与安全存储，全方位赋能医疗社保领域高效运转。</a:t>
            </a:r>
            <a:endParaRPr lang="zh-CN" altLang="en-US" sz="1200"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78362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07975"/>
            <a:ext cx="8569960" cy="495300"/>
          </a:xfrm>
        </p:spPr>
        <p:txBody>
          <a:bodyPr vert="horz" wrap="square" lIns="91440" tIns="45720" rIns="91440" bIns="45720" anchor="ctr" anchorCtr="0">
            <a:noAutofit/>
          </a:bodyPr>
          <a:lstStyle/>
          <a:p>
            <a:pPr algn="l" eaLnBrk="1" hangingPunct="1"/>
            <a:r>
              <a:rPr lang="zh-CN" altLang="en-US" dirty="0">
                <a:solidFill>
                  <a:schemeClr val="accent6"/>
                </a:solidFill>
              </a:rPr>
              <a:t>交通</a:t>
            </a:r>
            <a:r>
              <a:rPr lang="zh-CN" altLang="en-US" dirty="0"/>
              <a:t>行业上云图谱</a:t>
            </a:r>
            <a:endParaRPr lang="zh-CN" altLang="en-US" dirty="0"/>
          </a:p>
        </p:txBody>
      </p:sp>
      <p:sp>
        <p:nvSpPr>
          <p:cNvPr id="3" name="文本框 2"/>
          <p:cNvSpPr txBox="1"/>
          <p:nvPr/>
        </p:nvSpPr>
        <p:spPr>
          <a:xfrm>
            <a:off x="433705" y="698500"/>
            <a:ext cx="11379200" cy="737235"/>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全省交通行业战客市场规模为</a:t>
            </a:r>
            <a:r>
              <a:rPr lang="en-US" altLang="zh-CN" sz="1400" b="1">
                <a:solidFill>
                  <a:srgbClr val="0070C0"/>
                </a:solidFill>
                <a:latin typeface="微软雅黑" panose="020B0503020204020204" charset="-122"/>
                <a:ea typeface="微软雅黑" panose="020B0503020204020204" charset="-122"/>
                <a:sym typeface="+mn-ea"/>
              </a:rPr>
              <a:t>290</a:t>
            </a:r>
            <a:r>
              <a:rPr lang="zh-CN" altLang="en-US" sz="1400" b="1">
                <a:solidFill>
                  <a:srgbClr val="0070C0"/>
                </a:solidFill>
                <a:latin typeface="微软雅黑" panose="020B0503020204020204" charset="-122"/>
                <a:ea typeface="微软雅黑" panose="020B0503020204020204" charset="-122"/>
                <a:sym typeface="+mn-ea"/>
              </a:rPr>
              <a:t>家，建档率</a:t>
            </a:r>
            <a:r>
              <a:rPr lang="en-US" altLang="zh-CN" sz="1400" b="1">
                <a:solidFill>
                  <a:srgbClr val="0070C0"/>
                </a:solidFill>
                <a:latin typeface="微软雅黑" panose="020B0503020204020204" charset="-122"/>
                <a:ea typeface="微软雅黑" panose="020B0503020204020204" charset="-122"/>
                <a:sym typeface="+mn-ea"/>
              </a:rPr>
              <a:t>90%</a:t>
            </a:r>
            <a:r>
              <a:rPr lang="zh-CN" altLang="en-US" sz="1400" b="1">
                <a:solidFill>
                  <a:srgbClr val="0070C0"/>
                </a:solidFill>
                <a:latin typeface="微软雅黑" panose="020B0503020204020204" charset="-122"/>
                <a:ea typeface="微软雅黑" panose="020B0503020204020204" charset="-122"/>
                <a:sym typeface="+mn-ea"/>
              </a:rPr>
              <a:t>，其中云计算渗透客户</a:t>
            </a:r>
            <a:r>
              <a:rPr lang="en-US" altLang="zh-CN" sz="1400" b="1">
                <a:solidFill>
                  <a:srgbClr val="0070C0"/>
                </a:solidFill>
                <a:latin typeface="微软雅黑" panose="020B0503020204020204" charset="-122"/>
                <a:ea typeface="微软雅黑" panose="020B0503020204020204" charset="-122"/>
                <a:sym typeface="+mn-ea"/>
              </a:rPr>
              <a:t>39</a:t>
            </a:r>
            <a:r>
              <a:rPr lang="zh-CN" altLang="en-US" sz="1400" b="1">
                <a:solidFill>
                  <a:srgbClr val="0070C0"/>
                </a:solidFill>
                <a:latin typeface="微软雅黑" panose="020B0503020204020204" charset="-122"/>
                <a:ea typeface="微软雅黑" panose="020B0503020204020204" charset="-122"/>
                <a:sym typeface="+mn-ea"/>
              </a:rPr>
              <a:t>家，渗透率</a:t>
            </a:r>
            <a:r>
              <a:rPr lang="en-US" altLang="zh-CN" sz="1400" b="1">
                <a:solidFill>
                  <a:srgbClr val="0070C0"/>
                </a:solidFill>
                <a:latin typeface="微软雅黑" panose="020B0503020204020204" charset="-122"/>
                <a:ea typeface="微软雅黑" panose="020B0503020204020204" charset="-122"/>
                <a:sym typeface="+mn-ea"/>
              </a:rPr>
              <a:t>14.89%</a:t>
            </a:r>
            <a:r>
              <a:rPr lang="zh-CN" altLang="en-US" sz="1400" b="1">
                <a:solidFill>
                  <a:srgbClr val="0070C0"/>
                </a:solidFill>
                <a:latin typeface="微软雅黑" panose="020B0503020204020204" charset="-122"/>
                <a:ea typeface="微软雅黑" panose="020B0503020204020204" charset="-122"/>
                <a:sym typeface="+mn-ea"/>
              </a:rPr>
              <a:t>，行业排名第五，贡献率</a:t>
            </a:r>
            <a:r>
              <a:rPr lang="en-US" altLang="zh-CN" sz="1400" b="1">
                <a:solidFill>
                  <a:srgbClr val="0070C0"/>
                </a:solidFill>
                <a:latin typeface="微软雅黑" panose="020B0503020204020204" charset="-122"/>
                <a:ea typeface="微软雅黑" panose="020B0503020204020204" charset="-122"/>
                <a:sym typeface="+mn-ea"/>
              </a:rPr>
              <a:t>33.33%</a:t>
            </a:r>
            <a:r>
              <a:rPr lang="zh-CN" altLang="en-US" sz="1400" b="1">
                <a:solidFill>
                  <a:srgbClr val="0070C0"/>
                </a:solidFill>
                <a:latin typeface="微软雅黑" panose="020B0503020204020204" charset="-122"/>
                <a:ea typeface="微软雅黑" panose="020B0503020204020204" charset="-122"/>
                <a:sym typeface="+mn-ea"/>
              </a:rPr>
              <a:t>，平均贡献</a:t>
            </a:r>
            <a:r>
              <a:rPr lang="en-US" altLang="zh-CN" sz="1400" b="1">
                <a:solidFill>
                  <a:srgbClr val="0070C0"/>
                </a:solidFill>
                <a:latin typeface="微软雅黑" panose="020B0503020204020204" charset="-122"/>
                <a:ea typeface="微软雅黑" panose="020B0503020204020204" charset="-122"/>
                <a:sym typeface="+mn-ea"/>
              </a:rPr>
              <a:t>42.9</a:t>
            </a:r>
            <a:r>
              <a:rPr lang="zh-CN" altLang="en-US" sz="1400" b="1">
                <a:solidFill>
                  <a:srgbClr val="0070C0"/>
                </a:solidFill>
                <a:latin typeface="微软雅黑" panose="020B0503020204020204" charset="-122"/>
                <a:ea typeface="微软雅黑" panose="020B0503020204020204" charset="-122"/>
                <a:sym typeface="+mn-ea"/>
              </a:rPr>
              <a:t>万元</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家，行业排名第</a:t>
            </a:r>
            <a:r>
              <a:rPr lang="zh-CN" altLang="en-US" sz="1400" b="1">
                <a:solidFill>
                  <a:srgbClr val="0070C0"/>
                </a:solidFill>
                <a:latin typeface="微软雅黑" panose="020B0503020204020204" charset="-122"/>
                <a:ea typeface="微软雅黑" panose="020B0503020204020204" charset="-122"/>
                <a:sym typeface="+mn-ea"/>
              </a:rPr>
              <a:t>二。交通行业以</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云、管、端</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一体能力切入行业信息化项目，借助</a:t>
            </a:r>
            <a:r>
              <a:rPr lang="en-US" altLang="zh-CN" sz="1400" b="1">
                <a:solidFill>
                  <a:srgbClr val="0070C0"/>
                </a:solidFill>
                <a:latin typeface="微软雅黑" panose="020B0503020204020204" charset="-122"/>
                <a:ea typeface="微软雅黑" panose="020B0503020204020204" charset="-122"/>
                <a:sym typeface="+mn-ea"/>
              </a:rPr>
              <a:t>5G</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AI</a:t>
            </a:r>
            <a:r>
              <a:rPr lang="zh-CN" altLang="en-US" sz="1400" b="1">
                <a:solidFill>
                  <a:srgbClr val="0070C0"/>
                </a:solidFill>
                <a:latin typeface="微软雅黑" panose="020B0503020204020204" charset="-122"/>
                <a:ea typeface="微软雅黑" panose="020B0503020204020204" charset="-122"/>
                <a:sym typeface="+mn-ea"/>
              </a:rPr>
              <a:t>智能体等争取更多上云</a:t>
            </a:r>
            <a:r>
              <a:rPr lang="zh-CN" altLang="en-US" sz="1400" b="1">
                <a:solidFill>
                  <a:srgbClr val="0070C0"/>
                </a:solidFill>
                <a:latin typeface="微软雅黑" panose="020B0503020204020204" charset="-122"/>
                <a:ea typeface="微软雅黑" panose="020B0503020204020204" charset="-122"/>
                <a:sym typeface="+mn-ea"/>
              </a:rPr>
              <a:t>需求</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4"/>
            </p:custDataLst>
          </p:nvPr>
        </p:nvSpPr>
        <p:spPr>
          <a:xfrm>
            <a:off x="36195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5"/>
            </p:custDataLst>
          </p:nvPr>
        </p:nvSpPr>
        <p:spPr>
          <a:xfrm>
            <a:off x="361950" y="143573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8" name="文本框 7"/>
          <p:cNvSpPr txBox="1"/>
          <p:nvPr/>
        </p:nvSpPr>
        <p:spPr>
          <a:xfrm>
            <a:off x="607060" y="1951355"/>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案例</a:t>
            </a: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：大</a:t>
            </a:r>
            <a:r>
              <a:rPr lang="zh-CN" altLang="en-US" sz="1400" b="1">
                <a:latin typeface="微软雅黑" panose="020B0503020204020204" charset="-122"/>
                <a:ea typeface="微软雅黑" panose="020B0503020204020204" charset="-122"/>
                <a:sym typeface="+mn-ea"/>
              </a:rPr>
              <a:t>连新机场建设协同指挥智慧监管监督平台上云。</a:t>
            </a:r>
            <a:endParaRPr lang="zh-CN" altLang="en-US" sz="1200" b="1"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10" name="矩形 9"/>
          <p:cNvSpPr/>
          <p:nvPr>
            <p:custDataLst>
              <p:tags r:id="rId6"/>
            </p:custDataLst>
          </p:nvPr>
        </p:nvSpPr>
        <p:spPr>
          <a:xfrm>
            <a:off x="6311900" y="166370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custDataLst>
              <p:tags r:id="rId7"/>
            </p:custDataLst>
          </p:nvPr>
        </p:nvSpPr>
        <p:spPr>
          <a:xfrm>
            <a:off x="6311900" y="143573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graphicFrame>
        <p:nvGraphicFramePr>
          <p:cNvPr id="32" name="表格 31"/>
          <p:cNvGraphicFramePr/>
          <p:nvPr>
            <p:custDataLst>
              <p:tags r:id="rId8"/>
            </p:custDataLst>
          </p:nvPr>
        </p:nvGraphicFramePr>
        <p:xfrm>
          <a:off x="630555" y="2465070"/>
          <a:ext cx="5252720" cy="1638935"/>
        </p:xfrm>
        <a:graphic>
          <a:graphicData uri="http://schemas.openxmlformats.org/drawingml/2006/table">
            <a:tbl>
              <a:tblPr firstRow="1" bandRow="1">
                <a:tableStyleId>{F5AB1C69-6EDB-4FF4-983F-18BD219EF322}</a:tableStyleId>
              </a:tblPr>
              <a:tblGrid>
                <a:gridCol w="861060"/>
                <a:gridCol w="4391660"/>
              </a:tblGrid>
              <a:tr h="27432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大连国际机场集团有限公司、大连、合同金额</a:t>
                      </a:r>
                      <a:r>
                        <a:rPr lang="en-US" altLang="zh-CN" sz="1200" dirty="0">
                          <a:solidFill>
                            <a:schemeClr val="bg1"/>
                          </a:solidFill>
                          <a:latin typeface="微软雅黑" panose="020B0503020204020204" charset="-122"/>
                          <a:ea typeface="微软雅黑" panose="020B0503020204020204" charset="-122"/>
                          <a:cs typeface="微软雅黑" panose="020B0503020204020204" charset="-122"/>
                          <a:sym typeface="+mn-ea"/>
                        </a:rPr>
                        <a:t>1800</a:t>
                      </a: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万</a:t>
                      </a: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余元</a:t>
                      </a:r>
                      <a:endPar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rPr>
                        <a:t>大连金州湾国际机场工程一大连新机场建设协同指挥智慧监管监督平台技术服务</a:t>
                      </a:r>
                      <a:endParaRPr lang="zh-CN" altLang="en-US" sz="1200">
                        <a:solidFill>
                          <a:schemeClr val="tx1"/>
                        </a:solidFill>
                        <a:latin typeface="微软雅黑" panose="020B0503020204020204" charset="-122"/>
                        <a:ea typeface="微软雅黑" panose="020B0503020204020204" charset="-122"/>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独立建设私有云池</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+IDC+</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指挥监管平台技术</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服务</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45021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利用自有云建设能力为客户独立建设云池，结合</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IDC</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和合作伙伴的平台软件等，为客户提供一揽子</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信息化解决方案</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graphicFrame>
        <p:nvGraphicFramePr>
          <p:cNvPr id="33" name="表格 32"/>
          <p:cNvGraphicFramePr/>
          <p:nvPr>
            <p:custDataLst>
              <p:tags r:id="rId9"/>
            </p:custDataLst>
          </p:nvPr>
        </p:nvGraphicFramePr>
        <p:xfrm>
          <a:off x="6481445" y="2029460"/>
          <a:ext cx="5260340" cy="4612640"/>
        </p:xfrm>
        <a:graphic>
          <a:graphicData uri="http://schemas.openxmlformats.org/drawingml/2006/table">
            <a:tbl>
              <a:tblPr firstRow="1" bandRow="1">
                <a:tableStyleId>{F5AB1C69-6EDB-4FF4-983F-18BD219EF322}</a:tableStyleId>
              </a:tblPr>
              <a:tblGrid>
                <a:gridCol w="862330"/>
                <a:gridCol w="4398010"/>
              </a:tblGrid>
              <a:tr h="64833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1299210">
                <a:tc>
                  <a:txBody>
                    <a:bodyPr/>
                    <a:p>
                      <a:pPr algn="ctr">
                        <a:buNone/>
                      </a:pPr>
                      <a:r>
                        <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车辆管理</a:t>
                      </a:r>
                      <a:r>
                        <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平台</a:t>
                      </a:r>
                      <a:endPar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用户使用我公司移动云能力，结合</a:t>
                      </a:r>
                      <a:r>
                        <a:rPr lang="en-US" altLang="zh-CN" sz="1200">
                          <a:solidFill>
                            <a:schemeClr val="tx1"/>
                          </a:solidFill>
                          <a:latin typeface="微软雅黑" panose="020B0503020204020204" charset="-122"/>
                          <a:ea typeface="微软雅黑" panose="020B0503020204020204" charset="-122"/>
                          <a:cs typeface="微软雅黑" panose="020B0503020204020204" charset="-122"/>
                        </a:rPr>
                        <a:t>5G</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网络、物联网卡，专线及车辆管理平台、终端等，实现大规模车辆综合管理能力。该方案全面采用我公司云管端能力，具有更高安全性，更低延时，更强功能等</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特点</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136588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车路云协同</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平台</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某市5G车路协同示范项目，满足智能网联汽车测试、智能网联企业评估以及政府职能部门的服务与监管需求。中国移动部署了车路</a:t>
                      </a: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云协同平台，提供包括路侧5G超视距透视、红绿灯信息推送、路口行人防碰提醒等应用服务，实现了国内基于5G无线空口（Uu空口）的车路协同多业务验证案例。</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129921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云车机</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rPr>
                        <a:t>云车机解决方案是一款智慧座舱服务，通过强大的云端算力和存储资源加持，可实现车端和云端的算力协同，将车端应用的运行载体从本地变为云端，由云端提供应用运行所需的算力和储存开销，释放车端算力和存储空间，确保车机丝滑体验。</a:t>
                      </a:r>
                      <a:endParaRPr lang="zh-CN" altLang="en-US" sz="120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sp>
        <p:nvSpPr>
          <p:cNvPr id="34" name="文本框 33"/>
          <p:cNvSpPr txBox="1"/>
          <p:nvPr/>
        </p:nvSpPr>
        <p:spPr>
          <a:xfrm>
            <a:off x="556895" y="4357370"/>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案例</a:t>
            </a: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sym typeface="+mn-ea"/>
              </a:rPr>
              <a:t>2</a:t>
            </a:r>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400" b="1">
                <a:latin typeface="微软雅黑" panose="020B0503020204020204" charset="-122"/>
                <a:ea typeface="微软雅黑" panose="020B0503020204020204" charset="-122"/>
                <a:sym typeface="+mn-ea"/>
              </a:rPr>
              <a:t>鞍山公交集团交通运输平台管理车辆运行管理平台上云。</a:t>
            </a:r>
            <a:endParaRPr lang="zh-CN" altLang="en-US" sz="1200" b="1"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5" name="表格 34"/>
          <p:cNvGraphicFramePr/>
          <p:nvPr>
            <p:custDataLst>
              <p:tags r:id="rId10"/>
            </p:custDataLst>
          </p:nvPr>
        </p:nvGraphicFramePr>
        <p:xfrm>
          <a:off x="580390" y="4871085"/>
          <a:ext cx="5252720" cy="1638935"/>
        </p:xfrm>
        <a:graphic>
          <a:graphicData uri="http://schemas.openxmlformats.org/drawingml/2006/table">
            <a:tbl>
              <a:tblPr firstRow="1" bandRow="1">
                <a:tableStyleId>{F5AB1C69-6EDB-4FF4-983F-18BD219EF322}</a:tableStyleId>
              </a:tblPr>
              <a:tblGrid>
                <a:gridCol w="861060"/>
                <a:gridCol w="4391660"/>
              </a:tblGrid>
              <a:tr h="27432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鞍山市交通运输集团有限公司、鞍山、合同金额</a:t>
                      </a:r>
                      <a:r>
                        <a:rPr lang="en-US" altLang="zh-CN" sz="1200" dirty="0">
                          <a:solidFill>
                            <a:schemeClr val="bg1"/>
                          </a:solidFill>
                          <a:latin typeface="微软雅黑" panose="020B0503020204020204" charset="-122"/>
                          <a:ea typeface="微软雅黑" panose="020B0503020204020204" charset="-122"/>
                          <a:cs typeface="微软雅黑" panose="020B0503020204020204" charset="-122"/>
                          <a:sym typeface="+mn-ea"/>
                        </a:rPr>
                        <a:t>270</a:t>
                      </a: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万元</a:t>
                      </a:r>
                      <a:endPar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rPr>
                        <a:t>鞍山公交集团搭建交通运输平台管理车辆运行管理</a:t>
                      </a:r>
                      <a:r>
                        <a:rPr lang="zh-CN" altLang="en-US" sz="1200">
                          <a:solidFill>
                            <a:schemeClr val="tx1"/>
                          </a:solidFill>
                          <a:latin typeface="微软雅黑" panose="020B0503020204020204" charset="-122"/>
                          <a:ea typeface="微软雅黑" panose="020B0503020204020204" charset="-122"/>
                        </a:rPr>
                        <a:t>平台</a:t>
                      </a:r>
                      <a:endParaRPr lang="zh-CN" altLang="en-US" sz="1200">
                        <a:solidFill>
                          <a:schemeClr val="tx1"/>
                        </a:solidFill>
                        <a:latin typeface="微软雅黑" panose="020B0503020204020204" charset="-122"/>
                        <a:ea typeface="微软雅黑" panose="020B0503020204020204" charset="-122"/>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rPr>
                        <a:t>客户使用我公司公有云环境，结合我公司物联网卡，专线等结合第三方软件</a:t>
                      </a:r>
                      <a:r>
                        <a:rPr lang="zh-CN" altLang="en-US" sz="1200">
                          <a:solidFill>
                            <a:schemeClr val="tx1"/>
                          </a:solidFill>
                          <a:latin typeface="微软雅黑" panose="020B0503020204020204" charset="-122"/>
                          <a:ea typeface="微软雅黑" panose="020B0503020204020204" charset="-122"/>
                        </a:rPr>
                        <a:t>平台</a:t>
                      </a:r>
                      <a:endParaRPr lang="zh-CN" altLang="en-US" sz="1200">
                        <a:solidFill>
                          <a:schemeClr val="tx1"/>
                        </a:solidFill>
                        <a:latin typeface="微软雅黑" panose="020B0503020204020204" charset="-122"/>
                        <a:ea typeface="微软雅黑" panose="020B0503020204020204" charset="-122"/>
                      </a:endParaRPr>
                    </a:p>
                  </a:txBody>
                  <a:tcPr anchor="ctr" anchorCtr="0"/>
                </a:tc>
              </a:tr>
              <a:tr h="45021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rPr>
                        <a:t>利用我公司公有云能力，结合移动自有物联网卡和专线等，与第三方提供的终端设备及运输管理平台软件等实现对大量运输车辆的综合</a:t>
                      </a:r>
                      <a:r>
                        <a:rPr lang="zh-CN" altLang="en-US" sz="1200">
                          <a:solidFill>
                            <a:schemeClr val="tx1"/>
                          </a:solidFill>
                          <a:latin typeface="微软雅黑" panose="020B0503020204020204" charset="-122"/>
                          <a:ea typeface="微软雅黑" panose="020B0503020204020204" charset="-122"/>
                        </a:rPr>
                        <a:t>管理</a:t>
                      </a:r>
                      <a:endParaRPr lang="zh-CN" altLang="en-US" sz="1200">
                        <a:solidFill>
                          <a:schemeClr val="tx1"/>
                        </a:solidFill>
                        <a:latin typeface="微软雅黑" panose="020B0503020204020204" charset="-122"/>
                        <a:ea typeface="微软雅黑" panose="020B0503020204020204" charset="-122"/>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altLang="en-US" dirty="0">
                <a:solidFill>
                  <a:schemeClr val="accent6"/>
                </a:solidFill>
              </a:rPr>
              <a:t>教育</a:t>
            </a:r>
            <a:r>
              <a:rPr lang="zh-CN" altLang="en-US" dirty="0"/>
              <a:t>行业上云图谱</a:t>
            </a:r>
            <a:endParaRPr lang="zh-CN" altLang="en-US" dirty="0"/>
          </a:p>
        </p:txBody>
      </p:sp>
      <p:sp>
        <p:nvSpPr>
          <p:cNvPr id="13" name="矩形 12"/>
          <p:cNvSpPr/>
          <p:nvPr>
            <p:custDataLst>
              <p:tags r:id="rId4"/>
            </p:custDataLst>
          </p:nvPr>
        </p:nvSpPr>
        <p:spPr>
          <a:xfrm>
            <a:off x="361950" y="176149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5"/>
            </p:custDataLst>
          </p:nvPr>
        </p:nvSpPr>
        <p:spPr>
          <a:xfrm>
            <a:off x="361950" y="153352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8" name="文本框 7"/>
          <p:cNvSpPr txBox="1"/>
          <p:nvPr/>
        </p:nvSpPr>
        <p:spPr>
          <a:xfrm>
            <a:off x="607060" y="1960245"/>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案例</a:t>
            </a: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1400" b="1" dirty="0">
                <a:latin typeface="微软雅黑" panose="020B0503020204020204" charset="-122"/>
                <a:ea typeface="微软雅黑" panose="020B0503020204020204" charset="-122"/>
                <a:cs typeface="微软雅黑" panose="020B0503020204020204" charset="-122"/>
                <a:sym typeface="+mn-ea"/>
              </a:rPr>
              <a:t>辽宁传媒学院</a:t>
            </a:r>
            <a:r>
              <a:rPr lang="en-US" sz="1400" b="1" dirty="0">
                <a:latin typeface="微软雅黑" panose="020B0503020204020204" charset="-122"/>
                <a:ea typeface="微软雅黑" panose="020B0503020204020204" charset="-122"/>
                <a:cs typeface="微软雅黑" panose="020B0503020204020204" charset="-122"/>
                <a:sym typeface="+mn-ea"/>
              </a:rPr>
              <a:t>“</a:t>
            </a:r>
            <a:r>
              <a:rPr sz="1400" b="1" dirty="0">
                <a:latin typeface="微软雅黑" panose="020B0503020204020204" charset="-122"/>
                <a:ea typeface="微软雅黑" panose="020B0503020204020204" charset="-122"/>
                <a:cs typeface="微软雅黑" panose="020B0503020204020204" charset="-122"/>
                <a:sym typeface="+mn-ea"/>
              </a:rPr>
              <a:t>数字化校园</a:t>
            </a:r>
            <a:r>
              <a:rPr lang="en-US" sz="1400" b="1" dirty="0">
                <a:latin typeface="微软雅黑" panose="020B0503020204020204" charset="-122"/>
                <a:ea typeface="微软雅黑" panose="020B0503020204020204" charset="-122"/>
                <a:cs typeface="微软雅黑" panose="020B0503020204020204" charset="-122"/>
                <a:sym typeface="+mn-ea"/>
              </a:rPr>
              <a:t>”</a:t>
            </a:r>
            <a:endParaRPr lang="en-US" sz="1400" b="1" dirty="0">
              <a:latin typeface="微软雅黑" panose="020B0503020204020204" charset="-122"/>
              <a:ea typeface="微软雅黑" panose="020B0503020204020204" charset="-122"/>
              <a:cs typeface="微软雅黑" panose="020B0503020204020204" charset="-122"/>
              <a:sym typeface="+mn-ea"/>
            </a:endParaRPr>
          </a:p>
        </p:txBody>
      </p:sp>
      <p:sp>
        <p:nvSpPr>
          <p:cNvPr id="10" name="矩形 9"/>
          <p:cNvSpPr/>
          <p:nvPr>
            <p:custDataLst>
              <p:tags r:id="rId6"/>
            </p:custDataLst>
          </p:nvPr>
        </p:nvSpPr>
        <p:spPr>
          <a:xfrm>
            <a:off x="6311900" y="1761490"/>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custDataLst>
              <p:tags r:id="rId7"/>
            </p:custDataLst>
          </p:nvPr>
        </p:nvSpPr>
        <p:spPr>
          <a:xfrm>
            <a:off x="6311900" y="153352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22" name="文本框 21"/>
          <p:cNvSpPr txBox="1"/>
          <p:nvPr/>
        </p:nvSpPr>
        <p:spPr>
          <a:xfrm>
            <a:off x="6513195" y="1899285"/>
            <a:ext cx="5299075" cy="922020"/>
          </a:xfrm>
          <a:prstGeom prst="rect">
            <a:avLst/>
          </a:prstGeom>
          <a:noFill/>
        </p:spPr>
        <p:txBody>
          <a:bodyPr wrap="square" rtlCol="0" anchor="t">
            <a:spAutoFit/>
          </a:bodyPr>
          <a:p>
            <a:pPr marL="285750" indent="-285750" algn="l" fontAlgn="auto">
              <a:lnSpc>
                <a:spcPct val="150000"/>
              </a:lnSpc>
              <a:buFont typeface="Wingdings" panose="05000000000000000000" charset="0"/>
              <a:buChar char="p"/>
            </a:pPr>
            <a:r>
              <a:rPr lang="zh-CN" altLang="en-US" sz="1200" dirty="0">
                <a:solidFill>
                  <a:schemeClr val="tx1"/>
                </a:solidFill>
                <a:latin typeface="微软雅黑" panose="020B0503020204020204" charset="-122"/>
                <a:ea typeface="微软雅黑" panose="020B0503020204020204" charset="-122"/>
                <a:cs typeface="微软雅黑" panose="020B0503020204020204" charset="-122"/>
                <a:sym typeface="+mn-ea"/>
              </a:rPr>
              <a:t>教育行业包含</a:t>
            </a:r>
            <a:r>
              <a:rPr lang="zh-CN" sz="1200" dirty="0">
                <a:latin typeface="微软雅黑" panose="020B0503020204020204" charset="-122"/>
                <a:ea typeface="微软雅黑" panose="020B0503020204020204" charset="-122"/>
                <a:cs typeface="微软雅黑" panose="020B0503020204020204" charset="-122"/>
                <a:sym typeface="+mn-ea"/>
              </a:rPr>
              <a:t>高校客户安全要求</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en-US" altLang="zh-CN" sz="1200" dirty="0">
                <a:latin typeface="微软雅黑" panose="020B0503020204020204" charset="-122"/>
                <a:ea typeface="微软雅黑" panose="020B0503020204020204" charset="-122"/>
                <a:cs typeface="微软雅黑" panose="020B0503020204020204" charset="-122"/>
                <a:sym typeface="+mn-ea"/>
              </a:rPr>
              <a:t>K12</a:t>
            </a:r>
            <a:r>
              <a:rPr lang="zh-CN" altLang="en-US" sz="1200" dirty="0">
                <a:latin typeface="微软雅黑" panose="020B0503020204020204" charset="-122"/>
                <a:ea typeface="微软雅黑" panose="020B0503020204020204" charset="-122"/>
                <a:cs typeface="微软雅黑" panose="020B0503020204020204" charset="-122"/>
                <a:sym typeface="+mn-ea"/>
              </a:rPr>
              <a:t>行业</a:t>
            </a:r>
            <a:r>
              <a:rPr lang="zh-CN" sz="1200" dirty="0">
                <a:latin typeface="微软雅黑" panose="020B0503020204020204" charset="-122"/>
                <a:ea typeface="微软雅黑" panose="020B0503020204020204" charset="-122"/>
                <a:cs typeface="微软雅黑" panose="020B0503020204020204" charset="-122"/>
                <a:sym typeface="+mn-ea"/>
              </a:rPr>
              <a:t>轻量化办公</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sz="1200" dirty="0">
                <a:latin typeface="微软雅黑" panose="020B0503020204020204" charset="-122"/>
                <a:ea typeface="微软雅黑" panose="020B0503020204020204" charset="-122"/>
                <a:cs typeface="微软雅黑" panose="020B0503020204020204" charset="-122"/>
                <a:sym typeface="+mn-ea"/>
              </a:rPr>
              <a:t>高校算力本地化部署</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sym typeface="+mn-ea"/>
              </a:rPr>
              <a:t>等细分场景。其中，高效客户匹配云主机、云安全、云硬盘等；</a:t>
            </a:r>
            <a:r>
              <a:rPr lang="en-US" altLang="zh-CN" sz="1200" dirty="0">
                <a:solidFill>
                  <a:schemeClr val="tx1"/>
                </a:solidFill>
                <a:latin typeface="微软雅黑" panose="020B0503020204020204" charset="-122"/>
                <a:ea typeface="微软雅黑" panose="020B0503020204020204" charset="-122"/>
                <a:cs typeface="微软雅黑" panose="020B0503020204020204" charset="-122"/>
                <a:sym typeface="+mn-ea"/>
              </a:rPr>
              <a:t>K12</a:t>
            </a:r>
            <a:r>
              <a:rPr lang="zh-CN" altLang="en-US" sz="1200" dirty="0">
                <a:solidFill>
                  <a:schemeClr val="tx1"/>
                </a:solidFill>
                <a:latin typeface="微软雅黑" panose="020B0503020204020204" charset="-122"/>
                <a:ea typeface="微软雅黑" panose="020B0503020204020204" charset="-122"/>
                <a:cs typeface="微软雅黑" panose="020B0503020204020204" charset="-122"/>
                <a:sym typeface="+mn-ea"/>
              </a:rPr>
              <a:t>匹配云平板等，高校算力本地化部署匹配云电脑边缘小站等产品。</a:t>
            </a:r>
            <a:endParaRPr lang="zh-CN" altLang="en-US" sz="12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2" name="表格 31"/>
          <p:cNvGraphicFramePr/>
          <p:nvPr>
            <p:custDataLst>
              <p:tags r:id="rId8"/>
            </p:custDataLst>
          </p:nvPr>
        </p:nvGraphicFramePr>
        <p:xfrm>
          <a:off x="630555" y="2317115"/>
          <a:ext cx="5252720" cy="1978660"/>
        </p:xfrm>
        <a:graphic>
          <a:graphicData uri="http://schemas.openxmlformats.org/drawingml/2006/table">
            <a:tbl>
              <a:tblPr firstRow="1" bandRow="1">
                <a:tableStyleId>{F5AB1C69-6EDB-4FF4-983F-18BD219EF322}</a:tableStyleId>
              </a:tblPr>
              <a:tblGrid>
                <a:gridCol w="861060"/>
                <a:gridCol w="4391660"/>
              </a:tblGrid>
              <a:tr h="49657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客户希望</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订购云主机及备份服务，将电子班牌等业务系统部署到云主机中，实现与其他业务系统互通</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。项目金额：</a:t>
                      </a:r>
                      <a:r>
                        <a:rPr lang="en-US" altLang="zh-CN" sz="1000" dirty="0">
                          <a:solidFill>
                            <a:schemeClr val="bg1"/>
                          </a:solidFill>
                          <a:latin typeface="微软雅黑" panose="020B0503020204020204" charset="-122"/>
                          <a:ea typeface="微软雅黑" panose="020B0503020204020204" charset="-122"/>
                          <a:cs typeface="Arial" panose="020B0604020202020204" pitchFamily="34" charset="0"/>
                          <a:sym typeface="+mn-ea"/>
                        </a:rPr>
                        <a:t>1</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万</a:t>
                      </a:r>
                      <a:r>
                        <a:rPr lang="en-US" altLang="zh-CN" sz="1000" dirty="0">
                          <a:solidFill>
                            <a:schemeClr val="bg1"/>
                          </a:solidFill>
                          <a:latin typeface="微软雅黑" panose="020B0503020204020204" charset="-122"/>
                          <a:ea typeface="微软雅黑" panose="020B0503020204020204" charset="-122"/>
                          <a:cs typeface="Arial" panose="020B0604020202020204" pitchFamily="34" charset="0"/>
                          <a:sym typeface="+mn-ea"/>
                        </a:rPr>
                        <a:t>/</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年，周期：</a:t>
                      </a:r>
                      <a:r>
                        <a:rPr lang="en-US" altLang="zh-CN" sz="1000" dirty="0">
                          <a:solidFill>
                            <a:schemeClr val="bg1"/>
                          </a:solidFill>
                          <a:latin typeface="微软雅黑" panose="020B0503020204020204" charset="-122"/>
                          <a:ea typeface="微软雅黑" panose="020B0503020204020204" charset="-122"/>
                          <a:cs typeface="Arial" panose="020B0604020202020204" pitchFamily="34" charset="0"/>
                          <a:sym typeface="+mn-ea"/>
                        </a:rPr>
                        <a:t>3</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endPar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49657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b="0">
                          <a:solidFill>
                            <a:schemeClr val="tx1"/>
                          </a:solidFill>
                          <a:latin typeface="微软雅黑" panose="020B0503020204020204" charset="-122"/>
                          <a:ea typeface="微软雅黑" panose="020B0503020204020204" charset="-122"/>
                        </a:rPr>
                        <a:t>客户之前一期项目部署完成后，有少量业务未上云，互通不便。</a:t>
                      </a:r>
                      <a:endParaRPr lang="zh-CN" altLang="en-US" sz="1200" b="0">
                        <a:solidFill>
                          <a:schemeClr val="tx1"/>
                        </a:solidFill>
                        <a:latin typeface="微软雅黑" panose="020B0503020204020204" charset="-122"/>
                        <a:ea typeface="微软雅黑" panose="020B0503020204020204" charset="-122"/>
                      </a:endParaRPr>
                    </a:p>
                  </a:txBody>
                  <a:tcPr anchor="ctr" anchorCtr="0"/>
                </a:tc>
              </a:tr>
              <a:tr h="49657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b="0">
                          <a:solidFill>
                            <a:schemeClr val="tx1"/>
                          </a:solidFill>
                          <a:latin typeface="微软雅黑" panose="020B0503020204020204" charset="-122"/>
                          <a:ea typeface="微软雅黑" panose="020B0503020204020204" charset="-122"/>
                        </a:rPr>
                        <a:t>云主机、云硬盘、共享带宽、云备份等产品。</a:t>
                      </a:r>
                      <a:endParaRPr lang="zh-CN" altLang="en-US" sz="1200" b="0">
                        <a:solidFill>
                          <a:schemeClr val="tx1"/>
                        </a:solidFill>
                        <a:latin typeface="微软雅黑" panose="020B0503020204020204" charset="-122"/>
                        <a:ea typeface="微软雅黑" panose="020B0503020204020204" charset="-122"/>
                      </a:endParaRPr>
                    </a:p>
                  </a:txBody>
                  <a:tcPr anchor="ctr" anchorCtr="0"/>
                </a:tc>
              </a:tr>
              <a:tr h="48895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b="0">
                          <a:solidFill>
                            <a:schemeClr val="tx1"/>
                          </a:solidFill>
                          <a:latin typeface="微软雅黑" panose="020B0503020204020204" charset="-122"/>
                          <a:ea typeface="微软雅黑" panose="020B0503020204020204" charset="-122"/>
                        </a:rPr>
                        <a:t>订购云主机及备份服务，将电子班牌等业务系统部署到云主机中，实现与其他业务系统互通。</a:t>
                      </a:r>
                      <a:endParaRPr lang="zh-CN" altLang="en-US" sz="1200" b="0">
                        <a:solidFill>
                          <a:schemeClr val="tx1"/>
                        </a:solidFill>
                        <a:latin typeface="微软雅黑" panose="020B0503020204020204" charset="-122"/>
                        <a:ea typeface="微软雅黑" panose="020B0503020204020204" charset="-122"/>
                      </a:endParaRPr>
                    </a:p>
                  </a:txBody>
                  <a:tcPr anchor="ctr" anchorCtr="0"/>
                </a:tc>
              </a:tr>
            </a:tbl>
          </a:graphicData>
        </a:graphic>
      </p:graphicFrame>
      <p:graphicFrame>
        <p:nvGraphicFramePr>
          <p:cNvPr id="33" name="表格 32"/>
          <p:cNvGraphicFramePr/>
          <p:nvPr>
            <p:custDataLst>
              <p:tags r:id="rId9"/>
            </p:custDataLst>
          </p:nvPr>
        </p:nvGraphicFramePr>
        <p:xfrm>
          <a:off x="6410960" y="2813050"/>
          <a:ext cx="5568315" cy="3884295"/>
        </p:xfrm>
        <a:graphic>
          <a:graphicData uri="http://schemas.openxmlformats.org/drawingml/2006/table">
            <a:tbl>
              <a:tblPr firstRow="1" bandRow="1">
                <a:tableStyleId>{F5AB1C69-6EDB-4FF4-983F-18BD219EF322}</a:tableStyleId>
              </a:tblPr>
              <a:tblGrid>
                <a:gridCol w="1002030"/>
                <a:gridCol w="4566285"/>
              </a:tblGrid>
              <a:tr h="41084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82296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智慧</a:t>
                      </a: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电教室</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教育云享三年版：</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1.云电脑学生终端+4vCPU 8GB内存 200G数据盘：2550元</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2.云电脑学生考试终端+4vCPU 8GB内存 200G数据盘：2950元</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3.云电脑一体机+4vCPU 8GB内存 200G数据盘：1350元</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4.卡片机+4vCPU 8GB内存 200G数据盘：550元</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822325">
                <a:tc>
                  <a:txBody>
                    <a:bodyPr/>
                    <a:p>
                      <a:pPr algn="ctr">
                        <a:buNone/>
                      </a:pPr>
                      <a:r>
                        <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高校客户安全要求</a:t>
                      </a:r>
                      <a:endPar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云主机类产品；云安全中心+云硬盘/云主机备份；云安全中心+云硬盘/云主机备份+web防护+云下一代防火墙+抗DDoS防护；</a:t>
                      </a:r>
                      <a:r>
                        <a:rPr lang="zh-CN" altLang="en-US" sz="1200" b="0">
                          <a:solidFill>
                            <a:schemeClr val="tx1"/>
                          </a:solidFill>
                          <a:latin typeface="微软雅黑" panose="020B0503020204020204" charset="-122"/>
                          <a:ea typeface="微软雅黑" panose="020B0503020204020204" charset="-122"/>
                          <a:cs typeface="微软雅黑" panose="020B0503020204020204" charset="-122"/>
                          <a:sym typeface="+mn-ea"/>
                        </a:rPr>
                        <a:t>云电脑软终端。</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822325">
                <a:tc>
                  <a:txBody>
                    <a:bodyPr/>
                    <a:p>
                      <a:pPr algn="ctr">
                        <a:buNone/>
                      </a:pPr>
                      <a:r>
                        <a:rPr lang="en-US" altLang="zh-CN" sz="1200" b="1" dirty="0">
                          <a:solidFill>
                            <a:schemeClr val="tx1"/>
                          </a:solidFill>
                          <a:latin typeface="微软雅黑" panose="020B0503020204020204" charset="-122"/>
                          <a:ea typeface="微软雅黑" panose="020B0503020204020204" charset="-122"/>
                          <a:cs typeface="微软雅黑" panose="020B0503020204020204" charset="-122"/>
                          <a:sym typeface="+mn-ea"/>
                        </a:rPr>
                        <a:t>K12</a:t>
                      </a:r>
                      <a:r>
                        <a:rPr lang="zh-CN" altLang="en-US" sz="1200" b="1" dirty="0">
                          <a:solidFill>
                            <a:schemeClr val="tx1"/>
                          </a:solidFill>
                          <a:latin typeface="微软雅黑" panose="020B0503020204020204" charset="-122"/>
                          <a:ea typeface="微软雅黑" panose="020B0503020204020204" charset="-122"/>
                          <a:cs typeface="微软雅黑" panose="020B0503020204020204" charset="-122"/>
                          <a:sym typeface="+mn-ea"/>
                        </a:rPr>
                        <a:t>行业</a:t>
                      </a:r>
                      <a:r>
                        <a:rPr lang="zh-CN" sz="1200" b="1" dirty="0">
                          <a:solidFill>
                            <a:schemeClr val="tx1"/>
                          </a:solidFill>
                          <a:latin typeface="微软雅黑" panose="020B0503020204020204" charset="-122"/>
                          <a:ea typeface="微软雅黑" panose="020B0503020204020204" charset="-122"/>
                          <a:cs typeface="微软雅黑" panose="020B0503020204020204" charset="-122"/>
                          <a:sym typeface="+mn-ea"/>
                        </a:rPr>
                        <a:t>轻量化办公</a:t>
                      </a:r>
                      <a:endParaRPr lang="zh-CN" sz="1200" b="1" dirty="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a:txBody>
                    <a:bodyPr/>
                    <a:p>
                      <a:pPr algn="ctr">
                        <a:buClrTx/>
                        <a:buSzTx/>
                        <a:buFontTx/>
                        <a:buNone/>
                      </a:pPr>
                      <a:r>
                        <a:rPr lang="zh-CN" altLang="en-US" sz="1200" b="0">
                          <a:solidFill>
                            <a:schemeClr val="tx1"/>
                          </a:solidFill>
                          <a:latin typeface="微软雅黑" panose="020B0503020204020204" charset="-122"/>
                          <a:ea typeface="微软雅黑" panose="020B0503020204020204" charset="-122"/>
                        </a:rPr>
                        <a:t>云电脑软终端；云笔电；云平板；智云一体机。</a:t>
                      </a:r>
                      <a:endParaRPr lang="zh-CN" altLang="en-US" sz="1200" b="0">
                        <a:solidFill>
                          <a:schemeClr val="tx1"/>
                        </a:solidFill>
                        <a:latin typeface="微软雅黑" panose="020B0503020204020204" charset="-122"/>
                        <a:ea typeface="微软雅黑" panose="020B0503020204020204" charset="-122"/>
                      </a:endParaRPr>
                    </a:p>
                  </a:txBody>
                  <a:tcPr anchor="ctr" anchorCtr="0"/>
                </a:tc>
              </a:tr>
              <a:tr h="822960">
                <a:tc>
                  <a:txBody>
                    <a:bodyPr/>
                    <a:p>
                      <a:pPr algn="ctr">
                        <a:buNone/>
                      </a:pPr>
                      <a:r>
                        <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高校算力本地化部署</a:t>
                      </a:r>
                      <a:endParaRPr 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边缘小站；云电脑边缘小站；全栈专属云；DS智算一体机。</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sp>
        <p:nvSpPr>
          <p:cNvPr id="34" name="文本框 33"/>
          <p:cNvSpPr txBox="1"/>
          <p:nvPr/>
        </p:nvSpPr>
        <p:spPr>
          <a:xfrm>
            <a:off x="556895" y="4375150"/>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案例</a:t>
            </a:r>
            <a:r>
              <a:rPr lang="en-US" altLang="zh-CN" sz="1400" b="1" dirty="0">
                <a:solidFill>
                  <a:schemeClr val="tx1"/>
                </a:solidFill>
                <a:latin typeface="微软雅黑" panose="020B0503020204020204" charset="-122"/>
                <a:ea typeface="微软雅黑" panose="020B0503020204020204" charset="-122"/>
                <a:cs typeface="微软雅黑" panose="020B0503020204020204" charset="-122"/>
                <a:sym typeface="+mn-ea"/>
              </a:rPr>
              <a:t>2</a:t>
            </a:r>
            <a:r>
              <a:rPr lang="zh-CN" altLang="en-US" sz="1400" b="1" dirty="0">
                <a:solidFill>
                  <a:schemeClr val="tx1"/>
                </a:solidFill>
                <a:latin typeface="微软雅黑" panose="020B0503020204020204" charset="-122"/>
                <a:ea typeface="微软雅黑" panose="020B0503020204020204" charset="-122"/>
                <a:cs typeface="微软雅黑" panose="020B0503020204020204" charset="-122"/>
                <a:sym typeface="+mn-ea"/>
              </a:rPr>
              <a:t>：</a:t>
            </a:r>
            <a:r>
              <a:rPr sz="1400" b="1" dirty="0">
                <a:latin typeface="微软雅黑" panose="020B0503020204020204" charset="-122"/>
                <a:ea typeface="微软雅黑" panose="020B0503020204020204" charset="-122"/>
                <a:cs typeface="微软雅黑" panose="020B0503020204020204" charset="-122"/>
                <a:sym typeface="+mn-ea"/>
              </a:rPr>
              <a:t>大连教育学院云笔电签约案例</a:t>
            </a:r>
            <a:r>
              <a:rPr lang="zh-CN" sz="1400" b="1" dirty="0">
                <a:latin typeface="微软雅黑" panose="020B0503020204020204" charset="-122"/>
                <a:ea typeface="微软雅黑" panose="020B0503020204020204" charset="-122"/>
                <a:cs typeface="微软雅黑" panose="020B0503020204020204" charset="-122"/>
                <a:sym typeface="+mn-ea"/>
              </a:rPr>
              <a:t>。</a:t>
            </a:r>
            <a:endParaRPr lang="zh-CN" sz="1400" b="1" dirty="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35" name="表格 34"/>
          <p:cNvGraphicFramePr/>
          <p:nvPr>
            <p:custDataLst>
              <p:tags r:id="rId10"/>
            </p:custDataLst>
          </p:nvPr>
        </p:nvGraphicFramePr>
        <p:xfrm>
          <a:off x="607695" y="4697095"/>
          <a:ext cx="5252720" cy="1638935"/>
        </p:xfrm>
        <a:graphic>
          <a:graphicData uri="http://schemas.openxmlformats.org/drawingml/2006/table">
            <a:tbl>
              <a:tblPr firstRow="1" bandRow="1">
                <a:tableStyleId>{F5AB1C69-6EDB-4FF4-983F-18BD219EF322}</a:tableStyleId>
              </a:tblPr>
              <a:tblGrid>
                <a:gridCol w="861060"/>
                <a:gridCol w="4391660"/>
              </a:tblGrid>
              <a:tr h="27432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大连教育学院属大连市教育主管单位之一，通过学院下属单位高级中学早期云桌面的应用示范，带动学院领导现阶段云电脑的批量采购项目。项目金额：</a:t>
                      </a:r>
                      <a:r>
                        <a:rPr lang="en-US" altLang="zh-CN" sz="1000" dirty="0">
                          <a:solidFill>
                            <a:schemeClr val="bg1"/>
                          </a:solidFill>
                          <a:latin typeface="微软雅黑" panose="020B0503020204020204" charset="-122"/>
                          <a:ea typeface="微软雅黑" panose="020B0503020204020204" charset="-122"/>
                          <a:cs typeface="Arial" panose="020B0604020202020204" pitchFamily="34" charset="0"/>
                          <a:sym typeface="+mn-ea"/>
                        </a:rPr>
                        <a:t>10.35</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万</a:t>
                      </a:r>
                      <a:r>
                        <a:rPr lang="en-US" altLang="zh-CN" sz="1000" dirty="0">
                          <a:solidFill>
                            <a:schemeClr val="bg1"/>
                          </a:solidFill>
                          <a:latin typeface="微软雅黑" panose="020B0503020204020204" charset="-122"/>
                          <a:ea typeface="微软雅黑" panose="020B0503020204020204" charset="-122"/>
                          <a:cs typeface="Arial" panose="020B0604020202020204" pitchFamily="34" charset="0"/>
                          <a:sym typeface="+mn-ea"/>
                        </a:rPr>
                        <a:t>/</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年，周期：</a:t>
                      </a:r>
                      <a:r>
                        <a:rPr lang="en-US" altLang="zh-CN" sz="1000" dirty="0">
                          <a:solidFill>
                            <a:schemeClr val="bg1"/>
                          </a:solidFill>
                          <a:latin typeface="微软雅黑" panose="020B0503020204020204" charset="-122"/>
                          <a:ea typeface="微软雅黑" panose="020B0503020204020204" charset="-122"/>
                          <a:cs typeface="Arial" panose="020B0604020202020204" pitchFamily="34" charset="0"/>
                          <a:sym typeface="+mn-ea"/>
                        </a:rPr>
                        <a:t>1</a:t>
                      </a:r>
                      <a:r>
                        <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rPr>
                        <a:t>年</a:t>
                      </a:r>
                      <a:endParaRPr lang="zh-CN" altLang="en-US" sz="10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457200">
                <a:tc>
                  <a:txBody>
                    <a:bodyPr/>
                    <a:p>
                      <a:pPr algn="ctr">
                        <a:buClrTx/>
                        <a:buSzTx/>
                        <a:buFontTx/>
                        <a:buNone/>
                      </a:pPr>
                      <a:r>
                        <a:rPr lang="zh-CN" altLang="en-US" sz="1200" b="1">
                          <a:solidFill>
                            <a:schemeClr val="tx1"/>
                          </a:solidFill>
                          <a:latin typeface="微软雅黑" panose="020B0503020204020204" charset="-122"/>
                          <a:ea typeface="微软雅黑" panose="020B0503020204020204" charset="-122"/>
                          <a:sym typeface="+mn-ea"/>
                        </a:rPr>
                        <a:t>需求痛点</a:t>
                      </a:r>
                      <a:endParaRPr lang="zh-CN" altLang="en-US" sz="1200" b="1">
                        <a:solidFill>
                          <a:schemeClr val="tx1"/>
                        </a:solidFill>
                        <a:latin typeface="微软雅黑" panose="020B0503020204020204" charset="-122"/>
                        <a:ea typeface="微软雅黑" panose="020B0503020204020204" charset="-122"/>
                        <a:sym typeface="+mn-ea"/>
                      </a:endParaRPr>
                    </a:p>
                  </a:txBody>
                  <a:tcPr anchor="ctr" anchorCtr="0"/>
                </a:tc>
                <a:tc>
                  <a:txBody>
                    <a:bodyPr/>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rPr>
                        <a:t>一阶段成功签约20台云笔电终端，25年预算批复还有200台左右的采购需求，项目持续跟进中。</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ClrTx/>
                        <a:buSzTx/>
                        <a:buFontTx/>
                        <a:buNone/>
                      </a:pPr>
                      <a:r>
                        <a:rPr lang="zh-CN" altLang="en-US" sz="1200" b="0">
                          <a:solidFill>
                            <a:schemeClr val="tx1"/>
                          </a:solidFill>
                          <a:latin typeface="微软雅黑" panose="020B0503020204020204" charset="-122"/>
                          <a:ea typeface="微软雅黑" panose="020B0503020204020204" charset="-122"/>
                          <a:cs typeface="微软雅黑" panose="020B0503020204020204" charset="-122"/>
                          <a:sym typeface="+mn-ea"/>
                        </a:rPr>
                        <a:t>云电脑账号+云电脑一体化硬件</a:t>
                      </a:r>
                      <a:endParaRPr lang="zh-CN" altLang="en-US" sz="1200" b="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r h="450215">
                <a:tc>
                  <a:txBody>
                    <a:bodyPr/>
                    <a:p>
                      <a:pPr algn="ctr">
                        <a:buClrTx/>
                        <a:buSzTx/>
                        <a:buFontTx/>
                        <a:buNone/>
                      </a:pPr>
                      <a:r>
                        <a:rPr lang="zh-CN" altLang="en-US" sz="1200" b="1">
                          <a:solidFill>
                            <a:schemeClr val="tx1"/>
                          </a:solidFill>
                          <a:latin typeface="微软雅黑" panose="020B0503020204020204" charset="-122"/>
                          <a:ea typeface="微软雅黑" panose="020B0503020204020204" charset="-122"/>
                          <a:sym typeface="+mn-ea"/>
                        </a:rPr>
                        <a:t>优势亮点</a:t>
                      </a:r>
                      <a:endParaRPr lang="zh-CN" altLang="en-US" sz="1200" b="1">
                        <a:solidFill>
                          <a:schemeClr val="tx1"/>
                        </a:solidFill>
                        <a:latin typeface="微软雅黑" panose="020B0503020204020204" charset="-122"/>
                        <a:ea typeface="微软雅黑" panose="020B0503020204020204" charset="-122"/>
                        <a:sym typeface="+mn-ea"/>
                      </a:endParaRPr>
                    </a:p>
                  </a:txBody>
                  <a:tcPr anchor="ctr" anchorCtr="0"/>
                </a:tc>
                <a:tc>
                  <a:txBody>
                    <a:bodyPr/>
                    <a:p>
                      <a:pPr algn="ctr">
                        <a:buClrTx/>
                        <a:buSzTx/>
                        <a:buFontTx/>
                        <a:buNone/>
                      </a:pPr>
                      <a:r>
                        <a:rPr lang="zh-CN" altLang="en-US" sz="1200" b="0">
                          <a:solidFill>
                            <a:schemeClr val="tx1"/>
                          </a:solidFill>
                          <a:latin typeface="微软雅黑" panose="020B0503020204020204" charset="-122"/>
                          <a:ea typeface="微软雅黑" panose="020B0503020204020204" charset="-122"/>
                        </a:rPr>
                        <a:t>此案例为教育行业信息化提供范例，彰显了产品运营标杆示范的重要性，在重点行业场景复制方面有借鉴意义。</a:t>
                      </a:r>
                      <a:endParaRPr lang="zh-CN" altLang="en-US" sz="1200" b="0">
                        <a:solidFill>
                          <a:schemeClr val="tx1"/>
                        </a:solidFill>
                        <a:latin typeface="微软雅黑" panose="020B0503020204020204" charset="-122"/>
                        <a:ea typeface="微软雅黑" panose="020B0503020204020204" charset="-122"/>
                      </a:endParaRPr>
                    </a:p>
                  </a:txBody>
                  <a:tcPr anchor="ctr" anchorCtr="0"/>
                </a:tc>
              </a:tr>
            </a:tbl>
          </a:graphicData>
        </a:graphic>
      </p:graphicFrame>
      <p:sp>
        <p:nvSpPr>
          <p:cNvPr id="6" name="文本框 5"/>
          <p:cNvSpPr txBox="1"/>
          <p:nvPr/>
        </p:nvSpPr>
        <p:spPr>
          <a:xfrm>
            <a:off x="361315" y="812165"/>
            <a:ext cx="11450955" cy="737235"/>
          </a:xfrm>
          <a:prstGeom prst="rect">
            <a:avLst/>
          </a:prstGeom>
          <a:noFill/>
        </p:spPr>
        <p:txBody>
          <a:bodyPr wrap="square" rtlCol="0" anchor="t">
            <a:spAutoFit/>
          </a:bodyPr>
          <a:p>
            <a:pPr marL="285750" indent="-285750" algn="l">
              <a:lnSpc>
                <a:spcPct val="150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全省教育行业战客市场规模为</a:t>
            </a:r>
            <a:r>
              <a:rPr lang="en-US" altLang="zh-CN" sz="1400" b="1">
                <a:solidFill>
                  <a:srgbClr val="0070C0"/>
                </a:solidFill>
                <a:latin typeface="微软雅黑" panose="020B0503020204020204" charset="-122"/>
                <a:ea typeface="微软雅黑" panose="020B0503020204020204" charset="-122"/>
                <a:sym typeface="+mn-ea"/>
              </a:rPr>
              <a:t>2213</a:t>
            </a:r>
            <a:r>
              <a:rPr lang="zh-CN" altLang="en-US" sz="1400" b="1">
                <a:solidFill>
                  <a:srgbClr val="0070C0"/>
                </a:solidFill>
                <a:latin typeface="微软雅黑" panose="020B0503020204020204" charset="-122"/>
                <a:ea typeface="微软雅黑" panose="020B0503020204020204" charset="-122"/>
                <a:sym typeface="+mn-ea"/>
              </a:rPr>
              <a:t>家，建档率</a:t>
            </a:r>
            <a:r>
              <a:rPr lang="en-US" altLang="zh-CN" sz="1400" b="1">
                <a:solidFill>
                  <a:srgbClr val="0070C0"/>
                </a:solidFill>
                <a:latin typeface="微软雅黑" panose="020B0503020204020204" charset="-122"/>
                <a:ea typeface="微软雅黑" panose="020B0503020204020204" charset="-122"/>
                <a:sym typeface="+mn-ea"/>
              </a:rPr>
              <a:t>83%</a:t>
            </a:r>
            <a:r>
              <a:rPr lang="zh-CN" altLang="en-US" sz="1400" b="1">
                <a:solidFill>
                  <a:srgbClr val="0070C0"/>
                </a:solidFill>
                <a:latin typeface="微软雅黑" panose="020B0503020204020204" charset="-122"/>
                <a:ea typeface="微软雅黑" panose="020B0503020204020204" charset="-122"/>
                <a:sym typeface="+mn-ea"/>
              </a:rPr>
              <a:t>，其中云计算渗透客户</a:t>
            </a:r>
            <a:r>
              <a:rPr lang="en-US" altLang="zh-CN" sz="1400" b="1">
                <a:solidFill>
                  <a:srgbClr val="0070C0"/>
                </a:solidFill>
                <a:latin typeface="微软雅黑" panose="020B0503020204020204" charset="-122"/>
                <a:ea typeface="微软雅黑" panose="020B0503020204020204" charset="-122"/>
                <a:sym typeface="+mn-ea"/>
              </a:rPr>
              <a:t>229</a:t>
            </a:r>
            <a:r>
              <a:rPr lang="zh-CN" altLang="en-US" sz="1400" b="1">
                <a:solidFill>
                  <a:srgbClr val="0070C0"/>
                </a:solidFill>
                <a:latin typeface="微软雅黑" panose="020B0503020204020204" charset="-122"/>
                <a:ea typeface="微软雅黑" panose="020B0503020204020204" charset="-122"/>
                <a:sym typeface="+mn-ea"/>
              </a:rPr>
              <a:t>家，渗透率</a:t>
            </a:r>
            <a:r>
              <a:rPr lang="en-US" altLang="zh-CN" sz="1400" b="1">
                <a:solidFill>
                  <a:srgbClr val="0070C0"/>
                </a:solidFill>
                <a:latin typeface="微软雅黑" panose="020B0503020204020204" charset="-122"/>
                <a:ea typeface="微软雅黑" panose="020B0503020204020204" charset="-122"/>
                <a:sym typeface="+mn-ea"/>
              </a:rPr>
              <a:t>12%</a:t>
            </a:r>
            <a:r>
              <a:rPr lang="zh-CN" altLang="en-US" sz="1400" b="1">
                <a:solidFill>
                  <a:srgbClr val="0070C0"/>
                </a:solidFill>
                <a:latin typeface="微软雅黑" panose="020B0503020204020204" charset="-122"/>
                <a:ea typeface="微软雅黑" panose="020B0503020204020204" charset="-122"/>
                <a:sym typeface="+mn-ea"/>
              </a:rPr>
              <a:t>，行业排名第</a:t>
            </a:r>
            <a:r>
              <a:rPr lang="zh-CN" altLang="en-US" sz="1400" b="1">
                <a:solidFill>
                  <a:srgbClr val="FF0000"/>
                </a:solidFill>
                <a:latin typeface="微软雅黑" panose="020B0503020204020204" charset="-122"/>
                <a:ea typeface="微软雅黑" panose="020B0503020204020204" charset="-122"/>
                <a:sym typeface="+mn-ea"/>
              </a:rPr>
              <a:t>十四</a:t>
            </a:r>
            <a:r>
              <a:rPr lang="zh-CN" altLang="en-US" sz="1400" b="1">
                <a:solidFill>
                  <a:srgbClr val="0070C0"/>
                </a:solidFill>
                <a:latin typeface="微软雅黑" panose="020B0503020204020204" charset="-122"/>
                <a:ea typeface="微软雅黑" panose="020B0503020204020204" charset="-122"/>
                <a:sym typeface="+mn-ea"/>
              </a:rPr>
              <a:t>，贡献率</a:t>
            </a:r>
            <a:r>
              <a:rPr lang="en-US" altLang="zh-CN" sz="1400" b="1">
                <a:solidFill>
                  <a:srgbClr val="0070C0"/>
                </a:solidFill>
                <a:latin typeface="微软雅黑" panose="020B0503020204020204" charset="-122"/>
                <a:ea typeface="微软雅黑" panose="020B0503020204020204" charset="-122"/>
                <a:sym typeface="+mn-ea"/>
              </a:rPr>
              <a:t>8.73%</a:t>
            </a:r>
            <a:r>
              <a:rPr lang="zh-CN" altLang="en-US" sz="1400" b="1">
                <a:solidFill>
                  <a:srgbClr val="0070C0"/>
                </a:solidFill>
                <a:latin typeface="微软雅黑" panose="020B0503020204020204" charset="-122"/>
                <a:ea typeface="微软雅黑" panose="020B0503020204020204" charset="-122"/>
                <a:sym typeface="+mn-ea"/>
              </a:rPr>
              <a:t>，平均贡献</a:t>
            </a:r>
            <a:r>
              <a:rPr lang="en-US" altLang="zh-CN" sz="1400" b="1">
                <a:solidFill>
                  <a:srgbClr val="0070C0"/>
                </a:solidFill>
                <a:latin typeface="微软雅黑" panose="020B0503020204020204" charset="-122"/>
                <a:ea typeface="微软雅黑" panose="020B0503020204020204" charset="-122"/>
                <a:sym typeface="+mn-ea"/>
              </a:rPr>
              <a:t>1.45</a:t>
            </a:r>
            <a:r>
              <a:rPr lang="zh-CN" altLang="en-US" sz="1400" b="1">
                <a:solidFill>
                  <a:srgbClr val="0070C0"/>
                </a:solidFill>
                <a:latin typeface="微软雅黑" panose="020B0503020204020204" charset="-122"/>
                <a:ea typeface="微软雅黑" panose="020B0503020204020204" charset="-122"/>
                <a:sym typeface="+mn-ea"/>
              </a:rPr>
              <a:t>万元</a:t>
            </a:r>
            <a:r>
              <a:rPr lang="en-US" altLang="zh-CN"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家，行业排名第</a:t>
            </a:r>
            <a:r>
              <a:rPr lang="zh-CN" altLang="en-US" sz="1400" b="1">
                <a:solidFill>
                  <a:srgbClr val="FF0000"/>
                </a:solidFill>
                <a:latin typeface="微软雅黑" panose="020B0503020204020204" charset="-122"/>
                <a:ea typeface="微软雅黑" panose="020B0503020204020204" charset="-122"/>
                <a:sym typeface="+mn-ea"/>
              </a:rPr>
              <a:t>十二</a:t>
            </a:r>
            <a:r>
              <a:rPr lang="zh-CN" altLang="en-US" sz="1400" b="1">
                <a:solidFill>
                  <a:srgbClr val="0070C0"/>
                </a:solidFill>
                <a:latin typeface="微软雅黑" panose="020B0503020204020204" charset="-122"/>
                <a:ea typeface="微软雅黑" panose="020B0503020204020204" charset="-122"/>
                <a:sym typeface="+mn-ea"/>
              </a:rPr>
              <a:t>。以</a:t>
            </a:r>
            <a:r>
              <a:rPr lang="zh-CN" altLang="en-US" sz="1400" b="1">
                <a:solidFill>
                  <a:srgbClr val="0070C0"/>
                </a:solidFill>
                <a:latin typeface="微软雅黑" panose="020B0503020204020204" charset="-122"/>
                <a:ea typeface="微软雅黑" panose="020B0503020204020204" charset="-122"/>
                <a:sym typeface="+mn-ea"/>
              </a:rPr>
              <a:t>高校客户安全要求、K12行业轻量化办公、高校算力本地化部署等细分场景上云为主。</a:t>
            </a:r>
            <a:endParaRPr lang="zh-CN" altLang="en-US" sz="1400" b="1">
              <a:solidFill>
                <a:srgbClr val="0070C0"/>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altLang="en-US" dirty="0">
                <a:solidFill>
                  <a:schemeClr val="accent6"/>
                </a:solidFill>
              </a:rPr>
              <a:t>旅游</a:t>
            </a:r>
            <a:r>
              <a:rPr lang="zh-CN" altLang="en-US" dirty="0"/>
              <a:t>行业上云图谱</a:t>
            </a:r>
            <a:endParaRPr lang="zh-CN" altLang="en-US" dirty="0"/>
          </a:p>
        </p:txBody>
      </p:sp>
      <p:sp>
        <p:nvSpPr>
          <p:cNvPr id="3" name="文本框 2"/>
          <p:cNvSpPr txBox="1"/>
          <p:nvPr/>
        </p:nvSpPr>
        <p:spPr>
          <a:xfrm>
            <a:off x="523240" y="922655"/>
            <a:ext cx="11068685" cy="629920"/>
          </a:xfrm>
          <a:prstGeom prst="rect">
            <a:avLst/>
          </a:prstGeom>
          <a:noFill/>
        </p:spPr>
        <p:txBody>
          <a:bodyPr wrap="square" rtlCol="0" anchor="t">
            <a:spAutoFit/>
          </a:bodyPr>
          <a:p>
            <a:pPr marL="285750" indent="-285750" algn="l" fontAlgn="auto">
              <a:lnSpc>
                <a:spcPct val="125000"/>
              </a:lnSpc>
              <a:buClrTx/>
              <a:buSzTx/>
              <a:buFont typeface="Wingdings" panose="05000000000000000000" charset="0"/>
              <a:buChar char="Ø"/>
            </a:pPr>
            <a:r>
              <a:rPr lang="zh-CN" altLang="en-US" sz="1400" b="1">
                <a:solidFill>
                  <a:srgbClr val="0070C0"/>
                </a:solidFill>
                <a:latin typeface="微软雅黑" panose="020B0503020204020204" charset="-122"/>
                <a:ea typeface="微软雅黑" panose="020B0503020204020204" charset="-122"/>
                <a:sym typeface="+mn-ea"/>
              </a:rPr>
              <a:t>全省旅游行业战客市场规模为</a:t>
            </a:r>
            <a:r>
              <a:rPr lang="en-US" altLang="zh-CN" sz="1400" b="1">
                <a:solidFill>
                  <a:srgbClr val="0070C0"/>
                </a:solidFill>
                <a:latin typeface="微软雅黑" panose="020B0503020204020204" charset="-122"/>
                <a:ea typeface="微软雅黑" panose="020B0503020204020204" charset="-122"/>
                <a:sym typeface="+mn-ea"/>
              </a:rPr>
              <a:t>317</a:t>
            </a:r>
            <a:r>
              <a:rPr lang="zh-CN" altLang="en-US" sz="1400" b="1">
                <a:solidFill>
                  <a:srgbClr val="0070C0"/>
                </a:solidFill>
                <a:latin typeface="微软雅黑" panose="020B0503020204020204" charset="-122"/>
                <a:ea typeface="微软雅黑" panose="020B0503020204020204" charset="-122"/>
                <a:sym typeface="+mn-ea"/>
              </a:rPr>
              <a:t>家，建档率</a:t>
            </a:r>
            <a:r>
              <a:rPr lang="en-US" altLang="zh-CN" sz="1400" b="1">
                <a:solidFill>
                  <a:srgbClr val="0070C0"/>
                </a:solidFill>
                <a:latin typeface="微软雅黑" panose="020B0503020204020204" charset="-122"/>
                <a:ea typeface="微软雅黑" panose="020B0503020204020204" charset="-122"/>
                <a:sym typeface="+mn-ea"/>
              </a:rPr>
              <a:t>7</a:t>
            </a:r>
            <a:r>
              <a:rPr lang="zh-CN" altLang="en-US" sz="1400" b="1">
                <a:solidFill>
                  <a:srgbClr val="0070C0"/>
                </a:solidFill>
                <a:latin typeface="微软雅黑" panose="020B0503020204020204" charset="-122"/>
                <a:ea typeface="微软雅黑" panose="020B0503020204020204" charset="-122"/>
                <a:sym typeface="+mn-ea"/>
              </a:rPr>
              <a:t>4%，其中云计算渗透客户</a:t>
            </a:r>
            <a:r>
              <a:rPr lang="en-US" altLang="zh-CN" sz="1400" b="1">
                <a:solidFill>
                  <a:srgbClr val="0070C0"/>
                </a:solidFill>
                <a:latin typeface="微软雅黑" panose="020B0503020204020204" charset="-122"/>
                <a:ea typeface="微软雅黑" panose="020B0503020204020204" charset="-122"/>
                <a:sym typeface="+mn-ea"/>
              </a:rPr>
              <a:t>50</a:t>
            </a:r>
            <a:r>
              <a:rPr lang="zh-CN" altLang="en-US" sz="1400" b="1">
                <a:solidFill>
                  <a:srgbClr val="0070C0"/>
                </a:solidFill>
                <a:latin typeface="微软雅黑" panose="020B0503020204020204" charset="-122"/>
                <a:ea typeface="微软雅黑" panose="020B0503020204020204" charset="-122"/>
                <a:sym typeface="+mn-ea"/>
              </a:rPr>
              <a:t>家，渗透率</a:t>
            </a:r>
            <a:r>
              <a:rPr lang="en-US" altLang="zh-CN" sz="1400" b="1">
                <a:solidFill>
                  <a:srgbClr val="0070C0"/>
                </a:solidFill>
                <a:latin typeface="微软雅黑" panose="020B0503020204020204" charset="-122"/>
                <a:ea typeface="微软雅黑" panose="020B0503020204020204" charset="-122"/>
                <a:sym typeface="+mn-ea"/>
              </a:rPr>
              <a:t>15</a:t>
            </a:r>
            <a:r>
              <a:rPr lang="zh-CN" altLang="en-US" sz="1400" b="1">
                <a:solidFill>
                  <a:srgbClr val="0070C0"/>
                </a:solidFill>
                <a:latin typeface="微软雅黑" panose="020B0503020204020204" charset="-122"/>
                <a:ea typeface="微软雅黑" panose="020B0503020204020204" charset="-122"/>
                <a:sym typeface="+mn-ea"/>
              </a:rPr>
              <a:t>%，行业排名第三，贡献率</a:t>
            </a:r>
            <a:r>
              <a:rPr lang="en-US" altLang="zh-CN" sz="1400" b="1">
                <a:solidFill>
                  <a:srgbClr val="0070C0"/>
                </a:solidFill>
                <a:latin typeface="微软雅黑" panose="020B0503020204020204" charset="-122"/>
                <a:ea typeface="微软雅黑" panose="020B0503020204020204" charset="-122"/>
                <a:sym typeface="+mn-ea"/>
              </a:rPr>
              <a:t>14</a:t>
            </a:r>
            <a:r>
              <a:rPr lang="zh-CN" altLang="en-US" sz="1400" b="1">
                <a:solidFill>
                  <a:srgbClr val="0070C0"/>
                </a:solidFill>
                <a:latin typeface="微软雅黑" panose="020B0503020204020204" charset="-122"/>
                <a:ea typeface="微软雅黑" panose="020B0503020204020204" charset="-122"/>
                <a:sym typeface="+mn-ea"/>
              </a:rPr>
              <a:t>%，平均贡献</a:t>
            </a:r>
            <a:r>
              <a:rPr lang="en-US" altLang="zh-CN" sz="1400" b="1">
                <a:solidFill>
                  <a:srgbClr val="0070C0"/>
                </a:solidFill>
                <a:latin typeface="微软雅黑" panose="020B0503020204020204" charset="-122"/>
                <a:ea typeface="微软雅黑" panose="020B0503020204020204" charset="-122"/>
                <a:sym typeface="+mn-ea"/>
              </a:rPr>
              <a:t>2.2</a:t>
            </a:r>
            <a:r>
              <a:rPr lang="zh-CN" altLang="en-US" sz="1400" b="1">
                <a:solidFill>
                  <a:srgbClr val="0070C0"/>
                </a:solidFill>
                <a:latin typeface="微软雅黑" panose="020B0503020204020204" charset="-122"/>
                <a:ea typeface="微软雅黑" panose="020B0503020204020204" charset="-122"/>
                <a:sym typeface="+mn-ea"/>
              </a:rPr>
              <a:t>万元/家，行业排名第九。以旅游景点、游乐场、度假区等娱乐场景上云为主，旅行社、文旅为辅。</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4"/>
            </p:custDataLst>
          </p:nvPr>
        </p:nvSpPr>
        <p:spPr>
          <a:xfrm>
            <a:off x="361950" y="1518920"/>
            <a:ext cx="5732780" cy="529780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5"/>
            </p:custDataLst>
          </p:nvPr>
        </p:nvSpPr>
        <p:spPr>
          <a:xfrm>
            <a:off x="361950" y="1496695"/>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行业上云标杆案例</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8" name="文本框 7"/>
          <p:cNvSpPr txBox="1"/>
          <p:nvPr/>
        </p:nvSpPr>
        <p:spPr>
          <a:xfrm>
            <a:off x="607060" y="1918335"/>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1</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：大连老虎滩海洋公园智慧景区云平台</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sp>
        <p:nvSpPr>
          <p:cNvPr id="10" name="矩形 9"/>
          <p:cNvSpPr/>
          <p:nvPr>
            <p:custDataLst>
              <p:tags r:id="rId6"/>
            </p:custDataLst>
          </p:nvPr>
        </p:nvSpPr>
        <p:spPr>
          <a:xfrm>
            <a:off x="6311900" y="1732280"/>
            <a:ext cx="5732780" cy="50838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custDataLst>
              <p:tags r:id="rId7"/>
            </p:custDataLst>
          </p:nvPr>
        </p:nvSpPr>
        <p:spPr>
          <a:xfrm>
            <a:off x="6311900" y="1497330"/>
            <a:ext cx="5744210" cy="376555"/>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融合产品供给方案</a:t>
            </a:r>
            <a:endParaRPr lang="zh-CN" altLang="en-US" sz="1400" b="1" dirty="0">
              <a:solidFill>
                <a:schemeClr val="bg1"/>
              </a:solidFill>
              <a:latin typeface="微软雅黑" panose="020B0503020204020204" charset="-122"/>
              <a:ea typeface="微软雅黑" panose="020B0503020204020204" charset="-122"/>
              <a:sym typeface="+mn-ea"/>
            </a:endParaRPr>
          </a:p>
        </p:txBody>
      </p:sp>
      <p:graphicFrame>
        <p:nvGraphicFramePr>
          <p:cNvPr id="32" name="表格 31"/>
          <p:cNvGraphicFramePr/>
          <p:nvPr>
            <p:custDataLst>
              <p:tags r:id="rId8"/>
            </p:custDataLst>
          </p:nvPr>
        </p:nvGraphicFramePr>
        <p:xfrm>
          <a:off x="485775" y="2262505"/>
          <a:ext cx="5541645" cy="2085340"/>
        </p:xfrm>
        <a:graphic>
          <a:graphicData uri="http://schemas.openxmlformats.org/drawingml/2006/table">
            <a:tbl>
              <a:tblPr firstRow="1" bandRow="1">
                <a:tableStyleId>{F5AB1C69-6EDB-4FF4-983F-18BD219EF322}</a:tableStyleId>
              </a:tblPr>
              <a:tblGrid>
                <a:gridCol w="908050"/>
                <a:gridCol w="4633595"/>
              </a:tblGrid>
              <a:tr h="34798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集团名称：大连海昌集团</a:t>
                      </a:r>
                      <a:r>
                        <a:rPr lang="en-US" altLang="zh-CN" sz="1200" dirty="0">
                          <a:solidFill>
                            <a:schemeClr val="bg1"/>
                          </a:solidFill>
                          <a:latin typeface="微软雅黑" panose="020B0503020204020204" charset="-122"/>
                          <a:ea typeface="微软雅黑" panose="020B0503020204020204" charset="-122"/>
                          <a:cs typeface="微软雅黑" panose="020B0503020204020204" charset="-122"/>
                          <a:sym typeface="+mn-ea"/>
                        </a:rPr>
                        <a:t>  </a:t>
                      </a: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合同金额：</a:t>
                      </a:r>
                      <a:r>
                        <a:rPr lang="en-US" altLang="zh-CN" sz="1200" dirty="0">
                          <a:solidFill>
                            <a:schemeClr val="bg1"/>
                          </a:solidFill>
                          <a:latin typeface="微软雅黑" panose="020B0503020204020204" charset="-122"/>
                          <a:ea typeface="微软雅黑" panose="020B0503020204020204" charset="-122"/>
                          <a:cs typeface="微软雅黑" panose="020B0503020204020204" charset="-122"/>
                          <a:sym typeface="+mn-ea"/>
                        </a:rPr>
                        <a:t>280</a:t>
                      </a: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万元</a:t>
                      </a:r>
                      <a:r>
                        <a:rPr lang="en-US" altLang="zh-CN" sz="1200" dirty="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年（</a:t>
                      </a:r>
                      <a:r>
                        <a:rPr lang="en-US" altLang="zh-CN" sz="1200" dirty="0">
                          <a:solidFill>
                            <a:schemeClr val="bg1"/>
                          </a:solidFill>
                          <a:latin typeface="微软雅黑" panose="020B0503020204020204" charset="-122"/>
                          <a:ea typeface="微软雅黑" panose="020B0503020204020204" charset="-122"/>
                          <a:cs typeface="微软雅黑" panose="020B0503020204020204" charset="-122"/>
                          <a:sym typeface="+mn-ea"/>
                        </a:rPr>
                        <a:t>3</a:t>
                      </a:r>
                      <a:r>
                        <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rPr>
                        <a:t>年期）</a:t>
                      </a:r>
                      <a:endParaRPr lang="zh-CN" altLang="en-US" sz="1200" dirty="0">
                        <a:solidFill>
                          <a:schemeClr val="bg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r h="64008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、暑期单日游客超</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5</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万人次，票务系统频繁崩溃</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2</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、海洋动物养护数据分散，无法联动分析</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3</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、景区消费场景支付成功率仅</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65%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弹性云主机集群（高并发票务系统、海洋馆</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IoT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水质监测、统一支付中台、数字人民币）</a:t>
                      </a:r>
                      <a:endPar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r h="64008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、全国首个</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"5G+</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边缘计算</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海洋动物直播云</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2</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与辽事通</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APP</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打通预约核销功能</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3</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、部署东北首套景区数字人民币云账务系统</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graphicFrame>
        <p:nvGraphicFramePr>
          <p:cNvPr id="33" name="表格 32"/>
          <p:cNvGraphicFramePr/>
          <p:nvPr>
            <p:custDataLst>
              <p:tags r:id="rId9"/>
            </p:custDataLst>
          </p:nvPr>
        </p:nvGraphicFramePr>
        <p:xfrm>
          <a:off x="6551930" y="2008505"/>
          <a:ext cx="5260975" cy="4748530"/>
        </p:xfrm>
        <a:graphic>
          <a:graphicData uri="http://schemas.openxmlformats.org/drawingml/2006/table">
            <a:tbl>
              <a:tblPr firstRow="1" bandRow="1">
                <a:tableStyleId>{F5AB1C69-6EDB-4FF4-983F-18BD219EF322}</a:tableStyleId>
              </a:tblPr>
              <a:tblGrid>
                <a:gridCol w="862330"/>
                <a:gridCol w="4398645"/>
              </a:tblGrid>
              <a:tr h="678180">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细分场景</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产品供给</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135636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场景</a:t>
                      </a: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1</a:t>
                      </a: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全域旅游智慧化管理平台</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b="1">
                          <a:solidFill>
                            <a:schemeClr val="accent3">
                              <a:lumMod val="50000"/>
                            </a:schemeClr>
                          </a:solidFill>
                          <a:latin typeface="微软雅黑" panose="020B0503020204020204" charset="-122"/>
                          <a:ea typeface="微软雅黑" panose="020B0503020204020204" charset="-122"/>
                          <a:cs typeface="微软雅黑" panose="020B0503020204020204" charset="-122"/>
                        </a:rPr>
                        <a:t>核心痛点：</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政府</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景区需整合多源数据（游客流量、交通、消费等）但系统孤岛严重</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，同时缺乏实时监测与应急指挥能力</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并且营销决策依赖人工经验，效率低</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None/>
                      </a:pPr>
                      <a:r>
                        <a:rPr lang="zh-CN" altLang="en-US" sz="1200" b="1">
                          <a:solidFill>
                            <a:schemeClr val="accent3">
                              <a:lumMod val="50000"/>
                            </a:schemeClr>
                          </a:solidFill>
                          <a:latin typeface="微软雅黑" panose="020B0503020204020204" charset="-122"/>
                          <a:ea typeface="微软雅黑" panose="020B0503020204020204" charset="-122"/>
                          <a:cs typeface="微软雅黑" panose="020B0503020204020204" charset="-122"/>
                        </a:rPr>
                        <a:t>解决方案：</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云基础</a:t>
                      </a:r>
                      <a:r>
                        <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弹性云服务器</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对象存储）、数据层</a:t>
                      </a:r>
                      <a:r>
                        <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云数据库</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大数据平台）应用层</a:t>
                      </a:r>
                      <a:r>
                        <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智慧监测系统</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应急调度系统</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营销决策引擎）</a:t>
                      </a:r>
                      <a:endPar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r h="13569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场景</a:t>
                      </a: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2</a:t>
                      </a: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旅行社在线业务一体化</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b="1">
                          <a:solidFill>
                            <a:schemeClr val="accent3">
                              <a:lumMod val="50000"/>
                            </a:schemeClr>
                          </a:solidFill>
                        </a:rPr>
                        <a:t>核心痛点：</a:t>
                      </a:r>
                      <a:r>
                        <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传统IT架构无法支撑旺季订单峰值、多平台（官网/OTA/微信）订单分散难管理  、人工核销效率低并易出错  。</a:t>
                      </a:r>
                      <a:endPar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ClrTx/>
                        <a:buSzTx/>
                        <a:buFontTx/>
                        <a:buNone/>
                      </a:pPr>
                      <a:r>
                        <a:rPr lang="zh-CN" sz="1200" b="1">
                          <a:solidFill>
                            <a:schemeClr val="accent3">
                              <a:lumMod val="50000"/>
                            </a:schemeClr>
                          </a:solidFill>
                          <a:latin typeface="微软雅黑" panose="020B0503020204020204" charset="-122"/>
                          <a:ea typeface="微软雅黑" panose="020B0503020204020204" charset="-122"/>
                          <a:cs typeface="微软雅黑" panose="020B0503020204020204" charset="-122"/>
                        </a:rPr>
                        <a:t>解决方案：</a:t>
                      </a:r>
                      <a:r>
                        <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云底座（容器云（自动扩缩容）+ 负载均衡）、业务中台（统一订单中心（分布式数据库+API网关） ）、智能核销系统（OCR识别+电子合同存证）、 私域流量运营（企业微信集成+自动化营销模板） </a:t>
                      </a:r>
                      <a:r>
                        <a:rPr lang="en-US" altLang="zh-CN" sz="1200">
                          <a:solidFill>
                            <a:schemeClr val="accent3">
                              <a:lumMod val="50000"/>
                            </a:schemeClr>
                          </a:solidFill>
                        </a:rPr>
                        <a:t> </a:t>
                      </a:r>
                      <a:endParaRPr lang="en-US" altLang="zh-CN" sz="1200">
                        <a:solidFill>
                          <a:schemeClr val="accent3">
                            <a:lumMod val="50000"/>
                          </a:schemeClr>
                        </a:solidFill>
                      </a:endParaRPr>
                    </a:p>
                  </a:txBody>
                  <a:tcPr anchor="ctr" anchorCtr="0"/>
                </a:tc>
              </a:tr>
              <a:tr h="1356995">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场景</a:t>
                      </a:r>
                      <a:r>
                        <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3</a:t>
                      </a: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endParaRPr lang="en-US" altLang="zh-CN"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酒店数字化运营升级</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ClrTx/>
                        <a:buSzTx/>
                        <a:buFontTx/>
                        <a:buNone/>
                      </a:pPr>
                      <a:r>
                        <a:rPr lang="zh-CN" altLang="en-US" sz="1200" b="1">
                          <a:solidFill>
                            <a:schemeClr val="accent3">
                              <a:lumMod val="50000"/>
                            </a:schemeClr>
                          </a:solidFill>
                          <a:sym typeface="+mn-ea"/>
                        </a:rPr>
                        <a:t>核心痛点：</a:t>
                      </a:r>
                      <a:r>
                        <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老旧PMS系统功能单一，无法对接新业态（民宿/短租）、 能耗管理粗放导致成本高  、客户体验缺乏个性化 。</a:t>
                      </a:r>
                      <a:endPar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ClrTx/>
                        <a:buSzTx/>
                        <a:buFontTx/>
                        <a:buNone/>
                      </a:pPr>
                      <a:r>
                        <a:rPr lang="zh-CN" altLang="en-US" sz="1200" b="1">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解决方案：</a:t>
                      </a:r>
                      <a:r>
                        <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专属云（等保合规）+ 云备份  、物联网平台（连接智能门锁/空调等设备）、 智慧能源系统（AI能耗预测+自动调控）、 宾客画像系统（CDP客户数据平台）  </a:t>
                      </a:r>
                      <a:endParaRPr 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sp>
        <p:nvSpPr>
          <p:cNvPr id="34" name="文本框 33"/>
          <p:cNvSpPr txBox="1"/>
          <p:nvPr/>
        </p:nvSpPr>
        <p:spPr>
          <a:xfrm>
            <a:off x="556895" y="4465320"/>
            <a:ext cx="5299075" cy="306705"/>
          </a:xfrm>
          <a:prstGeom prst="rect">
            <a:avLst/>
          </a:prstGeom>
          <a:noFill/>
        </p:spPr>
        <p:txBody>
          <a:bodyPr wrap="square" rtlCol="0" anchor="t">
            <a:spAutoFit/>
          </a:bodyPr>
          <a:p>
            <a:pPr algn="l"/>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案例</a:t>
            </a:r>
            <a:r>
              <a:rPr lang="en-US" altLang="zh-CN"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2</a:t>
            </a:r>
            <a:r>
              <a:rPr lang="zh-CN" altLang="en-US" sz="1400" b="1" dirty="0">
                <a:solidFill>
                  <a:schemeClr val="tx1"/>
                </a:solidFill>
                <a:latin typeface="微软雅黑" panose="020B0503020204020204" charset="-122"/>
                <a:ea typeface="微软雅黑" panose="020B0503020204020204" charset="-122"/>
                <a:cs typeface="Arial" panose="020B0604020202020204" pitchFamily="34" charset="0"/>
                <a:sym typeface="+mn-ea"/>
              </a:rPr>
              <a:t>：本溪水洞景区全域旅游云中枢</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p:txBody>
      </p:sp>
      <p:graphicFrame>
        <p:nvGraphicFramePr>
          <p:cNvPr id="35" name="表格 34"/>
          <p:cNvGraphicFramePr/>
          <p:nvPr>
            <p:custDataLst>
              <p:tags r:id="rId10"/>
            </p:custDataLst>
          </p:nvPr>
        </p:nvGraphicFramePr>
        <p:xfrm>
          <a:off x="461645" y="4755515"/>
          <a:ext cx="5541010" cy="1861185"/>
        </p:xfrm>
        <a:graphic>
          <a:graphicData uri="http://schemas.openxmlformats.org/drawingml/2006/table">
            <a:tbl>
              <a:tblPr firstRow="1" bandRow="1">
                <a:tableStyleId>{F5AB1C69-6EDB-4FF4-983F-18BD219EF322}</a:tableStyleId>
              </a:tblPr>
              <a:tblGrid>
                <a:gridCol w="908050"/>
                <a:gridCol w="4632960"/>
              </a:tblGrid>
              <a:tr h="489585">
                <a:tc>
                  <a:txBody>
                    <a:bodyPr/>
                    <a:p>
                      <a:pPr algn="ctr">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客户概况</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运营单位：本溪市文旅投集团</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  </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智慧景区二期（总投入</a:t>
                      </a:r>
                      <a:r>
                        <a:rPr lang="en-US" altLang="zh-CN" sz="1200" dirty="0">
                          <a:solidFill>
                            <a:schemeClr val="bg1"/>
                          </a:solidFill>
                          <a:latin typeface="微软雅黑" panose="020B0503020204020204" charset="-122"/>
                          <a:ea typeface="微软雅黑" panose="020B0503020204020204" charset="-122"/>
                          <a:cs typeface="Arial" panose="020B0604020202020204" pitchFamily="34" charset="0"/>
                          <a:sym typeface="+mn-ea"/>
                        </a:rPr>
                        <a:t>450</a:t>
                      </a:r>
                      <a:r>
                        <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rPr>
                        <a:t>万）</a:t>
                      </a:r>
                      <a:endParaRPr lang="zh-CN" altLang="en-US" sz="1200" dirty="0">
                        <a:solidFill>
                          <a:schemeClr val="bg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需求痛点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、网络覆盖难</a:t>
                      </a:r>
                      <a:endPar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产品组合</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洞穴安全云监测</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部署</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200+</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物联网传感器（温湿度</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/CO</a:t>
                      </a:r>
                      <a:r>
                        <a:rPr lang="en-US"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₂</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水位）、</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None/>
                      </a:pP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三维激光扫描建模误差</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&lt;3cm ) </a:t>
                      </a:r>
                      <a:endPar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r h="457200">
                <a:tc>
                  <a:txBody>
                    <a:bodyPr/>
                    <a:p>
                      <a:pPr algn="ctr">
                        <a:buNone/>
                      </a:pPr>
                      <a:r>
                        <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rPr>
                        <a:t>优势亮点</a:t>
                      </a:r>
                      <a:endParaRPr lang="zh-CN" altLang="en-US" sz="1200" b="1" dirty="0">
                        <a:solidFill>
                          <a:schemeClr val="tx1"/>
                        </a:solidFill>
                        <a:latin typeface="微软雅黑" panose="020B0503020204020204" charset="-122"/>
                        <a:ea typeface="微软雅黑" panose="020B0503020204020204" charset="-122"/>
                        <a:cs typeface="Arial" panose="020B0604020202020204" pitchFamily="34" charset="0"/>
                        <a:sym typeface="+mn-ea"/>
                      </a:endParaRPr>
                    </a:p>
                  </a:txBody>
                  <a:tcPr anchor="ctr" anchorCtr="0"/>
                </a:tc>
                <a:tc>
                  <a:txBody>
                    <a:bodyPr/>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1</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、运营能力提升：应急响应速度从</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15</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分钟缩短至</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90</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秒</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  </a:t>
                      </a:r>
                      <a:endPar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p>
                      <a:pPr algn="l">
                        <a:buNone/>
                      </a:pP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rPr>
                        <a:t>2</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rPr>
                        <a:t>、客户感知度升高：</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冬季淡季线上营收占比从</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8%</a:t>
                      </a:r>
                      <a:r>
                        <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提升至</a:t>
                      </a:r>
                      <a:r>
                        <a:rPr lang="en-US" altLang="zh-CN" sz="1200">
                          <a:solidFill>
                            <a:schemeClr val="accent3">
                              <a:lumMod val="50000"/>
                            </a:schemeClr>
                          </a:solidFill>
                          <a:latin typeface="微软雅黑" panose="020B0503020204020204" charset="-122"/>
                          <a:ea typeface="微软雅黑" panose="020B0503020204020204" charset="-122"/>
                          <a:cs typeface="微软雅黑" panose="020B0503020204020204" charset="-122"/>
                          <a:sym typeface="+mn-ea"/>
                        </a:rPr>
                        <a:t>27%  </a:t>
                      </a:r>
                      <a:endParaRPr lang="zh-CN" altLang="en-US" sz="1200">
                        <a:solidFill>
                          <a:schemeClr val="accent3">
                            <a:lumMod val="50000"/>
                          </a:schemeClr>
                        </a:solidFill>
                        <a:latin typeface="微软雅黑" panose="020B0503020204020204" charset="-122"/>
                        <a:ea typeface="微软雅黑" panose="020B0503020204020204" charset="-122"/>
                        <a:cs typeface="微软雅黑" panose="020B0503020204020204" charset="-122"/>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dirty="0">
                <a:solidFill>
                  <a:schemeClr val="accent6"/>
                </a:solidFill>
              </a:rPr>
              <a:t>全省</a:t>
            </a:r>
            <a:r>
              <a:rPr lang="zh-CN" dirty="0"/>
              <a:t>战客上云画像：</a:t>
            </a:r>
            <a:r>
              <a:rPr lang="zh-CN" dirty="0">
                <a:sym typeface="+mn-ea"/>
              </a:rPr>
              <a:t>客户贡献率不足，行业差异显著</a:t>
            </a:r>
            <a:endParaRPr lang="zh-CN" dirty="0"/>
          </a:p>
        </p:txBody>
      </p:sp>
      <p:graphicFrame>
        <p:nvGraphicFramePr>
          <p:cNvPr id="3" name="表格 2"/>
          <p:cNvGraphicFramePr/>
          <p:nvPr>
            <p:custDataLst>
              <p:tags r:id="rId4"/>
            </p:custDataLst>
          </p:nvPr>
        </p:nvGraphicFramePr>
        <p:xfrm>
          <a:off x="377190" y="1069340"/>
          <a:ext cx="7350760" cy="5671820"/>
        </p:xfrm>
        <a:graphic>
          <a:graphicData uri="http://schemas.openxmlformats.org/drawingml/2006/table">
            <a:tbl>
              <a:tblPr firstRow="1" bandRow="1">
                <a:tableStyleId>{5C22544A-7EE6-4342-B048-85BDC9FD1C3A}</a:tableStyleId>
              </a:tblPr>
              <a:tblGrid>
                <a:gridCol w="765810"/>
                <a:gridCol w="775970"/>
                <a:gridCol w="913130"/>
                <a:gridCol w="775335"/>
                <a:gridCol w="1163320"/>
                <a:gridCol w="929005"/>
                <a:gridCol w="929640"/>
                <a:gridCol w="1098550"/>
              </a:tblGrid>
              <a:tr h="195580">
                <a:tc>
                  <a:txBody>
                    <a:bodyPr/>
                    <a:p>
                      <a:pPr indent="0" algn="ctr">
                        <a:buNone/>
                      </a:pPr>
                      <a:r>
                        <a:rPr lang="zh-CN" sz="900" b="1">
                          <a:solidFill>
                            <a:schemeClr val="bg1"/>
                          </a:solidFill>
                          <a:latin typeface="Arial" panose="020B0604020202020204" pitchFamily="34" charset="0"/>
                          <a:ea typeface="微软雅黑" panose="020B0503020204020204" charset="-122"/>
                        </a:rPr>
                        <a:t>行业</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900" b="1">
                          <a:solidFill>
                            <a:schemeClr val="bg1"/>
                          </a:solidFill>
                          <a:latin typeface="Arial" panose="020B0604020202020204" pitchFamily="34" charset="0"/>
                          <a:ea typeface="微软雅黑" panose="020B0503020204020204" charset="-122"/>
                        </a:rPr>
                        <a:t>建档数</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900" b="1">
                          <a:solidFill>
                            <a:schemeClr val="bg1"/>
                          </a:solidFill>
                          <a:latin typeface="Arial" panose="020B0604020202020204" pitchFamily="34" charset="0"/>
                          <a:ea typeface="微软雅黑" panose="020B0503020204020204" charset="-122"/>
                        </a:rPr>
                        <a:t>收入</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900" b="1">
                          <a:solidFill>
                            <a:schemeClr val="bg1"/>
                          </a:solidFill>
                          <a:latin typeface="Arial" panose="020B0604020202020204" pitchFamily="34" charset="0"/>
                          <a:ea typeface="微软雅黑" panose="020B0503020204020204" charset="-122"/>
                        </a:rPr>
                        <a:t>是否渗透</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900" b="1">
                          <a:solidFill>
                            <a:schemeClr val="bg1"/>
                          </a:solidFill>
                          <a:latin typeface="Arial" panose="020B0604020202020204" pitchFamily="34" charset="0"/>
                          <a:ea typeface="微软雅黑" panose="020B0503020204020204" charset="-122"/>
                        </a:rPr>
                        <a:t>是否收入贡献</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900" b="1">
                          <a:solidFill>
                            <a:schemeClr val="bg1"/>
                          </a:solidFill>
                          <a:latin typeface="Arial" panose="020B0604020202020204" pitchFamily="34" charset="0"/>
                          <a:ea typeface="微软雅黑" panose="020B0503020204020204" charset="-122"/>
                        </a:rPr>
                        <a:t>渗透率</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900" b="1">
                          <a:solidFill>
                            <a:schemeClr val="bg1"/>
                          </a:solidFill>
                          <a:latin typeface="Arial" panose="020B0604020202020204" pitchFamily="34" charset="0"/>
                          <a:ea typeface="微软雅黑" panose="020B0503020204020204" charset="-122"/>
                        </a:rPr>
                        <a:t>贡献率</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900" b="1">
                          <a:solidFill>
                            <a:schemeClr val="bg1"/>
                          </a:solidFill>
                          <a:latin typeface="Arial" panose="020B0604020202020204" pitchFamily="34" charset="0"/>
                          <a:ea typeface="微软雅黑" panose="020B0503020204020204" charset="-122"/>
                        </a:rPr>
                        <a:t>平均贡献</a:t>
                      </a:r>
                      <a:endParaRPr lang="zh-CN" altLang="en-US" sz="9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治理</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3327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37806833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482</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117</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14.5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24.3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323135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党政</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6725</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32030413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874</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143</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13.0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16.4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223989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互联网</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3084</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19146936</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598</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122</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19.4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20.4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156942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保障</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759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8972023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70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9.2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25.7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498446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交通</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262</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5577158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39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14.9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33.3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429012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制造</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5894</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2916238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778</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123</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13.2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15.8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23709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0">
                          <a:solidFill>
                            <a:srgbClr val="FFC000"/>
                          </a:solidFill>
                          <a:latin typeface="Arial" panose="020B0604020202020204" pitchFamily="34" charset="0"/>
                          <a:ea typeface="微软雅黑" panose="020B0503020204020204" charset="-122"/>
                        </a:rPr>
                        <a:t>医院</a:t>
                      </a:r>
                      <a:endParaRPr lang="zh-CN" altLang="en-US" sz="900" b="0">
                        <a:solidFill>
                          <a:srgbClr val="FFC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1231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901539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172</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36</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14.0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20.9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25043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0">
                          <a:solidFill>
                            <a:srgbClr val="FFC000"/>
                          </a:solidFill>
                          <a:latin typeface="Arial" panose="020B0604020202020204" pitchFamily="34" charset="0"/>
                          <a:ea typeface="微软雅黑" panose="020B0503020204020204" charset="-122"/>
                        </a:rPr>
                        <a:t>能源</a:t>
                      </a:r>
                      <a:endParaRPr lang="zh-CN" altLang="en-US" sz="900" b="0">
                        <a:solidFill>
                          <a:srgbClr val="FFC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1243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397025</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133</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21</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10.7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15.8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18906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FFC000"/>
                          </a:solidFill>
                          <a:latin typeface="Arial" panose="020B0604020202020204" pitchFamily="34" charset="0"/>
                          <a:ea typeface="微软雅黑" panose="020B0503020204020204" charset="-122"/>
                        </a:rPr>
                        <a:t>国资</a:t>
                      </a:r>
                      <a:endParaRPr lang="zh-CN" altLang="en-US" sz="900" b="0">
                        <a:solidFill>
                          <a:srgbClr val="FFC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697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342191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101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14.5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17.8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19011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0">
                          <a:solidFill>
                            <a:srgbClr val="FFC000"/>
                          </a:solidFill>
                          <a:latin typeface="Arial" panose="020B0604020202020204" pitchFamily="34" charset="0"/>
                          <a:ea typeface="微软雅黑" panose="020B0503020204020204" charset="-122"/>
                        </a:rPr>
                        <a:t>银行</a:t>
                      </a:r>
                      <a:endParaRPr lang="zh-CN" altLang="en-US" sz="900" b="0">
                        <a:solidFill>
                          <a:srgbClr val="FFC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1521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339829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152</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33</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10.0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21.7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10298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FFC000"/>
                          </a:solidFill>
                          <a:latin typeface="Arial" panose="020B0604020202020204" pitchFamily="34" charset="0"/>
                          <a:ea typeface="微软雅黑" panose="020B0503020204020204" charset="-122"/>
                        </a:rPr>
                        <a:t>建筑</a:t>
                      </a:r>
                      <a:endParaRPr lang="zh-CN" altLang="en-US" sz="900" b="0">
                        <a:solidFill>
                          <a:srgbClr val="FFC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2193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314667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196</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33</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8.9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16.8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9535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学校</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1703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288396</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212</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12.4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8.5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0000"/>
                          </a:solidFill>
                          <a:latin typeface="微软雅黑" panose="020B0503020204020204" charset="-122"/>
                        </a:rPr>
                        <a:t>16022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1">
                          <a:solidFill>
                            <a:srgbClr val="FF0000"/>
                          </a:solidFill>
                          <a:latin typeface="Arial" panose="020B0604020202020204" pitchFamily="34" charset="0"/>
                          <a:ea typeface="微软雅黑" panose="020B0503020204020204" charset="-122"/>
                        </a:rPr>
                        <a:t>旅游</a:t>
                      </a:r>
                      <a:endParaRPr lang="zh-CN" altLang="en-US" sz="900" b="1">
                        <a:solidFill>
                          <a:srgbClr val="FF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317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156371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15.8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14.0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22339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团体</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326</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108475</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42</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12.9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23.8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10848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农业</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328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84670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16.2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20.8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7697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科技</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205</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43121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9.3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15.8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14374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国防</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432</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27523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8.6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9C0006"/>
                          </a:solidFill>
                          <a:latin typeface="微软雅黑" panose="020B0503020204020204" charset="-122"/>
                        </a:rPr>
                        <a:t>2.7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6100"/>
                          </a:solidFill>
                          <a:latin typeface="微软雅黑" panose="020B0503020204020204" charset="-122"/>
                        </a:rPr>
                        <a:t>27523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物流</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953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18799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100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22</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10.5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22.0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855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保险</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1018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18205</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4.9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0000"/>
                          </a:solidFill>
                          <a:latin typeface="微软雅黑" panose="020B0503020204020204" charset="-122"/>
                        </a:rPr>
                        <a:t>20.0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1821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传媒</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7500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13.2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17.6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2500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医辅</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96</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5841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3.1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6100"/>
                          </a:solidFill>
                          <a:latin typeface="微软雅黑" panose="020B0503020204020204" charset="-122"/>
                        </a:rPr>
                        <a:t>66.7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2921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证券</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160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5660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5.0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0000"/>
                          </a:solidFill>
                          <a:latin typeface="微软雅黑" panose="020B0503020204020204" charset="-122"/>
                        </a:rPr>
                        <a:t>12.5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5660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采矿</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324</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3535</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44</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13.6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18.2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442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融资</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220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3410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5.0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9C0006"/>
                          </a:solidFill>
                          <a:latin typeface="微软雅黑" panose="020B0503020204020204" charset="-122"/>
                        </a:rPr>
                        <a:t>9.1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0000"/>
                          </a:solidFill>
                          <a:latin typeface="微软雅黑" panose="020B0503020204020204" charset="-122"/>
                        </a:rPr>
                        <a:t>3410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教培</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138</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1641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17</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2</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12.3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11.8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0000"/>
                          </a:solidFill>
                          <a:latin typeface="微软雅黑" panose="020B0503020204020204" charset="-122"/>
                        </a:rPr>
                        <a:t>821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文化</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92</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11</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9C0006"/>
                          </a:solidFill>
                          <a:latin typeface="微软雅黑" panose="020B0503020204020204" charset="-122"/>
                        </a:rPr>
                        <a:t>0.0 </a:t>
                      </a:r>
                      <a:endParaRPr lang="en-US" altLang="en-US" sz="9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buNone/>
                      </a:pPr>
                      <a:r>
                        <a:rPr lang="en-US" sz="900" b="0">
                          <a:solidFill>
                            <a:srgbClr val="000000"/>
                          </a:solidFill>
                          <a:latin typeface="微软雅黑" panose="020B0503020204020204" charset="-122"/>
                        </a:rPr>
                        <a:t>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服务</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3074</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-38514</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326</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6100"/>
                          </a:solidFill>
                          <a:latin typeface="微软雅黑" panose="020B0503020204020204" charset="-122"/>
                        </a:rPr>
                        <a:t>42</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10.6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12.9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-917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95580">
                <a:tc>
                  <a:txBody>
                    <a:bodyPr/>
                    <a:p>
                      <a:pPr indent="0">
                        <a:buNone/>
                      </a:pPr>
                      <a:r>
                        <a:rPr lang="zh-CN" sz="900" b="0">
                          <a:solidFill>
                            <a:srgbClr val="000000"/>
                          </a:solidFill>
                          <a:latin typeface="Arial" panose="020B0604020202020204" pitchFamily="34" charset="0"/>
                          <a:ea typeface="微软雅黑" panose="020B0503020204020204" charset="-122"/>
                        </a:rPr>
                        <a:t>生态</a:t>
                      </a:r>
                      <a:endParaRPr lang="zh-CN" altLang="en-US" sz="900" b="0">
                        <a:solidFill>
                          <a:srgbClr val="000000"/>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326</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-51196</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50</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9</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6100"/>
                          </a:solidFill>
                          <a:latin typeface="微软雅黑" panose="020B0503020204020204" charset="-122"/>
                        </a:rPr>
                        <a:t>15.3 </a:t>
                      </a:r>
                      <a:endParaRPr lang="en-US" altLang="en-US" sz="9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buNone/>
                      </a:pPr>
                      <a:r>
                        <a:rPr lang="en-US" sz="900" b="0">
                          <a:solidFill>
                            <a:srgbClr val="000000"/>
                          </a:solidFill>
                          <a:latin typeface="微软雅黑" panose="020B0503020204020204" charset="-122"/>
                        </a:rPr>
                        <a:t>18.0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900" b="0">
                          <a:solidFill>
                            <a:srgbClr val="000000"/>
                          </a:solidFill>
                          <a:latin typeface="微软雅黑" panose="020B0503020204020204" charset="-122"/>
                        </a:rPr>
                        <a:t>-5688 </a:t>
                      </a:r>
                      <a:endParaRPr lang="en-US" altLang="en-US" sz="9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67" name="矩形 66"/>
          <p:cNvSpPr/>
          <p:nvPr>
            <p:custDataLst>
              <p:tags r:id="rId5"/>
            </p:custDataLst>
          </p:nvPr>
        </p:nvSpPr>
        <p:spPr>
          <a:xfrm>
            <a:off x="7844790" y="1297305"/>
            <a:ext cx="4250055" cy="544449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6"/>
            </p:custDataLst>
          </p:nvPr>
        </p:nvSpPr>
        <p:spPr>
          <a:xfrm>
            <a:off x="7844790" y="1069340"/>
            <a:ext cx="4257675"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全省画像：客户贡献率不足，行业差异显著</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5" name="文本框 4"/>
          <p:cNvSpPr txBox="1"/>
          <p:nvPr/>
        </p:nvSpPr>
        <p:spPr>
          <a:xfrm>
            <a:off x="7877175" y="1517650"/>
            <a:ext cx="4185285" cy="922020"/>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Ø"/>
            </a:pPr>
            <a:r>
              <a:rPr lang="zh-CN" sz="1200" b="1">
                <a:solidFill>
                  <a:srgbClr val="0070C0"/>
                </a:solidFill>
                <a:latin typeface="微软雅黑" panose="020B0503020204020204" charset="-122"/>
                <a:ea typeface="微软雅黑" panose="020B0503020204020204" charset="-122"/>
                <a:sym typeface="+mn-ea"/>
              </a:rPr>
              <a:t>整体情况</a:t>
            </a:r>
            <a:r>
              <a:rPr lang="zh-CN" sz="1200" b="1">
                <a:solidFill>
                  <a:schemeClr val="tx1"/>
                </a:solidFill>
                <a:latin typeface="微软雅黑" panose="020B0503020204020204" charset="-122"/>
                <a:ea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sym typeface="+mn-ea"/>
              </a:rPr>
              <a:t>全省云计算有效订购战客4645家，其中出账客户827家，全省建档客户渗透率</a:t>
            </a:r>
            <a:r>
              <a:rPr lang="en-US" altLang="zh-CN" sz="1200">
                <a:solidFill>
                  <a:schemeClr val="tx1"/>
                </a:solidFill>
                <a:latin typeface="微软雅黑" panose="020B0503020204020204" charset="-122"/>
                <a:ea typeface="微软雅黑" panose="020B0503020204020204" charset="-122"/>
                <a:sym typeface="+mn-ea"/>
              </a:rPr>
              <a:t>12.63%</a:t>
            </a:r>
            <a:r>
              <a:rPr lang="zh-CN" altLang="en-US" sz="1200">
                <a:solidFill>
                  <a:schemeClr val="tx1"/>
                </a:solidFill>
                <a:latin typeface="微软雅黑" panose="020B0503020204020204" charset="-122"/>
                <a:ea typeface="微软雅黑" panose="020B0503020204020204" charset="-122"/>
                <a:sym typeface="+mn-ea"/>
              </a:rPr>
              <a:t>，贡献率达</a:t>
            </a:r>
            <a:r>
              <a:rPr lang="en-US" altLang="zh-CN" sz="1200">
                <a:solidFill>
                  <a:schemeClr val="tx1"/>
                </a:solidFill>
                <a:latin typeface="微软雅黑" panose="020B0503020204020204" charset="-122"/>
                <a:ea typeface="微软雅黑" panose="020B0503020204020204" charset="-122"/>
                <a:sym typeface="+mn-ea"/>
              </a:rPr>
              <a:t>7.8%</a:t>
            </a:r>
            <a:r>
              <a:rPr lang="zh-CN" altLang="en-US" sz="1200">
                <a:solidFill>
                  <a:schemeClr val="tx1"/>
                </a:solidFill>
                <a:latin typeface="微软雅黑" panose="020B0503020204020204" charset="-122"/>
                <a:ea typeface="微软雅黑" panose="020B0503020204020204" charset="-122"/>
                <a:sym typeface="+mn-ea"/>
              </a:rPr>
              <a:t>。</a:t>
            </a:r>
            <a:endParaRPr lang="zh-CN" altLang="en-US" sz="1200">
              <a:solidFill>
                <a:schemeClr val="tx1"/>
              </a:solidFill>
              <a:latin typeface="微软雅黑" panose="020B0503020204020204" charset="-122"/>
              <a:ea typeface="微软雅黑" panose="020B0503020204020204" charset="-122"/>
              <a:sym typeface="+mn-ea"/>
            </a:endParaRPr>
          </a:p>
        </p:txBody>
      </p:sp>
      <p:sp>
        <p:nvSpPr>
          <p:cNvPr id="6" name="文本框 5"/>
          <p:cNvSpPr txBox="1"/>
          <p:nvPr/>
        </p:nvSpPr>
        <p:spPr>
          <a:xfrm>
            <a:off x="8074025" y="2787650"/>
            <a:ext cx="4185285" cy="3969385"/>
          </a:xfrm>
          <a:prstGeom prst="rect">
            <a:avLst/>
          </a:prstGeom>
          <a:noFill/>
        </p:spPr>
        <p:txBody>
          <a:bodyPr wrap="square" rtlCol="0" anchor="t">
            <a:spAutoFit/>
          </a:bodyPr>
          <a:p>
            <a:pPr marL="285750" indent="-285750" algn="ctr">
              <a:lnSpc>
                <a:spcPct val="150000"/>
              </a:lnSpc>
              <a:buClrTx/>
              <a:buSzTx/>
              <a:buFont typeface="Wingdings" panose="05000000000000000000" charset="0"/>
              <a:buChar char="ü"/>
            </a:pPr>
            <a:r>
              <a:rPr lang="zh-CN" sz="1400" b="1">
                <a:solidFill>
                  <a:srgbClr val="00B050"/>
                </a:solidFill>
                <a:latin typeface="微软雅黑" panose="020B0503020204020204" charset="-122"/>
                <a:ea typeface="微软雅黑" panose="020B0503020204020204" charset="-122"/>
                <a:sym typeface="+mn-ea"/>
              </a:rPr>
              <a:t>高贡献行业（收入高、规模大）</a:t>
            </a:r>
            <a:endParaRPr lang="zh-CN" sz="1400" b="1">
              <a:solidFill>
                <a:srgbClr val="00B05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sz="1400" b="1" u="sng">
                <a:solidFill>
                  <a:schemeClr val="tx1"/>
                </a:solidFill>
                <a:latin typeface="微软雅黑" panose="020B0503020204020204" charset="-122"/>
                <a:ea typeface="微软雅黑" panose="020B0503020204020204" charset="-122"/>
                <a:sym typeface="+mn-ea"/>
              </a:rPr>
              <a:t>治理、党政、互联网、制造</a:t>
            </a:r>
            <a:endParaRPr lang="zh-CN" sz="1400" b="1" u="sng">
              <a:solidFill>
                <a:schemeClr val="tx1"/>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Ø"/>
            </a:pPr>
            <a:endParaRPr lang="zh-CN" altLang="en-US" sz="1400" b="1">
              <a:solidFill>
                <a:schemeClr val="tx1"/>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ü"/>
            </a:pPr>
            <a:r>
              <a:rPr lang="zh-CN" altLang="en-US" sz="1400" b="1">
                <a:solidFill>
                  <a:srgbClr val="00B050"/>
                </a:solidFill>
                <a:latin typeface="微软雅黑" panose="020B0503020204020204" charset="-122"/>
                <a:ea typeface="微软雅黑" panose="020B0503020204020204" charset="-122"/>
                <a:sym typeface="+mn-ea"/>
              </a:rPr>
              <a:t>高价值行业（收入高、规模小）</a:t>
            </a:r>
            <a:endParaRPr lang="zh-CN" altLang="en-US" sz="1400" b="1">
              <a:solidFill>
                <a:srgbClr val="00B05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altLang="en-US" sz="1400" b="1" u="sng">
                <a:solidFill>
                  <a:schemeClr val="tx1"/>
                </a:solidFill>
                <a:latin typeface="微软雅黑" panose="020B0503020204020204" charset="-122"/>
                <a:ea typeface="微软雅黑" panose="020B0503020204020204" charset="-122"/>
                <a:sym typeface="+mn-ea"/>
              </a:rPr>
              <a:t>保障、交通</a:t>
            </a:r>
            <a:endParaRPr lang="zh-CN" altLang="en-US" sz="1400" b="1">
              <a:solidFill>
                <a:schemeClr val="tx1"/>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Ø"/>
            </a:pPr>
            <a:endParaRPr lang="zh-CN" altLang="en-US" sz="1400" b="1">
              <a:solidFill>
                <a:schemeClr val="tx1"/>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ü"/>
            </a:pPr>
            <a:r>
              <a:rPr lang="zh-CN" altLang="en-US" sz="1400" b="1">
                <a:solidFill>
                  <a:srgbClr val="00B050"/>
                </a:solidFill>
                <a:latin typeface="微软雅黑" panose="020B0503020204020204" charset="-122"/>
                <a:ea typeface="微软雅黑" panose="020B0503020204020204" charset="-122"/>
                <a:sym typeface="+mn-ea"/>
              </a:rPr>
              <a:t>潜力热点行业（单客户价值高）</a:t>
            </a:r>
            <a:endParaRPr lang="zh-CN" altLang="en-US" sz="1400" b="1">
              <a:solidFill>
                <a:srgbClr val="00B05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altLang="en-US" sz="1400" b="1" u="sng">
                <a:latin typeface="微软雅黑" panose="020B0503020204020204" charset="-122"/>
                <a:ea typeface="微软雅黑" panose="020B0503020204020204" charset="-122"/>
                <a:sym typeface="+mn-ea"/>
              </a:rPr>
              <a:t>学校、旅游</a:t>
            </a:r>
            <a:endParaRPr lang="zh-CN" altLang="en-US" sz="1400" b="1" u="sng">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endParaRPr lang="zh-CN" altLang="en-US" sz="1400" b="1">
              <a:solidFill>
                <a:schemeClr val="tx1"/>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ü"/>
            </a:pPr>
            <a:r>
              <a:rPr lang="zh-CN" altLang="en-US" sz="1400" b="1">
                <a:solidFill>
                  <a:schemeClr val="accent2"/>
                </a:solidFill>
                <a:latin typeface="微软雅黑" panose="020B0503020204020204" charset="-122"/>
                <a:ea typeface="微软雅黑" panose="020B0503020204020204" charset="-122"/>
                <a:sym typeface="+mn-ea"/>
              </a:rPr>
              <a:t>低上云需求行业（渗透率</a:t>
            </a:r>
            <a:r>
              <a:rPr lang="en-US" altLang="zh-CN" sz="1400" b="1">
                <a:solidFill>
                  <a:schemeClr val="accent2"/>
                </a:solidFill>
                <a:latin typeface="微软雅黑" panose="020B0503020204020204" charset="-122"/>
                <a:ea typeface="微软雅黑" panose="020B0503020204020204" charset="-122"/>
                <a:sym typeface="+mn-ea"/>
              </a:rPr>
              <a:t>/</a:t>
            </a:r>
            <a:r>
              <a:rPr lang="zh-CN" altLang="en-US" sz="1400" b="1">
                <a:solidFill>
                  <a:schemeClr val="accent2"/>
                </a:solidFill>
                <a:latin typeface="微软雅黑" panose="020B0503020204020204" charset="-122"/>
                <a:ea typeface="微软雅黑" panose="020B0503020204020204" charset="-122"/>
                <a:sym typeface="+mn-ea"/>
              </a:rPr>
              <a:t>贡献率低）</a:t>
            </a:r>
            <a:endParaRPr lang="zh-CN" altLang="en-US" sz="1400" b="1">
              <a:solidFill>
                <a:srgbClr val="00B05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altLang="en-US" sz="1400" b="1">
                <a:solidFill>
                  <a:schemeClr val="bg1">
                    <a:lumMod val="50000"/>
                  </a:schemeClr>
                </a:solidFill>
                <a:latin typeface="微软雅黑" panose="020B0503020204020204" charset="-122"/>
                <a:ea typeface="微软雅黑" panose="020B0503020204020204" charset="-122"/>
                <a:sym typeface="+mn-ea"/>
              </a:rPr>
              <a:t>融资、证券、保险、医辅、国防</a:t>
            </a:r>
            <a:endParaRPr lang="zh-CN" altLang="en-US" sz="1400" b="1">
              <a:solidFill>
                <a:schemeClr val="bg1">
                  <a:lumMod val="50000"/>
                </a:schemeClr>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endParaRPr lang="zh-CN" altLang="en-US" sz="1400" b="1">
              <a:solidFill>
                <a:schemeClr val="bg1">
                  <a:lumMod val="50000"/>
                </a:schemeClr>
              </a:solidFill>
              <a:latin typeface="微软雅黑" panose="020B0503020204020204" charset="-122"/>
              <a:ea typeface="微软雅黑" panose="020B0503020204020204" charset="-122"/>
              <a:sym typeface="+mn-ea"/>
            </a:endParaRPr>
          </a:p>
        </p:txBody>
      </p:sp>
      <p:sp>
        <p:nvSpPr>
          <p:cNvPr id="9" name="燕尾形箭头 8"/>
          <p:cNvSpPr/>
          <p:nvPr/>
        </p:nvSpPr>
        <p:spPr>
          <a:xfrm>
            <a:off x="7884160" y="3014345"/>
            <a:ext cx="558165" cy="2973070"/>
          </a:xfrm>
          <a:prstGeom prst="notchedRightArrow">
            <a:avLst/>
          </a:prstGeom>
          <a:solidFill>
            <a:schemeClr val="accent1">
              <a:lumMod val="20000"/>
              <a:lumOff val="80000"/>
            </a:schemeClr>
          </a:solidFill>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205970" cy="6865620"/>
          </a:xfrm>
          <a:prstGeom prst="rect">
            <a:avLst/>
          </a:prstGeom>
        </p:spPr>
      </p:pic>
      <p:sp>
        <p:nvSpPr>
          <p:cNvPr id="9" name="PA_文本框 8"/>
          <p:cNvSpPr txBox="1"/>
          <p:nvPr>
            <p:custDataLst>
              <p:tags r:id="rId2"/>
            </p:custDataLst>
          </p:nvPr>
        </p:nvSpPr>
        <p:spPr>
          <a:xfrm>
            <a:off x="3743960" y="2293620"/>
            <a:ext cx="4469765" cy="2306955"/>
          </a:xfrm>
          <a:prstGeom prst="rect">
            <a:avLst/>
          </a:prstGeom>
          <a:noFill/>
        </p:spPr>
        <p:txBody>
          <a:bodyPr wrap="square" rtlCol="0">
            <a:spAutoFit/>
          </a:bodyPr>
          <a:lstStyle/>
          <a:p>
            <a:pPr algn="l">
              <a:lnSpc>
                <a:spcPct val="150000"/>
              </a:lnSpc>
            </a:pPr>
            <a:r>
              <a:rPr lang="en-US" altLang="zh-CN" sz="4800" b="1" dirty="0" smtClean="0">
                <a:solidFill>
                  <a:schemeClr val="tx2">
                    <a:lumMod val="60000"/>
                    <a:lumOff val="40000"/>
                  </a:schemeClr>
                </a:solidFill>
                <a:latin typeface="华文楷体" panose="02010600040101010101" pitchFamily="2" charset="-122"/>
                <a:ea typeface="华文楷体" panose="02010600040101010101" pitchFamily="2" charset="-122"/>
                <a:sym typeface="+mn-ea"/>
              </a:rPr>
              <a:t>       </a:t>
            </a:r>
            <a:r>
              <a:rPr lang="zh-CN" sz="4800" b="1" dirty="0" smtClean="0">
                <a:solidFill>
                  <a:schemeClr val="tx2">
                    <a:lumMod val="60000"/>
                    <a:lumOff val="40000"/>
                  </a:schemeClr>
                </a:solidFill>
                <a:latin typeface="华文楷体" panose="02010600040101010101" pitchFamily="2" charset="-122"/>
                <a:ea typeface="华文楷体" panose="02010600040101010101" pitchFamily="2" charset="-122"/>
                <a:sym typeface="+mn-ea"/>
              </a:rPr>
              <a:t>感谢聆听</a:t>
            </a:r>
            <a:endParaRPr lang="zh-CN" altLang="en-US" sz="4800" b="1" dirty="0">
              <a:solidFill>
                <a:schemeClr val="tx2">
                  <a:lumMod val="60000"/>
                  <a:lumOff val="40000"/>
                </a:schemeClr>
              </a:solidFill>
              <a:latin typeface="华文楷体" panose="02010600040101010101" pitchFamily="2" charset="-122"/>
              <a:ea typeface="华文楷体" panose="02010600040101010101" pitchFamily="2" charset="-122"/>
            </a:endParaRPr>
          </a:p>
          <a:p>
            <a:pPr algn="l">
              <a:lnSpc>
                <a:spcPct val="150000"/>
              </a:lnSpc>
            </a:pPr>
            <a:endParaRPr lang="zh-CN" altLang="en-US" sz="4800" b="1" dirty="0">
              <a:solidFill>
                <a:schemeClr val="tx2">
                  <a:lumMod val="60000"/>
                  <a:lumOff val="40000"/>
                </a:schemeClr>
              </a:solidFill>
              <a:latin typeface="华文楷体" panose="02010600040101010101" pitchFamily="2" charset="-122"/>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40474"/>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8569960" cy="495300"/>
          </a:xfrm>
        </p:spPr>
        <p:txBody>
          <a:bodyPr vert="horz" wrap="square" lIns="91440" tIns="45720" rIns="91440" bIns="45720" anchor="ctr" anchorCtr="0">
            <a:noAutofit/>
          </a:bodyPr>
          <a:lstStyle/>
          <a:p>
            <a:pPr algn="l" eaLnBrk="1" hangingPunct="1"/>
            <a:r>
              <a:rPr lang="zh-CN" dirty="0">
                <a:solidFill>
                  <a:schemeClr val="accent6"/>
                </a:solidFill>
              </a:rPr>
              <a:t>全省</a:t>
            </a:r>
            <a:r>
              <a:rPr lang="zh-CN" dirty="0"/>
              <a:t>战客上云画像：地市间发展</a:t>
            </a:r>
            <a:r>
              <a:rPr lang="zh-CN" dirty="0"/>
              <a:t>不均衡</a:t>
            </a:r>
            <a:endParaRPr lang="zh-CN" dirty="0"/>
          </a:p>
        </p:txBody>
      </p:sp>
      <p:graphicFrame>
        <p:nvGraphicFramePr>
          <p:cNvPr id="9" name="表格 8"/>
          <p:cNvGraphicFramePr/>
          <p:nvPr>
            <p:custDataLst>
              <p:tags r:id="rId4"/>
            </p:custDataLst>
          </p:nvPr>
        </p:nvGraphicFramePr>
        <p:xfrm>
          <a:off x="280670" y="1069340"/>
          <a:ext cx="7338695" cy="5695950"/>
        </p:xfrm>
        <a:graphic>
          <a:graphicData uri="http://schemas.openxmlformats.org/drawingml/2006/table">
            <a:tbl>
              <a:tblPr firstRow="1" bandRow="1">
                <a:tableStyleId>{5C22544A-7EE6-4342-B048-85BDC9FD1C3A}</a:tableStyleId>
              </a:tblPr>
              <a:tblGrid>
                <a:gridCol w="552450"/>
                <a:gridCol w="655955"/>
                <a:gridCol w="553720"/>
                <a:gridCol w="885190"/>
                <a:gridCol w="552450"/>
                <a:gridCol w="812165"/>
                <a:gridCol w="857885"/>
                <a:gridCol w="805180"/>
                <a:gridCol w="806450"/>
                <a:gridCol w="857250"/>
              </a:tblGrid>
              <a:tr h="405130">
                <a:tc>
                  <a:txBody>
                    <a:bodyPr/>
                    <a:p>
                      <a:pPr indent="0" algn="ctr">
                        <a:buNone/>
                      </a:pPr>
                      <a:r>
                        <a:rPr lang="zh-CN" sz="1000" b="1">
                          <a:solidFill>
                            <a:schemeClr val="bg1"/>
                          </a:solidFill>
                          <a:latin typeface="Arial" panose="020B0604020202020204" pitchFamily="34" charset="0"/>
                          <a:ea typeface="微软雅黑" panose="020B0503020204020204" charset="-122"/>
                        </a:rPr>
                        <a:t>地市</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目标客户数</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建档数</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建档率</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渗透数</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是否贡献收入</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总计贡献(元）</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渗透率</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贡献率</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c>
                  <a:txBody>
                    <a:bodyPr/>
                    <a:p>
                      <a:pPr indent="0" algn="ctr">
                        <a:buNone/>
                      </a:pPr>
                      <a:r>
                        <a:rPr lang="zh-CN" sz="1000" b="1">
                          <a:solidFill>
                            <a:schemeClr val="bg1"/>
                          </a:solidFill>
                          <a:latin typeface="Arial" panose="020B0604020202020204" pitchFamily="34" charset="0"/>
                          <a:ea typeface="微软雅黑" panose="020B0503020204020204" charset="-122"/>
                        </a:rPr>
                        <a:t>平均贡献</a:t>
                      </a:r>
                      <a:endParaRPr lang="zh-CN" altLang="en-US" sz="1000" b="1">
                        <a:solidFill>
                          <a:schemeClr val="bg1"/>
                        </a:solidFill>
                        <a:latin typeface="Arial" panose="020B0604020202020204" pitchFamily="34" charset="0"/>
                        <a:ea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accent5"/>
                    </a:solidFill>
                  </a:tcPr>
                </a:tc>
              </a:tr>
              <a:tr h="330835">
                <a:tc>
                  <a:txBody>
                    <a:bodyPr/>
                    <a:p>
                      <a:pPr indent="0" algn="ctr">
                        <a:buNone/>
                      </a:pPr>
                      <a:r>
                        <a:rPr lang="zh-CN" sz="1000" b="0">
                          <a:solidFill>
                            <a:srgbClr val="000000"/>
                          </a:solidFill>
                          <a:latin typeface="Arial" panose="020B0604020202020204" pitchFamily="34" charset="0"/>
                          <a:ea typeface="微软雅黑" panose="020B0503020204020204" charset="-122"/>
                        </a:rPr>
                        <a:t>大连</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7219</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5471</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76%</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791</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131</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52510001</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14.5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16.6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400839.7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330200">
                <a:tc>
                  <a:txBody>
                    <a:bodyPr/>
                    <a:p>
                      <a:pPr indent="0" algn="ctr">
                        <a:buNone/>
                      </a:pPr>
                      <a:r>
                        <a:rPr lang="zh-CN" sz="1000" b="0">
                          <a:solidFill>
                            <a:srgbClr val="000000"/>
                          </a:solidFill>
                          <a:latin typeface="Arial" panose="020B0604020202020204" pitchFamily="34" charset="0"/>
                          <a:ea typeface="微软雅黑" panose="020B0503020204020204" charset="-122"/>
                        </a:rPr>
                        <a:t>省重客</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360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360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100%</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53</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31</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27471188</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14.7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58.5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886167.4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330835">
                <a:tc>
                  <a:txBody>
                    <a:bodyPr/>
                    <a:p>
                      <a:pPr indent="0" algn="ctr">
                        <a:buNone/>
                      </a:pPr>
                      <a:r>
                        <a:rPr lang="zh-CN" sz="1000" b="0">
                          <a:solidFill>
                            <a:srgbClr val="000000"/>
                          </a:solidFill>
                          <a:latin typeface="Arial" panose="020B0604020202020204" pitchFamily="34" charset="0"/>
                          <a:ea typeface="微软雅黑" panose="020B0503020204020204" charset="-122"/>
                        </a:rPr>
                        <a:t>辽阳</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2039</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1777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87%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240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22</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10200858</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13.5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9.2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463675.4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331470">
                <a:tc>
                  <a:txBody>
                    <a:bodyPr/>
                    <a:p>
                      <a:pPr indent="0" algn="ctr">
                        <a:buNone/>
                      </a:pPr>
                      <a:r>
                        <a:rPr lang="zh-CN" sz="1000" b="0">
                          <a:solidFill>
                            <a:srgbClr val="000000"/>
                          </a:solidFill>
                          <a:latin typeface="Arial" panose="020B0604020202020204" pitchFamily="34" charset="0"/>
                          <a:ea typeface="微软雅黑" panose="020B0503020204020204" charset="-122"/>
                        </a:rPr>
                        <a:t>本溪</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1833</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1495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82%</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214</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58</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6345477</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14.3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27.1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109404.8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329565">
                <a:tc>
                  <a:txBody>
                    <a:bodyPr/>
                    <a:p>
                      <a:pPr indent="0" algn="ctr">
                        <a:buNone/>
                      </a:pPr>
                      <a:r>
                        <a:rPr lang="zh-CN" sz="1000" b="0">
                          <a:solidFill>
                            <a:srgbClr val="000000"/>
                          </a:solidFill>
                          <a:latin typeface="Arial" panose="020B0604020202020204" pitchFamily="34" charset="0"/>
                          <a:ea typeface="微软雅黑" panose="020B0503020204020204" charset="-122"/>
                        </a:rPr>
                        <a:t>鞍山</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2954</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2738</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93%</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456</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64</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4906413</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16.7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14.0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76662.7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r>
              <a:tr h="330835">
                <a:tc>
                  <a:txBody>
                    <a:bodyPr/>
                    <a:p>
                      <a:pPr indent="0" algn="ctr">
                        <a:buNone/>
                      </a:pPr>
                      <a:r>
                        <a:rPr lang="zh-CN" sz="1000" b="0">
                          <a:solidFill>
                            <a:srgbClr val="000000"/>
                          </a:solidFill>
                          <a:latin typeface="Arial" panose="020B0604020202020204" pitchFamily="34" charset="0"/>
                          <a:ea typeface="微软雅黑" panose="020B0503020204020204" charset="-122"/>
                        </a:rPr>
                        <a:t>沈阳</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9125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7182</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79%</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482</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111</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2375369</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6.7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23.0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21399.7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31470">
                <a:tc>
                  <a:txBody>
                    <a:bodyPr/>
                    <a:p>
                      <a:pPr indent="0" algn="ctr">
                        <a:buNone/>
                      </a:pPr>
                      <a:r>
                        <a:rPr lang="zh-CN" sz="1000" b="0">
                          <a:solidFill>
                            <a:srgbClr val="000000"/>
                          </a:solidFill>
                          <a:latin typeface="Arial" panose="020B0604020202020204" pitchFamily="34" charset="0"/>
                          <a:ea typeface="微软雅黑" panose="020B0503020204020204" charset="-122"/>
                        </a:rPr>
                        <a:t>朝阳</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2992</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2610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87%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381</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57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1887535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14.6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15.0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33114.6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29565">
                <a:tc>
                  <a:txBody>
                    <a:bodyPr/>
                    <a:p>
                      <a:pPr indent="0" algn="ctr">
                        <a:buNone/>
                      </a:pPr>
                      <a:r>
                        <a:rPr lang="zh-CN" sz="1000" b="0">
                          <a:solidFill>
                            <a:srgbClr val="000000"/>
                          </a:solidFill>
                          <a:latin typeface="Arial" panose="020B0604020202020204" pitchFamily="34" charset="0"/>
                          <a:ea typeface="微软雅黑" panose="020B0503020204020204" charset="-122"/>
                        </a:rPr>
                        <a:t>葫芦岛</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1923</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1587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83%</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235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48</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1723090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14.8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20.4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35897.7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31470">
                <a:tc>
                  <a:txBody>
                    <a:bodyPr/>
                    <a:p>
                      <a:pPr indent="0" algn="ctr">
                        <a:buNone/>
                      </a:pPr>
                      <a:r>
                        <a:rPr lang="zh-CN" sz="1000" b="0">
                          <a:solidFill>
                            <a:srgbClr val="000000"/>
                          </a:solidFill>
                          <a:latin typeface="Arial" panose="020B0604020202020204" pitchFamily="34" charset="0"/>
                          <a:ea typeface="微软雅黑" panose="020B0503020204020204" charset="-122"/>
                        </a:rPr>
                        <a:t>锦州</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2491</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2116</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85%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287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18</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481515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13.6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6.3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26750.8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30835">
                <a:tc>
                  <a:txBody>
                    <a:bodyPr/>
                    <a:p>
                      <a:pPr indent="0" algn="ctr">
                        <a:buNone/>
                      </a:pPr>
                      <a:r>
                        <a:rPr lang="zh-CN" sz="1000" b="0">
                          <a:solidFill>
                            <a:srgbClr val="000000"/>
                          </a:solidFill>
                          <a:latin typeface="Arial" panose="020B0604020202020204" pitchFamily="34" charset="0"/>
                          <a:ea typeface="微软雅黑" panose="020B0503020204020204" charset="-122"/>
                        </a:rPr>
                        <a:t>丹东</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2169</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1960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90%</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174</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10</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421736</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8.9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5.7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42173.6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330200">
                <a:tc>
                  <a:txBody>
                    <a:bodyPr/>
                    <a:p>
                      <a:pPr indent="0" algn="ctr">
                        <a:buNone/>
                      </a:pPr>
                      <a:r>
                        <a:rPr lang="zh-CN" sz="1000" b="0">
                          <a:solidFill>
                            <a:srgbClr val="000000"/>
                          </a:solidFill>
                          <a:latin typeface="Arial" panose="020B0604020202020204" pitchFamily="34" charset="0"/>
                          <a:ea typeface="微软雅黑" panose="020B0503020204020204" charset="-122"/>
                        </a:rPr>
                        <a:t>阜新</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2043</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1717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84%</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138</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18</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338489</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8.0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13.0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18804.9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r>
              <a:tr h="330835">
                <a:tc>
                  <a:txBody>
                    <a:bodyPr/>
                    <a:p>
                      <a:pPr indent="0" algn="ctr">
                        <a:buNone/>
                      </a:pPr>
                      <a:r>
                        <a:rPr lang="zh-CN" sz="1000" b="0">
                          <a:solidFill>
                            <a:srgbClr val="000000"/>
                          </a:solidFill>
                          <a:latin typeface="Arial" panose="020B0604020202020204" pitchFamily="34" charset="0"/>
                          <a:ea typeface="微软雅黑" panose="020B0503020204020204" charset="-122"/>
                        </a:rPr>
                        <a:t>铁岭</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2418</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2141</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89%</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0000"/>
                          </a:solidFill>
                          <a:latin typeface="微软雅黑" panose="020B0503020204020204" charset="-122"/>
                        </a:rPr>
                        <a:t>329</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89</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256701</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15.4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27.1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2884.3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r>
              <a:tr h="330835">
                <a:tc>
                  <a:txBody>
                    <a:bodyPr/>
                    <a:p>
                      <a:pPr indent="0" algn="ctr">
                        <a:buNone/>
                      </a:pPr>
                      <a:r>
                        <a:rPr lang="zh-CN" sz="1000" b="0">
                          <a:solidFill>
                            <a:srgbClr val="000000"/>
                          </a:solidFill>
                          <a:latin typeface="Arial" panose="020B0604020202020204" pitchFamily="34" charset="0"/>
                          <a:ea typeface="微软雅黑" panose="020B0503020204020204" charset="-122"/>
                        </a:rPr>
                        <a:t>抚顺</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2019</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1688</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84%</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318</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28</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247806</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18.8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8.8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8850.2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r>
              <a:tr h="330835">
                <a:tc>
                  <a:txBody>
                    <a:bodyPr/>
                    <a:p>
                      <a:pPr indent="0" algn="ctr">
                        <a:buNone/>
                      </a:pPr>
                      <a:r>
                        <a:rPr lang="zh-CN" sz="1000" b="0">
                          <a:solidFill>
                            <a:srgbClr val="000000"/>
                          </a:solidFill>
                          <a:latin typeface="Arial" panose="020B0604020202020204" pitchFamily="34" charset="0"/>
                          <a:ea typeface="微软雅黑" panose="020B0503020204020204" charset="-122"/>
                        </a:rPr>
                        <a:t>营口</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2775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2385</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86%</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392</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120</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198194</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6100"/>
                          </a:solidFill>
                          <a:latin typeface="微软雅黑" panose="020B0503020204020204" charset="-122"/>
                        </a:rPr>
                        <a:t>16.4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006100"/>
                          </a:solidFill>
                          <a:latin typeface="微软雅黑" panose="020B0503020204020204" charset="-122"/>
                        </a:rPr>
                        <a:t>30.6 </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1651.6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r>
              <a:tr h="330200">
                <a:tc>
                  <a:txBody>
                    <a:bodyPr/>
                    <a:p>
                      <a:pPr indent="0" algn="ctr">
                        <a:buNone/>
                      </a:pPr>
                      <a:r>
                        <a:rPr lang="zh-CN" sz="1000" b="0">
                          <a:solidFill>
                            <a:srgbClr val="000000"/>
                          </a:solidFill>
                          <a:latin typeface="Arial" panose="020B0604020202020204" pitchFamily="34" charset="0"/>
                          <a:ea typeface="微软雅黑" panose="020B0503020204020204" charset="-122"/>
                        </a:rPr>
                        <a:t>盘锦</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1550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1550</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6100"/>
                          </a:solidFill>
                          <a:latin typeface="微软雅黑" panose="020B0503020204020204" charset="-122"/>
                        </a:rPr>
                        <a:t>100%</a:t>
                      </a:r>
                      <a:endParaRPr lang="en-US" altLang="en-US" sz="1000" b="0">
                        <a:solidFill>
                          <a:srgbClr val="0061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6EFCE"/>
                    </a:solidFill>
                  </a:tcPr>
                </a:tc>
                <a:tc>
                  <a:txBody>
                    <a:bodyPr/>
                    <a:p>
                      <a:pPr indent="0" algn="ctr">
                        <a:buNone/>
                      </a:pPr>
                      <a:r>
                        <a:rPr lang="en-US" sz="1000" b="0">
                          <a:solidFill>
                            <a:srgbClr val="9C0006"/>
                          </a:solidFill>
                          <a:latin typeface="微软雅黑" panose="020B0503020204020204" charset="-122"/>
                        </a:rPr>
                        <a:t>155</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22</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99620</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9C0006"/>
                          </a:solidFill>
                          <a:latin typeface="微软雅黑" panose="020B0503020204020204" charset="-122"/>
                        </a:rPr>
                        <a:t>10.0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c>
                  <a:txBody>
                    <a:bodyPr/>
                    <a:p>
                      <a:pPr indent="0" algn="ctr">
                        <a:buNone/>
                      </a:pPr>
                      <a:r>
                        <a:rPr lang="en-US" sz="1000" b="0">
                          <a:solidFill>
                            <a:srgbClr val="000000"/>
                          </a:solidFill>
                          <a:latin typeface="微软雅黑" panose="020B0503020204020204" charset="-122"/>
                        </a:rPr>
                        <a:t>14.2 </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9C0006"/>
                          </a:solidFill>
                          <a:latin typeface="微软雅黑" panose="020B0503020204020204" charset="-122"/>
                        </a:rPr>
                        <a:t>4528.2 </a:t>
                      </a:r>
                      <a:endParaRPr lang="en-US" altLang="en-US" sz="1000" b="0">
                        <a:solidFill>
                          <a:srgbClr val="9C0006"/>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7CE"/>
                    </a:solidFill>
                  </a:tcPr>
                </a:tc>
              </a:tr>
              <a:tr h="330835">
                <a:tc>
                  <a:txBody>
                    <a:bodyPr/>
                    <a:p>
                      <a:pPr indent="0" algn="ctr">
                        <a:buNone/>
                      </a:pPr>
                      <a:r>
                        <a:rPr lang="zh-CN" sz="1000" b="1">
                          <a:solidFill>
                            <a:srgbClr val="000000"/>
                          </a:solidFill>
                          <a:latin typeface="Arial" panose="020B0604020202020204" pitchFamily="34" charset="0"/>
                          <a:ea typeface="微软雅黑" panose="020B0503020204020204" charset="-122"/>
                        </a:rPr>
                        <a:t>合计</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0">
                          <a:solidFill>
                            <a:srgbClr val="000000"/>
                          </a:solidFill>
                          <a:latin typeface="微软雅黑" panose="020B0503020204020204" charset="-122"/>
                        </a:rPr>
                        <a:t>47257</a:t>
                      </a:r>
                      <a:endParaRPr lang="en-US" altLang="en-US" sz="1000" b="0">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36777</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78%</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4645</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827</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109463992</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12.63 </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17.80 </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lgn="ctr">
                        <a:buNone/>
                      </a:pPr>
                      <a:r>
                        <a:rPr lang="en-US" sz="1000" b="1">
                          <a:solidFill>
                            <a:srgbClr val="000000"/>
                          </a:solidFill>
                          <a:latin typeface="微软雅黑" panose="020B0503020204020204" charset="-122"/>
                        </a:rPr>
                        <a:t>132362.75 </a:t>
                      </a:r>
                      <a:endParaRPr lang="en-US" altLang="en-US" sz="1000" b="1">
                        <a:solidFill>
                          <a:srgbClr val="000000"/>
                        </a:solidFill>
                        <a:latin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
        <p:nvSpPr>
          <p:cNvPr id="13" name="矩形 12"/>
          <p:cNvSpPr/>
          <p:nvPr>
            <p:custDataLst>
              <p:tags r:id="rId5"/>
            </p:custDataLst>
          </p:nvPr>
        </p:nvSpPr>
        <p:spPr>
          <a:xfrm>
            <a:off x="7844790" y="1297305"/>
            <a:ext cx="4250055" cy="544449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6"/>
            </p:custDataLst>
          </p:nvPr>
        </p:nvSpPr>
        <p:spPr>
          <a:xfrm>
            <a:off x="7844790" y="1069340"/>
            <a:ext cx="4257675"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全省画像：地市间发展不均衡</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7" name="文本框 16"/>
          <p:cNvSpPr txBox="1"/>
          <p:nvPr/>
        </p:nvSpPr>
        <p:spPr>
          <a:xfrm>
            <a:off x="8006715" y="2420620"/>
            <a:ext cx="4185285" cy="3646170"/>
          </a:xfrm>
          <a:prstGeom prst="rect">
            <a:avLst/>
          </a:prstGeom>
          <a:noFill/>
        </p:spPr>
        <p:txBody>
          <a:bodyPr wrap="square" rtlCol="0" anchor="t">
            <a:spAutoFit/>
          </a:bodyPr>
          <a:p>
            <a:pPr marL="285750" indent="-285750" algn="ctr">
              <a:lnSpc>
                <a:spcPct val="150000"/>
              </a:lnSpc>
              <a:buClrTx/>
              <a:buSzTx/>
              <a:buFont typeface="Wingdings" panose="05000000000000000000" charset="0"/>
              <a:buChar char="ü"/>
            </a:pPr>
            <a:r>
              <a:rPr lang="zh-CN" sz="1400" b="1">
                <a:solidFill>
                  <a:srgbClr val="FF0000"/>
                </a:solidFill>
                <a:latin typeface="微软雅黑" panose="020B0503020204020204" charset="-122"/>
                <a:ea typeface="微软雅黑" panose="020B0503020204020204" charset="-122"/>
                <a:sym typeface="+mn-ea"/>
              </a:rPr>
              <a:t>客户走访摸排不足（建档率低）</a:t>
            </a:r>
            <a:endParaRPr lang="zh-CN" sz="1400" b="1">
              <a:solidFill>
                <a:srgbClr val="FF000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sz="1400" b="1" u="sng">
                <a:solidFill>
                  <a:schemeClr val="tx1"/>
                </a:solidFill>
                <a:latin typeface="微软雅黑" panose="020B0503020204020204" charset="-122"/>
                <a:ea typeface="微软雅黑" panose="020B0503020204020204" charset="-122"/>
                <a:sym typeface="+mn-ea"/>
              </a:rPr>
              <a:t>大连、本溪、沈阳、葫芦岛、抚顺</a:t>
            </a:r>
            <a:endParaRPr lang="zh-CN" sz="1400" b="1" u="sng">
              <a:solidFill>
                <a:schemeClr val="tx1"/>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endParaRPr lang="zh-CN" sz="1400" b="1">
              <a:solidFill>
                <a:schemeClr val="tx1"/>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ü"/>
            </a:pPr>
            <a:r>
              <a:rPr lang="zh-CN" altLang="en-US" sz="1400" b="1">
                <a:solidFill>
                  <a:srgbClr val="FF0000"/>
                </a:solidFill>
                <a:latin typeface="微软雅黑" panose="020B0503020204020204" charset="-122"/>
                <a:ea typeface="微软雅黑" panose="020B0503020204020204" charset="-122"/>
                <a:sym typeface="+mn-ea"/>
              </a:rPr>
              <a:t>商机获取不足（渗透率低）</a:t>
            </a:r>
            <a:endParaRPr lang="zh-CN" altLang="en-US" sz="1400" b="1">
              <a:solidFill>
                <a:srgbClr val="FF000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altLang="en-US" sz="1400" b="1" u="sng">
                <a:solidFill>
                  <a:schemeClr val="tx1"/>
                </a:solidFill>
                <a:latin typeface="微软雅黑" panose="020B0503020204020204" charset="-122"/>
                <a:ea typeface="微软雅黑" panose="020B0503020204020204" charset="-122"/>
                <a:sym typeface="+mn-ea"/>
              </a:rPr>
              <a:t>辽阳、沈阳、丹东、阜新、盘锦</a:t>
            </a:r>
            <a:endParaRPr lang="zh-CN" altLang="en-US" sz="1400" b="1" u="sng">
              <a:solidFill>
                <a:schemeClr val="tx1"/>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endParaRPr lang="zh-CN" altLang="en-US" sz="1400" b="1">
              <a:solidFill>
                <a:schemeClr val="tx1"/>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ü"/>
            </a:pPr>
            <a:r>
              <a:rPr lang="zh-CN" altLang="en-US" sz="1400" b="1">
                <a:solidFill>
                  <a:srgbClr val="FF0000"/>
                </a:solidFill>
                <a:latin typeface="微软雅黑" panose="020B0503020204020204" charset="-122"/>
                <a:ea typeface="微软雅黑" panose="020B0503020204020204" charset="-122"/>
                <a:sym typeface="+mn-ea"/>
              </a:rPr>
              <a:t>客户质量不高（贡献率低）</a:t>
            </a:r>
            <a:endParaRPr lang="zh-CN" altLang="en-US" sz="1400" b="1">
              <a:solidFill>
                <a:srgbClr val="FF000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altLang="en-US" sz="1400" b="1" u="sng">
                <a:latin typeface="微软雅黑" panose="020B0503020204020204" charset="-122"/>
                <a:ea typeface="微软雅黑" panose="020B0503020204020204" charset="-122"/>
                <a:sym typeface="+mn-ea"/>
              </a:rPr>
              <a:t>丹东、锦州、抚顺、辽阳、阜新</a:t>
            </a:r>
            <a:endParaRPr lang="zh-CN" altLang="en-US" sz="1400" b="1" u="sng">
              <a:solidFill>
                <a:srgbClr val="FF0000"/>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ü"/>
            </a:pPr>
            <a:endParaRPr lang="zh-CN" altLang="en-US" sz="1400" b="1">
              <a:solidFill>
                <a:srgbClr val="FF0000"/>
              </a:solidFill>
              <a:latin typeface="微软雅黑" panose="020B0503020204020204" charset="-122"/>
              <a:ea typeface="微软雅黑" panose="020B0503020204020204" charset="-122"/>
              <a:sym typeface="+mn-ea"/>
            </a:endParaRPr>
          </a:p>
          <a:p>
            <a:pPr marL="285750" indent="-285750" algn="ctr">
              <a:lnSpc>
                <a:spcPct val="150000"/>
              </a:lnSpc>
              <a:buClrTx/>
              <a:buSzTx/>
              <a:buFont typeface="Wingdings" panose="05000000000000000000" charset="0"/>
              <a:buChar char="ü"/>
            </a:pPr>
            <a:r>
              <a:rPr lang="zh-CN" altLang="en-US" sz="1400" b="1">
                <a:solidFill>
                  <a:srgbClr val="FF0000"/>
                </a:solidFill>
                <a:latin typeface="微软雅黑" panose="020B0503020204020204" charset="-122"/>
                <a:ea typeface="微软雅黑" panose="020B0503020204020204" charset="-122"/>
                <a:sym typeface="+mn-ea"/>
              </a:rPr>
              <a:t>价值挖掘不足（平均客户价值低）</a:t>
            </a:r>
            <a:endParaRPr lang="zh-CN" altLang="en-US" sz="1400" b="1">
              <a:solidFill>
                <a:srgbClr val="FF0000"/>
              </a:solidFill>
              <a:latin typeface="微软雅黑" panose="020B0503020204020204" charset="-122"/>
              <a:ea typeface="微软雅黑" panose="020B0503020204020204" charset="-122"/>
              <a:sym typeface="+mn-ea"/>
            </a:endParaRPr>
          </a:p>
          <a:p>
            <a:pPr indent="0" algn="ctr">
              <a:lnSpc>
                <a:spcPct val="150000"/>
              </a:lnSpc>
              <a:buClrTx/>
              <a:buSzTx/>
              <a:buFont typeface="Wingdings" panose="05000000000000000000" charset="0"/>
              <a:buNone/>
            </a:pPr>
            <a:r>
              <a:rPr lang="zh-CN" altLang="en-US" sz="1400" b="1" u="sng">
                <a:latin typeface="微软雅黑" panose="020B0503020204020204" charset="-122"/>
                <a:ea typeface="微软雅黑" panose="020B0503020204020204" charset="-122"/>
                <a:sym typeface="+mn-ea"/>
              </a:rPr>
              <a:t>盘锦、营口、抚顺、铁岭、阜新</a:t>
            </a:r>
            <a:endParaRPr lang="zh-CN" altLang="en-US" sz="1400" b="1" u="sng">
              <a:solidFill>
                <a:schemeClr val="bg1">
                  <a:lumMod val="50000"/>
                </a:schemeClr>
              </a:solidFill>
              <a:latin typeface="微软雅黑" panose="020B0503020204020204" charset="-122"/>
              <a:ea typeface="微软雅黑" panose="020B0503020204020204" charset="-122"/>
              <a:sym typeface="+mn-ea"/>
            </a:endParaRPr>
          </a:p>
        </p:txBody>
      </p:sp>
      <p:sp>
        <p:nvSpPr>
          <p:cNvPr id="18" name="燕尾形箭头 17"/>
          <p:cNvSpPr/>
          <p:nvPr/>
        </p:nvSpPr>
        <p:spPr>
          <a:xfrm>
            <a:off x="7884160" y="3014345"/>
            <a:ext cx="558165" cy="2973070"/>
          </a:xfrm>
          <a:prstGeom prst="notchedRightArrow">
            <a:avLst/>
          </a:prstGeom>
          <a:solidFill>
            <a:schemeClr val="accent1">
              <a:lumMod val="20000"/>
              <a:lumOff val="80000"/>
            </a:schemeClr>
          </a:solidFill>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5" name="文本框 4"/>
          <p:cNvSpPr txBox="1"/>
          <p:nvPr/>
        </p:nvSpPr>
        <p:spPr>
          <a:xfrm>
            <a:off x="7877175" y="1517650"/>
            <a:ext cx="4185285" cy="645160"/>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Ø"/>
            </a:pPr>
            <a:r>
              <a:rPr lang="zh-CN" sz="1200" b="1">
                <a:solidFill>
                  <a:srgbClr val="0070C0"/>
                </a:solidFill>
                <a:latin typeface="微软雅黑" panose="020B0503020204020204" charset="-122"/>
                <a:ea typeface="微软雅黑" panose="020B0503020204020204" charset="-122"/>
                <a:sym typeface="+mn-ea"/>
              </a:rPr>
              <a:t>整体情况</a:t>
            </a:r>
            <a:r>
              <a:rPr lang="zh-CN" sz="1200" b="1">
                <a:solidFill>
                  <a:schemeClr val="tx1"/>
                </a:solidFill>
                <a:latin typeface="微软雅黑" panose="020B0503020204020204" charset="-122"/>
                <a:ea typeface="微软雅黑" panose="020B0503020204020204" charset="-122"/>
                <a:sym typeface="+mn-ea"/>
              </a:rPr>
              <a:t>：</a:t>
            </a:r>
            <a:r>
              <a:rPr lang="zh-CN" sz="1200">
                <a:solidFill>
                  <a:schemeClr val="tx1"/>
                </a:solidFill>
                <a:latin typeface="微软雅黑" panose="020B0503020204020204" charset="-122"/>
                <a:ea typeface="微软雅黑" panose="020B0503020204020204" charset="-122"/>
                <a:sym typeface="+mn-ea"/>
              </a:rPr>
              <a:t>从</a:t>
            </a:r>
            <a:r>
              <a:rPr lang="zh-CN" sz="1200" b="1">
                <a:solidFill>
                  <a:srgbClr val="0070C0"/>
                </a:solidFill>
                <a:latin typeface="微软雅黑" panose="020B0503020204020204" charset="-122"/>
                <a:ea typeface="微软雅黑" panose="020B0503020204020204" charset="-122"/>
                <a:sym typeface="+mn-ea"/>
              </a:rPr>
              <a:t>建档率、渗透率、贡献率、平均贡献</a:t>
            </a:r>
            <a:r>
              <a:rPr lang="zh-CN" sz="1200">
                <a:solidFill>
                  <a:schemeClr val="tx1"/>
                </a:solidFill>
                <a:latin typeface="微软雅黑" panose="020B0503020204020204" charset="-122"/>
                <a:ea typeface="微软雅黑" panose="020B0503020204020204" charset="-122"/>
                <a:sym typeface="+mn-ea"/>
              </a:rPr>
              <a:t>四个维度分析市公司业务发展，定位发展痛点。</a:t>
            </a:r>
            <a:endParaRPr lang="zh-CN" sz="1200">
              <a:solidFill>
                <a:schemeClr val="tx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32"/>
          <p:cNvSpPr/>
          <p:nvPr/>
        </p:nvSpPr>
        <p:spPr>
          <a:xfrm>
            <a:off x="5234940" y="1473835"/>
            <a:ext cx="2365375" cy="608965"/>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ct val="87000"/>
              </a:lnSpc>
            </a:pPr>
            <a:r>
              <a:rPr sz="4400" b="1" kern="0" spc="-410" dirty="0">
                <a:solidFill>
                  <a:srgbClr val="0070C0">
                    <a:alpha val="100000"/>
                  </a:srgbClr>
                </a:solidFill>
                <a:latin typeface="微软雅黑" panose="020B0503020204020204" charset="-122"/>
                <a:ea typeface="微软雅黑" panose="020B0503020204020204" charset="-122"/>
                <a:cs typeface="微软雅黑" panose="020B0503020204020204" charset="-122"/>
              </a:rPr>
              <a:t>目</a:t>
            </a:r>
            <a:r>
              <a:rPr sz="4400" b="1" kern="0" spc="10" dirty="0">
                <a:solidFill>
                  <a:srgbClr val="0070C0">
                    <a:alpha val="100000"/>
                  </a:srgbClr>
                </a:solidFill>
                <a:latin typeface="微软雅黑" panose="020B0503020204020204" charset="-122"/>
                <a:ea typeface="微软雅黑" panose="020B0503020204020204" charset="-122"/>
                <a:cs typeface="微软雅黑" panose="020B0503020204020204" charset="-122"/>
              </a:rPr>
              <a:t>     </a:t>
            </a:r>
            <a:r>
              <a:rPr sz="4400" b="1" kern="0" spc="-110" dirty="0">
                <a:solidFill>
                  <a:srgbClr val="0070C0">
                    <a:alpha val="100000"/>
                  </a:srgbClr>
                </a:solidFill>
                <a:latin typeface="微软雅黑" panose="020B0503020204020204" charset="-122"/>
                <a:ea typeface="微软雅黑" panose="020B0503020204020204" charset="-122"/>
                <a:cs typeface="微软雅黑" panose="020B0503020204020204" charset="-122"/>
              </a:rPr>
              <a:t>录</a:t>
            </a:r>
            <a:endParaRPr lang="en-US" altLang="en-US" sz="4400" dirty="0"/>
          </a:p>
        </p:txBody>
      </p:sp>
      <p:sp>
        <p:nvSpPr>
          <p:cNvPr id="49" name="textbox 26"/>
          <p:cNvSpPr/>
          <p:nvPr/>
        </p:nvSpPr>
        <p:spPr>
          <a:xfrm>
            <a:off x="3705860" y="3572510"/>
            <a:ext cx="4886325" cy="602615"/>
          </a:xfrm>
          <a:prstGeom prst="rect">
            <a:avLst/>
          </a:prstGeom>
          <a:solidFill>
            <a:srgbClr val="0070C0"/>
          </a:solidFill>
        </p:spPr>
        <p:txBody>
          <a:bodyPr vert="horz" wrap="square" lIns="0" tIns="0" rIns="0" bIns="0"/>
          <a:lstStyle/>
          <a:p>
            <a:pPr algn="l" rtl="0" eaLnBrk="0">
              <a:lnSpc>
                <a:spcPct val="103000"/>
              </a:lnSpc>
            </a:pPr>
            <a:endParaRPr lang="en-US" altLang="en-US" sz="100" dirty="0">
              <a:solidFill>
                <a:schemeClr val="bg1"/>
              </a:solidFill>
            </a:endParaRPr>
          </a:p>
          <a:p>
            <a:pPr marL="12700" eaLnBrk="0">
              <a:lnSpc>
                <a:spcPts val="3875"/>
              </a:lnSpc>
            </a:pP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altLang="zh-CN" sz="3600" b="1" kern="0" spc="140" baseline="6000" dirty="0">
                <a:solidFill>
                  <a:srgbClr val="FFFF00"/>
                </a:solidFill>
                <a:latin typeface="微软雅黑" panose="020B0503020204020204" charset="-122"/>
                <a:ea typeface="微软雅黑" panose="020B0503020204020204" charset="-122"/>
                <a:cs typeface="微软雅黑" panose="020B0503020204020204" charset="-122"/>
              </a:rPr>
              <a:t>02         </a:t>
            </a:r>
            <a:r>
              <a:rPr lang="zh-CN" alt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sym typeface="+mn-ea"/>
              </a:rPr>
              <a:t>分地市市场画像</a:t>
            </a:r>
            <a:endParaRPr lang="zh-CN" alt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sym typeface="+mn-ea"/>
            </a:endParaRPr>
          </a:p>
        </p:txBody>
      </p:sp>
      <p:sp>
        <p:nvSpPr>
          <p:cNvPr id="51" name="textbox 26"/>
          <p:cNvSpPr/>
          <p:nvPr/>
        </p:nvSpPr>
        <p:spPr>
          <a:xfrm>
            <a:off x="3705860" y="2587625"/>
            <a:ext cx="4886325" cy="602615"/>
          </a:xfrm>
          <a:prstGeom prst="rect">
            <a:avLst/>
          </a:prstGeom>
          <a:solidFill>
            <a:srgbClr val="0070C0"/>
          </a:solidFill>
        </p:spPr>
        <p:txBody>
          <a:bodyPr vert="horz" wrap="square" lIns="0" tIns="0" rIns="0" bIns="0"/>
          <a:lstStyle/>
          <a:p>
            <a:pPr algn="l" rtl="0" eaLnBrk="0">
              <a:lnSpc>
                <a:spcPct val="103000"/>
              </a:lnSpc>
            </a:pPr>
            <a:endParaRPr lang="en-US" altLang="en-US" sz="100" dirty="0">
              <a:solidFill>
                <a:schemeClr val="bg1"/>
              </a:solidFill>
            </a:endParaRPr>
          </a:p>
          <a:p>
            <a:pPr marL="12700" eaLnBrk="0">
              <a:lnSpc>
                <a:spcPts val="3875"/>
              </a:lnSpc>
            </a:pPr>
            <a:r>
              <a:rPr 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sz="3600" b="1" kern="0" spc="140" baseline="6000" dirty="0">
                <a:solidFill>
                  <a:srgbClr val="FFFF00">
                    <a:alpha val="100000"/>
                  </a:srgbClr>
                </a:solidFill>
                <a:latin typeface="微软雅黑" panose="020B0503020204020204" charset="-122"/>
                <a:ea typeface="微软雅黑" panose="020B0503020204020204" charset="-122"/>
                <a:cs typeface="微软雅黑" panose="020B0503020204020204" charset="-122"/>
              </a:rPr>
              <a:t> </a:t>
            </a:r>
            <a:r>
              <a:rPr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01       </a:t>
            </a:r>
            <a:r>
              <a:rPr 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全省发展情况</a:t>
            </a:r>
            <a:endPar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2" name="textbox 26"/>
          <p:cNvSpPr/>
          <p:nvPr/>
        </p:nvSpPr>
        <p:spPr>
          <a:xfrm>
            <a:off x="3703955" y="4557395"/>
            <a:ext cx="4886325" cy="602615"/>
          </a:xfrm>
          <a:prstGeom prst="rect">
            <a:avLst/>
          </a:prstGeom>
          <a:solidFill>
            <a:srgbClr val="0070C0"/>
          </a:solidFill>
        </p:spPr>
        <p:txBody>
          <a:bodyPr vert="horz" wrap="square" lIns="0" tIns="0" rIns="0" bIns="0"/>
          <a:p>
            <a:pPr algn="l" rtl="0" eaLnBrk="0">
              <a:lnSpc>
                <a:spcPct val="103000"/>
              </a:lnSpc>
            </a:pPr>
            <a:endParaRPr lang="en-US" altLang="en-US" sz="100" dirty="0">
              <a:solidFill>
                <a:schemeClr val="bg1"/>
              </a:solidFill>
            </a:endParaRPr>
          </a:p>
          <a:p>
            <a:pPr marL="12700" eaLnBrk="0">
              <a:lnSpc>
                <a:spcPts val="3875"/>
              </a:lnSpc>
            </a:pPr>
            <a:r>
              <a:rPr lang="zh-CN" altLang="en-US" sz="3600" b="1" kern="0" spc="140" baseline="6000" dirty="0">
                <a:solidFill>
                  <a:schemeClr val="bg1">
                    <a:alpha val="100000"/>
                  </a:schemeClr>
                </a:solidFill>
                <a:latin typeface="微软雅黑" panose="020B0503020204020204" charset="-122"/>
                <a:ea typeface="微软雅黑" panose="020B0503020204020204" charset="-122"/>
                <a:cs typeface="微软雅黑" panose="020B0503020204020204" charset="-122"/>
              </a:rPr>
              <a:t>    </a:t>
            </a:r>
            <a:r>
              <a:rPr lang="en-US" alt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rPr>
              <a:t>03         </a:t>
            </a:r>
            <a:r>
              <a:rPr 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rPr>
              <a:t>分行业上云图谱</a:t>
            </a:r>
            <a:endParaRPr lang="zh-CN" sz="3600" b="1" kern="0" spc="140" baseline="6000"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177020" cy="495300"/>
          </a:xfrm>
        </p:spPr>
        <p:txBody>
          <a:bodyPr vert="horz" wrap="square" lIns="91440" tIns="45720" rIns="91440" bIns="45720" anchor="ctr" anchorCtr="0">
            <a:noAutofit/>
          </a:bodyPr>
          <a:lstStyle/>
          <a:p>
            <a:pPr algn="l" eaLnBrk="1" hangingPunct="1"/>
            <a:r>
              <a:rPr lang="zh-CN" dirty="0">
                <a:solidFill>
                  <a:schemeClr val="accent6"/>
                </a:solidFill>
              </a:rPr>
              <a:t>沈阳</a:t>
            </a:r>
            <a:r>
              <a:rPr lang="zh-CN" dirty="0"/>
              <a:t>战客</a:t>
            </a:r>
            <a:r>
              <a:rPr lang="zh-CN" dirty="0">
                <a:sym typeface="+mn-ea"/>
              </a:rPr>
              <a:t>上云</a:t>
            </a:r>
            <a:r>
              <a:rPr lang="zh-CN" dirty="0"/>
              <a:t>画像：市场渗透</a:t>
            </a:r>
            <a:r>
              <a:rPr lang="zh-CN" dirty="0"/>
              <a:t>不足，存在大量空白市场</a:t>
            </a:r>
            <a:endParaRPr lang="zh-CN" dirty="0"/>
          </a:p>
        </p:txBody>
      </p:sp>
      <p:sp>
        <p:nvSpPr>
          <p:cNvPr id="3" name="文本框 2"/>
          <p:cNvSpPr txBox="1"/>
          <p:nvPr/>
        </p:nvSpPr>
        <p:spPr>
          <a:xfrm>
            <a:off x="-81915" y="940435"/>
            <a:ext cx="12373610"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沈阳战客目标客户累计</a:t>
            </a:r>
            <a:r>
              <a:rPr lang="en-US" altLang="zh-CN" sz="1400" b="1">
                <a:solidFill>
                  <a:srgbClr val="0070C0"/>
                </a:solidFill>
                <a:latin typeface="微软雅黑" panose="020B0503020204020204" charset="-122"/>
                <a:ea typeface="微软雅黑" panose="020B0503020204020204" charset="-122"/>
                <a:sym typeface="+mn-ea"/>
              </a:rPr>
              <a:t>9125</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79%</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13</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7%</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14</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23%</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2.1</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大量空白市场未拓展，</a:t>
            </a:r>
            <a:r>
              <a:rPr lang="zh-CN" altLang="en-US" sz="1200" b="1" u="sng" dirty="0">
                <a:solidFill>
                  <a:srgbClr val="0070C0"/>
                </a:solidFill>
                <a:latin typeface="微软雅黑" panose="020B0503020204020204" charset="-122"/>
                <a:ea typeface="微软雅黑" panose="020B0503020204020204" charset="-122"/>
                <a:sym typeface="+mn-ea"/>
              </a:rPr>
              <a:t>行业价值挖掘不足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6"/>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7"/>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8"/>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9"/>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互联网、工业产业聚集，</a:t>
            </a:r>
            <a:r>
              <a:rPr lang="zh-CN" altLang="en-US" sz="1200" b="1" u="sng" dirty="0">
                <a:solidFill>
                  <a:srgbClr val="0070C0"/>
                </a:solidFill>
                <a:latin typeface="微软雅黑" panose="020B0503020204020204" charset="-122"/>
                <a:ea typeface="微软雅黑" panose="020B0503020204020204" charset="-122"/>
                <a:sym typeface="+mn-ea"/>
              </a:rPr>
              <a:t>国资总部经济优势显著</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289175"/>
            <a:ext cx="2877820"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互联网：</a:t>
            </a:r>
            <a:r>
              <a:rPr lang="zh-CN" sz="1100" b="1" kern="0" dirty="0" smtClean="0">
                <a:latin typeface="微软雅黑" panose="020B0503020204020204" charset="-122"/>
                <a:ea typeface="微软雅黑" panose="020B0503020204020204" charset="-122"/>
                <a:cs typeface="微软雅黑" panose="020B0503020204020204" charset="-122"/>
                <a:sym typeface="+mn-ea"/>
              </a:rPr>
              <a:t>沈阳国际软件园、新松软件园、东软软件园、数字经济产业园</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工业：</a:t>
            </a:r>
            <a:r>
              <a:rPr lang="zh-CN" sz="1100" b="1" kern="0" dirty="0" smtClean="0">
                <a:latin typeface="微软雅黑" panose="020B0503020204020204" charset="-122"/>
                <a:ea typeface="微软雅黑" panose="020B0503020204020204" charset="-122"/>
                <a:cs typeface="微软雅黑" panose="020B0503020204020204" charset="-122"/>
                <a:sym typeface="+mn-ea"/>
              </a:rPr>
              <a:t>铁西经开区、中德高端装备制造产业园</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省国企总部：</a:t>
            </a:r>
            <a:r>
              <a:rPr lang="en-US" altLang="zh-CN" sz="1100" b="1" kern="0" dirty="0" smtClean="0">
                <a:latin typeface="微软雅黑" panose="020B0503020204020204" charset="-122"/>
                <a:ea typeface="微软雅黑" panose="020B0503020204020204" charset="-122"/>
                <a:cs typeface="微软雅黑" panose="020B0503020204020204" charset="-122"/>
                <a:sym typeface="+mn-ea"/>
              </a:rPr>
              <a:t>8</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家</a:t>
            </a:r>
            <a:r>
              <a:rPr lang="en-US" altLang="zh-CN" sz="1100" b="1" kern="0" dirty="0" smtClean="0">
                <a:latin typeface="微软雅黑" panose="020B0503020204020204" charset="-122"/>
                <a:ea typeface="微软雅黑" panose="020B0503020204020204" charset="-122"/>
                <a:cs typeface="微软雅黑" panose="020B0503020204020204" charset="-122"/>
                <a:sym typeface="+mn-ea"/>
              </a:rPr>
              <a:t>  </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市国企总部：</a:t>
            </a:r>
            <a:r>
              <a:rPr lang="en-US" altLang="zh-CN" sz="1100" b="1" kern="0" dirty="0" smtClean="0">
                <a:latin typeface="微软雅黑" panose="020B0503020204020204" charset="-122"/>
                <a:ea typeface="微软雅黑" panose="020B0503020204020204" charset="-122"/>
                <a:cs typeface="微软雅黑" panose="020B0503020204020204" charset="-122"/>
                <a:sym typeface="+mn-ea"/>
              </a:rPr>
              <a:t>25</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家</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互联网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国资</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1179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1790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145</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25%</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849120"/>
          <a:ext cx="5596890" cy="4825365"/>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客户集中在大东、皇姑区，产业园区渗透不足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联想（北京）有限公司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沈阳数字产业发展有限公司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沈阳地铁科技有限公司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1060</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以浑南软件园为核心，以智算为切入点，集中摸排转化。</a:t>
                      </a:r>
                      <a:endParaRPr lang="zh-CN" altLang="en-US" sz="1000">
                        <a:latin typeface="微软雅黑" panose="020B0503020204020204" charset="-122"/>
                        <a:ea typeface="微软雅黑" panose="020B0503020204020204" charset="-122"/>
                      </a:endParaRPr>
                    </a:p>
                  </a:txBody>
                  <a:tcPr marL="12700" marR="12700" marT="12700" vert="horz" anchor="ctr" anchorCtr="0"/>
                </a:tc>
              </a:tr>
              <a:tr h="51943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委办局拓展不足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市营商局、统计局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sym typeface="+mn-ea"/>
                        </a:rPr>
                        <a:t>区健康局（</a:t>
                      </a:r>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sym typeface="+mn-ea"/>
                        </a:rPr>
                        <a:t>区大数据管理中心（</a:t>
                      </a:r>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979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以健康局、大数据管理中心等已上云客户为标杆，在其他区县复制推广。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市中级法院</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区法院（</a:t>
                      </a:r>
                      <a:r>
                        <a:rPr lang="en-US" altLang="zh-CN" sz="1000">
                          <a:latin typeface="微软雅黑" panose="020B0503020204020204" charset="-122"/>
                          <a:ea typeface="微软雅黑" panose="020B0503020204020204" charset="-122"/>
                        </a:rPr>
                        <a:t>3</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区公安局（</a:t>
                      </a:r>
                      <a:r>
                        <a:rPr lang="en-US" altLang="zh-CN" sz="1000">
                          <a:latin typeface="微软雅黑" panose="020B0503020204020204" charset="-122"/>
                          <a:ea typeface="微软雅黑" panose="020B0503020204020204" charset="-122"/>
                        </a:rPr>
                        <a:t>4</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425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司法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生态</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消防</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集中在沈北新区、铁西区，市场份额低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红塔烟草</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睿明电子科技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1704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b="0" kern="0" dirty="0" smtClean="0">
                          <a:latin typeface="微软雅黑" panose="020B0503020204020204" charset="-122"/>
                          <a:ea typeface="微软雅黑" panose="020B0503020204020204" charset="-122"/>
                          <a:cs typeface="微软雅黑" panose="020B0503020204020204" charset="-122"/>
                          <a:sym typeface="+mn-ea"/>
                        </a:rPr>
                        <a:t>集中攻坚铁西经开区、中德高端装备制造产业园。</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辽宁虎跃快速汽车客运</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主攻桃仙机场、地铁集团等头部客户</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高校、</a:t>
                      </a:r>
                      <a:r>
                        <a:rPr lang="en-US" altLang="zh-CN" sz="1000">
                          <a:latin typeface="微软雅黑" panose="020B0503020204020204" charset="-122"/>
                          <a:ea typeface="微软雅黑" panose="020B0503020204020204" charset="-122"/>
                        </a:rPr>
                        <a:t>K12</a:t>
                      </a:r>
                      <a:r>
                        <a:rPr lang="zh-CN" altLang="en-US" sz="1000">
                          <a:latin typeface="微软雅黑" panose="020B0503020204020204" charset="-122"/>
                          <a:ea typeface="微软雅黑" panose="020B0503020204020204" charset="-122"/>
                        </a:rPr>
                        <a:t>渗透均不足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辽宁传媒学院</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沈阳市化工学校（沈北）</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364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以电教室改造升级需求切入</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3</a:t>
                      </a:r>
                      <a:r>
                        <a:rPr lang="zh-CN" altLang="en-US" sz="1000">
                          <a:latin typeface="微软雅黑" panose="020B0503020204020204" charset="-122"/>
                          <a:ea typeface="微软雅黑" panose="020B0503020204020204" charset="-122"/>
                        </a:rPr>
                        <a:t>家客户，均未出账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北陵公园管理中心</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卧龙湖生态区旅游发展</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沈阳铁道文旅集团有限公司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沈阳怪坡风景区有限公司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仅</a:t>
                      </a:r>
                      <a:r>
                        <a:rPr lang="en-US" altLang="zh-CN" sz="1000">
                          <a:latin typeface="微软雅黑" panose="020B0503020204020204" charset="-122"/>
                          <a:ea typeface="微软雅黑" panose="020B0503020204020204" charset="-122"/>
                          <a:sym typeface="+mn-ea"/>
                        </a:rPr>
                        <a:t>2</a:t>
                      </a:r>
                      <a:r>
                        <a:rPr lang="zh-CN" altLang="en-US" sz="1000">
                          <a:latin typeface="微软雅黑" panose="020B0503020204020204" charset="-122"/>
                          <a:ea typeface="微软雅黑" panose="020B0503020204020204" charset="-122"/>
                          <a:sym typeface="+mn-ea"/>
                        </a:rPr>
                        <a:t>家客户</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于洪区民政局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铁西区新时代养老中心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86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主攻医保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社保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人社</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 name="表格 1"/>
          <p:cNvGraphicFramePr/>
          <p:nvPr>
            <p:custDataLst>
              <p:tags r:id="rId10"/>
            </p:custDataLst>
          </p:nvPr>
        </p:nvGraphicFramePr>
        <p:xfrm>
          <a:off x="482600" y="4604385"/>
          <a:ext cx="5631180" cy="1905000"/>
        </p:xfrm>
        <a:graphic>
          <a:graphicData uri="http://schemas.openxmlformats.org/drawingml/2006/table">
            <a:tbl>
              <a:tblPr firstRow="1" bandRow="1">
                <a:tableStyleId>{7DF18680-E054-41AD-8BC1-D1AEF772440D}</a:tableStyleId>
              </a:tblPr>
              <a:tblGrid>
                <a:gridCol w="940435"/>
                <a:gridCol w="587375"/>
                <a:gridCol w="585470"/>
                <a:gridCol w="586105"/>
                <a:gridCol w="585470"/>
                <a:gridCol w="584835"/>
                <a:gridCol w="587375"/>
                <a:gridCol w="586740"/>
                <a:gridCol w="587375"/>
              </a:tblGrid>
              <a:tr h="381000">
                <a:tc>
                  <a:txBody>
                    <a:bodyPr/>
                    <a:p>
                      <a:pPr indent="0" algn="ctr">
                        <a:buNone/>
                      </a:pPr>
                      <a:r>
                        <a:rPr lang="zh-CN" sz="1000">
                          <a:latin typeface="微软雅黑" panose="020B0503020204020204" charset="-122"/>
                          <a:ea typeface="微软雅黑" panose="020B0503020204020204" charset="-122"/>
                        </a:rPr>
                        <a:t>重点目标行业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互联网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党政</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治理</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交通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保障</a:t>
                      </a:r>
                      <a:endParaRPr lang="zh-CN"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a:latin typeface="微软雅黑" panose="020B0503020204020204" charset="-122"/>
                          <a:ea typeface="微软雅黑" panose="020B0503020204020204" charset="-122"/>
                        </a:rPr>
                        <a:t>建档率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87%</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69%</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82%</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91%</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91%</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71%</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72%</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sz="1000" b="1">
                          <a:solidFill>
                            <a:srgbClr val="FF0000"/>
                          </a:solidFill>
                          <a:latin typeface="微软雅黑" panose="020B0503020204020204" charset="-122"/>
                          <a:ea typeface="微软雅黑" panose="020B0503020204020204" charset="-122"/>
                        </a:rPr>
                        <a:t>本地渗透率</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8%</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1">
                          <a:solidFill>
                            <a:srgbClr val="FF0000"/>
                          </a:solidFill>
                          <a:latin typeface="微软雅黑" panose="020B0503020204020204" charset="-122"/>
                          <a:ea typeface="微软雅黑" panose="020B0503020204020204" charset="-122"/>
                        </a:rPr>
                        <a:t>2%</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a:latin typeface="微软雅黑" panose="020B0503020204020204" charset="-122"/>
                          <a:ea typeface="微软雅黑" panose="020B0503020204020204" charset="-122"/>
                        </a:rPr>
                        <a:t>全省渗透率</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14%</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16%</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a:t>
                      </a:r>
                      <a:endParaRPr lang="en-US" altLang="en-US" sz="1000">
                        <a:latin typeface="微软雅黑" panose="020B0503020204020204" charset="-122"/>
                        <a:ea typeface="微软雅黑" panose="020B0503020204020204" charset="-122"/>
                      </a:endParaRPr>
                    </a:p>
                  </a:txBody>
                  <a:tcPr marL="12700" marR="12700" marT="12700" vert="horz" anchor="ctr" anchorCtr="0"/>
                </a:tc>
              </a:tr>
              <a:tr h="381000">
                <a:tc>
                  <a:txBody>
                    <a:bodyPr/>
                    <a:p>
                      <a:pPr indent="0" algn="ctr">
                        <a:buNone/>
                      </a:pPr>
                      <a:r>
                        <a:rPr lang="zh-CN" altLang="en-US" sz="1000" b="1">
                          <a:solidFill>
                            <a:srgbClr val="FF0000"/>
                          </a:solidFill>
                          <a:latin typeface="微软雅黑" panose="020B0503020204020204" charset="-122"/>
                          <a:ea typeface="微软雅黑" panose="020B0503020204020204" charset="-122"/>
                        </a:rPr>
                        <a:t>平均贡献</a:t>
                      </a:r>
                      <a:r>
                        <a:rPr lang="en-US" altLang="zh-CN" sz="1000" b="1">
                          <a:solidFill>
                            <a:srgbClr val="FF0000"/>
                          </a:solidFill>
                          <a:latin typeface="微软雅黑" panose="020B0503020204020204" charset="-122"/>
                          <a:ea typeface="微软雅黑" panose="020B0503020204020204" charset="-122"/>
                        </a:rPr>
                        <a:t>/</a:t>
                      </a:r>
                      <a:r>
                        <a:rPr lang="zh-CN" altLang="en-US" sz="1000" b="1">
                          <a:solidFill>
                            <a:srgbClr val="FF0000"/>
                          </a:solidFill>
                          <a:latin typeface="微软雅黑" panose="020B0503020204020204" charset="-122"/>
                          <a:ea typeface="微软雅黑" panose="020B0503020204020204" charset="-122"/>
                        </a:rPr>
                        <a:t>万元</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0.01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5" name="圆角矩形 4"/>
          <p:cNvSpPr/>
          <p:nvPr/>
        </p:nvSpPr>
        <p:spPr>
          <a:xfrm>
            <a:off x="457200" y="5374640"/>
            <a:ext cx="985520" cy="288290"/>
          </a:xfrm>
          <a:prstGeom prst="roundRect">
            <a:avLst/>
          </a:prstGeom>
          <a:noFill/>
          <a:ln>
            <a:solidFill>
              <a:srgbClr val="FF0000"/>
            </a:solidFill>
          </a:ln>
          <a:extLst>
            <a:ext uri="{909E8E84-426E-40DD-AFC4-6F175D3DCCD1}">
              <a14:hiddenFill xmlns:a14="http://schemas.microsoft.com/office/drawing/2010/main">
                <a:solidFill>
                  <a:srgbClr val="22A7F4"/>
                </a:solidFill>
              </a14:hiddenFill>
            </a:ext>
          </a:extLst>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6" name="圆角矩形 5"/>
          <p:cNvSpPr/>
          <p:nvPr/>
        </p:nvSpPr>
        <p:spPr>
          <a:xfrm>
            <a:off x="457200" y="6148705"/>
            <a:ext cx="985520" cy="288290"/>
          </a:xfrm>
          <a:prstGeom prst="roundRect">
            <a:avLst/>
          </a:prstGeom>
          <a:noFill/>
          <a:ln>
            <a:solidFill>
              <a:srgbClr val="FF0000"/>
            </a:solidFill>
          </a:ln>
          <a:extLst>
            <a:ext uri="{909E8E84-426E-40DD-AFC4-6F175D3DCCD1}">
              <a14:hiddenFill xmlns:a14="http://schemas.microsoft.com/office/drawing/2010/main">
                <a:solidFill>
                  <a:srgbClr val="22A7F4"/>
                </a:solidFill>
              </a14:hiddenFill>
            </a:ext>
          </a:extLst>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177020" cy="495300"/>
          </a:xfrm>
        </p:spPr>
        <p:txBody>
          <a:bodyPr vert="horz" wrap="square" lIns="91440" tIns="45720" rIns="91440" bIns="45720" anchor="ctr" anchorCtr="0">
            <a:noAutofit/>
          </a:bodyPr>
          <a:lstStyle/>
          <a:p>
            <a:pPr algn="l" eaLnBrk="1" hangingPunct="1"/>
            <a:r>
              <a:rPr lang="zh-CN" dirty="0">
                <a:solidFill>
                  <a:schemeClr val="accent6"/>
                </a:solidFill>
              </a:rPr>
              <a:t>大连</a:t>
            </a:r>
            <a:r>
              <a:rPr lang="zh-CN" dirty="0"/>
              <a:t>战客上云画像：客户摸排不足，收入依赖</a:t>
            </a:r>
            <a:r>
              <a:rPr lang="zh-CN" dirty="0"/>
              <a:t>大项目</a:t>
            </a:r>
            <a:r>
              <a:rPr lang="zh-CN" dirty="0"/>
              <a:t>拉动</a:t>
            </a:r>
            <a:endParaRPr lang="zh-CN" dirty="0"/>
          </a:p>
        </p:txBody>
      </p:sp>
      <p:sp>
        <p:nvSpPr>
          <p:cNvPr id="3" name="文本框 2"/>
          <p:cNvSpPr txBox="1"/>
          <p:nvPr/>
        </p:nvSpPr>
        <p:spPr>
          <a:xfrm>
            <a:off x="-81915" y="940435"/>
            <a:ext cx="12373610" cy="737235"/>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大连战客目标客户累计</a:t>
            </a:r>
            <a:r>
              <a:rPr lang="en-US" altLang="zh-CN" sz="1400" b="1">
                <a:solidFill>
                  <a:srgbClr val="0070C0"/>
                </a:solidFill>
                <a:latin typeface="微软雅黑" panose="020B0503020204020204" charset="-122"/>
                <a:ea typeface="微软雅黑" panose="020B0503020204020204" charset="-122"/>
                <a:sym typeface="+mn-ea"/>
              </a:rPr>
              <a:t>7219</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76%</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15</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14%</a:t>
            </a:r>
            <a:r>
              <a:rPr lang="zh-CN" sz="1400" b="1">
                <a:solidFill>
                  <a:srgbClr val="0070C0"/>
                </a:solidFill>
                <a:latin typeface="微软雅黑" panose="020B0503020204020204" charset="-122"/>
                <a:ea typeface="微软雅黑" panose="020B0503020204020204" charset="-122"/>
                <a:sym typeface="+mn-ea"/>
              </a:rPr>
              <a:t>，列全省第8名</a:t>
            </a:r>
            <a:r>
              <a:rPr lang="zh-CN" altLang="en-US" sz="1400" b="1">
                <a:solidFill>
                  <a:srgbClr val="0070C0"/>
                </a:solidFill>
                <a:latin typeface="微软雅黑" panose="020B0503020204020204" charset="-122"/>
                <a:ea typeface="微软雅黑" panose="020B0503020204020204" charset="-122"/>
                <a:sym typeface="+mn-ea"/>
              </a:rPr>
              <a:t>，贡献率达</a:t>
            </a:r>
            <a:r>
              <a:rPr lang="en-US" altLang="zh-CN" sz="1400" b="1">
                <a:solidFill>
                  <a:srgbClr val="0070C0"/>
                </a:solidFill>
                <a:latin typeface="微软雅黑" panose="020B0503020204020204" charset="-122"/>
                <a:ea typeface="微软雅黑" panose="020B0503020204020204" charset="-122"/>
                <a:sym typeface="+mn-ea"/>
              </a:rPr>
              <a:t>17%</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40.08</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客户建档率低，价值贡献主要靠带项目</a:t>
            </a:r>
            <a:r>
              <a:rPr lang="zh-CN" altLang="en-US" sz="1200" b="1" u="sng" dirty="0">
                <a:solidFill>
                  <a:srgbClr val="0070C0"/>
                </a:solidFill>
                <a:latin typeface="微软雅黑" panose="020B0503020204020204" charset="-122"/>
                <a:ea typeface="微软雅黑" panose="020B0503020204020204" charset="-122"/>
              </a:rPr>
              <a:t>拉动</a:t>
            </a:r>
            <a:endParaRPr lang="zh-CN" altLang="en-US" sz="1200" b="1" u="sng" dirty="0">
              <a:solidFill>
                <a:srgbClr val="0070C0"/>
              </a:solidFill>
              <a:latin typeface="微软雅黑" panose="020B0503020204020204" charset="-122"/>
              <a:ea typeface="微软雅黑" panose="020B0503020204020204" charset="-122"/>
            </a:endParaRPr>
          </a:p>
        </p:txBody>
      </p:sp>
      <p:graphicFrame>
        <p:nvGraphicFramePr>
          <p:cNvPr id="8" name="表格 7"/>
          <p:cNvGraphicFramePr/>
          <p:nvPr>
            <p:custDataLst>
              <p:tags r:id="rId6"/>
            </p:custDataLst>
          </p:nvPr>
        </p:nvGraphicFramePr>
        <p:xfrm>
          <a:off x="420370" y="4645025"/>
          <a:ext cx="5633085" cy="1892300"/>
        </p:xfrm>
        <a:graphic>
          <a:graphicData uri="http://schemas.openxmlformats.org/drawingml/2006/table">
            <a:tbl>
              <a:tblPr firstRow="1" bandRow="1">
                <a:tableStyleId>{7DF18680-E054-41AD-8BC1-D1AEF772440D}</a:tableStyleId>
              </a:tblPr>
              <a:tblGrid>
                <a:gridCol w="1106170"/>
                <a:gridCol w="459740"/>
                <a:gridCol w="524510"/>
                <a:gridCol w="603885"/>
                <a:gridCol w="615315"/>
                <a:gridCol w="535305"/>
                <a:gridCol w="605155"/>
                <a:gridCol w="538480"/>
                <a:gridCol w="644525"/>
              </a:tblGrid>
              <a:tr h="378460">
                <a:tc>
                  <a:txBody>
                    <a:bodyPr/>
                    <a:p>
                      <a:pPr indent="0" algn="ctr">
                        <a:buNone/>
                      </a:pPr>
                      <a:r>
                        <a:rPr lang="zh-CN" sz="1000">
                          <a:latin typeface="微软雅黑" panose="020B0503020204020204" charset="-122"/>
                          <a:ea typeface="微软雅黑" panose="020B0503020204020204" charset="-122"/>
                        </a:rPr>
                        <a:t>重点目标行业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保障</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党政</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互联网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交通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旅游</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制造</a:t>
                      </a:r>
                      <a:endParaRPr lang="zh-CN"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教育</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治理</a:t>
                      </a:r>
                      <a:endParaRPr lang="zh-CN" altLang="en-US" sz="1000">
                        <a:latin typeface="微软雅黑" panose="020B0503020204020204" charset="-122"/>
                        <a:ea typeface="微软雅黑" panose="020B0503020204020204" charset="-122"/>
                      </a:endParaRPr>
                    </a:p>
                  </a:txBody>
                  <a:tcPr marL="12700" marR="12700" marT="12700" vert="horz" anchor="ctr" anchorCtr="0"/>
                </a:tc>
              </a:tr>
              <a:tr h="378460">
                <a:tc>
                  <a:txBody>
                    <a:bodyPr/>
                    <a:p>
                      <a:pPr indent="0" algn="ctr">
                        <a:buNone/>
                      </a:pPr>
                      <a:r>
                        <a:rPr lang="zh-CN" sz="1000">
                          <a:latin typeface="微软雅黑" panose="020B0503020204020204" charset="-122"/>
                          <a:ea typeface="微软雅黑" panose="020B0503020204020204" charset="-122"/>
                        </a:rPr>
                        <a:t>目标市场规模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88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992</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1179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55</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51</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1790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351</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450</a:t>
                      </a:r>
                      <a:endParaRPr lang="en-US" altLang="en-US" sz="1000">
                        <a:latin typeface="微软雅黑" panose="020B0503020204020204" charset="-122"/>
                        <a:ea typeface="微软雅黑" panose="020B0503020204020204" charset="-122"/>
                      </a:endParaRPr>
                    </a:p>
                  </a:txBody>
                  <a:tcPr marL="12700" marR="12700" marT="12700" vert="horz" anchor="ctr" anchorCtr="0"/>
                </a:tc>
              </a:tr>
              <a:tr h="378460">
                <a:tc>
                  <a:txBody>
                    <a:bodyPr/>
                    <a:p>
                      <a:pPr indent="0" algn="ctr">
                        <a:buNone/>
                      </a:pPr>
                      <a:r>
                        <a:rPr lang="zh-CN" altLang="en-US" sz="1000" b="1">
                          <a:solidFill>
                            <a:srgbClr val="FF0000"/>
                          </a:solidFill>
                          <a:latin typeface="微软雅黑" panose="020B0503020204020204" charset="-122"/>
                          <a:ea typeface="微软雅黑" panose="020B0503020204020204" charset="-122"/>
                        </a:rPr>
                        <a:t>建档率</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61%</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98%</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57%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64%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70%</a:t>
                      </a:r>
                      <a:endParaRPr lang="en-US" altLang="en-US" sz="1000">
                        <a:latin typeface="微软雅黑" panose="020B0503020204020204" charset="-122"/>
                        <a:ea typeface="微软雅黑" panose="020B0503020204020204" charset="-122"/>
                      </a:endParaRPr>
                    </a:p>
                  </a:txBody>
                  <a:tcPr marL="12700" marR="12700" marT="12700" vert="horz" anchor="ctr" anchorCtr="0"/>
                </a:tc>
              </a:tr>
              <a:tr h="378460">
                <a:tc>
                  <a:txBody>
                    <a:bodyPr/>
                    <a:p>
                      <a:pPr indent="0" algn="ctr">
                        <a:buNone/>
                      </a:pPr>
                      <a:r>
                        <a:rPr lang="zh-CN" sz="1000" b="0">
                          <a:solidFill>
                            <a:schemeClr val="tx1"/>
                          </a:solidFill>
                          <a:latin typeface="微软雅黑" panose="020B0503020204020204" charset="-122"/>
                          <a:ea typeface="微软雅黑" panose="020B0503020204020204" charset="-122"/>
                        </a:rPr>
                        <a:t>本地渗透率</a:t>
                      </a:r>
                      <a:endParaRPr lang="zh-CN"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14%</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0">
                          <a:solidFill>
                            <a:schemeClr val="tx1"/>
                          </a:solidFill>
                          <a:latin typeface="微软雅黑" panose="020B0503020204020204" charset="-122"/>
                          <a:ea typeface="微软雅黑" panose="020B0503020204020204" charset="-122"/>
                        </a:rPr>
                        <a:t>13%</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0">
                          <a:solidFill>
                            <a:schemeClr val="tx1"/>
                          </a:solidFill>
                          <a:latin typeface="微软雅黑" panose="020B0503020204020204" charset="-122"/>
                          <a:ea typeface="微软雅黑" panose="020B0503020204020204" charset="-122"/>
                        </a:rPr>
                        <a:t>22%</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0">
                          <a:solidFill>
                            <a:schemeClr val="tx1"/>
                          </a:solidFill>
                          <a:latin typeface="微软雅黑" panose="020B0503020204020204" charset="-122"/>
                          <a:ea typeface="微软雅黑" panose="020B0503020204020204" charset="-122"/>
                        </a:rPr>
                        <a:t>22%</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b="0">
                          <a:solidFill>
                            <a:schemeClr val="tx1"/>
                          </a:solidFill>
                          <a:latin typeface="微软雅黑" panose="020B0503020204020204" charset="-122"/>
                          <a:ea typeface="微软雅黑" panose="020B0503020204020204" charset="-122"/>
                        </a:rPr>
                        <a:t>20%</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9%</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14%</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r>
              <a:tr h="378460">
                <a:tc>
                  <a:txBody>
                    <a:bodyPr/>
                    <a:p>
                      <a:pPr indent="0" algn="ctr">
                        <a:buNone/>
                      </a:pPr>
                      <a:r>
                        <a:rPr lang="zh-CN" altLang="en-US" sz="1000" b="1">
                          <a:solidFill>
                            <a:srgbClr val="FF0000"/>
                          </a:solidFill>
                          <a:latin typeface="微软雅黑" panose="020B0503020204020204" charset="-122"/>
                          <a:ea typeface="微软雅黑" panose="020B0503020204020204" charset="-122"/>
                        </a:rPr>
                        <a:t>平均贡献</a:t>
                      </a:r>
                      <a:r>
                        <a:rPr lang="en-US" altLang="zh-CN" sz="1000" b="1">
                          <a:solidFill>
                            <a:srgbClr val="FF0000"/>
                          </a:solidFill>
                          <a:latin typeface="微软雅黑" panose="020B0503020204020204" charset="-122"/>
                          <a:ea typeface="微软雅黑" panose="020B0503020204020204" charset="-122"/>
                        </a:rPr>
                        <a:t>/</a:t>
                      </a:r>
                      <a:r>
                        <a:rPr lang="zh-CN" altLang="en-US" sz="1000" b="1">
                          <a:solidFill>
                            <a:srgbClr val="FF0000"/>
                          </a:solidFill>
                          <a:latin typeface="微软雅黑" panose="020B0503020204020204" charset="-122"/>
                          <a:ea typeface="微软雅黑" panose="020B0503020204020204" charset="-122"/>
                        </a:rPr>
                        <a:t>万元</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0.06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233.57</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1.55</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298.91</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0.84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5.69</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0.60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0">
                          <a:solidFill>
                            <a:schemeClr val="tx1"/>
                          </a:solidFill>
                          <a:latin typeface="微软雅黑" panose="020B0503020204020204" charset="-122"/>
                          <a:ea typeface="微软雅黑" panose="020B0503020204020204" charset="-122"/>
                        </a:rPr>
                        <a:t>54.10</a:t>
                      </a:r>
                      <a:endParaRPr lang="en-US" altLang="en-US" sz="1000" b="0">
                        <a:solidFill>
                          <a:schemeClr val="tx1"/>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3" name="矩形 12"/>
          <p:cNvSpPr/>
          <p:nvPr>
            <p:custDataLst>
              <p:tags r:id="rId7"/>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8"/>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9"/>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0"/>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5590"/>
          </a:xfrm>
          <a:prstGeom prst="rect">
            <a:avLst/>
          </a:prstGeom>
          <a:noFill/>
        </p:spPr>
        <p:txBody>
          <a:bodyPr wrap="square" rtlCol="0">
            <a:spAutoFit/>
          </a:bodyPr>
          <a:p>
            <a:pPr algn="ctr"/>
            <a:r>
              <a:rPr lang="en-US" altLang="zh-CN" sz="1200" b="1" u="sng" dirty="0">
                <a:solidFill>
                  <a:srgbClr val="0070C0"/>
                </a:solidFill>
                <a:latin typeface="微软雅黑" panose="020B0503020204020204" charset="-122"/>
                <a:ea typeface="微软雅黑" panose="020B0503020204020204" charset="-122"/>
              </a:rPr>
              <a:t>IT</a:t>
            </a:r>
            <a:r>
              <a:rPr lang="zh-CN" altLang="en-US" sz="1200" b="1" u="sng" dirty="0">
                <a:solidFill>
                  <a:srgbClr val="0070C0"/>
                </a:solidFill>
                <a:latin typeface="微软雅黑" panose="020B0503020204020204" charset="-122"/>
                <a:ea typeface="微软雅黑" panose="020B0503020204020204" charset="-122"/>
              </a:rPr>
              <a:t>软件业、高端制备制造、港口贸易优势</a:t>
            </a:r>
            <a:r>
              <a:rPr lang="zh-CN" altLang="en-US" sz="1200" b="1" u="sng" dirty="0">
                <a:solidFill>
                  <a:srgbClr val="0070C0"/>
                </a:solidFill>
                <a:latin typeface="微软雅黑" panose="020B0503020204020204" charset="-122"/>
                <a:ea typeface="微软雅黑" panose="020B0503020204020204" charset="-122"/>
              </a:rPr>
              <a:t>突出</a:t>
            </a:r>
            <a:endParaRPr lang="zh-CN" altLang="en-US" sz="1200" b="1" u="sng" dirty="0">
              <a:solidFill>
                <a:srgbClr val="0070C0"/>
              </a:solidFill>
              <a:latin typeface="微软雅黑" panose="020B0503020204020204" charset="-122"/>
              <a:ea typeface="微软雅黑" panose="020B0503020204020204" charset="-122"/>
            </a:endParaRPr>
          </a:p>
        </p:txBody>
      </p:sp>
      <p:sp>
        <p:nvSpPr>
          <p:cNvPr id="20" name="文本框 19"/>
          <p:cNvSpPr txBox="1"/>
          <p:nvPr/>
        </p:nvSpPr>
        <p:spPr>
          <a:xfrm>
            <a:off x="231775" y="2263140"/>
            <a:ext cx="3145155"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互联网：</a:t>
            </a:r>
            <a:r>
              <a:rPr lang="zh-CN" sz="1100" b="1" kern="0" dirty="0" smtClean="0">
                <a:latin typeface="微软雅黑" panose="020B0503020204020204" charset="-122"/>
                <a:ea typeface="微软雅黑" panose="020B0503020204020204" charset="-122"/>
                <a:cs typeface="微软雅黑" panose="020B0503020204020204" charset="-122"/>
                <a:sym typeface="+mn-ea"/>
              </a:rPr>
              <a:t>大连高新技术产业园区（国家级）</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a:t>
            </a:r>
            <a:r>
              <a:rPr lang="zh-CN" sz="1100" b="1" kern="0" dirty="0" smtClean="0">
                <a:latin typeface="微软雅黑" panose="020B0503020204020204" charset="-122"/>
                <a:ea typeface="微软雅黑" panose="020B0503020204020204" charset="-122"/>
                <a:cs typeface="微软雅黑" panose="020B0503020204020204" charset="-122"/>
                <a:sym typeface="+mn-ea"/>
              </a:rPr>
              <a:t>中国最大船舶制造基地之一、中车大连机车全国领先</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港口贸易：</a:t>
            </a:r>
            <a:r>
              <a:rPr lang="zh-CN" sz="1100" b="1" kern="0" dirty="0" smtClean="0">
                <a:latin typeface="微软雅黑" panose="020B0503020204020204" charset="-122"/>
                <a:ea typeface="微软雅黑" panose="020B0503020204020204" charset="-122"/>
                <a:cs typeface="微软雅黑" panose="020B0503020204020204" charset="-122"/>
                <a:sym typeface="+mn-ea"/>
              </a:rPr>
              <a:t>​​大连港​​（东北亚航运中心）、自贸区大连片区</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76930" y="2355850"/>
          <a:ext cx="2676525" cy="1296035"/>
        </p:xfrm>
        <a:graphic>
          <a:graphicData uri="http://schemas.openxmlformats.org/drawingml/2006/table">
            <a:tbl>
              <a:tblPr firstRow="1" bandRow="1">
                <a:tableStyleId>{7DF18680-E054-41AD-8BC1-D1AEF772440D}</a:tableStyleId>
              </a:tblPr>
              <a:tblGrid>
                <a:gridCol w="1190625"/>
                <a:gridCol w="743585"/>
                <a:gridCol w="742315"/>
              </a:tblGrid>
              <a:tr h="463550">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互联网</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制造</a:t>
                      </a:r>
                      <a:endParaRPr lang="zh-CN" sz="1000">
                        <a:latin typeface="微软雅黑" panose="020B0503020204020204" charset="-122"/>
                        <a:ea typeface="微软雅黑" panose="020B0503020204020204" charset="-122"/>
                      </a:endParaRPr>
                    </a:p>
                  </a:txBody>
                  <a:tcPr marL="12700" marR="12700" marT="12700" vert="horz" anchor="ctr" anchorCtr="0"/>
                </a:tc>
              </a:tr>
              <a:tr h="462280">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1179</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1790</a:t>
                      </a:r>
                      <a:endParaRPr lang="en-US" altLang="en-US" sz="1000">
                        <a:latin typeface="微软雅黑" panose="020B0503020204020204" charset="-122"/>
                        <a:ea typeface="微软雅黑" panose="020B0503020204020204" charset="-122"/>
                      </a:endParaRPr>
                    </a:p>
                  </a:txBody>
                  <a:tcPr marL="12700" marR="12700" marT="12700" vert="horz" anchor="ctr" anchorCtr="0"/>
                </a:tc>
              </a:tr>
              <a:tr h="370205">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24%</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36%</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849120"/>
          <a:ext cx="5596890" cy="4848225"/>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6680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客户集中在普兰店、</a:t>
                      </a:r>
                      <a:r>
                        <a:rPr lang="zh-CN" altLang="en-US" sz="1000">
                          <a:latin typeface="微软雅黑" panose="020B0503020204020204" charset="-122"/>
                          <a:ea typeface="微软雅黑" panose="020B0503020204020204" charset="-122"/>
                        </a:rPr>
                        <a:t>金州区，产业园区渗透不足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大连公众信息产业集团有限公司（应急局危险源项目）大连盛世通达科技有限公司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咏峰（大连）科技有限公司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719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以</a:t>
                      </a:r>
                      <a:r>
                        <a:rPr lang="zh-CN" altLang="en-US" sz="1000">
                          <a:latin typeface="微软雅黑" panose="020B0503020204020204" charset="-122"/>
                          <a:ea typeface="微软雅黑" panose="020B0503020204020204" charset="-122"/>
                        </a:rPr>
                        <a:t>大连软件园为核心，以智算为切入点，集中摸排转化。</a:t>
                      </a:r>
                      <a:endParaRPr lang="zh-CN" altLang="en-US" sz="1000">
                        <a:latin typeface="微软雅黑" panose="020B0503020204020204" charset="-122"/>
                        <a:ea typeface="微软雅黑" panose="020B0503020204020204" charset="-122"/>
                      </a:endParaRPr>
                    </a:p>
                  </a:txBody>
                  <a:tcPr marL="12700" marR="12700" marT="12700" vert="horz" anchor="ctr" anchorCtr="0"/>
                </a:tc>
              </a:tr>
              <a:tr h="66802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党建综合服务</a:t>
                      </a:r>
                      <a:r>
                        <a:rPr lang="zh-CN" altLang="en-US" sz="1000">
                          <a:latin typeface="微软雅黑" panose="020B0503020204020204" charset="-122"/>
                          <a:ea typeface="微软雅黑" panose="020B0503020204020204" charset="-122"/>
                        </a:rPr>
                        <a:t>中心拓展不足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大连市旅顺口区财政局（</a:t>
                      </a:r>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a:t>
                      </a:r>
                      <a:endParaRPr lang="zh-CN" altLang="en-US" sz="1000">
                        <a:latin typeface="微软雅黑" panose="020B0503020204020204" charset="-122"/>
                        <a:ea typeface="微软雅黑" panose="020B0503020204020204" charset="-122"/>
                        <a:sym typeface="+mn-ea"/>
                      </a:endParaRPr>
                    </a:p>
                    <a:p>
                      <a:pPr indent="0" algn="ctr">
                        <a:buNone/>
                      </a:pPr>
                      <a:r>
                        <a:rPr lang="zh-CN" altLang="en-US" sz="1000">
                          <a:latin typeface="微软雅黑" panose="020B0503020204020204" charset="-122"/>
                          <a:ea typeface="微软雅黑" panose="020B0503020204020204" charset="-122"/>
                          <a:sym typeface="+mn-ea"/>
                        </a:rPr>
                        <a:t>大连市大数据中心（</a:t>
                      </a:r>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a:t>
                      </a:r>
                      <a:endParaRPr lang="zh-CN" altLang="en-US" sz="1000">
                        <a:latin typeface="微软雅黑" panose="020B0503020204020204" charset="-122"/>
                        <a:ea typeface="微软雅黑" panose="020B0503020204020204" charset="-122"/>
                        <a:sym typeface="+mn-ea"/>
                      </a:endParaRPr>
                    </a:p>
                    <a:p>
                      <a:pPr indent="0" algn="ctr">
                        <a:buNone/>
                      </a:pPr>
                      <a:r>
                        <a:rPr lang="zh-CN" altLang="en-US" sz="1000">
                          <a:latin typeface="微软雅黑" panose="020B0503020204020204" charset="-122"/>
                          <a:ea typeface="微软雅黑" panose="020B0503020204020204" charset="-122"/>
                          <a:sym typeface="+mn-ea"/>
                        </a:rPr>
                        <a:t>大连市普兰店区大数据中心（</a:t>
                      </a:r>
                      <a:r>
                        <a:rPr lang="en-US" altLang="zh-CN" sz="1000">
                          <a:latin typeface="微软雅黑" panose="020B0503020204020204" charset="-122"/>
                          <a:ea typeface="微软雅黑" panose="020B0503020204020204" charset="-122"/>
                          <a:sym typeface="+mn-ea"/>
                        </a:rPr>
                        <a:t>3</a:t>
                      </a:r>
                      <a:r>
                        <a:rPr lang="zh-CN" altLang="en-US" sz="1000">
                          <a:latin typeface="微软雅黑" panose="020B0503020204020204" charset="-122"/>
                          <a:ea typeface="微软雅黑" panose="020B0503020204020204" charset="-122"/>
                          <a:sym typeface="+mn-ea"/>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784</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a:t>
                      </a:r>
                      <a:r>
                        <a:rPr lang="zh-CN" altLang="en-US" sz="1000">
                          <a:latin typeface="微软雅黑" panose="020B0503020204020204" charset="-122"/>
                          <a:ea typeface="微软雅黑" panose="020B0503020204020204" charset="-122"/>
                        </a:rPr>
                        <a:t>财政局、大数据中心等已上云客户为标杆，在其他区县复制推广。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应急</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a:t>
                      </a:r>
                      <a:r>
                        <a:rPr lang="zh-CN" altLang="en-US" sz="1000">
                          <a:latin typeface="微软雅黑" panose="020B0503020204020204" charset="-122"/>
                          <a:ea typeface="微软雅黑" panose="020B0503020204020204" charset="-122"/>
                        </a:rPr>
                        <a:t>救援等细分领域渗透不足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大连市人民法院（</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区法院（</a:t>
                      </a:r>
                      <a:r>
                        <a:rPr lang="en-US" altLang="zh-CN" sz="1000">
                          <a:latin typeface="微软雅黑" panose="020B0503020204020204" charset="-122"/>
                          <a:ea typeface="微软雅黑" panose="020B0503020204020204" charset="-122"/>
                        </a:rPr>
                        <a:t>3</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市公安局（</a:t>
                      </a:r>
                      <a:r>
                        <a:rPr lang="en-US" altLang="zh-CN" sz="1000">
                          <a:latin typeface="微软雅黑" panose="020B0503020204020204" charset="-122"/>
                          <a:ea typeface="微软雅黑" panose="020B0503020204020204" charset="-122"/>
                        </a:rPr>
                        <a:t>4</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363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司法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应急</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消防</a:t>
                      </a:r>
                      <a:r>
                        <a:rPr lang="zh-CN" altLang="en-US" sz="1000">
                          <a:latin typeface="微软雅黑" panose="020B0503020204020204" charset="-122"/>
                          <a:ea typeface="微软雅黑" panose="020B0503020204020204" charset="-122"/>
                          <a:sym typeface="+mn-ea"/>
                        </a:rPr>
                        <a:t>救援</a:t>
                      </a:r>
                      <a:endParaRPr lang="zh-CN" altLang="en-US" sz="1000">
                        <a:latin typeface="微软雅黑" panose="020B0503020204020204" charset="-122"/>
                        <a:ea typeface="微软雅黑" panose="020B0503020204020204" charset="-122"/>
                        <a:sym typeface="+mn-ea"/>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集中在沙河口区、</a:t>
                      </a:r>
                      <a:r>
                        <a:rPr lang="zh-CN" altLang="en-US" sz="1000">
                          <a:latin typeface="微软雅黑" panose="020B0503020204020204" charset="-122"/>
                          <a:ea typeface="微软雅黑" panose="020B0503020204020204" charset="-122"/>
                        </a:rPr>
                        <a:t>庄河，市场份额低</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中车大连机车车辆有限公司辽宁金晟科技股份有限公司（甘井子）（</a:t>
                      </a:r>
                      <a:r>
                        <a:rPr lang="en-US" altLang="zh-CN" sz="1000">
                          <a:latin typeface="微软雅黑" panose="020B0503020204020204" charset="-122"/>
                          <a:ea typeface="微软雅黑" panose="020B0503020204020204" charset="-122"/>
                        </a:rPr>
                        <a:t>8</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1096</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b="0" kern="0" dirty="0" smtClean="0">
                          <a:latin typeface="微软雅黑" panose="020B0503020204020204" charset="-122"/>
                          <a:ea typeface="微软雅黑" panose="020B0503020204020204" charset="-122"/>
                          <a:cs typeface="微软雅黑" panose="020B0503020204020204" charset="-122"/>
                          <a:sym typeface="+mn-ea"/>
                        </a:rPr>
                        <a:t>集中攻坚鞍钢资源有限公司大连分公司、大连安波温泉谷实业有限公司。</a:t>
                      </a:r>
                      <a:endParaRPr lang="zh-CN" sz="1000" b="0" kern="0" dirty="0" smtClean="0">
                        <a:latin typeface="微软雅黑" panose="020B0503020204020204" charset="-122"/>
                        <a:ea typeface="微软雅黑" panose="020B0503020204020204" charset="-122"/>
                        <a:cs typeface="微软雅黑" panose="020B0503020204020204" charset="-122"/>
                        <a:sym typeface="+mn-ea"/>
                      </a:endParaRPr>
                    </a:p>
                  </a:txBody>
                  <a:tcPr marL="12700" marR="12700" marT="12700" vert="horz" anchor="ctr" anchorCtr="0"/>
                </a:tc>
              </a:tr>
              <a:tr h="513715">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dirty="0">
                          <a:latin typeface="微软雅黑" panose="020B0503020204020204" charset="-122"/>
                          <a:ea typeface="微软雅黑" panose="020B0503020204020204" charset="-122"/>
                          <a:sym typeface="+mn-ea"/>
                        </a:rPr>
                        <a:t>既有铁路资源利用率低</a:t>
                      </a:r>
                      <a:endParaRPr 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中国南方航空股份有限公司大连分公司（南航）（</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52</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主攻大连国际机场、大连公交客运集团等头部客户</a:t>
                      </a:r>
                      <a:endParaRPr lang="zh-CN" altLang="en-US" sz="1000">
                        <a:latin typeface="微软雅黑" panose="020B0503020204020204" charset="-122"/>
                        <a:ea typeface="微软雅黑" panose="020B0503020204020204" charset="-122"/>
                      </a:endParaRPr>
                    </a:p>
                  </a:txBody>
                  <a:tcPr marL="12700" marR="12700" marT="12700" vert="horz" anchor="ctr" anchorCtr="0"/>
                </a:tc>
              </a:tr>
              <a:tr h="513715">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高校、</a:t>
                      </a:r>
                      <a:r>
                        <a:rPr lang="en-US" altLang="zh-CN" sz="1000">
                          <a:latin typeface="微软雅黑" panose="020B0503020204020204" charset="-122"/>
                          <a:ea typeface="微软雅黑" panose="020B0503020204020204" charset="-122"/>
                        </a:rPr>
                        <a:t>K12</a:t>
                      </a:r>
                      <a:r>
                        <a:rPr lang="zh-CN" altLang="en-US" sz="1000">
                          <a:latin typeface="微软雅黑" panose="020B0503020204020204" charset="-122"/>
                          <a:ea typeface="微软雅黑" panose="020B0503020204020204" charset="-122"/>
                        </a:rPr>
                        <a:t>渗透均不足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大连医科大学</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大连理工大学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299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以电教室、微机室改造升级需求切入</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dirty="0">
                          <a:latin typeface="微软雅黑" panose="020B0503020204020204" charset="-122"/>
                          <a:ea typeface="微软雅黑" panose="020B0503020204020204" charset="-122"/>
                        </a:rPr>
                        <a:t>业态单一，大连仍以传统海滨观光为主，缺乏沉浸式体验项目</a:t>
                      </a:r>
                      <a:endParaRPr lang="zh-CN" altLang="en-US" sz="1000" dirty="0">
                        <a:latin typeface="微软雅黑" panose="020B0503020204020204" charset="-122"/>
                        <a:ea typeface="微软雅黑" panose="020B0503020204020204" charset="-122"/>
                      </a:endParaRPr>
                    </a:p>
                  </a:txBody>
                  <a:tcPr marL="12700" marR="12700" marT="12700" anchor="ctr"/>
                </a:tc>
                <a:tc>
                  <a:txBody>
                    <a:bodyPr/>
                    <a:p>
                      <a:pPr indent="0" algn="ctr">
                        <a:buNone/>
                      </a:pPr>
                      <a:r>
                        <a:rPr lang="zh-CN" altLang="en-US" sz="1000">
                          <a:latin typeface="微软雅黑" panose="020B0503020204020204" charset="-122"/>
                          <a:ea typeface="微软雅黑" panose="020B0503020204020204" charset="-122"/>
                        </a:rPr>
                        <a:t>大连长兴岛高尔夫度假村有限公司、大连金石滩旅游集团有限公司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大连林家山文化旅游开发有限公司、大连海昌发现王国主题公园有限公司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r>
              <a:tr h="513715">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dirty="0">
                          <a:latin typeface="微软雅黑" panose="020B0503020204020204" charset="-122"/>
                          <a:ea typeface="微软雅黑" panose="020B0503020204020204" charset="-122"/>
                          <a:sym typeface="+mn-ea"/>
                        </a:rPr>
                        <a:t>养老服务供需失衡、惠企政策落地障碍</a:t>
                      </a:r>
                      <a:endParaRPr lang="zh-CN" altLang="en-US" sz="1000" dirty="0">
                        <a:latin typeface="微软雅黑" panose="020B0503020204020204" charset="-122"/>
                        <a:ea typeface="微软雅黑" panose="020B0503020204020204" charset="-122"/>
                      </a:endParaRPr>
                    </a:p>
                  </a:txBody>
                  <a:tcPr marL="12700" marR="12700" marT="12700" anchor="ctr"/>
                </a:tc>
                <a:tc>
                  <a:txBody>
                    <a:bodyPr/>
                    <a:p>
                      <a:pPr indent="0" algn="ctr">
                        <a:buNone/>
                      </a:pPr>
                      <a:r>
                        <a:rPr lang="zh-CN" altLang="en-US" sz="1000">
                          <a:latin typeface="微软雅黑" panose="020B0503020204020204" charset="-122"/>
                          <a:ea typeface="微软雅黑" panose="020B0503020204020204" charset="-122"/>
                        </a:rPr>
                        <a:t>大连市旅顺口区民政局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旅顺口区社会福利院</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81</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主攻医保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社保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人社</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5" name="圆角矩形 4"/>
          <p:cNvSpPr/>
          <p:nvPr/>
        </p:nvSpPr>
        <p:spPr>
          <a:xfrm>
            <a:off x="457200" y="5422265"/>
            <a:ext cx="985520" cy="288290"/>
          </a:xfrm>
          <a:prstGeom prst="roundRect">
            <a:avLst/>
          </a:prstGeom>
          <a:noFill/>
          <a:ln>
            <a:solidFill>
              <a:srgbClr val="FF0000"/>
            </a:solidFill>
          </a:ln>
          <a:extLst>
            <a:ext uri="{909E8E84-426E-40DD-AFC4-6F175D3DCCD1}">
              <a14:hiddenFill xmlns:a14="http://schemas.microsoft.com/office/drawing/2010/main">
                <a:solidFill>
                  <a:srgbClr val="22A7F4"/>
                </a:solidFill>
              </a14:hiddenFill>
            </a:ext>
          </a:extLst>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2" name="圆角矩形 1"/>
          <p:cNvSpPr/>
          <p:nvPr/>
        </p:nvSpPr>
        <p:spPr>
          <a:xfrm>
            <a:off x="481330" y="6170930"/>
            <a:ext cx="985520" cy="288290"/>
          </a:xfrm>
          <a:prstGeom prst="roundRect">
            <a:avLst/>
          </a:prstGeom>
          <a:noFill/>
          <a:ln>
            <a:solidFill>
              <a:srgbClr val="FF0000"/>
            </a:solidFill>
          </a:ln>
          <a:extLst>
            <a:ext uri="{909E8E84-426E-40DD-AFC4-6F175D3DCCD1}">
              <a14:hiddenFill xmlns:a14="http://schemas.microsoft.com/office/drawing/2010/main">
                <a:solidFill>
                  <a:srgbClr val="22A7F4"/>
                </a:solidFill>
              </a14:hiddenFill>
            </a:ext>
          </a:extLst>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10629900" cy="495300"/>
          </a:xfrm>
        </p:spPr>
        <p:txBody>
          <a:bodyPr vert="horz" wrap="square" lIns="91440" tIns="45720" rIns="91440" bIns="45720" anchor="ctr" anchorCtr="0">
            <a:noAutofit/>
          </a:bodyPr>
          <a:lstStyle/>
          <a:p>
            <a:pPr algn="l" eaLnBrk="1" hangingPunct="1"/>
            <a:r>
              <a:rPr lang="zh-CN" dirty="0">
                <a:solidFill>
                  <a:schemeClr val="accent6"/>
                </a:solidFill>
              </a:rPr>
              <a:t>鞍山</a:t>
            </a:r>
            <a:r>
              <a:rPr lang="zh-CN" dirty="0"/>
              <a:t>战客上云画像：</a:t>
            </a:r>
            <a:r>
              <a:rPr lang="zh-CN" dirty="0">
                <a:sym typeface="+mn-ea"/>
              </a:rPr>
              <a:t>党政行业攻坚不足，</a:t>
            </a:r>
            <a:r>
              <a:rPr lang="zh-CN" dirty="0">
                <a:sym typeface="+mn-ea"/>
              </a:rPr>
              <a:t>行业价值挖掘不够</a:t>
            </a:r>
            <a:endParaRPr lang="zh-CN" dirty="0"/>
          </a:p>
        </p:txBody>
      </p:sp>
      <p:sp>
        <p:nvSpPr>
          <p:cNvPr id="3" name="文本框 2"/>
          <p:cNvSpPr txBox="1"/>
          <p:nvPr/>
        </p:nvSpPr>
        <p:spPr>
          <a:xfrm>
            <a:off x="280035" y="940435"/>
            <a:ext cx="11757025" cy="414020"/>
          </a:xfrm>
          <a:prstGeom prst="rect">
            <a:avLst/>
          </a:prstGeom>
          <a:noFill/>
        </p:spPr>
        <p:txBody>
          <a:bodyPr wrap="square" rtlCol="0" anchor="t">
            <a:spAutoFit/>
          </a:bodyPr>
          <a:p>
            <a:pPr marL="285750" indent="-285750">
              <a:lnSpc>
                <a:spcPct val="15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鞍山战客目标客户累计</a:t>
            </a:r>
            <a:r>
              <a:rPr lang="en-US" altLang="zh-CN" sz="1400" b="1">
                <a:solidFill>
                  <a:srgbClr val="0070C0"/>
                </a:solidFill>
                <a:latin typeface="微软雅黑" panose="020B0503020204020204" charset="-122"/>
                <a:ea typeface="微软雅黑" panose="020B0503020204020204" charset="-122"/>
                <a:sym typeface="+mn-ea"/>
              </a:rPr>
              <a:t>2954</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92.7%</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16.7%</a:t>
            </a:r>
            <a:r>
              <a:rPr lang="zh-CN" altLang="en-US" sz="1400" b="1">
                <a:solidFill>
                  <a:srgbClr val="0070C0"/>
                </a:solidFill>
                <a:latin typeface="微软雅黑" panose="020B0503020204020204" charset="-122"/>
                <a:ea typeface="微软雅黑" panose="020B0503020204020204" charset="-122"/>
                <a:sym typeface="+mn-ea"/>
              </a:rPr>
              <a:t>，贡献率</a:t>
            </a:r>
            <a:r>
              <a:rPr lang="en-US" altLang="zh-CN" sz="1400" b="1">
                <a:solidFill>
                  <a:srgbClr val="0070C0"/>
                </a:solidFill>
                <a:latin typeface="微软雅黑" panose="020B0503020204020204" charset="-122"/>
                <a:ea typeface="微软雅黑" panose="020B0503020204020204" charset="-122"/>
                <a:sym typeface="+mn-ea"/>
              </a:rPr>
              <a:t>14%</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10</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7.7</a:t>
            </a:r>
            <a:r>
              <a:rPr lang="zh-CN" altLang="en-US" sz="1400" b="1">
                <a:solidFill>
                  <a:srgbClr val="0070C0"/>
                </a:solidFill>
                <a:latin typeface="微软雅黑" panose="020B0503020204020204" charset="-122"/>
                <a:ea typeface="微软雅黑" panose="020B0503020204020204" charset="-122"/>
                <a:sym typeface="+mn-ea"/>
              </a:rPr>
              <a:t>万元。</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522730" y="4344670"/>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党政行业攻坚不足，大部分</a:t>
            </a:r>
            <a:r>
              <a:rPr lang="zh-CN" altLang="en-US" sz="1200" b="1" u="sng" dirty="0">
                <a:solidFill>
                  <a:srgbClr val="0070C0"/>
                </a:solidFill>
                <a:latin typeface="微软雅黑" panose="020B0503020204020204" charset="-122"/>
                <a:ea typeface="微软雅黑" panose="020B0503020204020204" charset="-122"/>
                <a:sym typeface="+mn-ea"/>
              </a:rPr>
              <a:t>行业价值挖掘不够</a:t>
            </a:r>
            <a:endParaRPr lang="zh-CN" altLang="en-US" sz="1200" b="1" u="sng" dirty="0">
              <a:solidFill>
                <a:srgbClr val="0070C0"/>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6"/>
            </p:custDataLst>
          </p:nvPr>
        </p:nvGraphicFramePr>
        <p:xfrm>
          <a:off x="337820" y="4692650"/>
          <a:ext cx="5807710" cy="1929630"/>
        </p:xfrm>
        <a:graphic>
          <a:graphicData uri="http://schemas.openxmlformats.org/drawingml/2006/table">
            <a:tbl>
              <a:tblPr firstRow="1" bandRow="1">
                <a:tableStyleId>{7DF18680-E054-41AD-8BC1-D1AEF772440D}</a:tableStyleId>
              </a:tblPr>
              <a:tblGrid>
                <a:gridCol w="1199515"/>
                <a:gridCol w="575945"/>
                <a:gridCol w="576055"/>
                <a:gridCol w="576000"/>
                <a:gridCol w="576000"/>
                <a:gridCol w="576000"/>
                <a:gridCol w="576000"/>
                <a:gridCol w="575945"/>
                <a:gridCol w="576055"/>
              </a:tblGrid>
              <a:tr h="489585">
                <a:tc>
                  <a:txBody>
                    <a:bodyPr/>
                    <a:p>
                      <a:pPr indent="0" algn="ctr">
                        <a:buNone/>
                      </a:pPr>
                      <a:r>
                        <a:rPr lang="zh-CN" sz="1200">
                          <a:latin typeface="微软雅黑" panose="020B0503020204020204" charset="-122"/>
                          <a:ea typeface="微软雅黑" panose="020B0503020204020204" charset="-122"/>
                        </a:rPr>
                        <a:t>重点目标行业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r>
              <a:tr h="360000">
                <a:tc>
                  <a:txBody>
                    <a:bodyPr/>
                    <a:p>
                      <a:pPr indent="0" algn="ctr">
                        <a:buNone/>
                      </a:pPr>
                      <a:r>
                        <a:rPr lang="zh-CN" altLang="en-US" sz="1200">
                          <a:latin typeface="微软雅黑" panose="020B0503020204020204" charset="-122"/>
                          <a:ea typeface="微软雅黑" panose="020B0503020204020204" charset="-122"/>
                        </a:rPr>
                        <a:t>建档率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98%</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84%</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86%</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98%</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95%</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96%</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90%</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90%</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360045">
                <a:tc>
                  <a:txBody>
                    <a:bodyPr/>
                    <a:p>
                      <a:pPr indent="0" algn="ctr">
                        <a:buNone/>
                      </a:pPr>
                      <a:r>
                        <a:rPr lang="zh-CN" sz="1200" b="0">
                          <a:solidFill>
                            <a:schemeClr val="tx1"/>
                          </a:solidFill>
                          <a:latin typeface="微软雅黑" panose="020B0503020204020204" charset="-122"/>
                          <a:ea typeface="微软雅黑" panose="020B0503020204020204" charset="-122"/>
                        </a:rPr>
                        <a:t>渗透率</a:t>
                      </a:r>
                      <a:endParaRPr lang="zh-CN"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19%</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16%</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21%</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18%</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35%</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19%</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24%</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11%</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r>
              <a:tr h="360000">
                <a:tc>
                  <a:txBody>
                    <a:bodyPr/>
                    <a:p>
                      <a:pPr indent="0" algn="ctr">
                        <a:buNone/>
                      </a:pPr>
                      <a:r>
                        <a:rPr lang="zh-CN" altLang="en-US" sz="1200">
                          <a:latin typeface="微软雅黑" panose="020B0503020204020204" charset="-122"/>
                          <a:ea typeface="微软雅黑" panose="020B0503020204020204" charset="-122"/>
                        </a:rPr>
                        <a:t>贡献率</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28%</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8%</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33%</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7%</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14%</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6%</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22%</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40%</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r>
              <a:tr h="360000">
                <a:tc>
                  <a:txBody>
                    <a:bodyPr/>
                    <a:p>
                      <a:pPr indent="0" algn="ctr">
                        <a:buNone/>
                      </a:pPr>
                      <a:r>
                        <a:rPr lang="zh-CN" altLang="en-US" sz="1200" b="1">
                          <a:solidFill>
                            <a:srgbClr val="FF0000"/>
                          </a:solidFill>
                          <a:latin typeface="微软雅黑" panose="020B0503020204020204" charset="-122"/>
                          <a:ea typeface="微软雅黑" panose="020B0503020204020204" charset="-122"/>
                        </a:rPr>
                        <a:t>平均贡献</a:t>
                      </a:r>
                      <a:r>
                        <a:rPr lang="en-US" altLang="zh-CN" sz="1200" b="1">
                          <a:solidFill>
                            <a:srgbClr val="FF0000"/>
                          </a:solidFill>
                          <a:latin typeface="微软雅黑" panose="020B0503020204020204" charset="-122"/>
                          <a:ea typeface="微软雅黑" panose="020B0503020204020204" charset="-122"/>
                        </a:rPr>
                        <a:t>/</a:t>
                      </a:r>
                      <a:r>
                        <a:rPr lang="zh-CN" altLang="en-US" sz="1200" b="1">
                          <a:solidFill>
                            <a:srgbClr val="FF0000"/>
                          </a:solidFill>
                          <a:latin typeface="微软雅黑" panose="020B0503020204020204" charset="-122"/>
                          <a:ea typeface="微软雅黑" panose="020B0503020204020204" charset="-122"/>
                        </a:rPr>
                        <a:t>万元</a:t>
                      </a:r>
                      <a:endParaRPr lang="zh-CN" altLang="en-US" sz="12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12.9</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0.3</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0.5</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1.2</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chemeClr val="tx1"/>
                          </a:solidFill>
                          <a:latin typeface="微软雅黑" panose="020B0503020204020204" charset="-122"/>
                          <a:ea typeface="微软雅黑" panose="020B0503020204020204" charset="-122"/>
                        </a:rPr>
                        <a:t>254.7</a:t>
                      </a:r>
                      <a:endParaRPr lang="en-US" altLang="en-US" sz="1200" b="0">
                        <a:solidFill>
                          <a:schemeClr val="tx1"/>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1.9</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6.5</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200" b="0">
                          <a:solidFill>
                            <a:srgbClr val="FF0000"/>
                          </a:solidFill>
                          <a:latin typeface="微软雅黑" panose="020B0503020204020204" charset="-122"/>
                          <a:ea typeface="微软雅黑" panose="020B0503020204020204" charset="-122"/>
                        </a:rPr>
                        <a:t>0.4</a:t>
                      </a:r>
                      <a:endParaRPr lang="en-US" altLang="en-US" sz="1200" b="0">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13" name="矩形 12"/>
          <p:cNvSpPr/>
          <p:nvPr>
            <p:custDataLst>
              <p:tags r:id="rId7"/>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8"/>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9"/>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10"/>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钢铁制造主导地位突出，</a:t>
            </a:r>
            <a:r>
              <a:rPr lang="zh-CN" altLang="en-US" sz="1200" b="1" u="sng" dirty="0">
                <a:solidFill>
                  <a:srgbClr val="0070C0"/>
                </a:solidFill>
                <a:latin typeface="微软雅黑" panose="020B0503020204020204" charset="-122"/>
                <a:ea typeface="微软雅黑" panose="020B0503020204020204" charset="-122"/>
                <a:sym typeface="+mn-ea"/>
              </a:rPr>
              <a:t>旅游业发展</a:t>
            </a:r>
            <a:r>
              <a:rPr lang="zh-CN" altLang="en-US" sz="1200" b="1" u="sng" dirty="0">
                <a:solidFill>
                  <a:srgbClr val="0070C0"/>
                </a:solidFill>
                <a:latin typeface="微软雅黑" panose="020B0503020204020204" charset="-122"/>
                <a:ea typeface="微软雅黑" panose="020B0503020204020204" charset="-122"/>
                <a:sym typeface="+mn-ea"/>
              </a:rPr>
              <a:t>优势显著</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247900"/>
            <a:ext cx="2877820"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a:t>
            </a:r>
            <a:r>
              <a:rPr lang="zh-CN"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头部企业</a:t>
            </a:r>
            <a:r>
              <a:rPr lang="en-US" altLang="zh-CN" sz="1100" b="1" kern="0" dirty="0" smtClean="0">
                <a:latin typeface="微软雅黑" panose="020B0503020204020204" charset="-122"/>
                <a:ea typeface="微软雅黑" panose="020B0503020204020204" charset="-122"/>
                <a:cs typeface="微软雅黑" panose="020B0503020204020204" charset="-122"/>
                <a:sym typeface="+mn-ea"/>
              </a:rPr>
              <a:t>鞍钢</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集团、</a:t>
            </a:r>
            <a:r>
              <a:rPr sz="1100" b="1" kern="0" dirty="0" smtClean="0">
                <a:latin typeface="微软雅黑" panose="020B0503020204020204" charset="-122"/>
                <a:ea typeface="微软雅黑" panose="020B0503020204020204" charset="-122"/>
                <a:cs typeface="微软雅黑" panose="020B0503020204020204" charset="-122"/>
                <a:sym typeface="+mn-ea"/>
              </a:rPr>
              <a:t>炼铁、炼钢、轧钢、钢材深加工等完整产业链条</a:t>
            </a:r>
            <a:endParaRPr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旅游：</a:t>
            </a:r>
            <a:r>
              <a:rPr lang="zh-CN" sz="1100" b="1" kern="0" dirty="0" smtClean="0">
                <a:latin typeface="微软雅黑" panose="020B0503020204020204" charset="-122"/>
                <a:ea typeface="微软雅黑" panose="020B0503020204020204" charset="-122"/>
                <a:cs typeface="微软雅黑" panose="020B0503020204020204" charset="-122"/>
                <a:sym typeface="+mn-ea"/>
              </a:rPr>
              <a:t>千山风景区</a:t>
            </a:r>
            <a:endParaRPr lang="zh-CN"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采矿：</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后英集团、宝得钢铁集团、恒盛铸业集团</a:t>
            </a:r>
            <a:endParaRPr lang="en-US" sz="1100" b="1" kern="0" dirty="0" smtClean="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28545"/>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采矿</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673</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456</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a:latin typeface="微软雅黑" panose="020B0503020204020204" charset="-122"/>
                          <a:ea typeface="微软雅黑" panose="020B0503020204020204" charset="-122"/>
                        </a:rPr>
                        <a:t>63</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9%</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10%</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17%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nvGraphicFramePr>
        <p:xfrm>
          <a:off x="6377940" y="1849120"/>
          <a:ext cx="5596890" cy="4825365"/>
        </p:xfrm>
        <a:graphic>
          <a:graphicData uri="http://schemas.openxmlformats.org/drawingml/2006/table">
            <a:tbl>
              <a:tblPr firstRow="1" bandRow="1">
                <a:tableStyleId>{7DF18680-E054-41AD-8BC1-D1AEF772440D}</a:tableStyleId>
              </a:tblPr>
              <a:tblGrid>
                <a:gridCol w="521335"/>
                <a:gridCol w="1247775"/>
                <a:gridCol w="1639570"/>
                <a:gridCol w="709295"/>
                <a:gridCol w="1478915"/>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建档客户中云智产品渗透不足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辽宁千山智能科技有限公司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鞍钢集团自动化有限公司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205</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聚焦鞍山数字产业园、工业互联网产业，重点客户摸排走访，提高客户粘性</a:t>
                      </a:r>
                      <a:endParaRPr lang="zh-CN" altLang="en-US" sz="1000">
                        <a:latin typeface="微软雅黑" panose="020B0503020204020204" charset="-122"/>
                        <a:ea typeface="微软雅黑" panose="020B0503020204020204" charset="-122"/>
                      </a:endParaRPr>
                    </a:p>
                  </a:txBody>
                  <a:tcPr marL="12700" marR="12700" marT="12700" vert="horz" anchor="ctr" anchorCtr="0"/>
                </a:tc>
              </a:tr>
              <a:tr h="51943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5</a:t>
                      </a:r>
                      <a:r>
                        <a:rPr lang="zh-CN" altLang="en-US" sz="1000">
                          <a:latin typeface="微软雅黑" panose="020B0503020204020204" charset="-122"/>
                          <a:ea typeface="微软雅黑" panose="020B0503020204020204" charset="-122"/>
                        </a:rPr>
                        <a:t>家党政客户有收入贡献，客户建档率不足，云产品渗透不够</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税务局、县营商环境建设局、县卫生健康局</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456</a:t>
                      </a:r>
                      <a:r>
                        <a:rPr lang="zh-CN" altLang="en-US" sz="1000">
                          <a:solidFill>
                            <a:srgbClr val="FF0000"/>
                          </a:solidFill>
                          <a:latin typeface="微软雅黑" panose="020B0503020204020204" charset="-122"/>
                          <a:ea typeface="微软雅黑" panose="020B0503020204020204" charset="-122"/>
                          <a:sym typeface="+mn-ea"/>
                        </a:rPr>
                        <a:t>家</a:t>
                      </a:r>
                      <a:endParaRPr lang="en-US" altLang="zh-CN"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以智算热点为契机，全量走访大数据局、市政府等</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环境保护局、公安、水利、法院渗透不足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鞍山市交通运输综合行政执法队、鞍山市中级人民法院</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243</a:t>
                      </a:r>
                      <a:r>
                        <a:rPr lang="zh-CN" altLang="en-US" sz="1000">
                          <a:solidFill>
                            <a:srgbClr val="FF0000"/>
                          </a:solidFill>
                          <a:latin typeface="微软雅黑" panose="020B0503020204020204" charset="-122"/>
                          <a:ea typeface="微软雅黑" panose="020B0503020204020204" charset="-122"/>
                          <a:sym typeface="+mn-ea"/>
                        </a:rPr>
                        <a:t>家</a:t>
                      </a:r>
                      <a:endParaRPr lang="en-US" altLang="zh-CN"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公安、水利、法院</a:t>
                      </a:r>
                      <a:endParaRPr lang="en-US" altLang="zh-CN"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建档客户的渗透率和贡献价值均不足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聚龙股份有限公司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鞍山中特新材料科技有限公司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673</a:t>
                      </a:r>
                      <a:r>
                        <a:rPr lang="zh-CN" altLang="en-US" sz="1000">
                          <a:solidFill>
                            <a:srgbClr val="FF0000"/>
                          </a:solidFill>
                          <a:latin typeface="微软雅黑" panose="020B0503020204020204" charset="-122"/>
                          <a:ea typeface="微软雅黑" panose="020B0503020204020204" charset="-122"/>
                          <a:sym typeface="+mn-ea"/>
                        </a:rPr>
                        <a:t>家</a:t>
                      </a:r>
                      <a:endParaRPr lang="en-US" altLang="zh-CN"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b="0">
                          <a:latin typeface="微软雅黑" panose="020B0503020204020204" charset="-122"/>
                          <a:ea typeface="微软雅黑" panose="020B0503020204020204" charset="-122"/>
                        </a:rPr>
                        <a:t>集中攻坚海城市制造类客户</a:t>
                      </a:r>
                      <a:endParaRPr lang="zh-CN" altLang="en-US" sz="1000" b="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仅渗透</a:t>
                      </a:r>
                      <a:r>
                        <a:rPr lang="en-US" altLang="zh-CN" sz="1000">
                          <a:latin typeface="微软雅黑" panose="020B0503020204020204" charset="-122"/>
                          <a:ea typeface="微软雅黑" panose="020B0503020204020204" charset="-122"/>
                        </a:rPr>
                        <a:t>4</a:t>
                      </a:r>
                      <a:r>
                        <a:rPr lang="zh-CN" altLang="en-US" sz="1000">
                          <a:latin typeface="微软雅黑" panose="020B0503020204020204" charset="-122"/>
                          <a:ea typeface="微软雅黑" panose="020B0503020204020204" charset="-122"/>
                        </a:rPr>
                        <a:t>家客户，</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家产生价值贡献</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鞍山市交通运输集团有限公司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21</a:t>
                      </a:r>
                      <a:r>
                        <a:rPr lang="zh-CN" altLang="en-US" sz="1000">
                          <a:solidFill>
                            <a:srgbClr val="FF0000"/>
                          </a:solidFill>
                          <a:latin typeface="微软雅黑" panose="020B0503020204020204" charset="-122"/>
                          <a:ea typeface="微软雅黑" panose="020B0503020204020204" charset="-122"/>
                          <a:sym typeface="+mn-ea"/>
                        </a:rPr>
                        <a:t>家</a:t>
                      </a:r>
                      <a:endParaRPr lang="en-US" altLang="zh-CN"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主要攻坚运输公司、交通运输集团下属企业</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学校渗透率不足，价值贡献不高</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鞍山市矿山高级中学</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岫岩满族自治县实验小学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171</a:t>
                      </a:r>
                      <a:r>
                        <a:rPr lang="zh-CN" altLang="en-US" sz="1000">
                          <a:solidFill>
                            <a:srgbClr val="FF0000"/>
                          </a:solidFill>
                          <a:latin typeface="微软雅黑" panose="020B0503020204020204" charset="-122"/>
                          <a:ea typeface="微软雅黑" panose="020B0503020204020204" charset="-122"/>
                          <a:sym typeface="+mn-ea"/>
                        </a:rPr>
                        <a:t>家</a:t>
                      </a:r>
                      <a:endParaRPr lang="en-US" altLang="zh-CN"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以电教室改造升级需求切入</a:t>
                      </a:r>
                      <a:endParaRPr lang="zh-CN" altLang="en-US" sz="1000">
                        <a:latin typeface="微软雅黑" panose="020B0503020204020204" charset="-122"/>
                        <a:ea typeface="微软雅黑" panose="020B0503020204020204" charset="-122"/>
                      </a:endParaRPr>
                    </a:p>
                  </a:txBody>
                  <a:tcPr marL="12700" marR="12700" marT="12700" vert="horz" anchor="ctr" anchorCtr="0"/>
                </a:tc>
              </a:tr>
              <a:tr h="560705">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产品价值贡献不足，产品融合不够</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辽宁千山旅游集团有限公司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鞍山石头记文化旅游发展有限公司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41</a:t>
                      </a:r>
                      <a:r>
                        <a:rPr lang="zh-CN" altLang="en-US" sz="1000">
                          <a:solidFill>
                            <a:srgbClr val="FF0000"/>
                          </a:solidFill>
                          <a:latin typeface="微软雅黑" panose="020B0503020204020204" charset="-122"/>
                          <a:ea typeface="微软雅黑" panose="020B0503020204020204" charset="-122"/>
                          <a:sym typeface="+mn-ea"/>
                        </a:rPr>
                        <a:t>家</a:t>
                      </a:r>
                      <a:endParaRPr lang="en-US" altLang="zh-CN"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以千山风景区为标杆，复制推广</a:t>
                      </a:r>
                      <a:endParaRPr lang="zh-CN" altLang="en-US" sz="1000">
                        <a:latin typeface="微软雅黑" panose="020B0503020204020204" charset="-122"/>
                        <a:ea typeface="微软雅黑" panose="020B0503020204020204" charset="-122"/>
                      </a:endParaRPr>
                    </a:p>
                  </a:txBody>
                  <a:tcPr marL="12700" marR="12700" marT="12700" vert="horz" anchor="ctr" anchorCtr="0"/>
                </a:tc>
              </a:tr>
              <a:tr h="561340">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客户渗透不足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鞍山市千山区人力资源和社会保障服务中心</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51</a:t>
                      </a:r>
                      <a:r>
                        <a:rPr lang="zh-CN" altLang="en-US" sz="1000">
                          <a:solidFill>
                            <a:srgbClr val="FF0000"/>
                          </a:solidFill>
                          <a:latin typeface="微软雅黑" panose="020B0503020204020204" charset="-122"/>
                          <a:ea typeface="微软雅黑" panose="020B0503020204020204" charset="-122"/>
                          <a:sym typeface="+mn-ea"/>
                        </a:rPr>
                        <a:t>家</a:t>
                      </a:r>
                      <a:endParaRPr lang="en-US" altLang="zh-CN"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加强各区人力资源、社会保障、退休等部门走访</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sp>
        <p:nvSpPr>
          <p:cNvPr id="5" name="圆角矩形 4"/>
          <p:cNvSpPr/>
          <p:nvPr/>
        </p:nvSpPr>
        <p:spPr>
          <a:xfrm>
            <a:off x="422910" y="6215277"/>
            <a:ext cx="985520" cy="396446"/>
          </a:xfrm>
          <a:prstGeom prst="roundRect">
            <a:avLst/>
          </a:prstGeom>
          <a:noFill/>
          <a:ln>
            <a:solidFill>
              <a:srgbClr val="FF0000"/>
            </a:solidFill>
          </a:ln>
          <a:extLst>
            <a:ext uri="{909E8E84-426E-40DD-AFC4-6F175D3DCCD1}">
              <a14:hiddenFill xmlns:a14="http://schemas.microsoft.com/office/drawing/2010/main">
                <a:solidFill>
                  <a:srgbClr val="22A7F4"/>
                </a:solidFill>
              </a14:hiddenFill>
            </a:ext>
          </a:extLst>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4" name="圆角矩形 3"/>
          <p:cNvSpPr/>
          <p:nvPr/>
        </p:nvSpPr>
        <p:spPr>
          <a:xfrm>
            <a:off x="2122170" y="4707890"/>
            <a:ext cx="577215" cy="1931035"/>
          </a:xfrm>
          <a:prstGeom prst="roundRect">
            <a:avLst/>
          </a:prstGeom>
          <a:noFill/>
          <a:ln>
            <a:solidFill>
              <a:srgbClr val="FF0000"/>
            </a:solidFill>
          </a:ln>
          <a:extLst>
            <a:ext uri="{909E8E84-426E-40DD-AFC4-6F175D3DCCD1}">
              <a14:hiddenFill xmlns:a14="http://schemas.microsoft.com/office/drawing/2010/main">
                <a:solidFill>
                  <a:srgbClr val="22A7F4"/>
                </a:solidFill>
              </a14:hiddenFill>
            </a:ext>
          </a:extLst>
        </p:spPr>
        <p:txBody>
          <a:bodyPr wrap="square" rtlCol="0" anchor="ctr">
            <a:spAutoFit/>
          </a:bodyPr>
          <a:p>
            <a:pPr algn="ctr"/>
            <a:endParaRPr lang="zh-CN" altLang="en-US" b="1" dirty="0">
              <a:solidFill>
                <a:schemeClr val="bg1"/>
              </a:solidFill>
              <a:latin typeface="微软雅黑" panose="020B0503020204020204" charset="-122"/>
              <a:ea typeface="微软雅黑" panose="020B050302020402020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77946" y="906819"/>
            <a:ext cx="11635047" cy="5917526"/>
            <a:chOff x="845" y="696"/>
            <a:chExt cx="13057" cy="7255"/>
          </a:xfrm>
        </p:grpSpPr>
        <p:sp>
          <p:nvSpPr>
            <p:cNvPr id="19" name="文本框 18"/>
            <p:cNvSpPr txBox="1"/>
            <p:nvPr>
              <p:custDataLst>
                <p:tags r:id="rId1"/>
              </p:custDataLst>
            </p:nvPr>
          </p:nvSpPr>
          <p:spPr>
            <a:xfrm>
              <a:off x="12907" y="954"/>
              <a:ext cx="995" cy="262"/>
            </a:xfrm>
            <a:prstGeom prst="rect">
              <a:avLst/>
            </a:prstGeom>
            <a:noFill/>
          </p:spPr>
          <p:txBody>
            <a:bodyPr wrap="square" rtlCol="0">
              <a:spAutoFit/>
            </a:bodyPr>
            <a:lstStyle/>
            <a:p>
              <a:endParaRPr lang="en-US" altLang="zh-CN" sz="800" b="1">
                <a:solidFill>
                  <a:srgbClr val="FF0000"/>
                </a:solidFill>
                <a:latin typeface="微软雅黑" panose="020B0503020204020204" charset="-122"/>
                <a:ea typeface="微软雅黑" panose="020B0503020204020204" charset="-122"/>
              </a:endParaRPr>
            </a:p>
          </p:txBody>
        </p:sp>
        <p:sp>
          <p:nvSpPr>
            <p:cNvPr id="24" name="文本框 23"/>
            <p:cNvSpPr txBox="1"/>
            <p:nvPr>
              <p:custDataLst>
                <p:tags r:id="rId2"/>
              </p:custDataLst>
            </p:nvPr>
          </p:nvSpPr>
          <p:spPr>
            <a:xfrm>
              <a:off x="845" y="7687"/>
              <a:ext cx="12810" cy="264"/>
            </a:xfrm>
            <a:prstGeom prst="rect">
              <a:avLst/>
            </a:prstGeom>
            <a:noFill/>
          </p:spPr>
          <p:txBody>
            <a:bodyPr wrap="square" rtlCol="0" anchor="t">
              <a:spAutoFit/>
            </a:bodyPr>
            <a:lstStyle/>
            <a:p>
              <a:endParaRPr lang="zh-CN" altLang="en-US" sz="800" dirty="0">
                <a:solidFill>
                  <a:schemeClr val="tx1"/>
                </a:solidFill>
                <a:latin typeface="微软雅黑" panose="020B0503020204020204" charset="-122"/>
                <a:ea typeface="微软雅黑" panose="020B0503020204020204" charset="-122"/>
                <a:cs typeface="微软雅黑" panose="020B0503020204020204" charset="-122"/>
              </a:endParaRPr>
            </a:p>
          </p:txBody>
        </p:sp>
        <p:cxnSp>
          <p:nvCxnSpPr>
            <p:cNvPr id="25" name="直接连接符 24"/>
            <p:cNvCxnSpPr/>
            <p:nvPr>
              <p:custDataLst>
                <p:tags r:id="rId3"/>
              </p:custDataLst>
            </p:nvPr>
          </p:nvCxnSpPr>
          <p:spPr>
            <a:xfrm>
              <a:off x="960" y="696"/>
              <a:ext cx="10200" cy="0"/>
            </a:xfrm>
            <a:prstGeom prst="line">
              <a:avLst/>
            </a:prstGeom>
          </p:spPr>
          <p:style>
            <a:lnRef idx="1">
              <a:schemeClr val="accent5"/>
            </a:lnRef>
            <a:fillRef idx="0">
              <a:schemeClr val="accent5"/>
            </a:fillRef>
            <a:effectRef idx="0">
              <a:schemeClr val="accent5"/>
            </a:effectRef>
            <a:fontRef idx="minor">
              <a:schemeClr val="tx1"/>
            </a:fontRef>
          </p:style>
        </p:cxnSp>
      </p:grpSp>
      <p:sp>
        <p:nvSpPr>
          <p:cNvPr id="7" name="标题 2"/>
          <p:cNvSpPr>
            <a:spLocks noGrp="1"/>
          </p:cNvSpPr>
          <p:nvPr>
            <p:ph type="title"/>
          </p:nvPr>
        </p:nvSpPr>
        <p:spPr>
          <a:xfrm>
            <a:off x="523240" y="316230"/>
            <a:ext cx="9177020" cy="495300"/>
          </a:xfrm>
        </p:spPr>
        <p:txBody>
          <a:bodyPr vert="horz" wrap="square" lIns="91440" tIns="45720" rIns="91440" bIns="45720" anchor="ctr" anchorCtr="0">
            <a:noAutofit/>
          </a:bodyPr>
          <a:lstStyle/>
          <a:p>
            <a:pPr algn="l" eaLnBrk="1" hangingPunct="1"/>
            <a:r>
              <a:rPr lang="zh-CN" dirty="0">
                <a:solidFill>
                  <a:schemeClr val="accent6"/>
                </a:solidFill>
              </a:rPr>
              <a:t>抚顺</a:t>
            </a:r>
            <a:r>
              <a:rPr lang="zh-CN" dirty="0"/>
              <a:t>战客上云画像：云产品</a:t>
            </a:r>
            <a:r>
              <a:rPr lang="zh-CN" dirty="0">
                <a:sym typeface="+mn-ea"/>
              </a:rPr>
              <a:t>渗透率较高，但客户贡献较低</a:t>
            </a:r>
            <a:endParaRPr lang="zh-CN" dirty="0"/>
          </a:p>
        </p:txBody>
      </p:sp>
      <p:sp>
        <p:nvSpPr>
          <p:cNvPr id="3" name="文本框 2"/>
          <p:cNvSpPr txBox="1"/>
          <p:nvPr/>
        </p:nvSpPr>
        <p:spPr>
          <a:xfrm>
            <a:off x="-81915" y="895985"/>
            <a:ext cx="12373610" cy="485140"/>
          </a:xfrm>
          <a:prstGeom prst="rect">
            <a:avLst/>
          </a:prstGeom>
          <a:noFill/>
        </p:spPr>
        <p:txBody>
          <a:bodyPr wrap="square" rtlCol="0" anchor="t">
            <a:noAutofit/>
          </a:bodyPr>
          <a:p>
            <a:pPr marL="285750" indent="-285750" fontAlgn="auto">
              <a:lnSpc>
                <a:spcPct val="100000"/>
              </a:lnSpc>
              <a:buClrTx/>
              <a:buSzTx/>
              <a:buFont typeface="Wingdings" panose="05000000000000000000" charset="0"/>
              <a:buChar char="Ø"/>
            </a:pPr>
            <a:r>
              <a:rPr lang="zh-CN" sz="1400" b="1">
                <a:solidFill>
                  <a:srgbClr val="0070C0"/>
                </a:solidFill>
                <a:latin typeface="微软雅黑" panose="020B0503020204020204" charset="-122"/>
                <a:ea typeface="微软雅黑" panose="020B0503020204020204" charset="-122"/>
                <a:sym typeface="+mn-ea"/>
              </a:rPr>
              <a:t>抚顺战客目标客户累计</a:t>
            </a:r>
            <a:r>
              <a:rPr lang="en-US" altLang="zh-CN" sz="1400" b="1">
                <a:solidFill>
                  <a:srgbClr val="0070C0"/>
                </a:solidFill>
                <a:latin typeface="微软雅黑" panose="020B0503020204020204" charset="-122"/>
                <a:ea typeface="微软雅黑" panose="020B0503020204020204" charset="-122"/>
                <a:sym typeface="+mn-ea"/>
              </a:rPr>
              <a:t>2019</a:t>
            </a:r>
            <a:r>
              <a:rPr lang="zh-CN" altLang="en-US" sz="1400" b="1">
                <a:solidFill>
                  <a:srgbClr val="0070C0"/>
                </a:solidFill>
                <a:latin typeface="微软雅黑" panose="020B0503020204020204" charset="-122"/>
                <a:ea typeface="微软雅黑" panose="020B0503020204020204" charset="-122"/>
                <a:sym typeface="+mn-ea"/>
              </a:rPr>
              <a:t>户，建档率</a:t>
            </a:r>
            <a:r>
              <a:rPr lang="en-US" altLang="zh-CN" sz="1400" b="1">
                <a:solidFill>
                  <a:srgbClr val="0070C0"/>
                </a:solidFill>
                <a:latin typeface="微软雅黑" panose="020B0503020204020204" charset="-122"/>
                <a:ea typeface="微软雅黑" panose="020B0503020204020204" charset="-122"/>
                <a:sym typeface="+mn-ea"/>
              </a:rPr>
              <a:t>84%</a:t>
            </a:r>
            <a:r>
              <a:rPr lang="zh-CN" altLang="en-US" sz="1400" b="1">
                <a:solidFill>
                  <a:srgbClr val="0070C0"/>
                </a:solidFill>
                <a:latin typeface="微软雅黑" panose="020B0503020204020204" charset="-122"/>
                <a:ea typeface="微软雅黑" panose="020B0503020204020204" charset="-122"/>
                <a:sym typeface="+mn-ea"/>
              </a:rPr>
              <a:t>，</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11</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，云计算渗透率达</a:t>
            </a:r>
            <a:r>
              <a:rPr lang="en-US" altLang="zh-CN" sz="1400" b="1">
                <a:solidFill>
                  <a:srgbClr val="0070C0"/>
                </a:solidFill>
                <a:latin typeface="微软雅黑" panose="020B0503020204020204" charset="-122"/>
                <a:ea typeface="微软雅黑" panose="020B0503020204020204" charset="-122"/>
                <a:sym typeface="+mn-ea"/>
              </a:rPr>
              <a:t>18.8%</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00B050"/>
                </a:solidFill>
                <a:latin typeface="微软雅黑" panose="020B0503020204020204" charset="-122"/>
                <a:ea typeface="微软雅黑" panose="020B0503020204020204" charset="-122"/>
                <a:sym typeface="+mn-ea"/>
              </a:rPr>
              <a:t>第</a:t>
            </a:r>
            <a:r>
              <a:rPr lang="en-US" altLang="zh-CN" sz="1400" b="1">
                <a:solidFill>
                  <a:srgbClr val="00B050"/>
                </a:solidFill>
                <a:latin typeface="微软雅黑" panose="020B0503020204020204" charset="-122"/>
                <a:ea typeface="微软雅黑" panose="020B0503020204020204" charset="-122"/>
                <a:sym typeface="+mn-ea"/>
              </a:rPr>
              <a:t>1</a:t>
            </a:r>
            <a:r>
              <a:rPr lang="zh-CN" altLang="en-US" sz="1400" b="1">
                <a:solidFill>
                  <a:srgbClr val="00B05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，贡献率</a:t>
            </a:r>
            <a:r>
              <a:rPr lang="en-US" altLang="zh-CN" sz="1400" b="1">
                <a:solidFill>
                  <a:srgbClr val="0070C0"/>
                </a:solidFill>
                <a:latin typeface="微软雅黑" panose="020B0503020204020204" charset="-122"/>
                <a:ea typeface="微软雅黑" panose="020B0503020204020204" charset="-122"/>
                <a:sym typeface="+mn-ea"/>
              </a:rPr>
              <a:t>8.8%</a:t>
            </a:r>
            <a:r>
              <a:rPr lang="zh-CN" altLang="en-US" sz="1400" b="1">
                <a:solidFill>
                  <a:srgbClr val="0070C0"/>
                </a:solidFill>
                <a:latin typeface="微软雅黑" panose="020B0503020204020204" charset="-122"/>
                <a:ea typeface="微软雅黑" panose="020B0503020204020204" charset="-122"/>
                <a:sym typeface="+mn-ea"/>
              </a:rPr>
              <a:t>，</a:t>
            </a:r>
            <a:r>
              <a:rPr lang="en-US" altLang="zh-CN" sz="1400" b="1">
                <a:solidFill>
                  <a:srgbClr val="0070C0"/>
                </a:solidFill>
                <a:latin typeface="微软雅黑" panose="020B0503020204020204" charset="-122"/>
                <a:ea typeface="微软雅黑" panose="020B0503020204020204" charset="-122"/>
                <a:sym typeface="+mn-ea"/>
              </a:rPr>
              <a:t>1-3</a:t>
            </a:r>
            <a:r>
              <a:rPr lang="zh-CN" altLang="en-US" sz="1400" b="1">
                <a:solidFill>
                  <a:srgbClr val="0070C0"/>
                </a:solidFill>
                <a:latin typeface="微软雅黑" panose="020B0503020204020204" charset="-122"/>
                <a:ea typeface="微软雅黑" panose="020B0503020204020204" charset="-122"/>
                <a:sym typeface="+mn-ea"/>
              </a:rPr>
              <a:t>月单客户平均贡献达</a:t>
            </a:r>
            <a:r>
              <a:rPr lang="en-US" altLang="zh-CN" sz="1400" b="1">
                <a:solidFill>
                  <a:srgbClr val="0070C0"/>
                </a:solidFill>
                <a:latin typeface="微软雅黑" panose="020B0503020204020204" charset="-122"/>
                <a:ea typeface="微软雅黑" panose="020B0503020204020204" charset="-122"/>
                <a:sym typeface="+mn-ea"/>
              </a:rPr>
              <a:t>0.89</a:t>
            </a:r>
            <a:r>
              <a:rPr lang="zh-CN" altLang="en-US" sz="1400" b="1">
                <a:solidFill>
                  <a:srgbClr val="0070C0"/>
                </a:solidFill>
                <a:latin typeface="微软雅黑" panose="020B0503020204020204" charset="-122"/>
                <a:ea typeface="微软雅黑" panose="020B0503020204020204" charset="-122"/>
                <a:sym typeface="+mn-ea"/>
              </a:rPr>
              <a:t>万元，</a:t>
            </a:r>
            <a:r>
              <a:rPr lang="zh-CN" sz="1400" b="1">
                <a:solidFill>
                  <a:srgbClr val="0070C0"/>
                </a:solidFill>
                <a:latin typeface="微软雅黑" panose="020B0503020204020204" charset="-122"/>
                <a:ea typeface="微软雅黑" panose="020B0503020204020204" charset="-122"/>
                <a:sym typeface="+mn-ea"/>
              </a:rPr>
              <a:t>列全省</a:t>
            </a:r>
            <a:r>
              <a:rPr lang="zh-CN" sz="1400" b="1">
                <a:solidFill>
                  <a:srgbClr val="FF0000"/>
                </a:solidFill>
                <a:latin typeface="微软雅黑" panose="020B0503020204020204" charset="-122"/>
                <a:ea typeface="微软雅黑" panose="020B0503020204020204" charset="-122"/>
                <a:sym typeface="+mn-ea"/>
              </a:rPr>
              <a:t>第</a:t>
            </a:r>
            <a:r>
              <a:rPr lang="en-US" altLang="zh-CN" sz="1400" b="1">
                <a:solidFill>
                  <a:srgbClr val="FF0000"/>
                </a:solidFill>
                <a:latin typeface="微软雅黑" panose="020B0503020204020204" charset="-122"/>
                <a:ea typeface="微软雅黑" panose="020B0503020204020204" charset="-122"/>
                <a:sym typeface="+mn-ea"/>
              </a:rPr>
              <a:t>12</a:t>
            </a:r>
            <a:r>
              <a:rPr lang="zh-CN" altLang="en-US" sz="1400" b="1">
                <a:solidFill>
                  <a:srgbClr val="FF0000"/>
                </a:solidFill>
                <a:latin typeface="微软雅黑" panose="020B0503020204020204" charset="-122"/>
                <a:ea typeface="微软雅黑" panose="020B0503020204020204" charset="-122"/>
                <a:sym typeface="+mn-ea"/>
              </a:rPr>
              <a:t>名</a:t>
            </a:r>
            <a:r>
              <a:rPr lang="zh-CN" altLang="en-US" sz="1400" b="1">
                <a:solidFill>
                  <a:srgbClr val="0070C0"/>
                </a:solidFill>
                <a:latin typeface="微软雅黑" panose="020B0503020204020204" charset="-122"/>
                <a:ea typeface="微软雅黑" panose="020B0503020204020204" charset="-122"/>
                <a:sym typeface="+mn-ea"/>
              </a:rPr>
              <a:t>。</a:t>
            </a:r>
            <a:endParaRPr lang="zh-CN" altLang="en-US" sz="1400" b="1">
              <a:solidFill>
                <a:srgbClr val="0070C0"/>
              </a:solidFill>
              <a:latin typeface="微软雅黑" panose="020B0503020204020204" charset="-122"/>
              <a:ea typeface="微软雅黑" panose="020B0503020204020204" charset="-122"/>
              <a:sym typeface="+mn-ea"/>
            </a:endParaRPr>
          </a:p>
        </p:txBody>
      </p:sp>
      <p:sp>
        <p:nvSpPr>
          <p:cNvPr id="67" name="矩形 66"/>
          <p:cNvSpPr/>
          <p:nvPr>
            <p:custDataLst>
              <p:tags r:id="rId4"/>
            </p:custDataLst>
          </p:nvPr>
        </p:nvSpPr>
        <p:spPr>
          <a:xfrm>
            <a:off x="280035" y="3896360"/>
            <a:ext cx="5927725" cy="277876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280670" y="389572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痛点分析</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91" name="文本框 90"/>
          <p:cNvSpPr txBox="1"/>
          <p:nvPr/>
        </p:nvSpPr>
        <p:spPr>
          <a:xfrm>
            <a:off x="1485900" y="4300855"/>
            <a:ext cx="353568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rPr>
              <a:t>渗透率较高，但客户贡献低，</a:t>
            </a:r>
            <a:r>
              <a:rPr lang="zh-CN" altLang="en-US" sz="1200" b="1" u="sng" dirty="0">
                <a:solidFill>
                  <a:srgbClr val="0070C0"/>
                </a:solidFill>
                <a:latin typeface="微软雅黑" panose="020B0503020204020204" charset="-122"/>
                <a:ea typeface="微软雅黑" panose="020B0503020204020204" charset="-122"/>
                <a:sym typeface="+mn-ea"/>
              </a:rPr>
              <a:t>行业价值挖掘不足</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13" name="矩形 12"/>
          <p:cNvSpPr/>
          <p:nvPr>
            <p:custDataLst>
              <p:tags r:id="rId6"/>
            </p:custDataLst>
          </p:nvPr>
        </p:nvSpPr>
        <p:spPr>
          <a:xfrm>
            <a:off x="6304280" y="1654175"/>
            <a:ext cx="5732780" cy="5020310"/>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custDataLst>
              <p:tags r:id="rId7"/>
            </p:custDataLst>
          </p:nvPr>
        </p:nvSpPr>
        <p:spPr>
          <a:xfrm>
            <a:off x="6304280" y="1426210"/>
            <a:ext cx="574421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重点行业拓展策略</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2" name="矩形 11"/>
          <p:cNvSpPr/>
          <p:nvPr>
            <p:custDataLst>
              <p:tags r:id="rId8"/>
            </p:custDataLst>
          </p:nvPr>
        </p:nvSpPr>
        <p:spPr>
          <a:xfrm>
            <a:off x="280035" y="1417320"/>
            <a:ext cx="5927725" cy="2372995"/>
          </a:xfrm>
          <a:prstGeom prst="rect">
            <a:avLst/>
          </a:prstGeom>
          <a:noFill/>
          <a:ln w="12700" cmpd="sng">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custDataLst>
              <p:tags r:id="rId9"/>
            </p:custDataLst>
          </p:nvPr>
        </p:nvSpPr>
        <p:spPr>
          <a:xfrm>
            <a:off x="280670" y="1416685"/>
            <a:ext cx="5946140" cy="377190"/>
          </a:xfrm>
          <a:prstGeom prst="rect">
            <a:avLst/>
          </a:prstGeom>
          <a:solidFill>
            <a:srgbClr val="0070BF"/>
          </a:solidFill>
          <a:ln>
            <a:noFill/>
          </a:ln>
        </p:spPr>
        <p:txBody>
          <a:bodyPr wrap="square" anchor="ctr" anchorCtr="0">
            <a:noAutofit/>
          </a:bodyPr>
          <a:p>
            <a:pPr algn="ctr"/>
            <a:r>
              <a:rPr lang="zh-CN" altLang="en-US" sz="1400" b="1" dirty="0">
                <a:solidFill>
                  <a:schemeClr val="bg1"/>
                </a:solidFill>
                <a:latin typeface="微软雅黑" panose="020B0503020204020204" charset="-122"/>
                <a:ea typeface="微软雅黑" panose="020B0503020204020204" charset="-122"/>
                <a:sym typeface="+mn-ea"/>
              </a:rPr>
              <a:t>市场特征</a:t>
            </a:r>
            <a:endParaRPr lang="zh-CN" altLang="en-US" sz="1400" b="1" dirty="0">
              <a:solidFill>
                <a:schemeClr val="bg1"/>
              </a:solidFill>
              <a:latin typeface="微软雅黑" panose="020B0503020204020204" charset="-122"/>
              <a:ea typeface="微软雅黑" panose="020B0503020204020204" charset="-122"/>
              <a:sym typeface="+mn-ea"/>
            </a:endParaRPr>
          </a:p>
        </p:txBody>
      </p:sp>
      <p:sp>
        <p:nvSpPr>
          <p:cNvPr id="16" name="文本框 15"/>
          <p:cNvSpPr txBox="1"/>
          <p:nvPr/>
        </p:nvSpPr>
        <p:spPr>
          <a:xfrm>
            <a:off x="1466850" y="1865630"/>
            <a:ext cx="3647440" cy="275590"/>
          </a:xfrm>
          <a:prstGeom prst="rect">
            <a:avLst/>
          </a:prstGeom>
          <a:noFill/>
        </p:spPr>
        <p:txBody>
          <a:bodyPr wrap="square" rtlCol="0">
            <a:spAutoFit/>
          </a:bodyPr>
          <a:p>
            <a:pPr algn="ctr"/>
            <a:r>
              <a:rPr lang="zh-CN" altLang="en-US" sz="1200" b="1" u="sng" dirty="0">
                <a:solidFill>
                  <a:srgbClr val="0070C0"/>
                </a:solidFill>
                <a:latin typeface="微软雅黑" panose="020B0503020204020204" charset="-122"/>
                <a:ea typeface="微软雅黑" panose="020B0503020204020204" charset="-122"/>
                <a:sym typeface="+mn-ea"/>
              </a:rPr>
              <a:t>传统产业占比较高，企业数字化转型需求迫切</a:t>
            </a:r>
            <a:endParaRPr lang="zh-CN" altLang="en-US" sz="1200" b="1" u="sng" dirty="0">
              <a:solidFill>
                <a:srgbClr val="0070C0"/>
              </a:solidFill>
              <a:latin typeface="微软雅黑" panose="020B0503020204020204" charset="-122"/>
              <a:ea typeface="微软雅黑" panose="020B0503020204020204" charset="-122"/>
              <a:sym typeface="+mn-ea"/>
            </a:endParaRPr>
          </a:p>
        </p:txBody>
      </p:sp>
      <p:sp>
        <p:nvSpPr>
          <p:cNvPr id="20" name="文本框 19"/>
          <p:cNvSpPr txBox="1"/>
          <p:nvPr/>
        </p:nvSpPr>
        <p:spPr>
          <a:xfrm>
            <a:off x="299720" y="2289175"/>
            <a:ext cx="2877820" cy="1360805"/>
          </a:xfrm>
          <a:prstGeom prst="rect">
            <a:avLst/>
          </a:prstGeom>
          <a:noFill/>
        </p:spPr>
        <p:txBody>
          <a:bodyPr wrap="square" rtlCol="0" anchor="t">
            <a:spAutoFit/>
          </a:bodyPr>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制造：</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中国石油抚顺石化公司</a:t>
            </a:r>
            <a:r>
              <a:rPr lang="zh-CN" sz="1100" b="1" kern="0" dirty="0" smtClean="0">
                <a:latin typeface="微软雅黑" panose="020B0503020204020204" charset="-122"/>
                <a:ea typeface="微软雅黑" panose="020B0503020204020204" charset="-122"/>
                <a:cs typeface="微软雅黑" panose="020B0503020204020204" charset="-122"/>
                <a:sym typeface="+mn-ea"/>
              </a:rPr>
              <a:t>、</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抚顺矿业集团</a:t>
            </a:r>
            <a:r>
              <a:rPr lang="zh-CN" sz="1100" b="1" kern="0" dirty="0" smtClean="0">
                <a:latin typeface="微软雅黑" panose="020B0503020204020204" charset="-122"/>
                <a:ea typeface="微软雅黑" panose="020B0503020204020204" charset="-122"/>
                <a:cs typeface="微软雅黑" panose="020B0503020204020204" charset="-122"/>
                <a:sym typeface="+mn-ea"/>
              </a:rPr>
              <a:t>、</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东北特钢集团、抚顺永茂建机</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旅游：</a:t>
            </a:r>
            <a:r>
              <a:rPr lang="zh-CN" altLang="en-US" sz="1100" b="1" kern="0" dirty="0" smtClean="0">
                <a:latin typeface="微软雅黑" panose="020B0503020204020204" charset="-122"/>
                <a:ea typeface="微软雅黑" panose="020B0503020204020204" charset="-122"/>
                <a:cs typeface="微软雅黑" panose="020B0503020204020204" charset="-122"/>
                <a:sym typeface="+mn-ea"/>
              </a:rPr>
              <a:t>抚顺热高乐园、冰雪大世界</a:t>
            </a:r>
            <a:endParaRPr lang="zh-CN" altLang="en-US" sz="1100" b="1" kern="0" dirty="0" smtClean="0">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r>
              <a:rPr lang="zh-CN" altLang="en-US"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rPr>
              <a:t>治理：</a:t>
            </a:r>
            <a:r>
              <a:rPr lang="zh-CN" altLang="en-US" sz="1100" b="1" kern="0" dirty="0" smtClean="0">
                <a:solidFill>
                  <a:schemeClr val="tx1"/>
                </a:solidFill>
                <a:latin typeface="微软雅黑" panose="020B0503020204020204" charset="-122"/>
                <a:ea typeface="微软雅黑" panose="020B0503020204020204" charset="-122"/>
                <a:cs typeface="微软雅黑" panose="020B0503020204020204" charset="-122"/>
                <a:sym typeface="+mn-ea"/>
              </a:rPr>
              <a:t>司法局、国土资源局</a:t>
            </a:r>
            <a:endParaRPr lang="zh-CN" altLang="en-US"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endParaRPr>
          </a:p>
          <a:p>
            <a:pPr marL="285750" indent="-285750" algn="just">
              <a:lnSpc>
                <a:spcPct val="150000"/>
              </a:lnSpc>
              <a:buClrTx/>
              <a:buSzTx/>
              <a:buFont typeface="Wingdings" panose="05000000000000000000" charset="0"/>
              <a:buChar char="ü"/>
            </a:pPr>
            <a:endParaRPr lang="zh-CN" altLang="en-US" sz="1100" b="1" kern="0" dirty="0" smtClean="0">
              <a:solidFill>
                <a:srgbClr val="FF0000"/>
              </a:solidFill>
              <a:latin typeface="微软雅黑" panose="020B0503020204020204" charset="-122"/>
              <a:ea typeface="微软雅黑" panose="020B0503020204020204" charset="-122"/>
              <a:cs typeface="微软雅黑" panose="020B0503020204020204" charset="-122"/>
              <a:sym typeface="+mn-ea"/>
            </a:endParaRPr>
          </a:p>
        </p:txBody>
      </p:sp>
      <p:graphicFrame>
        <p:nvGraphicFramePr>
          <p:cNvPr id="22" name="表格 21"/>
          <p:cNvGraphicFramePr/>
          <p:nvPr/>
        </p:nvGraphicFramePr>
        <p:xfrm>
          <a:off x="3324225" y="2386330"/>
          <a:ext cx="2642870" cy="1266190"/>
        </p:xfrm>
        <a:graphic>
          <a:graphicData uri="http://schemas.openxmlformats.org/drawingml/2006/table">
            <a:tbl>
              <a:tblPr firstRow="1" bandRow="1">
                <a:tableStyleId>{7DF18680-E054-41AD-8BC1-D1AEF772440D}</a:tableStyleId>
              </a:tblPr>
              <a:tblGrid>
                <a:gridCol w="920750"/>
                <a:gridCol w="574675"/>
                <a:gridCol w="573405"/>
                <a:gridCol w="574040"/>
              </a:tblGrid>
              <a:tr h="452755">
                <a:tc>
                  <a:txBody>
                    <a:bodyPr/>
                    <a:p>
                      <a:pPr indent="0" algn="ctr">
                        <a:buNone/>
                      </a:pPr>
                      <a:r>
                        <a:rPr lang="zh-CN" sz="1000">
                          <a:latin typeface="微软雅黑" panose="020B0503020204020204" charset="-122"/>
                          <a:ea typeface="微软雅黑" panose="020B0503020204020204" charset="-122"/>
                        </a:rPr>
                        <a:t>重点行业</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制造</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旅游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000">
                          <a:latin typeface="微软雅黑" panose="020B0503020204020204" charset="-122"/>
                          <a:ea typeface="微软雅黑" panose="020B0503020204020204" charset="-122"/>
                        </a:rPr>
                        <a:t>治理</a:t>
                      </a:r>
                      <a:endParaRPr lang="zh-CN" altLang="en-US" sz="1000">
                        <a:latin typeface="微软雅黑" panose="020B0503020204020204" charset="-122"/>
                        <a:ea typeface="微软雅黑" panose="020B0503020204020204" charset="-122"/>
                      </a:endParaRPr>
                    </a:p>
                  </a:txBody>
                  <a:tcPr marL="12700" marR="12700" marT="12700" vert="horz" anchor="ctr" anchorCtr="0"/>
                </a:tc>
              </a:tr>
              <a:tr h="451485">
                <a:tc>
                  <a:txBody>
                    <a:bodyPr/>
                    <a:p>
                      <a:pPr indent="0" algn="ctr">
                        <a:buNone/>
                      </a:pPr>
                      <a:r>
                        <a:rPr lang="zh-CN" sz="1000">
                          <a:latin typeface="微软雅黑" panose="020B0503020204020204" charset="-122"/>
                          <a:ea typeface="微软雅黑" panose="020B0503020204020204" charset="-122"/>
                        </a:rPr>
                        <a:t>市场规模</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000000"/>
                          </a:solidFill>
                          <a:latin typeface="微软雅黑" panose="020B0503020204020204" charset="-122"/>
                          <a:ea typeface="微软雅黑" panose="020B0503020204020204" charset="-122"/>
                          <a:sym typeface="+mn-ea"/>
                        </a:rPr>
                        <a:t>264</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20</a:t>
                      </a:r>
                      <a:endParaRPr lang="en-US"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sz="1000">
                          <a:latin typeface="微软雅黑" panose="020B0503020204020204" charset="-122"/>
                          <a:ea typeface="微软雅黑" panose="020B0503020204020204" charset="-122"/>
                        </a:rPr>
                        <a:t>225</a:t>
                      </a:r>
                      <a:endParaRPr lang="en-US" altLang="en-US" sz="1000">
                        <a:latin typeface="微软雅黑" panose="020B0503020204020204" charset="-122"/>
                        <a:ea typeface="微软雅黑" panose="020B0503020204020204" charset="-122"/>
                      </a:endParaRPr>
                    </a:p>
                  </a:txBody>
                  <a:tcPr marL="12700" marR="12700" marT="12700" vert="horz" anchor="ctr" anchorCtr="0"/>
                </a:tc>
              </a:tr>
              <a:tr h="361950">
                <a:tc>
                  <a:txBody>
                    <a:bodyPr/>
                    <a:p>
                      <a:pPr indent="0" algn="ctr">
                        <a:buNone/>
                      </a:pPr>
                      <a:r>
                        <a:rPr lang="zh-CN" altLang="en-US" sz="1000" b="1">
                          <a:solidFill>
                            <a:srgbClr val="FF0000"/>
                          </a:solidFill>
                          <a:latin typeface="微软雅黑" panose="020B0503020204020204" charset="-122"/>
                          <a:ea typeface="微软雅黑" panose="020B0503020204020204" charset="-122"/>
                        </a:rPr>
                        <a:t>占比全省</a:t>
                      </a:r>
                      <a:endParaRPr lang="zh-CN"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3.7%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4.7%</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en-US" sz="1000" b="1">
                          <a:solidFill>
                            <a:srgbClr val="FF0000"/>
                          </a:solidFill>
                          <a:latin typeface="微软雅黑" panose="020B0503020204020204" charset="-122"/>
                          <a:ea typeface="微软雅黑" panose="020B0503020204020204" charset="-122"/>
                        </a:rPr>
                        <a:t>5.3%</a:t>
                      </a:r>
                      <a:endParaRPr lang="en-US" altLang="en-US" sz="1000" b="1">
                        <a:solidFill>
                          <a:srgbClr val="FF0000"/>
                        </a:solidFill>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3" name="表格 22"/>
          <p:cNvGraphicFramePr/>
          <p:nvPr>
            <p:custDataLst>
              <p:tags r:id="rId10"/>
            </p:custDataLst>
          </p:nvPr>
        </p:nvGraphicFramePr>
        <p:xfrm>
          <a:off x="6377940" y="1813560"/>
          <a:ext cx="5596890" cy="4879975"/>
        </p:xfrm>
        <a:graphic>
          <a:graphicData uri="http://schemas.openxmlformats.org/drawingml/2006/table">
            <a:tbl>
              <a:tblPr firstRow="1" bandRow="1">
                <a:tableStyleId>{7DF18680-E054-41AD-8BC1-D1AEF772440D}</a:tableStyleId>
              </a:tblPr>
              <a:tblGrid>
                <a:gridCol w="398145"/>
                <a:gridCol w="1370965"/>
                <a:gridCol w="1639570"/>
                <a:gridCol w="612140"/>
                <a:gridCol w="1576070"/>
              </a:tblGrid>
              <a:tr h="424180">
                <a:tc>
                  <a:txBody>
                    <a:bodyPr/>
                    <a:p>
                      <a:pPr indent="0" algn="ctr">
                        <a:buNone/>
                      </a:pPr>
                      <a:r>
                        <a:rPr lang="zh-CN" sz="1200">
                          <a:latin typeface="微软雅黑" panose="020B0503020204020204" charset="-122"/>
                          <a:ea typeface="微软雅黑" panose="020B0503020204020204" charset="-122"/>
                        </a:rPr>
                        <a:t>行业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当前拓展情况</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rPr>
                        <a:t>已拓头部客户</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sz="1200">
                          <a:latin typeface="微软雅黑" panose="020B0503020204020204" charset="-122"/>
                          <a:ea typeface="微软雅黑" panose="020B0503020204020204" charset="-122"/>
                          <a:sym typeface="+mn-ea"/>
                        </a:rPr>
                        <a:t>目标</a:t>
                      </a:r>
                      <a:endParaRPr lang="zh-CN" sz="1200">
                        <a:latin typeface="微软雅黑" panose="020B0503020204020204" charset="-122"/>
                        <a:ea typeface="微软雅黑" panose="020B0503020204020204" charset="-122"/>
                      </a:endParaRPr>
                    </a:p>
                    <a:p>
                      <a:pPr indent="0" algn="ctr">
                        <a:buNone/>
                      </a:pPr>
                      <a:r>
                        <a:rPr lang="zh-CN" sz="1200">
                          <a:latin typeface="微软雅黑" panose="020B0503020204020204" charset="-122"/>
                          <a:ea typeface="微软雅黑" panose="020B0503020204020204" charset="-122"/>
                          <a:sym typeface="+mn-ea"/>
                        </a:rPr>
                        <a:t>规模</a:t>
                      </a:r>
                      <a:endParaRPr lang="zh-CN" altLang="en-US" sz="1200">
                        <a:latin typeface="微软雅黑" panose="020B0503020204020204" charset="-122"/>
                        <a:ea typeface="微软雅黑" panose="020B0503020204020204" charset="-122"/>
                        <a:sym typeface="+mn-ea"/>
                      </a:endParaRPr>
                    </a:p>
                  </a:txBody>
                  <a:tcPr marL="12700" marR="12700" marT="12700" vert="horz" anchor="ctr" anchorCtr="0"/>
                </a:tc>
                <a:tc>
                  <a:txBody>
                    <a:bodyPr/>
                    <a:p>
                      <a:pPr indent="0" algn="ctr">
                        <a:buNone/>
                      </a:pPr>
                      <a:r>
                        <a:rPr lang="zh-CN" altLang="en-US" sz="1200">
                          <a:latin typeface="微软雅黑" panose="020B0503020204020204" charset="-122"/>
                          <a:ea typeface="微软雅黑" panose="020B0503020204020204" charset="-122"/>
                        </a:rPr>
                        <a:t>主攻客群</a:t>
                      </a:r>
                      <a:endParaRPr lang="zh-CN" altLang="en-US" sz="1200">
                        <a:latin typeface="微软雅黑" panose="020B0503020204020204" charset="-122"/>
                        <a:ea typeface="微软雅黑" panose="020B0503020204020204" charset="-122"/>
                      </a:endParaRPr>
                    </a:p>
                  </a:txBody>
                  <a:tcPr marL="12700" marR="12700" marT="12700" vert="horz" anchor="ctr" anchorCtr="0"/>
                </a:tc>
              </a:tr>
              <a:tr h="668020">
                <a:tc>
                  <a:txBody>
                    <a:bodyPr/>
                    <a:p>
                      <a:pPr indent="0" algn="ctr">
                        <a:buNone/>
                      </a:pPr>
                      <a:r>
                        <a:rPr lang="zh-CN" sz="1200">
                          <a:latin typeface="微软雅黑" panose="020B0503020204020204" charset="-122"/>
                          <a:ea typeface="微软雅黑" panose="020B0503020204020204" charset="-122"/>
                        </a:rPr>
                        <a:t>互联网</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l">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家客户产生收入</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沈阳赋胜诺盟科技有限公司抚顺天成环保科技有限公司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沈阳自贸跨境电商服务有限公司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88</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l">
                        <a:buNone/>
                      </a:pP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党政</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委办局拓展不足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清原满族自治县卫生健康局抚顺市新抚区人民政府办公</a:t>
                      </a:r>
                      <a:r>
                        <a:rPr lang="zh-CN" altLang="en-US" sz="1000">
                          <a:latin typeface="微软雅黑" panose="020B0503020204020204" charset="-122"/>
                          <a:ea typeface="微软雅黑" panose="020B0503020204020204" charset="-122"/>
                        </a:rPr>
                        <a:t>抚顺市顺城区委员会组织部</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443</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a:latin typeface="微软雅黑" panose="020B0503020204020204" charset="-122"/>
                        <a:ea typeface="微软雅黑" panose="020B0503020204020204" charset="-122"/>
                      </a:endParaRPr>
                    </a:p>
                  </a:txBody>
                  <a:tcPr marL="12700" marR="12700" marT="12700" vert="horz" anchor="ctr" anchorCtr="0"/>
                </a:tc>
              </a:tr>
              <a:tr h="668020">
                <a:tc>
                  <a:txBody>
                    <a:bodyPr/>
                    <a:p>
                      <a:pPr indent="0" algn="ctr">
                        <a:buNone/>
                      </a:pPr>
                      <a:r>
                        <a:rPr lang="zh-CN" sz="1200">
                          <a:latin typeface="微软雅黑" panose="020B0503020204020204" charset="-122"/>
                          <a:ea typeface="微软雅黑" panose="020B0503020204020204" charset="-122"/>
                        </a:rPr>
                        <a:t>治理</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司法</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生态</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消防等细分领域渗透不足</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抚顺市公安局</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新宾满族自治县公安交通警清原满族自治县公安交通警察大队</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187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sym typeface="+mn-ea"/>
                        </a:rPr>
                        <a:t>司法</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生态</a:t>
                      </a:r>
                      <a:r>
                        <a:rPr lang="en-US" altLang="zh-CN" sz="1000">
                          <a:latin typeface="微软雅黑" panose="020B0503020204020204" charset="-122"/>
                          <a:ea typeface="微软雅黑" panose="020B0503020204020204" charset="-122"/>
                          <a:sym typeface="+mn-ea"/>
                        </a:rPr>
                        <a:t>/</a:t>
                      </a:r>
                      <a:r>
                        <a:rPr lang="zh-CN" altLang="en-US" sz="1000">
                          <a:latin typeface="微软雅黑" panose="020B0503020204020204" charset="-122"/>
                          <a:ea typeface="微软雅黑" panose="020B0503020204020204" charset="-122"/>
                          <a:sym typeface="+mn-ea"/>
                        </a:rPr>
                        <a:t>消防</a:t>
                      </a:r>
                      <a:endParaRPr lang="zh-CN" altLang="en-US" sz="1000">
                        <a:latin typeface="微软雅黑" panose="020B0503020204020204" charset="-122"/>
                        <a:ea typeface="微软雅黑" panose="020B0503020204020204" charset="-122"/>
                      </a:endParaRPr>
                    </a:p>
                  </a:txBody>
                  <a:tcPr marL="12700" marR="12700" marT="12700" vert="horz" anchor="ctr" anchorCtr="0"/>
                </a:tc>
              </a:tr>
              <a:tr h="515620">
                <a:tc>
                  <a:txBody>
                    <a:bodyPr/>
                    <a:p>
                      <a:pPr indent="0" algn="ctr">
                        <a:buNone/>
                      </a:pPr>
                      <a:r>
                        <a:rPr lang="zh-CN" sz="1200">
                          <a:latin typeface="微软雅黑" panose="020B0503020204020204" charset="-122"/>
                          <a:ea typeface="微软雅黑" panose="020B0503020204020204" charset="-122"/>
                        </a:rPr>
                        <a:t>制造</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集中在抚顺县、沈抚新区，均未出账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沈阳万森木业有限公司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抚顺大伙房水泥有限责任公司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219</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b="0">
                        <a:latin typeface="微软雅黑" panose="020B0503020204020204" charset="-122"/>
                        <a:ea typeface="微软雅黑" panose="020B0503020204020204" charset="-122"/>
                      </a:endParaRPr>
                    </a:p>
                  </a:txBody>
                  <a:tcPr marL="12700" marR="12700" marT="12700" vert="horz" anchor="ctr" anchorCtr="0"/>
                </a:tc>
              </a:tr>
              <a:tr h="490220">
                <a:tc>
                  <a:txBody>
                    <a:bodyPr/>
                    <a:p>
                      <a:pPr indent="0" algn="ctr">
                        <a:buNone/>
                      </a:pPr>
                      <a:r>
                        <a:rPr lang="zh-CN" altLang="en-US" sz="1200">
                          <a:latin typeface="微软雅黑" panose="020B0503020204020204" charset="-122"/>
                          <a:ea typeface="微软雅黑" panose="020B0503020204020204" charset="-122"/>
                        </a:rPr>
                        <a:t>交通</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仅</a:t>
                      </a:r>
                      <a:r>
                        <a:rPr lang="en-US" altLang="zh-CN" sz="1000">
                          <a:latin typeface="微软雅黑" panose="020B0503020204020204" charset="-122"/>
                          <a:ea typeface="微软雅黑" panose="020B0503020204020204" charset="-122"/>
                        </a:rPr>
                        <a:t>2</a:t>
                      </a:r>
                      <a:r>
                        <a:rPr lang="zh-CN" altLang="en-US" sz="1000">
                          <a:latin typeface="微软雅黑" panose="020B0503020204020204" charset="-122"/>
                          <a:ea typeface="微软雅黑" panose="020B0503020204020204" charset="-122"/>
                        </a:rPr>
                        <a:t>家客户，且</a:t>
                      </a:r>
                      <a:r>
                        <a:rPr lang="en-US" altLang="zh-CN" sz="1000">
                          <a:latin typeface="微软雅黑" panose="020B0503020204020204" charset="-122"/>
                          <a:ea typeface="微软雅黑" panose="020B0503020204020204" charset="-122"/>
                        </a:rPr>
                        <a:t>1</a:t>
                      </a:r>
                      <a:r>
                        <a:rPr lang="zh-CN" altLang="en-US" sz="1000">
                          <a:latin typeface="微软雅黑" panose="020B0503020204020204" charset="-122"/>
                          <a:ea typeface="微软雅黑" panose="020B0503020204020204" charset="-122"/>
                        </a:rPr>
                        <a:t>家未出账</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zh-CN" altLang="en-US" sz="1000">
                          <a:latin typeface="微软雅黑" panose="020B0503020204020204" charset="-122"/>
                          <a:ea typeface="微软雅黑" panose="020B0503020204020204" charset="-122"/>
                        </a:rPr>
                        <a:t>辽宁城际客运有限公司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r>
                        <a:rPr lang="en-US" altLang="zh-CN" sz="1000">
                          <a:solidFill>
                            <a:srgbClr val="FF0000"/>
                          </a:solidFill>
                          <a:latin typeface="微软雅黑" panose="020B0503020204020204" charset="-122"/>
                          <a:ea typeface="微软雅黑" panose="020B0503020204020204" charset="-122"/>
                        </a:rPr>
                        <a:t>7</a:t>
                      </a:r>
                      <a:r>
                        <a:rPr lang="zh-CN" altLang="en-US" sz="1000">
                          <a:solidFill>
                            <a:srgbClr val="FF0000"/>
                          </a:solidFill>
                          <a:latin typeface="微软雅黑" panose="020B0503020204020204" charset="-122"/>
                          <a:ea typeface="微软雅黑" panose="020B0503020204020204" charset="-122"/>
                        </a:rPr>
                        <a:t>家</a:t>
                      </a:r>
                      <a:endParaRPr lang="zh-CN" altLang="en-US" sz="1000">
                        <a:solidFill>
                          <a:srgbClr val="FF0000"/>
                        </a:solidFill>
                        <a:latin typeface="微软雅黑" panose="020B0503020204020204" charset="-122"/>
                        <a:ea typeface="微软雅黑" panose="020B0503020204020204" charset="-122"/>
                      </a:endParaRPr>
                    </a:p>
                  </a:txBody>
                  <a:tcPr marL="12700" marR="12700" marT="12700" vert="horz" anchor="ctr" anchorCtr="0"/>
                </a:tc>
                <a:tc>
                  <a:txBody>
                    <a:bodyPr/>
                    <a:p>
                      <a:pPr indent="0" algn="ctr">
                        <a:buNone/>
                      </a:pPr>
                      <a:endParaRPr lang="zh-CN" altLang="en-US" sz="1000">
                        <a:latin typeface="微软雅黑" panose="020B0503020204020204" charset="-122"/>
                        <a:ea typeface="微软雅黑" panose="020B0503020204020204" charset="-122"/>
                      </a:endParaRPr>
                    </a:p>
                  </a:txBody>
                  <a:tcPr marL="12700" marR="12700" marT="12700" vert="horz" anchor="ctr" anchorCtr="0"/>
                </a:tc>
              </a:tr>
              <a:tr h="490220">
                <a:tc>
                  <a:txBody>
                    <a:bodyPr/>
                    <a:p>
                      <a:pPr indent="0" algn="ctr">
                        <a:buNone/>
                      </a:pPr>
                      <a:r>
                        <a:rPr lang="zh-CN" altLang="en-US" sz="1200">
                          <a:latin typeface="微软雅黑" panose="020B0503020204020204" charset="-122"/>
                          <a:ea typeface="微软雅黑" panose="020B0503020204020204" charset="-122"/>
                        </a:rPr>
                        <a:t>教育</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algn="ctr" fontAlgn="ctr"/>
                      <a:r>
                        <a:rPr lang="zh-CN" altLang="en-US" sz="1000" b="0" i="0">
                          <a:solidFill>
                            <a:srgbClr val="000000"/>
                          </a:solidFill>
                          <a:latin typeface="微软雅黑" panose="020B0503020204020204" charset="-122"/>
                          <a:ea typeface="微软雅黑" panose="020B0503020204020204" charset="-122"/>
                        </a:rPr>
                        <a:t>职高、</a:t>
                      </a:r>
                      <a:r>
                        <a:rPr lang="en-US" altLang="zh-CN" sz="1000" b="0" i="0">
                          <a:solidFill>
                            <a:srgbClr val="000000"/>
                          </a:solidFill>
                          <a:latin typeface="微软雅黑" panose="020B0503020204020204" charset="-122"/>
                          <a:ea typeface="微软雅黑" panose="020B0503020204020204" charset="-122"/>
                        </a:rPr>
                        <a:t>K12</a:t>
                      </a:r>
                      <a:r>
                        <a:rPr lang="zh-CN" altLang="en-US" sz="1000" b="0" i="0">
                          <a:solidFill>
                            <a:srgbClr val="000000"/>
                          </a:solidFill>
                          <a:latin typeface="微软雅黑" panose="020B0503020204020204" charset="-122"/>
                          <a:ea typeface="微软雅黑" panose="020B0503020204020204" charset="-122"/>
                        </a:rPr>
                        <a:t>渗透均不足，仅</a:t>
                      </a:r>
                      <a:r>
                        <a:rPr lang="en-US" altLang="zh-CN" sz="1000" b="0" i="0">
                          <a:solidFill>
                            <a:srgbClr val="000000"/>
                          </a:solidFill>
                          <a:latin typeface="微软雅黑" panose="020B0503020204020204" charset="-122"/>
                          <a:ea typeface="微软雅黑" panose="020B0503020204020204" charset="-122"/>
                        </a:rPr>
                        <a:t>1</a:t>
                      </a:r>
                      <a:r>
                        <a:rPr lang="zh-CN" altLang="en-US" sz="1000" b="0" i="0">
                          <a:solidFill>
                            <a:srgbClr val="000000"/>
                          </a:solidFill>
                          <a:latin typeface="微软雅黑" panose="020B0503020204020204" charset="-122"/>
                          <a:ea typeface="微软雅黑" panose="020B0503020204020204" charset="-122"/>
                        </a:rPr>
                        <a:t>家客户产生收入</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tc>
                <a:tc>
                  <a:txBody>
                    <a:bodyPr/>
                    <a:p>
                      <a:pPr algn="ctr" fontAlgn="ctr"/>
                      <a:r>
                        <a:rPr lang="zh-CN" altLang="en-US" sz="1000" b="0" i="0">
                          <a:solidFill>
                            <a:srgbClr val="000000"/>
                          </a:solidFill>
                          <a:latin typeface="微软雅黑" panose="020B0503020204020204" charset="-122"/>
                          <a:ea typeface="微软雅黑" panose="020B0503020204020204" charset="-122"/>
                        </a:rPr>
                        <a:t>抚顺市卫生学校</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tc>
                <a:tc>
                  <a:txBody>
                    <a:bodyPr/>
                    <a:p>
                      <a:pPr algn="ctr" fontAlgn="ctr"/>
                      <a:r>
                        <a:rPr lang="en-US" altLang="zh-CN" sz="1000" b="0" i="0">
                          <a:solidFill>
                            <a:srgbClr val="FF0000"/>
                          </a:solidFill>
                          <a:latin typeface="微软雅黑" panose="020B0503020204020204" charset="-122"/>
                          <a:ea typeface="微软雅黑" panose="020B0503020204020204" charset="-122"/>
                        </a:rPr>
                        <a:t>76</a:t>
                      </a:r>
                      <a:r>
                        <a:rPr lang="zh-CN" altLang="en-US" sz="1000" b="0" i="0">
                          <a:solidFill>
                            <a:srgbClr val="FF0000"/>
                          </a:solidFill>
                          <a:latin typeface="微软雅黑" panose="020B0503020204020204" charset="-122"/>
                          <a:ea typeface="微软雅黑" panose="020B0503020204020204" charset="-122"/>
                        </a:rPr>
                        <a:t>家</a:t>
                      </a:r>
                      <a:endParaRPr lang="zh-CN" altLang="en-US" sz="1000" b="0" i="0">
                        <a:solidFill>
                          <a:srgbClr val="FF0000"/>
                        </a:solidFill>
                        <a:latin typeface="微软雅黑" panose="020B0503020204020204" charset="-122"/>
                        <a:ea typeface="微软雅黑" panose="020B0503020204020204" charset="-122"/>
                      </a:endParaRPr>
                    </a:p>
                  </a:txBody>
                  <a:tcPr marL="7937" marR="7937" marT="7937" marB="0" anchor="ctr" anchorCtr="0"/>
                </a:tc>
                <a:tc>
                  <a:txBody>
                    <a:bodyPr/>
                    <a:p>
                      <a:pPr indent="0" algn="ctr">
                        <a:buNone/>
                      </a:pPr>
                      <a:r>
                        <a:rPr lang="zh-CN" altLang="en-US" sz="1000">
                          <a:latin typeface="微软雅黑" panose="020B0503020204020204" charset="-122"/>
                          <a:ea typeface="微软雅黑" panose="020B0503020204020204" charset="-122"/>
                        </a:rPr>
                        <a:t>以电教室改造升级需求切入</a:t>
                      </a:r>
                      <a:endParaRPr lang="zh-CN" altLang="en-US" sz="1000">
                        <a:latin typeface="微软雅黑" panose="020B0503020204020204" charset="-122"/>
                        <a:ea typeface="微软雅黑" panose="020B0503020204020204" charset="-122"/>
                      </a:endParaRPr>
                    </a:p>
                  </a:txBody>
                  <a:tcPr marL="12700" marR="12700" marT="12700" vert="horz" anchor="ctr" anchorCtr="0"/>
                </a:tc>
              </a:tr>
              <a:tr h="617220">
                <a:tc>
                  <a:txBody>
                    <a:bodyPr/>
                    <a:p>
                      <a:pPr indent="0" algn="ctr">
                        <a:buNone/>
                      </a:pPr>
                      <a:r>
                        <a:rPr lang="zh-CN" altLang="en-US" sz="1200">
                          <a:latin typeface="微软雅黑" panose="020B0503020204020204" charset="-122"/>
                          <a:ea typeface="微软雅黑" panose="020B0503020204020204" charset="-122"/>
                        </a:rPr>
                        <a:t>旅游</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algn="ctr" fontAlgn="ctr"/>
                      <a:r>
                        <a:rPr lang="zh-CN" altLang="en-US" sz="1000" b="0" i="0">
                          <a:solidFill>
                            <a:srgbClr val="000000"/>
                          </a:solidFill>
                          <a:latin typeface="微软雅黑" panose="020B0503020204020204" charset="-122"/>
                          <a:ea typeface="微软雅黑" panose="020B0503020204020204" charset="-122"/>
                        </a:rPr>
                        <a:t>仅</a:t>
                      </a:r>
                      <a:r>
                        <a:rPr lang="en-US" altLang="zh-CN" sz="1000" b="0" i="0">
                          <a:solidFill>
                            <a:srgbClr val="000000"/>
                          </a:solidFill>
                          <a:latin typeface="微软雅黑" panose="020B0503020204020204" charset="-122"/>
                          <a:ea typeface="微软雅黑" panose="020B0503020204020204" charset="-122"/>
                        </a:rPr>
                        <a:t>4</a:t>
                      </a:r>
                      <a:r>
                        <a:rPr lang="zh-CN" altLang="en-US" sz="1000" b="0" i="0">
                          <a:solidFill>
                            <a:srgbClr val="000000"/>
                          </a:solidFill>
                          <a:latin typeface="微软雅黑" panose="020B0503020204020204" charset="-122"/>
                          <a:ea typeface="微软雅黑" panose="020B0503020204020204" charset="-122"/>
                        </a:rPr>
                        <a:t>家客户，均未出账</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tc>
                <a:tc>
                  <a:txBody>
                    <a:bodyPr/>
                    <a:p>
                      <a:pPr algn="ctr" fontAlgn="ctr"/>
                      <a:r>
                        <a:rPr lang="zh-CN" altLang="en-US" sz="1000" b="0" i="0">
                          <a:solidFill>
                            <a:srgbClr val="000000"/>
                          </a:solidFill>
                          <a:latin typeface="微软雅黑" panose="020B0503020204020204" charset="-122"/>
                          <a:ea typeface="微软雅黑" panose="020B0503020204020204" charset="-122"/>
                        </a:rPr>
                        <a:t>辽宁康辉国际旅行社有限公司</a:t>
                      </a:r>
                      <a:endParaRPr lang="zh-CN" altLang="en-US" sz="1000" b="0" i="0">
                        <a:solidFill>
                          <a:srgbClr val="000000"/>
                        </a:solidFill>
                        <a:latin typeface="微软雅黑" panose="020B0503020204020204" charset="-122"/>
                        <a:ea typeface="微软雅黑" panose="020B0503020204020204" charset="-122"/>
                      </a:endParaRPr>
                    </a:p>
                    <a:p>
                      <a:pPr algn="ctr" fontAlgn="ctr"/>
                      <a:r>
                        <a:rPr lang="zh-CN" altLang="en-US" sz="1000" b="0" i="0">
                          <a:solidFill>
                            <a:srgbClr val="000000"/>
                          </a:solidFill>
                          <a:latin typeface="微软雅黑" panose="020B0503020204020204" charset="-122"/>
                          <a:ea typeface="微软雅黑" panose="020B0503020204020204" charset="-122"/>
                        </a:rPr>
                        <a:t>辽宁隆门山旅游开发有限公司</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tc>
                <a:tc>
                  <a:txBody>
                    <a:bodyPr/>
                    <a:p>
                      <a:pPr algn="ctr" fontAlgn="ctr"/>
                      <a:r>
                        <a:rPr lang="en-US" altLang="zh-CN" sz="1000" b="0" i="0">
                          <a:solidFill>
                            <a:srgbClr val="FF0000"/>
                          </a:solidFill>
                          <a:latin typeface="微软雅黑" panose="020B0503020204020204" charset="-122"/>
                          <a:ea typeface="微软雅黑" panose="020B0503020204020204" charset="-122"/>
                        </a:rPr>
                        <a:t>16</a:t>
                      </a:r>
                      <a:r>
                        <a:rPr lang="zh-CN" altLang="en-US" sz="1000" b="0" i="0">
                          <a:solidFill>
                            <a:srgbClr val="FF0000"/>
                          </a:solidFill>
                          <a:latin typeface="微软雅黑" panose="020B0503020204020204" charset="-122"/>
                          <a:ea typeface="微软雅黑" panose="020B0503020204020204" charset="-122"/>
                        </a:rPr>
                        <a:t>家</a:t>
                      </a:r>
                      <a:endParaRPr lang="zh-CN" altLang="en-US" sz="1000" b="0" i="0">
                        <a:solidFill>
                          <a:srgbClr val="FF0000"/>
                        </a:solidFill>
                        <a:latin typeface="微软雅黑" panose="020B0503020204020204" charset="-122"/>
                        <a:ea typeface="微软雅黑" panose="020B0503020204020204" charset="-122"/>
                      </a:endParaRPr>
                    </a:p>
                  </a:txBody>
                  <a:tcPr marL="7937" marR="7937" marT="7937" marB="0" anchor="ctr" anchorCtr="0"/>
                </a:tc>
                <a:tc>
                  <a:txBody>
                    <a:bodyPr/>
                    <a:p>
                      <a:pPr indent="0" algn="ctr">
                        <a:buNone/>
                      </a:pPr>
                      <a:r>
                        <a:rPr lang="zh-CN" altLang="en-US" sz="1000">
                          <a:latin typeface="微软雅黑" panose="020B0503020204020204" charset="-122"/>
                          <a:ea typeface="微软雅黑" panose="020B0503020204020204" charset="-122"/>
                        </a:rPr>
                        <a:t>沈阳铁道文旅集团有限公司</a:t>
                      </a:r>
                      <a:endParaRPr lang="zh-CN" altLang="en-US" sz="1000">
                        <a:latin typeface="微软雅黑" panose="020B0503020204020204" charset="-122"/>
                        <a:ea typeface="微软雅黑" panose="020B0503020204020204" charset="-122"/>
                      </a:endParaRPr>
                    </a:p>
                    <a:p>
                      <a:pPr indent="0" algn="ctr">
                        <a:buNone/>
                      </a:pPr>
                      <a:r>
                        <a:rPr lang="zh-CN" altLang="en-US" sz="1000">
                          <a:latin typeface="微软雅黑" panose="020B0503020204020204" charset="-122"/>
                          <a:ea typeface="微软雅黑" panose="020B0503020204020204" charset="-122"/>
                        </a:rPr>
                        <a:t>沈阳怪坡风景区有限公司</a:t>
                      </a:r>
                      <a:endParaRPr lang="zh-CN" altLang="en-US" sz="1000">
                        <a:latin typeface="微软雅黑" panose="020B0503020204020204" charset="-122"/>
                        <a:ea typeface="微软雅黑" panose="020B0503020204020204" charset="-122"/>
                      </a:endParaRPr>
                    </a:p>
                  </a:txBody>
                  <a:tcPr marL="12700" marR="12700" marT="12700" vert="horz" anchor="ctr" anchorCtr="0"/>
                </a:tc>
              </a:tr>
              <a:tr h="490855">
                <a:tc>
                  <a:txBody>
                    <a:bodyPr/>
                    <a:p>
                      <a:pPr indent="0" algn="ctr">
                        <a:buNone/>
                      </a:pPr>
                      <a:r>
                        <a:rPr lang="zh-CN" altLang="en-US" sz="1200">
                          <a:latin typeface="微软雅黑" panose="020B0503020204020204" charset="-122"/>
                          <a:ea typeface="微软雅黑" panose="020B0503020204020204" charset="-122"/>
                        </a:rPr>
                        <a:t>保障</a:t>
                      </a:r>
                      <a:endParaRPr lang="zh-CN" altLang="en-US" sz="1200">
                        <a:latin typeface="微软雅黑" panose="020B0503020204020204" charset="-122"/>
                        <a:ea typeface="微软雅黑" panose="020B0503020204020204" charset="-122"/>
                      </a:endParaRPr>
                    </a:p>
                  </a:txBody>
                  <a:tcPr marL="12700" marR="12700" marT="12700" vert="horz" anchor="ctr" anchorCtr="0"/>
                </a:tc>
                <a:tc>
                  <a:txBody>
                    <a:bodyPr/>
                    <a:p>
                      <a:pPr algn="ctr" fontAlgn="ctr"/>
                      <a:r>
                        <a:rPr lang="zh-CN" altLang="en-US" sz="1000" b="0" i="0">
                          <a:solidFill>
                            <a:srgbClr val="000000"/>
                          </a:solidFill>
                          <a:latin typeface="微软雅黑" panose="020B0503020204020204" charset="-122"/>
                          <a:ea typeface="微软雅黑" panose="020B0503020204020204" charset="-122"/>
                        </a:rPr>
                        <a:t>仅</a:t>
                      </a:r>
                      <a:r>
                        <a:rPr lang="en-US" altLang="zh-CN" sz="1000" b="0" i="0">
                          <a:solidFill>
                            <a:srgbClr val="000000"/>
                          </a:solidFill>
                          <a:latin typeface="微软雅黑" panose="020B0503020204020204" charset="-122"/>
                          <a:ea typeface="微软雅黑" panose="020B0503020204020204" charset="-122"/>
                        </a:rPr>
                        <a:t>1</a:t>
                      </a:r>
                      <a:r>
                        <a:rPr lang="zh-CN" altLang="en-US" sz="1000" b="0" i="0">
                          <a:solidFill>
                            <a:srgbClr val="000000"/>
                          </a:solidFill>
                          <a:latin typeface="微软雅黑" panose="020B0503020204020204" charset="-122"/>
                          <a:ea typeface="微软雅黑" panose="020B0503020204020204" charset="-122"/>
                        </a:rPr>
                        <a:t>家客户产生收入</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tc>
                <a:tc>
                  <a:txBody>
                    <a:bodyPr/>
                    <a:p>
                      <a:pPr algn="ctr" fontAlgn="ctr"/>
                      <a:r>
                        <a:rPr lang="zh-CN" altLang="en-US" sz="1000" b="0" i="0">
                          <a:solidFill>
                            <a:srgbClr val="000000"/>
                          </a:solidFill>
                          <a:latin typeface="微软雅黑" panose="020B0503020204020204" charset="-122"/>
                          <a:ea typeface="微软雅黑" panose="020B0503020204020204" charset="-122"/>
                        </a:rPr>
                        <a:t>抚顺市医疗保障事务服务中心</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tc>
                <a:tc>
                  <a:txBody>
                    <a:bodyPr/>
                    <a:p>
                      <a:pPr algn="ctr" fontAlgn="ctr"/>
                      <a:r>
                        <a:rPr lang="en-US" altLang="zh-CN" sz="1000" b="0" i="0">
                          <a:solidFill>
                            <a:srgbClr val="FF0000"/>
                          </a:solidFill>
                          <a:latin typeface="微软雅黑" panose="020B0503020204020204" charset="-122"/>
                          <a:ea typeface="微软雅黑" panose="020B0503020204020204" charset="-122"/>
                        </a:rPr>
                        <a:t>52</a:t>
                      </a:r>
                      <a:r>
                        <a:rPr lang="zh-CN" altLang="en-US" sz="1000" b="0" i="0">
                          <a:solidFill>
                            <a:srgbClr val="FF0000"/>
                          </a:solidFill>
                          <a:latin typeface="微软雅黑" panose="020B0503020204020204" charset="-122"/>
                          <a:ea typeface="微软雅黑" panose="020B0503020204020204" charset="-122"/>
                        </a:rPr>
                        <a:t>家</a:t>
                      </a:r>
                      <a:endParaRPr lang="zh-CN" altLang="en-US" sz="1000" b="0" i="0">
                        <a:solidFill>
                          <a:srgbClr val="FF0000"/>
                        </a:solidFill>
                        <a:latin typeface="微软雅黑" panose="020B0503020204020204" charset="-122"/>
                        <a:ea typeface="微软雅黑" panose="020B0503020204020204" charset="-122"/>
                      </a:endParaRPr>
                    </a:p>
                  </a:txBody>
                  <a:tcPr marL="7937" marR="7937" marT="7937" marB="0" anchor="ctr" anchorCtr="0"/>
                </a:tc>
                <a:tc>
                  <a:txBody>
                    <a:bodyPr/>
                    <a:p>
                      <a:pPr indent="0" algn="ctr">
                        <a:buNone/>
                      </a:pPr>
                      <a:r>
                        <a:rPr lang="zh-CN" altLang="en-US" sz="1000">
                          <a:latin typeface="微软雅黑" panose="020B0503020204020204" charset="-122"/>
                          <a:ea typeface="微软雅黑" panose="020B0503020204020204" charset="-122"/>
                        </a:rPr>
                        <a:t>主攻医保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社保</a:t>
                      </a:r>
                      <a:r>
                        <a:rPr lang="en-US" altLang="zh-CN" sz="1000">
                          <a:latin typeface="微软雅黑" panose="020B0503020204020204" charset="-122"/>
                          <a:ea typeface="微软雅黑" panose="020B0503020204020204" charset="-122"/>
                        </a:rPr>
                        <a:t>/</a:t>
                      </a:r>
                      <a:r>
                        <a:rPr lang="zh-CN" altLang="en-US" sz="1000">
                          <a:latin typeface="微软雅黑" panose="020B0503020204020204" charset="-122"/>
                          <a:ea typeface="微软雅黑" panose="020B0503020204020204" charset="-122"/>
                        </a:rPr>
                        <a:t>人社</a:t>
                      </a:r>
                      <a:endParaRPr lang="zh-CN" altLang="en-US" sz="1000">
                        <a:latin typeface="微软雅黑" panose="020B0503020204020204" charset="-122"/>
                        <a:ea typeface="微软雅黑" panose="020B0503020204020204" charset="-122"/>
                      </a:endParaRPr>
                    </a:p>
                  </a:txBody>
                  <a:tcPr marL="12700" marR="12700" marT="12700" vert="horz" anchor="ctr" anchorCtr="0"/>
                </a:tc>
              </a:tr>
            </a:tbl>
          </a:graphicData>
        </a:graphic>
      </p:graphicFrame>
      <p:graphicFrame>
        <p:nvGraphicFramePr>
          <p:cNvPr id="2" name="表格 1"/>
          <p:cNvGraphicFramePr/>
          <p:nvPr>
            <p:custDataLst>
              <p:tags r:id="rId11"/>
            </p:custDataLst>
          </p:nvPr>
        </p:nvGraphicFramePr>
        <p:xfrm>
          <a:off x="422275" y="4700905"/>
          <a:ext cx="5724525" cy="1783715"/>
        </p:xfrm>
        <a:graphic>
          <a:graphicData uri="http://schemas.openxmlformats.org/drawingml/2006/table">
            <a:tbl>
              <a:tblPr/>
              <a:tblGrid>
                <a:gridCol w="707390"/>
                <a:gridCol w="643255"/>
                <a:gridCol w="643255"/>
                <a:gridCol w="726440"/>
                <a:gridCol w="727075"/>
                <a:gridCol w="560070"/>
                <a:gridCol w="643255"/>
                <a:gridCol w="514350"/>
                <a:gridCol w="559435"/>
              </a:tblGrid>
              <a:tr h="323850">
                <a:tc>
                  <a:txBody>
                    <a:bodyPr/>
                    <a:p>
                      <a:pPr algn="ctr" fontAlgn="ctr"/>
                      <a:r>
                        <a:rPr lang="zh-CN" altLang="en-US" sz="1000" b="1" i="0">
                          <a:solidFill>
                            <a:srgbClr val="FFFFFF"/>
                          </a:solidFill>
                          <a:latin typeface="微软雅黑" panose="020B0503020204020204" charset="-122"/>
                          <a:ea typeface="微软雅黑" panose="020B0503020204020204" charset="-122"/>
                        </a:rPr>
                        <a:t>重点目标行业</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互联网</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党政</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治理</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制造</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交通</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教育</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旅游</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c>
                  <a:txBody>
                    <a:bodyPr/>
                    <a:p>
                      <a:pPr algn="ctr" fontAlgn="ctr"/>
                      <a:r>
                        <a:rPr lang="zh-CN" altLang="en-US" sz="1000" b="1" i="0">
                          <a:solidFill>
                            <a:srgbClr val="FFFFFF"/>
                          </a:solidFill>
                          <a:latin typeface="微软雅黑" panose="020B0503020204020204" charset="-122"/>
                          <a:ea typeface="微软雅黑" panose="020B0503020204020204" charset="-122"/>
                        </a:rPr>
                        <a:t>保障</a:t>
                      </a:r>
                      <a:endParaRPr lang="zh-CN" altLang="en-US" sz="1000" b="1" i="0">
                        <a:solidFill>
                          <a:srgbClr val="FFFFFF"/>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4BACC6"/>
                    </a:solidFill>
                  </a:tcPr>
                </a:tc>
              </a:tr>
              <a:tr h="323850">
                <a:tc>
                  <a:txBody>
                    <a:bodyPr/>
                    <a:p>
                      <a:pPr algn="ctr" fontAlgn="ctr"/>
                      <a:r>
                        <a:rPr lang="zh-CN" altLang="en-US" sz="1000" b="0" i="0">
                          <a:solidFill>
                            <a:srgbClr val="000000"/>
                          </a:solidFill>
                          <a:latin typeface="微软雅黑" panose="020B0503020204020204" charset="-122"/>
                          <a:ea typeface="微软雅黑" panose="020B0503020204020204" charset="-122"/>
                        </a:rPr>
                        <a:t>目标市场规模</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100</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519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225</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264</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94</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20</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60</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r>
              <a:tr h="165100">
                <a:tc>
                  <a:txBody>
                    <a:bodyPr/>
                    <a:p>
                      <a:pPr algn="ctr" fontAlgn="ctr"/>
                      <a:r>
                        <a:rPr lang="zh-CN" altLang="en-US" sz="1000" b="0" i="0">
                          <a:solidFill>
                            <a:srgbClr val="000000"/>
                          </a:solidFill>
                          <a:latin typeface="微软雅黑" panose="020B0503020204020204" charset="-122"/>
                          <a:ea typeface="微软雅黑" panose="020B0503020204020204" charset="-122"/>
                        </a:rPr>
                        <a:t>建档率</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91%</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75%</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76%</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94%</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90%</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80%</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82%</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r>
              <a:tr h="323215">
                <a:tc>
                  <a:txBody>
                    <a:bodyPr/>
                    <a:p>
                      <a:pPr algn="ctr" fontAlgn="ctr"/>
                      <a:r>
                        <a:rPr lang="zh-CN" altLang="en-US" sz="1000" b="1" i="0">
                          <a:solidFill>
                            <a:srgbClr val="FF0000"/>
                          </a:solidFill>
                          <a:latin typeface="微软雅黑" panose="020B0503020204020204" charset="-122"/>
                          <a:ea typeface="微软雅黑" panose="020B0503020204020204" charset="-122"/>
                        </a:rPr>
                        <a:t>本地渗透率</a:t>
                      </a:r>
                      <a:endParaRPr lang="zh-CN" altLang="en-US"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13%</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22%</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18%</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25%</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21%</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25%</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16%</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r>
              <a:tr h="323850">
                <a:tc>
                  <a:txBody>
                    <a:bodyPr/>
                    <a:p>
                      <a:pPr algn="ctr" fontAlgn="ctr"/>
                      <a:r>
                        <a:rPr lang="zh-CN" altLang="en-US" sz="1000" b="0" i="0">
                          <a:solidFill>
                            <a:srgbClr val="000000"/>
                          </a:solidFill>
                          <a:latin typeface="微软雅黑" panose="020B0503020204020204" charset="-122"/>
                          <a:ea typeface="微软雅黑" panose="020B0503020204020204" charset="-122"/>
                        </a:rPr>
                        <a:t>全省渗透率</a:t>
                      </a:r>
                      <a:endParaRPr lang="zh-CN" altLang="en-US"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14%</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13%</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15%</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12%</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16%</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c>
                  <a:txBody>
                    <a:bodyPr/>
                    <a:p>
                      <a:pPr algn="ctr" fontAlgn="ctr"/>
                      <a:r>
                        <a:rPr lang="en-US" altLang="zh-CN" sz="1000" b="0" i="0">
                          <a:solidFill>
                            <a:srgbClr val="000000"/>
                          </a:solidFill>
                          <a:latin typeface="微软雅黑" panose="020B0503020204020204" charset="-122"/>
                          <a:ea typeface="微软雅黑" panose="020B0503020204020204" charset="-122"/>
                        </a:rPr>
                        <a:t>9%</a:t>
                      </a:r>
                      <a:endParaRPr lang="en-US" altLang="zh-CN" sz="1000" b="0" i="0">
                        <a:solidFill>
                          <a:srgbClr val="00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E9F1F5"/>
                    </a:solidFill>
                  </a:tcPr>
                </a:tc>
              </a:tr>
              <a:tr h="323850">
                <a:tc>
                  <a:txBody>
                    <a:bodyPr/>
                    <a:p>
                      <a:pPr algn="ctr" fontAlgn="ctr"/>
                      <a:r>
                        <a:rPr lang="zh-CN" altLang="en-US" sz="1000" b="1" i="0">
                          <a:solidFill>
                            <a:srgbClr val="FF0000"/>
                          </a:solidFill>
                          <a:latin typeface="微软雅黑" panose="020B0503020204020204" charset="-122"/>
                          <a:ea typeface="微软雅黑" panose="020B0503020204020204" charset="-122"/>
                        </a:rPr>
                        <a:t>平均贡献</a:t>
                      </a:r>
                      <a:r>
                        <a:rPr lang="en-US" altLang="zh-CN" sz="1000" b="1" i="0">
                          <a:solidFill>
                            <a:srgbClr val="FF0000"/>
                          </a:solidFill>
                          <a:latin typeface="微软雅黑" panose="020B0503020204020204" charset="-122"/>
                          <a:ea typeface="微软雅黑" panose="020B0503020204020204" charset="-122"/>
                        </a:rPr>
                        <a:t>/</a:t>
                      </a:r>
                      <a:r>
                        <a:rPr lang="zh-CN" altLang="en-US" sz="1000" b="1" i="0">
                          <a:solidFill>
                            <a:srgbClr val="FF0000"/>
                          </a:solidFill>
                          <a:latin typeface="微软雅黑" panose="020B0503020204020204" charset="-122"/>
                          <a:ea typeface="微软雅黑" panose="020B0503020204020204" charset="-122"/>
                        </a:rPr>
                        <a:t>万元</a:t>
                      </a:r>
                      <a:endParaRPr lang="zh-CN" altLang="en-US"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0.17</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3.26</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-0.87</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0.00</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0.21</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2.02</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0.00</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c>
                  <a:txBody>
                    <a:bodyPr/>
                    <a:p>
                      <a:pPr algn="ctr" fontAlgn="ctr"/>
                      <a:r>
                        <a:rPr lang="en-US" altLang="zh-CN" sz="1000" b="1" i="0">
                          <a:solidFill>
                            <a:srgbClr val="FF0000"/>
                          </a:solidFill>
                          <a:latin typeface="微软雅黑" panose="020B0503020204020204" charset="-122"/>
                          <a:ea typeface="微软雅黑" panose="020B0503020204020204" charset="-122"/>
                        </a:rPr>
                        <a:t>2.29</a:t>
                      </a:r>
                      <a:r>
                        <a:rPr lang="en-US" altLang="zh-CN" sz="1000" b="1" i="0">
                          <a:solidFill>
                            <a:srgbClr val="FF0000"/>
                          </a:solidFill>
                          <a:latin typeface="微软雅黑" panose="020B0503020204020204" charset="-122"/>
                          <a:ea typeface="微软雅黑" panose="020B0503020204020204" charset="-122"/>
                        </a:rPr>
                        <a:t> </a:t>
                      </a:r>
                      <a:endParaRPr lang="en-US" altLang="zh-CN" sz="1000" b="1" i="0">
                        <a:solidFill>
                          <a:srgbClr val="FF0000"/>
                        </a:solidFill>
                        <a:latin typeface="微软雅黑" panose="020B0503020204020204" charset="-122"/>
                        <a:ea typeface="微软雅黑" panose="020B0503020204020204" charset="-122"/>
                      </a:endParaRPr>
                    </a:p>
                  </a:txBody>
                  <a:tcPr marL="7937" marR="7937" marT="7937" marB="0" anchor="ctr" anchorCtr="0">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solidFill>
                      <a:srgbClr val="D0E3EA"/>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3400"/>
    </mc:Choice>
    <mc:Fallback>
      <p:transition spd="slow"/>
    </mc:Fallback>
  </mc:AlternateContent>
</p:sld>
</file>

<file path=ppt/tags/tag1.xml><?xml version="1.0" encoding="utf-8"?>
<p:tagLst xmlns:p="http://schemas.openxmlformats.org/presentationml/2006/main">
  <p:tag name="PA" val="v3.0.1"/>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 name="KSO_WM_DIAGRAM_VIRTUALLY_FRAME" val="{&quot;height&quot;:470.3,&quot;left&quot;:5.55,&quot;top&quot;:60.9,&quot;width&quot;:926.1}"/>
</p:tagLst>
</file>

<file path=ppt/tags/tag101.xml><?xml version="1.0" encoding="utf-8"?>
<p:tagLst xmlns:p="http://schemas.openxmlformats.org/presentationml/2006/main">
  <p:tag name="KSO_WM_BEAUTIFY_FLAG" val=""/>
  <p:tag name="KSO_WM_DIAGRAM_VIRTUALLY_FRAME" val="{&quot;height&quot;:470.3,&quot;left&quot;:5.55,&quot;top&quot;:60.9,&quot;width&quot;:926.1}"/>
</p:tagLst>
</file>

<file path=ppt/tags/tag102.xml><?xml version="1.0" encoding="utf-8"?>
<p:tagLst xmlns:p="http://schemas.openxmlformats.org/presentationml/2006/main">
  <p:tag name="KSO_WM_BEAUTIFY_FLAG" val=""/>
  <p:tag name="KSO_WM_DIAGRAM_VIRTUALLY_FRAME" val="{&quot;height&quot;:470.3,&quot;left&quot;:5.55,&quot;top&quot;:60.9,&quot;width&quot;:926.1}"/>
</p:tagLst>
</file>

<file path=ppt/tags/tag103.xml><?xml version="1.0" encoding="utf-8"?>
<p:tagLst xmlns:p="http://schemas.openxmlformats.org/presentationml/2006/main">
  <p:tag name="KSO_WM_BEAUTIFY_FLAG" val=""/>
  <p:tag name="KSO_WM_DIAGRAM_VIRTUALLY_FRAME" val="{&quot;height&quot;:470.3,&quot;left&quot;:5.55,&quot;top&quot;:60.9,&quot;width&quot;:926.1}"/>
</p:tagLst>
</file>

<file path=ppt/tags/tag104.xml><?xml version="1.0" encoding="utf-8"?>
<p:tagLst xmlns:p="http://schemas.openxmlformats.org/presentationml/2006/main">
  <p:tag name="KSO_WM_BEAUTIFY_FLAG" val=""/>
  <p:tag name="KSO_WM_DIAGRAM_VIRTUALLY_FRAME" val="{&quot;height&quot;:470.3,&quot;left&quot;:5.55,&quot;top&quot;:60.9,&quot;width&quot;:926.1}"/>
</p:tagLst>
</file>

<file path=ppt/tags/tag105.xml><?xml version="1.0" encoding="utf-8"?>
<p:tagLst xmlns:p="http://schemas.openxmlformats.org/presentationml/2006/main">
  <p:tag name="TABLE_ENDDRAG_ORIGIN_RECT" val="461*152"/>
  <p:tag name="TABLE_ENDDRAG_RECT" val="23*368*461*152"/>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 name="KSO_WM_DIAGRAM_VIRTUALLY_FRAME" val="{&quot;height&quot;:470.3,&quot;left&quot;:5.55,&quot;top&quot;:60.9,&quot;width&quot;:926.1}"/>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 name="KSO_WM_DIAGRAM_VIRTUALLY_FRAME" val="{&quot;height&quot;:470.3,&quot;left&quot;:5.55,&quot;top&quot;:60.9,&quot;width&quot;:926.1}"/>
</p:tagLst>
</file>

<file path=ppt/tags/tag111.xml><?xml version="1.0" encoding="utf-8"?>
<p:tagLst xmlns:p="http://schemas.openxmlformats.org/presentationml/2006/main">
  <p:tag name="TABLE_ENDDRAG_ORIGIN_RECT" val="440*366"/>
  <p:tag name="TABLE_ENDDRAG_RECT" val="503*253*440*366"/>
</p:tagLst>
</file>

<file path=ppt/tags/tag112.xml><?xml version="1.0" encoding="utf-8"?>
<p:tagLst xmlns:p="http://schemas.openxmlformats.org/presentationml/2006/main">
  <p:tag name="KSO_WM_BEAUTIFY_FLAG" val=""/>
  <p:tag name="KSO_WM_DIAGRAM_VIRTUALLY_FRAME" val="{&quot;height&quot;:470.3,&quot;left&quot;:5.55,&quot;top&quot;:60.9,&quot;width&quot;:926.1}"/>
</p:tagLst>
</file>

<file path=ppt/tags/tag113.xml><?xml version="1.0" encoding="utf-8"?>
<p:tagLst xmlns:p="http://schemas.openxmlformats.org/presentationml/2006/main">
  <p:tag name="KSO_WM_BEAUTIFY_FLAG" val=""/>
  <p:tag name="KSO_WM_DIAGRAM_VIRTUALLY_FRAME" val="{&quot;height&quot;:470.3,&quot;left&quot;:5.55,&quot;top&quot;:60.9,&quot;width&quot;:926.1}"/>
</p:tagLst>
</file>

<file path=ppt/tags/tag114.xml><?xml version="1.0" encoding="utf-8"?>
<p:tagLst xmlns:p="http://schemas.openxmlformats.org/presentationml/2006/main">
  <p:tag name="KSO_WM_BEAUTIFY_FLAG" val=""/>
  <p:tag name="KSO_WM_DIAGRAM_VIRTUALLY_FRAME" val="{&quot;height&quot;:470.3,&quot;left&quot;:5.55,&quot;top&quot;:60.9,&quot;width&quot;:926.1}"/>
</p:tagLst>
</file>

<file path=ppt/tags/tag115.xml><?xml version="1.0" encoding="utf-8"?>
<p:tagLst xmlns:p="http://schemas.openxmlformats.org/presentationml/2006/main">
  <p:tag name="KSO_WM_BEAUTIFY_FLAG" val=""/>
  <p:tag name="KSO_WM_DIAGRAM_VIRTUALLY_FRAME" val="{&quot;height&quot;:470.3,&quot;left&quot;:5.55,&quot;top&quot;:60.9,&quot;width&quot;:926.1}"/>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 name="KSO_WM_DIAGRAM_VIRTUALLY_FRAME" val="{&quot;height&quot;:470.3,&quot;left&quot;:5.55,&quot;top&quot;:60.9,&quot;width&quot;:926.1}"/>
</p:tagLst>
</file>

<file path=ppt/tags/tag12.xml><?xml version="1.0" encoding="utf-8"?>
<p:tagLst xmlns:p="http://schemas.openxmlformats.org/presentationml/2006/main">
  <p:tag name="TABLE_ENDDRAG_ORIGIN_RECT" val="577*448"/>
  <p:tag name="TABLE_ENDDRAG_RECT" val="22*84*577*448"/>
</p:tagLst>
</file>

<file path=ppt/tags/tag120.xml><?xml version="1.0" encoding="utf-8"?>
<p:tagLst xmlns:p="http://schemas.openxmlformats.org/presentationml/2006/main">
  <p:tag name="KSO_WM_BEAUTIFY_FLAG" val=""/>
  <p:tag name="KSO_WM_DIAGRAM_VIRTUALLY_FRAME" val="{&quot;height&quot;:470.3,&quot;left&quot;:5.55,&quot;top&quot;:60.9,&quot;width&quot;:926.1}"/>
</p:tagLst>
</file>

<file path=ppt/tags/tag121.xml><?xml version="1.0" encoding="utf-8"?>
<p:tagLst xmlns:p="http://schemas.openxmlformats.org/presentationml/2006/main">
  <p:tag name="KSO_WM_BEAUTIFY_FLAG" val=""/>
  <p:tag name="KSO_WM_DIAGRAM_VIRTUALLY_FRAME" val="{&quot;height&quot;:470.3,&quot;left&quot;:5.55,&quot;top&quot;:60.9,&quot;width&quot;:926.1}"/>
</p:tagLst>
</file>

<file path=ppt/tags/tag122.xml><?xml version="1.0" encoding="utf-8"?>
<p:tagLst xmlns:p="http://schemas.openxmlformats.org/presentationml/2006/main">
  <p:tag name="KSO_WM_BEAUTIFY_FLAG" val=""/>
  <p:tag name="KSO_WM_DIAGRAM_VIRTUALLY_FRAME" val="{&quot;height&quot;:470.3,&quot;left&quot;:5.55,&quot;top&quot;:60.9,&quot;width&quot;:926.1}"/>
</p:tagLst>
</file>

<file path=ppt/tags/tag123.xml><?xml version="1.0" encoding="utf-8"?>
<p:tagLst xmlns:p="http://schemas.openxmlformats.org/presentationml/2006/main">
  <p:tag name="KSO_WM_BEAUTIFY_FLAG" val=""/>
  <p:tag name="KSO_WM_DIAGRAM_VIRTUALLY_FRAME" val="{&quot;height&quot;:470.3,&quot;left&quot;:5.55,&quot;top&quot;:60.9,&quot;width&quot;:926.1}"/>
</p:tagLst>
</file>

<file path=ppt/tags/tag124.xml><?xml version="1.0" encoding="utf-8"?>
<p:tagLst xmlns:p="http://schemas.openxmlformats.org/presentationml/2006/main">
  <p:tag name="KSO_WM_BEAUTIFY_FLAG" val=""/>
  <p:tag name="KSO_WM_DIAGRAM_VIRTUALLY_FRAME" val="{&quot;height&quot;:470.3,&quot;left&quot;:5.55,&quot;top&quot;:60.9,&quot;width&quot;:926.1}"/>
</p:tagLst>
</file>

<file path=ppt/tags/tag125.xml><?xml version="1.0" encoding="utf-8"?>
<p:tagLst xmlns:p="http://schemas.openxmlformats.org/presentationml/2006/main">
  <p:tag name="TABLE_ENDDRAG_ORIGIN_RECT" val="440*370"/>
  <p:tag name="TABLE_ENDDRAG_RECT" val="502*145*440*370"/>
</p:tagLst>
</file>

<file path=ppt/tags/tag126.xml><?xml version="1.0" encoding="utf-8"?>
<p:tagLst xmlns:p="http://schemas.openxmlformats.org/presentationml/2006/main">
  <p:tag name="TABLE_ENDDRAG_ORIGIN_RECT" val="450*155"/>
  <p:tag name="TABLE_ENDDRAG_RECT" val="29*361*450*155"/>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 name="KSO_WM_DIAGRAM_VIRTUALLY_FRAME" val="{&quot;height&quot;:470.3,&quot;left&quot;:5.55,&quot;top&quot;:60.9,&quot;width&quot;:926.1}"/>
</p:tagLst>
</file>

<file path=ppt/tags/tag130.xml><?xml version="1.0" encoding="utf-8"?>
<p:tagLst xmlns:p="http://schemas.openxmlformats.org/presentationml/2006/main">
  <p:tag name="KSO_WM_BEAUTIFY_FLAG" val=""/>
  <p:tag name="KSO_WM_DIAGRAM_VIRTUALLY_FRAME" val="{&quot;height&quot;:470.3,&quot;left&quot;:5.55,&quot;top&quot;:60.9,&quot;width&quot;:926.1}"/>
</p:tagLst>
</file>

<file path=ppt/tags/tag131.xml><?xml version="1.0" encoding="utf-8"?>
<p:tagLst xmlns:p="http://schemas.openxmlformats.org/presentationml/2006/main">
  <p:tag name="KSO_WM_BEAUTIFY_FLAG" val=""/>
  <p:tag name="KSO_WM_DIAGRAM_VIRTUALLY_FRAME" val="{&quot;height&quot;:470.3,&quot;left&quot;:5.55,&quot;top&quot;:60.9,&quot;width&quot;:926.1}"/>
</p:tagLst>
</file>

<file path=ppt/tags/tag132.xml><?xml version="1.0" encoding="utf-8"?>
<p:tagLst xmlns:p="http://schemas.openxmlformats.org/presentationml/2006/main">
  <p:tag name="KSO_WM_BEAUTIFY_FLAG" val=""/>
  <p:tag name="KSO_WM_DIAGRAM_VIRTUALLY_FRAME" val="{&quot;height&quot;:470.3,&quot;left&quot;:5.55,&quot;top&quot;:60.9,&quot;width&quot;:926.1}"/>
</p:tagLst>
</file>

<file path=ppt/tags/tag133.xml><?xml version="1.0" encoding="utf-8"?>
<p:tagLst xmlns:p="http://schemas.openxmlformats.org/presentationml/2006/main">
  <p:tag name="KSO_WM_BEAUTIFY_FLAG" val=""/>
  <p:tag name="KSO_WM_DIAGRAM_VIRTUALLY_FRAME" val="{&quot;height&quot;:470.3,&quot;left&quot;:5.55,&quot;top&quot;:60.9,&quot;width&quot;:926.1}"/>
</p:tagLst>
</file>

<file path=ppt/tags/tag134.xml><?xml version="1.0" encoding="utf-8"?>
<p:tagLst xmlns:p="http://schemas.openxmlformats.org/presentationml/2006/main">
  <p:tag name="KSO_WM_BEAUTIFY_FLAG" val=""/>
  <p:tag name="KSO_WM_DIAGRAM_VIRTUALLY_FRAME" val="{&quot;height&quot;:470.3,&quot;left&quot;:5.55,&quot;top&quot;:60.9,&quot;width&quot;:926.1}"/>
</p:tagLst>
</file>

<file path=ppt/tags/tag135.xml><?xml version="1.0" encoding="utf-8"?>
<p:tagLst xmlns:p="http://schemas.openxmlformats.org/presentationml/2006/main">
  <p:tag name="KSO_WM_BEAUTIFY_FLAG" val=""/>
  <p:tag name="KSO_WM_DIAGRAM_VIRTUALLY_FRAME" val="{&quot;height&quot;:470.3,&quot;left&quot;:5.55,&quot;top&quot;:60.9,&quot;width&quot;:926.1}"/>
</p:tagLst>
</file>

<file path=ppt/tags/tag136.xml><?xml version="1.0" encoding="utf-8"?>
<p:tagLst xmlns:p="http://schemas.openxmlformats.org/presentationml/2006/main">
  <p:tag name="TABLE_ENDDRAG_ORIGIN_RECT" val="449*159"/>
  <p:tag name="TABLE_ENDDRAG_RECT" val="31*352*449*159"/>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KSO_WM_DIAGRAM_VIRTUALLY_FRAME" val="{&quot;height&quot;:470.3,&quot;left&quot;:5.55,&quot;top&quot;:60.9,&quot;width&quot;:926.1}"/>
</p:tagLst>
</file>

<file path=ppt/tags/tag140.xml><?xml version="1.0" encoding="utf-8"?>
<p:tagLst xmlns:p="http://schemas.openxmlformats.org/presentationml/2006/main">
  <p:tag name="KSO_WM_BEAUTIFY_FLAG" val=""/>
  <p:tag name="KSO_WM_DIAGRAM_VIRTUALLY_FRAME" val="{&quot;height&quot;:470.3,&quot;left&quot;:5.55,&quot;top&quot;:60.9,&quot;width&quot;:926.1}"/>
</p:tagLst>
</file>

<file path=ppt/tags/tag141.xml><?xml version="1.0" encoding="utf-8"?>
<p:tagLst xmlns:p="http://schemas.openxmlformats.org/presentationml/2006/main">
  <p:tag name="KSO_WM_BEAUTIFY_FLAG" val=""/>
  <p:tag name="KSO_WM_DIAGRAM_VIRTUALLY_FRAME" val="{&quot;height&quot;:470.3,&quot;left&quot;:5.55,&quot;top&quot;:60.9,&quot;width&quot;:926.1}"/>
</p:tagLst>
</file>

<file path=ppt/tags/tag142.xml><?xml version="1.0" encoding="utf-8"?>
<p:tagLst xmlns:p="http://schemas.openxmlformats.org/presentationml/2006/main">
  <p:tag name="KSO_WM_BEAUTIFY_FLAG" val=""/>
  <p:tag name="KSO_WM_DIAGRAM_VIRTUALLY_FRAME" val="{&quot;height&quot;:470.3,&quot;left&quot;:5.55,&quot;top&quot;:60.9,&quot;width&quot;:926.1}"/>
</p:tagLst>
</file>

<file path=ppt/tags/tag143.xml><?xml version="1.0" encoding="utf-8"?>
<p:tagLst xmlns:p="http://schemas.openxmlformats.org/presentationml/2006/main">
  <p:tag name="KSO_WM_BEAUTIFY_FLAG" val=""/>
  <p:tag name="KSO_WM_DIAGRAM_VIRTUALLY_FRAME" val="{&quot;height&quot;:470.3,&quot;left&quot;:5.55,&quot;top&quot;:60.9,&quot;width&quot;:926.1}"/>
</p:tagLst>
</file>

<file path=ppt/tags/tag144.xml><?xml version="1.0" encoding="utf-8"?>
<p:tagLst xmlns:p="http://schemas.openxmlformats.org/presentationml/2006/main">
  <p:tag name="KSO_WM_BEAUTIFY_FLAG" val=""/>
  <p:tag name="KSO_WM_DIAGRAM_VIRTUALLY_FRAME" val="{&quot;height&quot;:470.3,&quot;left&quot;:5.55,&quot;top&quot;:60.9,&quot;width&quot;:926.1}"/>
</p:tagLst>
</file>

<file path=ppt/tags/tag145.xml><?xml version="1.0" encoding="utf-8"?>
<p:tagLst xmlns:p="http://schemas.openxmlformats.org/presentationml/2006/main">
  <p:tag name="KSO_WM_BEAUTIFY_FLAG" val=""/>
  <p:tag name="KSO_WM_DIAGRAM_VIRTUALLY_FRAME" val="{&quot;height&quot;:470.3,&quot;left&quot;:5.55,&quot;top&quot;:60.9,&quot;width&quot;:926.1}"/>
</p:tagLst>
</file>

<file path=ppt/tags/tag146.xml><?xml version="1.0" encoding="utf-8"?>
<p:tagLst xmlns:p="http://schemas.openxmlformats.org/presentationml/2006/main">
  <p:tag name="TABLE_ENDDRAG_ORIGIN_RECT" val="443*149"/>
  <p:tag name="TABLE_ENDDRAG_RECT" val="38*362*443*149"/>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 name="KSO_WM_DIAGRAM_VIRTUALLY_FRAME" val="{&quot;height&quot;:470.3,&quot;left&quot;:5.55,&quot;top&quot;:60.9,&quot;width&quot;:926.1}"/>
</p:tagLst>
</file>

<file path=ppt/tags/tag151.xml><?xml version="1.0" encoding="utf-8"?>
<p:tagLst xmlns:p="http://schemas.openxmlformats.org/presentationml/2006/main">
  <p:tag name="KSO_WM_BEAUTIFY_FLAG" val=""/>
  <p:tag name="KSO_WM_DIAGRAM_VIRTUALLY_FRAME" val="{&quot;height&quot;:470.3,&quot;left&quot;:5.55,&quot;top&quot;:60.9,&quot;width&quot;:926.1}"/>
</p:tagLst>
</file>

<file path=ppt/tags/tag152.xml><?xml version="1.0" encoding="utf-8"?>
<p:tagLst xmlns:p="http://schemas.openxmlformats.org/presentationml/2006/main">
  <p:tag name="TABLE_ENDDRAG_ORIGIN_RECT" val="421*149"/>
  <p:tag name="TABLE_ENDDRAG_RECT" val="41*365*421*149"/>
</p:tagLst>
</file>

<file path=ppt/tags/tag153.xml><?xml version="1.0" encoding="utf-8"?>
<p:tagLst xmlns:p="http://schemas.openxmlformats.org/presentationml/2006/main">
  <p:tag name="KSO_WM_BEAUTIFY_FLAG" val=""/>
  <p:tag name="KSO_WM_DIAGRAM_VIRTUALLY_FRAME" val="{&quot;height&quot;:470.3,&quot;left&quot;:5.55,&quot;top&quot;:60.9,&quot;width&quot;:926.1}"/>
</p:tagLst>
</file>

<file path=ppt/tags/tag154.xml><?xml version="1.0" encoding="utf-8"?>
<p:tagLst xmlns:p="http://schemas.openxmlformats.org/presentationml/2006/main">
  <p:tag name="KSO_WM_BEAUTIFY_FLAG" val=""/>
  <p:tag name="KSO_WM_DIAGRAM_VIRTUALLY_FRAME" val="{&quot;height&quot;:470.3,&quot;left&quot;:5.55,&quot;top&quot;:60.9,&quot;width&quot;:926.1}"/>
</p:tagLst>
</file>

<file path=ppt/tags/tag155.xml><?xml version="1.0" encoding="utf-8"?>
<p:tagLst xmlns:p="http://schemas.openxmlformats.org/presentationml/2006/main">
  <p:tag name="KSO_WM_BEAUTIFY_FLAG" val=""/>
  <p:tag name="KSO_WM_DIAGRAM_VIRTUALLY_FRAME" val="{&quot;height&quot;:470.3,&quot;left&quot;:5.55,&quot;top&quot;:60.9,&quot;width&quot;:926.1}"/>
</p:tagLst>
</file>

<file path=ppt/tags/tag156.xml><?xml version="1.0" encoding="utf-8"?>
<p:tagLst xmlns:p="http://schemas.openxmlformats.org/presentationml/2006/main">
  <p:tag name="KSO_WM_BEAUTIFY_FLAG" val=""/>
  <p:tag name="KSO_WM_DIAGRAM_VIRTUALLY_FRAME" val="{&quot;height&quot;:470.3,&quot;left&quot;:5.55,&quot;top&quot;:60.9,&quot;width&quot;:926.1}"/>
</p:tagLst>
</file>

<file path=ppt/tags/tag157.xml><?xml version="1.0" encoding="utf-8"?>
<p:tagLst xmlns:p="http://schemas.openxmlformats.org/presentationml/2006/main">
  <p:tag name="TABLE_ENDDRAG_ORIGIN_RECT" val="207*95"/>
  <p:tag name="TABLE_ENDDRAG_RECT" val="261*187*208*95"/>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 name="KSO_WM_DIAGRAM_VIRTUALLY_FRAME" val="{&quot;height&quot;:470.3,&quot;left&quot;:5.55,&quot;top&quot;:60.9,&quot;width&quot;:926.1}"/>
</p:tagLst>
</file>

<file path=ppt/tags/tag162.xml><?xml version="1.0" encoding="utf-8"?>
<p:tagLst xmlns:p="http://schemas.openxmlformats.org/presentationml/2006/main">
  <p:tag name="KSO_WM_BEAUTIFY_FLAG" val=""/>
  <p:tag name="KSO_WM_DIAGRAM_VIRTUALLY_FRAME" val="{&quot;height&quot;:470.3,&quot;left&quot;:5.55,&quot;top&quot;:60.9,&quot;width&quot;:926.1}"/>
</p:tagLst>
</file>

<file path=ppt/tags/tag163.xml><?xml version="1.0" encoding="utf-8"?>
<p:tagLst xmlns:p="http://schemas.openxmlformats.org/presentationml/2006/main">
  <p:tag name="TABLE_ENDDRAG_ORIGIN_RECT" val="435*171"/>
  <p:tag name="TABLE_ENDDRAG_RECT" val="29*359*435*171"/>
</p:tagLst>
</file>

<file path=ppt/tags/tag164.xml><?xml version="1.0" encoding="utf-8"?>
<p:tagLst xmlns:p="http://schemas.openxmlformats.org/presentationml/2006/main">
  <p:tag name="KSO_WM_BEAUTIFY_FLAG" val=""/>
  <p:tag name="KSO_WM_DIAGRAM_VIRTUALLY_FRAME" val="{&quot;height&quot;:470.3,&quot;left&quot;:5.55,&quot;top&quot;:60.9,&quot;width&quot;:926.1}"/>
</p:tagLst>
</file>

<file path=ppt/tags/tag165.xml><?xml version="1.0" encoding="utf-8"?>
<p:tagLst xmlns:p="http://schemas.openxmlformats.org/presentationml/2006/main">
  <p:tag name="KSO_WM_BEAUTIFY_FLAG" val=""/>
  <p:tag name="KSO_WM_DIAGRAM_VIRTUALLY_FRAME" val="{&quot;height&quot;:470.3,&quot;left&quot;:5.55,&quot;top&quot;:60.9,&quot;width&quot;:926.1}"/>
</p:tagLst>
</file>

<file path=ppt/tags/tag166.xml><?xml version="1.0" encoding="utf-8"?>
<p:tagLst xmlns:p="http://schemas.openxmlformats.org/presentationml/2006/main">
  <p:tag name="KSO_WM_BEAUTIFY_FLAG" val=""/>
  <p:tag name="KSO_WM_DIAGRAM_VIRTUALLY_FRAME" val="{&quot;height&quot;:470.3,&quot;left&quot;:5.55,&quot;top&quot;:60.9,&quot;width&quot;:926.1}"/>
</p:tagLst>
</file>

<file path=ppt/tags/tag167.xml><?xml version="1.0" encoding="utf-8"?>
<p:tagLst xmlns:p="http://schemas.openxmlformats.org/presentationml/2006/main">
  <p:tag name="KSO_WM_BEAUTIFY_FLAG" val=""/>
  <p:tag name="KSO_WM_DIAGRAM_VIRTUALLY_FRAME" val="{&quot;height&quot;:470.3,&quot;left&quot;:5.55,&quot;top&quot;:60.9,&quot;width&quot;:926.1}"/>
</p:tagLst>
</file>

<file path=ppt/tags/tag168.xml><?xml version="1.0" encoding="utf-8"?>
<p:tagLst xmlns:p="http://schemas.openxmlformats.org/presentationml/2006/main">
  <p:tag name="TABLE_ENDDRAG_ORIGIN_RECT" val="438*367"/>
  <p:tag name="TABLE_ENDDRAG_RECT" val="502*146*438*367"/>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 name="KSO_WM_DIAGRAM_VIRTUALLY_FRAME" val="{&quot;height&quot;:470.3,&quot;left&quot;:5.55,&quot;top&quot;:60.9,&quot;width&quot;:926.1}"/>
</p:tagLst>
</file>

<file path=ppt/tags/tag173.xml><?xml version="1.0" encoding="utf-8"?>
<p:tagLst xmlns:p="http://schemas.openxmlformats.org/presentationml/2006/main">
  <p:tag name="KSO_WM_BEAUTIFY_FLAG" val=""/>
  <p:tag name="KSO_WM_DIAGRAM_VIRTUALLY_FRAME" val="{&quot;height&quot;:470.3,&quot;left&quot;:5.55,&quot;top&quot;:60.9,&quot;width&quot;:926.1}"/>
</p:tagLst>
</file>

<file path=ppt/tags/tag174.xml><?xml version="1.0" encoding="utf-8"?>
<p:tagLst xmlns:p="http://schemas.openxmlformats.org/presentationml/2006/main">
  <p:tag name="KSO_WM_BEAUTIFY_FLAG" val=""/>
  <p:tag name="KSO_WM_DIAGRAM_VIRTUALLY_FRAME" val="{&quot;height&quot;:470.3,&quot;left&quot;:5.55,&quot;top&quot;:60.9,&quot;width&quot;:926.1}"/>
</p:tagLst>
</file>

<file path=ppt/tags/tag175.xml><?xml version="1.0" encoding="utf-8"?>
<p:tagLst xmlns:p="http://schemas.openxmlformats.org/presentationml/2006/main">
  <p:tag name="KSO_WM_BEAUTIFY_FLAG" val=""/>
  <p:tag name="KSO_WM_DIAGRAM_VIRTUALLY_FRAME" val="{&quot;height&quot;:470.3,&quot;left&quot;:5.55,&quot;top&quot;:60.9,&quot;width&quot;:926.1}"/>
</p:tagLst>
</file>

<file path=ppt/tags/tag176.xml><?xml version="1.0" encoding="utf-8"?>
<p:tagLst xmlns:p="http://schemas.openxmlformats.org/presentationml/2006/main">
  <p:tag name="TABLE_ENDDRAG_ORIGIN_RECT" val="413*124"/>
  <p:tag name="TABLE_ENDDRAG_RECT" val="49*194*413*124"/>
</p:tagLst>
</file>

<file path=ppt/tags/tag177.xml><?xml version="1.0" encoding="utf-8"?>
<p:tagLst xmlns:p="http://schemas.openxmlformats.org/presentationml/2006/main">
  <p:tag name="TABLE_ENDDRAG_ORIGIN_RECT" val="413*172"/>
  <p:tag name="TABLE_ENDDRAG_RECT" val="516*129*413*172"/>
</p:tagLst>
</file>

<file path=ppt/tags/tag178.xml><?xml version="1.0" encoding="utf-8"?>
<p:tagLst xmlns:p="http://schemas.openxmlformats.org/presentationml/2006/main">
  <p:tag name="TABLE_ENDDRAG_ORIGIN_RECT" val="413*124"/>
  <p:tag name="TABLE_ENDDRAG_RECT" val="49*194*413*124"/>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 name="KSO_WM_DIAGRAM_VIRTUALLY_FRAME" val="{&quot;height&quot;:470.3,&quot;left&quot;:5.55,&quot;top&quot;:60.9,&quot;width&quot;:926.1}"/>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 name="KSO_WM_DIAGRAM_VIRTUALLY_FRAME" val="{&quot;height&quot;:470.3,&quot;left&quot;:5.55,&quot;top&quot;:60.9,&quot;width&quot;:926.1}"/>
</p:tagLst>
</file>

<file path=ppt/tags/tag183.xml><?xml version="1.0" encoding="utf-8"?>
<p:tagLst xmlns:p="http://schemas.openxmlformats.org/presentationml/2006/main">
  <p:tag name="TABLE_ENDDRAG_ORIGIN_RECT" val="446*204"/>
  <p:tag name="TABLE_ENDDRAG_RECT" val="502*283*446*204"/>
</p:tagLst>
</file>

<file path=ppt/tags/tag184.xml><?xml version="1.0" encoding="utf-8"?>
<p:tagLst xmlns:p="http://schemas.openxmlformats.org/presentationml/2006/main">
  <p:tag name="KSO_WM_BEAUTIFY_FLAG" val=""/>
  <p:tag name="KSO_WM_DIAGRAM_VIRTUALLY_FRAME" val="{&quot;height&quot;:470.3,&quot;left&quot;:5.55,&quot;top&quot;:60.9,&quot;width&quot;:926.1}"/>
</p:tagLst>
</file>

<file path=ppt/tags/tag185.xml><?xml version="1.0" encoding="utf-8"?>
<p:tagLst xmlns:p="http://schemas.openxmlformats.org/presentationml/2006/main">
  <p:tag name="TABLE_ENDDRAG_ORIGIN_RECT" val="446*203"/>
  <p:tag name="TABLE_ENDDRAG_RECT" val="28*283*446*203"/>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 name="KSO_WM_DIAGRAM_VIRTUALLY_FRAME" val="{&quot;height&quot;:470.3,&quot;left&quot;:5.55,&quot;top&quot;:60.9,&quot;width&quot;:926.1}"/>
</p:tagLst>
</file>

<file path=ppt/tags/tag19.xml><?xml version="1.0" encoding="utf-8"?>
<p:tagLst xmlns:p="http://schemas.openxmlformats.org/presentationml/2006/main">
  <p:tag name="KSO_WM_BEAUTIFY_FLAG" val=""/>
  <p:tag name="KSO_WM_DIAGRAM_VIRTUALLY_FRAME" val="{&quot;height&quot;:470.3,&quot;left&quot;:5.55,&quot;top&quot;:60.9,&quot;width&quot;:926.1}"/>
</p:tagLst>
</file>

<file path=ppt/tags/tag190.xml><?xml version="1.0" encoding="utf-8"?>
<p:tagLst xmlns:p="http://schemas.openxmlformats.org/presentationml/2006/main">
  <p:tag name="KSO_WM_BEAUTIFY_FLAG" val=""/>
  <p:tag name="KSO_WM_DIAGRAM_VIRTUALLY_FRAME" val="{&quot;height&quot;:470.3,&quot;left&quot;:5.55,&quot;top&quot;:60.9,&quot;width&quot;:926.1}"/>
</p:tagLst>
</file>

<file path=ppt/tags/tag191.xml><?xml version="1.0" encoding="utf-8"?>
<p:tagLst xmlns:p="http://schemas.openxmlformats.org/presentationml/2006/main">
  <p:tag name="KSO_WM_BEAUTIFY_FLAG" val=""/>
  <p:tag name="KSO_WM_DIAGRAM_VIRTUALLY_FRAME" val="{&quot;height&quot;:470.3,&quot;left&quot;:5.55,&quot;top&quot;:60.9,&quot;width&quot;:926.1}"/>
</p:tagLst>
</file>

<file path=ppt/tags/tag192.xml><?xml version="1.0" encoding="utf-8"?>
<p:tagLst xmlns:p="http://schemas.openxmlformats.org/presentationml/2006/main">
  <p:tag name="KSO_WM_BEAUTIFY_FLAG" val=""/>
  <p:tag name="KSO_WM_DIAGRAM_VIRTUALLY_FRAME" val="{&quot;height&quot;:470.3,&quot;left&quot;:5.55,&quot;top&quot;:60.9,&quot;width&quot;:926.1}"/>
</p:tagLst>
</file>

<file path=ppt/tags/tag193.xml><?xml version="1.0" encoding="utf-8"?>
<p:tagLst xmlns:p="http://schemas.openxmlformats.org/presentationml/2006/main">
  <p:tag name="TABLE_ENDDRAG_ORIGIN_RECT" val="419*142"/>
  <p:tag name="TABLE_ENDDRAG_RECT" val="41*394*419*142"/>
</p:tagLst>
</file>

<file path=ppt/tags/tag194.xml><?xml version="1.0" encoding="utf-8"?>
<p:tagLst xmlns:p="http://schemas.openxmlformats.org/presentationml/2006/main">
  <p:tag name="TABLE_ENDDRAG_ORIGIN_RECT" val="413*172"/>
  <p:tag name="TABLE_ENDDRAG_RECT" val="516*129*413*172"/>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 name="KSO_WM_DIAGRAM_VIRTUALLY_FRAME" val="{&quot;height&quot;:470.3,&quot;left&quot;:5.55,&quot;top&quot;:60.9,&quot;width&quot;:926.1}"/>
</p:tagLst>
</file>

<file path=ppt/tags/tag199.xml><?xml version="1.0" encoding="utf-8"?>
<p:tagLst xmlns:p="http://schemas.openxmlformats.org/presentationml/2006/main">
  <p:tag name="KSO_WM_BEAUTIFY_FLAG" val=""/>
  <p:tag name="KSO_WM_DIAGRAM_VIRTUALLY_FRAME" val="{&quot;height&quot;:470.3,&quot;left&quot;:5.55,&quot;top&quot;:60.9,&quot;width&quot;:926.1}"/>
</p:tagLst>
</file>

<file path=ppt/tags/tag2.xml><?xml version="1.0" encoding="utf-8"?>
<p:tagLst xmlns:p="http://schemas.openxmlformats.org/presentationml/2006/main">
  <p:tag name="PA" val="v3.0.1"/>
</p:tagLst>
</file>

<file path=ppt/tags/tag20.xml><?xml version="1.0" encoding="utf-8"?>
<p:tagLst xmlns:p="http://schemas.openxmlformats.org/presentationml/2006/main">
  <p:tag name="KSO_WM_BEAUTIFY_FLAG" val=""/>
  <p:tag name="KSO_WM_DIAGRAM_VIRTUALLY_FRAME" val="{&quot;height&quot;:470.3,&quot;left&quot;:5.55,&quot;top&quot;:60.9,&quot;width&quot;:926.1}"/>
</p:tagLst>
</file>

<file path=ppt/tags/tag200.xml><?xml version="1.0" encoding="utf-8"?>
<p:tagLst xmlns:p="http://schemas.openxmlformats.org/presentationml/2006/main">
  <p:tag name="KSO_WM_BEAUTIFY_FLAG" val=""/>
  <p:tag name="KSO_WM_DIAGRAM_VIRTUALLY_FRAME" val="{&quot;height&quot;:470.3,&quot;left&quot;:5.55,&quot;top&quot;:60.9,&quot;width&quot;:926.1}"/>
</p:tagLst>
</file>

<file path=ppt/tags/tag201.xml><?xml version="1.0" encoding="utf-8"?>
<p:tagLst xmlns:p="http://schemas.openxmlformats.org/presentationml/2006/main">
  <p:tag name="KSO_WM_BEAUTIFY_FLAG" val=""/>
  <p:tag name="KSO_WM_DIAGRAM_VIRTUALLY_FRAME" val="{&quot;height&quot;:470.3,&quot;left&quot;:5.55,&quot;top&quot;:60.9,&quot;width&quot;:926.1}"/>
</p:tagLst>
</file>

<file path=ppt/tags/tag202.xml><?xml version="1.0" encoding="utf-8"?>
<p:tagLst xmlns:p="http://schemas.openxmlformats.org/presentationml/2006/main">
  <p:tag name="TABLE_ENDDRAG_ORIGIN_RECT" val="413*156"/>
  <p:tag name="TABLE_ENDDRAG_RECT" val="49*181*413*156"/>
</p:tagLst>
</file>

<file path=ppt/tags/tag203.xml><?xml version="1.0" encoding="utf-8"?>
<p:tagLst xmlns:p="http://schemas.openxmlformats.org/presentationml/2006/main">
  <p:tag name="TABLE_ENDDRAG_ORIGIN_RECT" val="414*330"/>
  <p:tag name="TABLE_ENDDRAG_RECT" val="515*181*414*330"/>
</p:tagLst>
</file>

<file path=ppt/tags/tag204.xml><?xml version="1.0" encoding="utf-8"?>
<p:tagLst xmlns:p="http://schemas.openxmlformats.org/presentationml/2006/main">
  <p:tag name="TABLE_ENDDRAG_ORIGIN_RECT" val="413*140"/>
  <p:tag name="TABLE_ENDDRAG_RECT" val="45*372*413*140"/>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 name="KSO_WM_DIAGRAM_VIRTUALLY_FRAME" val="{&quot;height&quot;:470.3,&quot;left&quot;:5.55,&quot;top&quot;:60.9,&quot;width&quot;:926.1}"/>
</p:tagLst>
</file>

<file path=ppt/tags/tag209.xml><?xml version="1.0" encoding="utf-8"?>
<p:tagLst xmlns:p="http://schemas.openxmlformats.org/presentationml/2006/main">
  <p:tag name="KSO_WM_BEAUTIFY_FLAG" val=""/>
  <p:tag name="KSO_WM_DIAGRAM_VIRTUALLY_FRAME" val="{&quot;height&quot;:470.3,&quot;left&quot;:5.55,&quot;top&quot;:60.9,&quot;width&quot;:926.1}"/>
</p:tagLst>
</file>

<file path=ppt/tags/tag21.xml><?xml version="1.0" encoding="utf-8"?>
<p:tagLst xmlns:p="http://schemas.openxmlformats.org/presentationml/2006/main">
  <p:tag name="KSO_WM_BEAUTIFY_FLAG" val=""/>
  <p:tag name="KSO_WM_DIAGRAM_VIRTUALLY_FRAME" val="{&quot;height&quot;:470.3,&quot;left&quot;:5.55,&quot;top&quot;:60.9,&quot;width&quot;:926.1}"/>
</p:tagLst>
</file>

<file path=ppt/tags/tag210.xml><?xml version="1.0" encoding="utf-8"?>
<p:tagLst xmlns:p="http://schemas.openxmlformats.org/presentationml/2006/main">
  <p:tag name="KSO_WM_BEAUTIFY_FLAG" val=""/>
  <p:tag name="KSO_WM_DIAGRAM_VIRTUALLY_FRAME" val="{&quot;height&quot;:470.3,&quot;left&quot;:5.55,&quot;top&quot;:60.9,&quot;width&quot;:926.1}"/>
</p:tagLst>
</file>

<file path=ppt/tags/tag211.xml><?xml version="1.0" encoding="utf-8"?>
<p:tagLst xmlns:p="http://schemas.openxmlformats.org/presentationml/2006/main">
  <p:tag name="KSO_WM_BEAUTIFY_FLAG" val=""/>
  <p:tag name="KSO_WM_DIAGRAM_VIRTUALLY_FRAME" val="{&quot;height&quot;:470.3,&quot;left&quot;:5.55,&quot;top&quot;:60.9,&quot;width&quot;:926.1}"/>
</p:tagLst>
</file>

<file path=ppt/tags/tag212.xml><?xml version="1.0" encoding="utf-8"?>
<p:tagLst xmlns:p="http://schemas.openxmlformats.org/presentationml/2006/main">
  <p:tag name="TABLE_ENDDRAG_ORIGIN_RECT" val="413*159"/>
  <p:tag name="TABLE_ENDDRAG_RECT" val="49*178*413*159"/>
</p:tagLst>
</file>

<file path=ppt/tags/tag213.xml><?xml version="1.0" encoding="utf-8"?>
<p:tagLst xmlns:p="http://schemas.openxmlformats.org/presentationml/2006/main">
  <p:tag name="TABLE_ENDDRAG_ORIGIN_RECT" val="414*275"/>
  <p:tag name="TABLE_ENDDRAG_RECT" val="515*235*414*275"/>
</p:tagLst>
</file>

<file path=ppt/tags/tag214.xml><?xml version="1.0" encoding="utf-8"?>
<p:tagLst xmlns:p="http://schemas.openxmlformats.org/presentationml/2006/main">
  <p:tag name="TABLE_ENDDRAG_ORIGIN_RECT" val="413*155"/>
  <p:tag name="TABLE_ENDDRAG_RECT" val="45*372*413*155"/>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 name="KSO_WM_DIAGRAM_VIRTUALLY_FRAME" val="{&quot;height&quot;:470.3,&quot;left&quot;:5.55,&quot;top&quot;:60.9,&quot;width&quot;:926.1}"/>
</p:tagLst>
</file>

<file path=ppt/tags/tag219.xml><?xml version="1.0" encoding="utf-8"?>
<p:tagLst xmlns:p="http://schemas.openxmlformats.org/presentationml/2006/main">
  <p:tag name="KSO_WM_BEAUTIFY_FLAG" val=""/>
  <p:tag name="KSO_WM_DIAGRAM_VIRTUALLY_FRAME" val="{&quot;height&quot;:470.3,&quot;left&quot;:5.55,&quot;top&quot;:60.9,&quot;width&quot;:926.1}"/>
</p:tagLst>
</file>

<file path=ppt/tags/tag22.xml><?xml version="1.0" encoding="utf-8"?>
<p:tagLst xmlns:p="http://schemas.openxmlformats.org/presentationml/2006/main">
  <p:tag name="KSO_WM_BEAUTIFY_FLAG" val=""/>
  <p:tag name="KSO_WM_DIAGRAM_VIRTUALLY_FRAME" val="{&quot;height&quot;:470.3,&quot;left&quot;:5.55,&quot;top&quot;:60.9,&quot;width&quot;:926.1}"/>
</p:tagLst>
</file>

<file path=ppt/tags/tag220.xml><?xml version="1.0" encoding="utf-8"?>
<p:tagLst xmlns:p="http://schemas.openxmlformats.org/presentationml/2006/main">
  <p:tag name="KSO_WM_BEAUTIFY_FLAG" val=""/>
  <p:tag name="KSO_WM_DIAGRAM_VIRTUALLY_FRAME" val="{&quot;height&quot;:470.3,&quot;left&quot;:5.55,&quot;top&quot;:60.9,&quot;width&quot;:926.1}"/>
</p:tagLst>
</file>

<file path=ppt/tags/tag221.xml><?xml version="1.0" encoding="utf-8"?>
<p:tagLst xmlns:p="http://schemas.openxmlformats.org/presentationml/2006/main">
  <p:tag name="KSO_WM_BEAUTIFY_FLAG" val=""/>
  <p:tag name="KSO_WM_DIAGRAM_VIRTUALLY_FRAME" val="{&quot;height&quot;:470.3,&quot;left&quot;:5.55,&quot;top&quot;:60.9,&quot;width&quot;:926.1}"/>
</p:tagLst>
</file>

<file path=ppt/tags/tag222.xml><?xml version="1.0" encoding="utf-8"?>
<p:tagLst xmlns:p="http://schemas.openxmlformats.org/presentationml/2006/main">
  <p:tag name="TABLE_ENDDRAG_ORIGIN_RECT" val="413*124"/>
  <p:tag name="TABLE_ENDDRAG_RECT" val="49*194*413*124"/>
</p:tagLst>
</file>

<file path=ppt/tags/tag223.xml><?xml version="1.0" encoding="utf-8"?>
<p:tagLst xmlns:p="http://schemas.openxmlformats.org/presentationml/2006/main">
  <p:tag name="TABLE_ENDDRAG_ORIGIN_RECT" val="414*363"/>
  <p:tag name="TABLE_ENDDRAG_RECT" val="510*159*414*363"/>
</p:tagLst>
</file>

<file path=ppt/tags/tag224.xml><?xml version="1.0" encoding="utf-8"?>
<p:tagLst xmlns:p="http://schemas.openxmlformats.org/presentationml/2006/main">
  <p:tag name="TABLE_ENDDRAG_ORIGIN_RECT" val="413*124"/>
  <p:tag name="TABLE_ENDDRAG_RECT" val="49*194*413*124"/>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 name="KSO_WM_DIAGRAM_VIRTUALLY_FRAME" val="{&quot;height&quot;:470.3,&quot;left&quot;:5.55,&quot;top&quot;:60.9,&quot;width&quot;:926.1}"/>
</p:tagLst>
</file>

<file path=ppt/tags/tag229.xml><?xml version="1.0" encoding="utf-8"?>
<p:tagLst xmlns:p="http://schemas.openxmlformats.org/presentationml/2006/main">
  <p:tag name="KSO_WM_BEAUTIFY_FLAG" val=""/>
  <p:tag name="KSO_WM_DIAGRAM_VIRTUALLY_FRAME" val="{&quot;height&quot;:470.3,&quot;left&quot;:5.55,&quot;top&quot;:60.9,&quot;width&quot;:926.1}"/>
</p:tagLst>
</file>

<file path=ppt/tags/tag23.xml><?xml version="1.0" encoding="utf-8"?>
<p:tagLst xmlns:p="http://schemas.openxmlformats.org/presentationml/2006/main">
  <p:tag name="KSO_WM_BEAUTIFY_FLAG" val=""/>
  <p:tag name="KSO_WM_DIAGRAM_VIRTUALLY_FRAME" val="{&quot;height&quot;:470.3,&quot;left&quot;:5.55,&quot;top&quot;:60.9,&quot;width&quot;:926.1}"/>
</p:tagLst>
</file>

<file path=ppt/tags/tag230.xml><?xml version="1.0" encoding="utf-8"?>
<p:tagLst xmlns:p="http://schemas.openxmlformats.org/presentationml/2006/main">
  <p:tag name="KSO_WM_BEAUTIFY_FLAG" val=""/>
  <p:tag name="KSO_WM_DIAGRAM_VIRTUALLY_FRAME" val="{&quot;height&quot;:470.3,&quot;left&quot;:5.55,&quot;top&quot;:60.9,&quot;width&quot;:926.1}"/>
</p:tagLst>
</file>

<file path=ppt/tags/tag231.xml><?xml version="1.0" encoding="utf-8"?>
<p:tagLst xmlns:p="http://schemas.openxmlformats.org/presentationml/2006/main">
  <p:tag name="KSO_WM_BEAUTIFY_FLAG" val=""/>
  <p:tag name="KSO_WM_DIAGRAM_VIRTUALLY_FRAME" val="{&quot;height&quot;:470.3,&quot;left&quot;:5.55,&quot;top&quot;:60.9,&quot;width&quot;:926.1}"/>
</p:tagLst>
</file>

<file path=ppt/tags/tag232.xml><?xml version="1.0" encoding="utf-8"?>
<p:tagLst xmlns:p="http://schemas.openxmlformats.org/presentationml/2006/main">
  <p:tag name="TABLE_ENDDRAG_ORIGIN_RECT" val="422*291"/>
  <p:tag name="TABLE_ENDDRAG_RECT" val="515*283*422*291"/>
</p:tagLst>
</file>

<file path=ppt/tags/tag233.xml><?xml version="1.0" encoding="utf-8"?>
<p:tagLst xmlns:p="http://schemas.openxmlformats.org/presentationml/2006/main">
  <p:tag name="TABLE_ENDDRAG_ORIGIN_RECT" val="413*172"/>
  <p:tag name="TABLE_ENDDRAG_RECT" val="516*129*413*172"/>
</p:tagLst>
</file>

<file path=ppt/tags/tag234.xml><?xml version="1.0" encoding="utf-8"?>
<p:tagLst xmlns:p="http://schemas.openxmlformats.org/presentationml/2006/main">
  <p:tag name="TABLE_ENDDRAG_ORIGIN_RECT" val="413*124"/>
  <p:tag name="TABLE_ENDDRAG_RECT" val="49*194*413*124"/>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 name="KSO_WM_DIAGRAM_VIRTUALLY_FRAME" val="{&quot;height&quot;:470.3,&quot;left&quot;:5.55,&quot;top&quot;:60.9,&quot;width&quot;:926.1}"/>
</p:tagLst>
</file>

<file path=ppt/tags/tag239.xml><?xml version="1.0" encoding="utf-8"?>
<p:tagLst xmlns:p="http://schemas.openxmlformats.org/presentationml/2006/main">
  <p:tag name="KSO_WM_BEAUTIFY_FLAG" val=""/>
  <p:tag name="KSO_WM_DIAGRAM_VIRTUALLY_FRAME" val="{&quot;height&quot;:470.3,&quot;left&quot;:5.55,&quot;top&quot;:60.9,&quot;width&quot;:926.1}"/>
</p:tagLst>
</file>

<file path=ppt/tags/tag24.xml><?xml version="1.0" encoding="utf-8"?>
<p:tagLst xmlns:p="http://schemas.openxmlformats.org/presentationml/2006/main">
  <p:tag name="TABLE_ENDDRAG_ORIGIN_RECT" val="443*149"/>
  <p:tag name="TABLE_ENDDRAG_RECT" val="38*362*443*149"/>
</p:tagLst>
</file>

<file path=ppt/tags/tag240.xml><?xml version="1.0" encoding="utf-8"?>
<p:tagLst xmlns:p="http://schemas.openxmlformats.org/presentationml/2006/main">
  <p:tag name="KSO_WM_BEAUTIFY_FLAG" val=""/>
  <p:tag name="KSO_WM_DIAGRAM_VIRTUALLY_FRAME" val="{&quot;height&quot;:470.3,&quot;left&quot;:5.55,&quot;top&quot;:60.9,&quot;width&quot;:926.1}"/>
</p:tagLst>
</file>

<file path=ppt/tags/tag241.xml><?xml version="1.0" encoding="utf-8"?>
<p:tagLst xmlns:p="http://schemas.openxmlformats.org/presentationml/2006/main">
  <p:tag name="KSO_WM_BEAUTIFY_FLAG" val=""/>
  <p:tag name="KSO_WM_DIAGRAM_VIRTUALLY_FRAME" val="{&quot;height&quot;:470.3,&quot;left&quot;:5.55,&quot;top&quot;:60.9,&quot;width&quot;:926.1}"/>
</p:tagLst>
</file>

<file path=ppt/tags/tag242.xml><?xml version="1.0" encoding="utf-8"?>
<p:tagLst xmlns:p="http://schemas.openxmlformats.org/presentationml/2006/main">
  <p:tag name="TABLE_ENDDRAG_ORIGIN_RECT" val="436*179"/>
  <p:tag name="TABLE_ENDDRAG_RECT" val="36*165*436*179"/>
</p:tagLst>
</file>

<file path=ppt/tags/tag243.xml><?xml version="1.0" encoding="utf-8"?>
<p:tagLst xmlns:p="http://schemas.openxmlformats.org/presentationml/2006/main">
  <p:tag name="TABLE_ENDDRAG_ORIGIN_RECT" val="414*373"/>
  <p:tag name="TABLE_ENDDRAG_RECT" val="515*149*414*373"/>
</p:tagLst>
</file>

<file path=ppt/tags/tag244.xml><?xml version="1.0" encoding="utf-8"?>
<p:tagLst xmlns:p="http://schemas.openxmlformats.org/presentationml/2006/main">
  <p:tag name="TABLE_ENDDRAG_ORIGIN_RECT" val="436*148"/>
  <p:tag name="TABLE_ENDDRAG_RECT" val="36*372*436*148"/>
</p:tagLst>
</file>

<file path=ppt/tags/tag245.xml><?xml version="1.0" encoding="utf-8"?>
<p:tagLst xmlns:p="http://schemas.openxmlformats.org/presentationml/2006/main">
  <p:tag name="PA" val="v3.0.1"/>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 name="KSO_WM_DIAGRAM_VIRTUALLY_FRAME" val="{&quot;height&quot;:470.3,&quot;left&quot;:5.55,&quot;top&quot;:60.9,&quot;width&quot;:926.1}"/>
</p:tagLst>
</file>

<file path=ppt/tags/tag29.xml><?xml version="1.0" encoding="utf-8"?>
<p:tagLst xmlns:p="http://schemas.openxmlformats.org/presentationml/2006/main">
  <p:tag name="KSO_WM_BEAUTIFY_FLAG" val=""/>
  <p:tag name="KSO_WM_DIAGRAM_VIRTUALLY_FRAME" val="{&quot;height&quot;:470.3,&quot;left&quot;:5.55,&quot;top&quot;:60.9,&quot;width&quot;:926.1}"/>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TABLE_ENDDRAG_ORIGIN_RECT" val="443*148"/>
  <p:tag name="TABLE_ENDDRAG_RECT" val="33*365*443*148"/>
</p:tagLst>
</file>

<file path=ppt/tags/tag31.xml><?xml version="1.0" encoding="utf-8"?>
<p:tagLst xmlns:p="http://schemas.openxmlformats.org/presentationml/2006/main">
  <p:tag name="KSO_WM_BEAUTIFY_FLAG" val=""/>
  <p:tag name="KSO_WM_DIAGRAM_VIRTUALLY_FRAME" val="{&quot;height&quot;:470.3,&quot;left&quot;:5.55,&quot;top&quot;:60.9,&quot;width&quot;:926.1}"/>
</p:tagLst>
</file>

<file path=ppt/tags/tag32.xml><?xml version="1.0" encoding="utf-8"?>
<p:tagLst xmlns:p="http://schemas.openxmlformats.org/presentationml/2006/main">
  <p:tag name="KSO_WM_BEAUTIFY_FLAG" val=""/>
  <p:tag name="KSO_WM_DIAGRAM_VIRTUALLY_FRAME" val="{&quot;height&quot;:470.3,&quot;left&quot;:5.55,&quot;top&quot;:60.9,&quot;width&quot;:926.1}"/>
</p:tagLst>
</file>

<file path=ppt/tags/tag33.xml><?xml version="1.0" encoding="utf-8"?>
<p:tagLst xmlns:p="http://schemas.openxmlformats.org/presentationml/2006/main">
  <p:tag name="KSO_WM_BEAUTIFY_FLAG" val=""/>
  <p:tag name="KSO_WM_DIAGRAM_VIRTUALLY_FRAME" val="{&quot;height&quot;:470.3,&quot;left&quot;:5.55,&quot;top&quot;:60.9,&quot;width&quot;:926.1}"/>
</p:tagLst>
</file>

<file path=ppt/tags/tag34.xml><?xml version="1.0" encoding="utf-8"?>
<p:tagLst xmlns:p="http://schemas.openxmlformats.org/presentationml/2006/main">
  <p:tag name="KSO_WM_BEAUTIFY_FLAG" val=""/>
  <p:tag name="KSO_WM_DIAGRAM_VIRTUALLY_FRAME" val="{&quot;height&quot;:470.3,&quot;left&quot;:5.55,&quot;top&quot;:60.9,&quot;width&quot;:926.1}"/>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 name="KSO_WM_DIAGRAM_VIRTUALLY_FRAME" val="{&quot;height&quot;:470.3,&quot;left&quot;:5.55,&quot;top&quot;:60.9,&quot;width&quot;:926.1}"/>
</p:tagLst>
</file>

<file path=ppt/tags/tag39.xml><?xml version="1.0" encoding="utf-8"?>
<p:tagLst xmlns:p="http://schemas.openxmlformats.org/presentationml/2006/main">
  <p:tag name="KSO_WM_BEAUTIFY_FLAG" val=""/>
  <p:tag name="KSO_WM_DIAGRAM_VIRTUALLY_FRAME" val="{&quot;height&quot;:470.3,&quot;left&quot;:5.55,&quot;top&quot;:60.9,&quot;width&quot;:926.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TABLE_ENDDRAG_ORIGIN_RECT" val="465*155"/>
  <p:tag name="TABLE_ENDDRAG_RECT" val="23*365*465*155"/>
</p:tagLst>
</file>

<file path=ppt/tags/tag41.xml><?xml version="1.0" encoding="utf-8"?>
<p:tagLst xmlns:p="http://schemas.openxmlformats.org/presentationml/2006/main">
  <p:tag name="KSO_WM_BEAUTIFY_FLAG" val=""/>
  <p:tag name="KSO_WM_DIAGRAM_VIRTUALLY_FRAME" val="{&quot;height&quot;:470.3,&quot;left&quot;:5.55,&quot;top&quot;:60.9,&quot;width&quot;:926.1}"/>
</p:tagLst>
</file>

<file path=ppt/tags/tag42.xml><?xml version="1.0" encoding="utf-8"?>
<p:tagLst xmlns:p="http://schemas.openxmlformats.org/presentationml/2006/main">
  <p:tag name="KSO_WM_BEAUTIFY_FLAG" val=""/>
  <p:tag name="KSO_WM_DIAGRAM_VIRTUALLY_FRAME" val="{&quot;height&quot;:470.3,&quot;left&quot;:5.55,&quot;top&quot;:60.9,&quot;width&quot;:926.1}"/>
</p:tagLst>
</file>

<file path=ppt/tags/tag43.xml><?xml version="1.0" encoding="utf-8"?>
<p:tagLst xmlns:p="http://schemas.openxmlformats.org/presentationml/2006/main">
  <p:tag name="KSO_WM_BEAUTIFY_FLAG" val=""/>
  <p:tag name="KSO_WM_DIAGRAM_VIRTUALLY_FRAME" val="{&quot;height&quot;:470.3,&quot;left&quot;:5.55,&quot;top&quot;:60.9,&quot;width&quot;:926.1}"/>
</p:tagLst>
</file>

<file path=ppt/tags/tag44.xml><?xml version="1.0" encoding="utf-8"?>
<p:tagLst xmlns:p="http://schemas.openxmlformats.org/presentationml/2006/main">
  <p:tag name="KSO_WM_BEAUTIFY_FLAG" val=""/>
  <p:tag name="KSO_WM_DIAGRAM_VIRTUALLY_FRAME" val="{&quot;height&quot;:470.3,&quot;left&quot;:5.55,&quot;top&quot;:60.9,&quot;width&quot;:926.1}"/>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 name="KSO_WM_DIAGRAM_VIRTUALLY_FRAME" val="{&quot;height&quot;:470.3,&quot;left&quot;:5.55,&quot;top&quot;:60.9,&quot;width&quot;:926.1}"/>
</p:tagLst>
</file>

<file path=ppt/tags/tag49.xml><?xml version="1.0" encoding="utf-8"?>
<p:tagLst xmlns:p="http://schemas.openxmlformats.org/presentationml/2006/main">
  <p:tag name="KSO_WM_BEAUTIFY_FLAG" val=""/>
  <p:tag name="KSO_WM_DIAGRAM_VIRTUALLY_FRAME" val="{&quot;height&quot;:470.3,&quot;left&quot;:5.55,&quot;top&quot;:60.9,&quot;width&quot;:926.1}"/>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 name="KSO_WM_DIAGRAM_VIRTUALLY_FRAME" val="{&quot;height&quot;:470.3,&quot;left&quot;:5.55,&quot;top&quot;:60.9,&quot;width&quot;:926.1}"/>
</p:tagLst>
</file>

<file path=ppt/tags/tag51.xml><?xml version="1.0" encoding="utf-8"?>
<p:tagLst xmlns:p="http://schemas.openxmlformats.org/presentationml/2006/main">
  <p:tag name="KSO_WM_BEAUTIFY_FLAG" val=""/>
  <p:tag name="KSO_WM_DIAGRAM_VIRTUALLY_FRAME" val="{&quot;height&quot;:470.3,&quot;left&quot;:5.55,&quot;top&quot;:60.9,&quot;width&quot;:926.1}"/>
</p:tagLst>
</file>

<file path=ppt/tags/tag52.xml><?xml version="1.0" encoding="utf-8"?>
<p:tagLst xmlns:p="http://schemas.openxmlformats.org/presentationml/2006/main">
  <p:tag name="KSO_WM_BEAUTIFY_FLAG" val=""/>
  <p:tag name="KSO_WM_DIAGRAM_VIRTUALLY_FRAME" val="{&quot;height&quot;:470.3,&quot;left&quot;:5.55,&quot;top&quot;:60.9,&quot;width&quot;:926.1}"/>
</p:tagLst>
</file>

<file path=ppt/tags/tag53.xml><?xml version="1.0" encoding="utf-8"?>
<p:tagLst xmlns:p="http://schemas.openxmlformats.org/presentationml/2006/main">
  <p:tag name="KSO_WM_BEAUTIFY_FLAG" val=""/>
  <p:tag name="KSO_WM_DIAGRAM_VIRTUALLY_FRAME" val="{&quot;height&quot;:470.3,&quot;left&quot;:5.55,&quot;top&quot;:60.9,&quot;width&quot;:926.1}"/>
</p:tagLst>
</file>

<file path=ppt/tags/tag54.xml><?xml version="1.0" encoding="utf-8"?>
<p:tagLst xmlns:p="http://schemas.openxmlformats.org/presentationml/2006/main">
  <p:tag name="TABLE_ENDDRAG_ORIGIN_RECT" val="440*375"/>
  <p:tag name="TABLE_ENDDRAG_RECT" val="502*142*440*375"/>
</p:tagLst>
</file>

<file path=ppt/tags/tag55.xml><?xml version="1.0" encoding="utf-8"?>
<p:tagLst xmlns:p="http://schemas.openxmlformats.org/presentationml/2006/main">
  <p:tag name="TABLE_ENDDRAG_ORIGIN_RECT" val="450*140"/>
  <p:tag name="TABLE_ENDDRAG_RECT" val="33*384*450*140"/>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 name="KSO_WM_DIAGRAM_VIRTUALLY_FRAME" val="{&quot;height&quot;:470.3,&quot;left&quot;:5.55,&quot;top&quot;:60.9,&quot;width&quot;:926.1}"/>
</p:tagLst>
</file>

<file path=ppt/tags/tag6.xml><?xml version="1.0" encoding="utf-8"?>
<p:tagLst xmlns:p="http://schemas.openxmlformats.org/presentationml/2006/main">
  <p:tag name="TABLE_ENDDRAG_ORIGIN_RECT" val="579*446"/>
  <p:tag name="TABLE_ENDDRAG_RECT" val="28*84*579*446"/>
</p:tagLst>
</file>

<file path=ppt/tags/tag60.xml><?xml version="1.0" encoding="utf-8"?>
<p:tagLst xmlns:p="http://schemas.openxmlformats.org/presentationml/2006/main">
  <p:tag name="KSO_WM_BEAUTIFY_FLAG" val=""/>
  <p:tag name="KSO_WM_DIAGRAM_VIRTUALLY_FRAME" val="{&quot;height&quot;:470.3,&quot;left&quot;:5.55,&quot;top&quot;:60.9,&quot;width&quot;:926.1}"/>
</p:tagLst>
</file>

<file path=ppt/tags/tag61.xml><?xml version="1.0" encoding="utf-8"?>
<p:tagLst xmlns:p="http://schemas.openxmlformats.org/presentationml/2006/main">
  <p:tag name="KSO_WM_BEAUTIFY_FLAG" val=""/>
  <p:tag name="KSO_WM_DIAGRAM_VIRTUALLY_FRAME" val="{&quot;height&quot;:470.3,&quot;left&quot;:5.55,&quot;top&quot;:60.9,&quot;width&quot;:926.1}"/>
</p:tagLst>
</file>

<file path=ppt/tags/tag62.xml><?xml version="1.0" encoding="utf-8"?>
<p:tagLst xmlns:p="http://schemas.openxmlformats.org/presentationml/2006/main">
  <p:tag name="KSO_WM_BEAUTIFY_FLAG" val=""/>
  <p:tag name="KSO_WM_DIAGRAM_VIRTUALLY_FRAME" val="{&quot;height&quot;:470.3,&quot;left&quot;:5.55,&quot;top&quot;:60.9,&quot;width&quot;:926.1}"/>
</p:tagLst>
</file>

<file path=ppt/tags/tag63.xml><?xml version="1.0" encoding="utf-8"?>
<p:tagLst xmlns:p="http://schemas.openxmlformats.org/presentationml/2006/main">
  <p:tag name="KSO_WM_BEAUTIFY_FLAG" val=""/>
  <p:tag name="KSO_WM_DIAGRAM_VIRTUALLY_FRAME" val="{&quot;height&quot;:470.3,&quot;left&quot;:5.55,&quot;top&quot;:60.9,&quot;width&quot;:926.1}"/>
</p:tagLst>
</file>

<file path=ppt/tags/tag64.xml><?xml version="1.0" encoding="utf-8"?>
<p:tagLst xmlns:p="http://schemas.openxmlformats.org/presentationml/2006/main">
  <p:tag name="KSO_WM_BEAUTIFY_FLAG" val=""/>
  <p:tag name="KSO_WM_DIAGRAM_VIRTUALLY_FRAME" val="{&quot;height&quot;:470.3,&quot;left&quot;:5.55,&quot;top&quot;:60.9,&quot;width&quot;:926.1}"/>
</p:tagLst>
</file>

<file path=ppt/tags/tag65.xml><?xml version="1.0" encoding="utf-8"?>
<p:tagLst xmlns:p="http://schemas.openxmlformats.org/presentationml/2006/main">
  <p:tag name="TABLE_ENDDRAG_ORIGIN_RECT" val="443*149"/>
  <p:tag name="TABLE_ENDDRAG_RECT" val="38*362*443*149"/>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 name="KSO_WM_DIAGRAM_VIRTUALLY_FRAME" val="{&quot;height&quot;:470.3,&quot;left&quot;:5.55,&quot;top&quot;:60.9,&quot;width&quot;:926.1}"/>
</p:tagLst>
</file>

<file path=ppt/tags/tag7.xml><?xml version="1.0" encoding="utf-8"?>
<p:tagLst xmlns:p="http://schemas.openxmlformats.org/presentationml/2006/main">
  <p:tag name="KSO_WM_BEAUTIFY_FLAG" val=""/>
  <p:tag name="KSO_WM_DIAGRAM_VIRTUALLY_FRAME" val="{&quot;height&quot;:470.3,&quot;left&quot;:5.55,&quot;top&quot;:60.9,&quot;width&quot;:926.1}"/>
</p:tagLst>
</file>

<file path=ppt/tags/tag70.xml><?xml version="1.0" encoding="utf-8"?>
<p:tagLst xmlns:p="http://schemas.openxmlformats.org/presentationml/2006/main">
  <p:tag name="KSO_WM_BEAUTIFY_FLAG" val=""/>
  <p:tag name="KSO_WM_DIAGRAM_VIRTUALLY_FRAME" val="{&quot;height&quot;:470.3,&quot;left&quot;:5.55,&quot;top&quot;:60.9,&quot;width&quot;:926.1}"/>
</p:tagLst>
</file>

<file path=ppt/tags/tag71.xml><?xml version="1.0" encoding="utf-8"?>
<p:tagLst xmlns:p="http://schemas.openxmlformats.org/presentationml/2006/main">
  <p:tag name="TABLE_ENDDRAG_ORIGIN_RECT" val="440*366"/>
  <p:tag name="TABLE_ENDDRAG_RECT" val="503*253*440*366"/>
</p:tagLst>
</file>

<file path=ppt/tags/tag72.xml><?xml version="1.0" encoding="utf-8"?>
<p:tagLst xmlns:p="http://schemas.openxmlformats.org/presentationml/2006/main">
  <p:tag name="KSO_WM_BEAUTIFY_FLAG" val=""/>
  <p:tag name="KSO_WM_DIAGRAM_VIRTUALLY_FRAME" val="{&quot;height&quot;:470.3,&quot;left&quot;:5.55,&quot;top&quot;:60.9,&quot;width&quot;:926.1}"/>
</p:tagLst>
</file>

<file path=ppt/tags/tag73.xml><?xml version="1.0" encoding="utf-8"?>
<p:tagLst xmlns:p="http://schemas.openxmlformats.org/presentationml/2006/main">
  <p:tag name="KSO_WM_BEAUTIFY_FLAG" val=""/>
  <p:tag name="KSO_WM_DIAGRAM_VIRTUALLY_FRAME" val="{&quot;height&quot;:470.3,&quot;left&quot;:5.55,&quot;top&quot;:60.9,&quot;width&quot;:926.1}"/>
</p:tagLst>
</file>

<file path=ppt/tags/tag74.xml><?xml version="1.0" encoding="utf-8"?>
<p:tagLst xmlns:p="http://schemas.openxmlformats.org/presentationml/2006/main">
  <p:tag name="KSO_WM_BEAUTIFY_FLAG" val=""/>
  <p:tag name="KSO_WM_DIAGRAM_VIRTUALLY_FRAME" val="{&quot;height&quot;:470.3,&quot;left&quot;:5.55,&quot;top&quot;:60.9,&quot;width&quot;:926.1}"/>
</p:tagLst>
</file>

<file path=ppt/tags/tag75.xml><?xml version="1.0" encoding="utf-8"?>
<p:tagLst xmlns:p="http://schemas.openxmlformats.org/presentationml/2006/main">
  <p:tag name="KSO_WM_BEAUTIFY_FLAG" val=""/>
  <p:tag name="KSO_WM_DIAGRAM_VIRTUALLY_FRAME" val="{&quot;height&quot;:470.3,&quot;left&quot;:5.55,&quot;top&quot;:60.9,&quot;width&quot;:926.1}"/>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 name="KSO_WM_DIAGRAM_VIRTUALLY_FRAME" val="{&quot;height&quot;:470.3,&quot;left&quot;:5.55,&quot;top&quot;:60.9,&quot;width&quot;:926.1}"/>
</p:tagLst>
</file>

<file path=ppt/tags/tag8.xml><?xml version="1.0" encoding="utf-8"?>
<p:tagLst xmlns:p="http://schemas.openxmlformats.org/presentationml/2006/main">
  <p:tag name="KSO_WM_BEAUTIFY_FLAG" val=""/>
  <p:tag name="KSO_WM_DIAGRAM_VIRTUALLY_FRAME" val="{&quot;height&quot;:470.3,&quot;left&quot;:5.55,&quot;top&quot;:60.9,&quot;width&quot;:926.1}"/>
</p:tagLst>
</file>

<file path=ppt/tags/tag80.xml><?xml version="1.0" encoding="utf-8"?>
<p:tagLst xmlns:p="http://schemas.openxmlformats.org/presentationml/2006/main">
  <p:tag name="KSO_WM_BEAUTIFY_FLAG" val=""/>
  <p:tag name="KSO_WM_DIAGRAM_VIRTUALLY_FRAME" val="{&quot;height&quot;:470.3,&quot;left&quot;:5.55,&quot;top&quot;:60.9,&quot;width&quot;:926.1}"/>
</p:tagLst>
</file>

<file path=ppt/tags/tag81.xml><?xml version="1.0" encoding="utf-8"?>
<p:tagLst xmlns:p="http://schemas.openxmlformats.org/presentationml/2006/main">
  <p:tag name="TABLE_ENDDRAG_ORIGIN_RECT" val="440*366"/>
  <p:tag name="TABLE_ENDDRAG_RECT" val="503*253*440*366"/>
</p:tagLst>
</file>

<file path=ppt/tags/tag82.xml><?xml version="1.0" encoding="utf-8"?>
<p:tagLst xmlns:p="http://schemas.openxmlformats.org/presentationml/2006/main">
  <p:tag name="KSO_WM_BEAUTIFY_FLAG" val=""/>
  <p:tag name="KSO_WM_DIAGRAM_VIRTUALLY_FRAME" val="{&quot;height&quot;:470.3,&quot;left&quot;:5.55,&quot;top&quot;:60.9,&quot;width&quot;:926.1}"/>
</p:tagLst>
</file>

<file path=ppt/tags/tag83.xml><?xml version="1.0" encoding="utf-8"?>
<p:tagLst xmlns:p="http://schemas.openxmlformats.org/presentationml/2006/main">
  <p:tag name="KSO_WM_BEAUTIFY_FLAG" val=""/>
  <p:tag name="KSO_WM_DIAGRAM_VIRTUALLY_FRAME" val="{&quot;height&quot;:470.3,&quot;left&quot;:5.55,&quot;top&quot;:60.9,&quot;width&quot;:926.1}"/>
</p:tagLst>
</file>

<file path=ppt/tags/tag84.xml><?xml version="1.0" encoding="utf-8"?>
<p:tagLst xmlns:p="http://schemas.openxmlformats.org/presentationml/2006/main">
  <p:tag name="KSO_WM_BEAUTIFY_FLAG" val=""/>
  <p:tag name="KSO_WM_DIAGRAM_VIRTUALLY_FRAME" val="{&quot;height&quot;:470.3,&quot;left&quot;:5.55,&quot;top&quot;:60.9,&quot;width&quot;:926.1}"/>
</p:tagLst>
</file>

<file path=ppt/tags/tag85.xml><?xml version="1.0" encoding="utf-8"?>
<p:tagLst xmlns:p="http://schemas.openxmlformats.org/presentationml/2006/main">
  <p:tag name="KSO_WM_BEAUTIFY_FLAG" val=""/>
  <p:tag name="KSO_WM_DIAGRAM_VIRTUALLY_FRAME" val="{&quot;height&quot;:470.3,&quot;left&quot;:5.55,&quot;top&quot;:60.9,&quot;width&quot;:926.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 name="KSO_WM_DIAGRAM_VIRTUALLY_FRAME" val="{&quot;height&quot;:470.3,&quot;left&quot;:5.55,&quot;top&quot;:60.9,&quot;width&quot;:926.1}"/>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 name="KSO_WM_DIAGRAM_VIRTUALLY_FRAME" val="{&quot;height&quot;:470.3,&quot;left&quot;:5.55,&quot;top&quot;:60.9,&quot;width&quot;:926.1}"/>
</p:tagLst>
</file>

<file path=ppt/tags/tag91.xml><?xml version="1.0" encoding="utf-8"?>
<p:tagLst xmlns:p="http://schemas.openxmlformats.org/presentationml/2006/main">
  <p:tag name="TABLE_ENDDRAG_ORIGIN_RECT" val="443*149"/>
  <p:tag name="TABLE_ENDDRAG_RECT" val="38*362*443*149"/>
</p:tagLst>
</file>

<file path=ppt/tags/tag92.xml><?xml version="1.0" encoding="utf-8"?>
<p:tagLst xmlns:p="http://schemas.openxmlformats.org/presentationml/2006/main">
  <p:tag name="KSO_WM_BEAUTIFY_FLAG" val=""/>
  <p:tag name="KSO_WM_DIAGRAM_VIRTUALLY_FRAME" val="{&quot;height&quot;:470.3,&quot;left&quot;:5.55,&quot;top&quot;:60.9,&quot;width&quot;:926.1}"/>
</p:tagLst>
</file>

<file path=ppt/tags/tag93.xml><?xml version="1.0" encoding="utf-8"?>
<p:tagLst xmlns:p="http://schemas.openxmlformats.org/presentationml/2006/main">
  <p:tag name="KSO_WM_BEAUTIFY_FLAG" val=""/>
  <p:tag name="KSO_WM_DIAGRAM_VIRTUALLY_FRAME" val="{&quot;height&quot;:470.3,&quot;left&quot;:5.55,&quot;top&quot;:60.9,&quot;width&quot;:926.1}"/>
</p:tagLst>
</file>

<file path=ppt/tags/tag94.xml><?xml version="1.0" encoding="utf-8"?>
<p:tagLst xmlns:p="http://schemas.openxmlformats.org/presentationml/2006/main">
  <p:tag name="KSO_WM_BEAUTIFY_FLAG" val=""/>
  <p:tag name="KSO_WM_DIAGRAM_VIRTUALLY_FRAME" val="{&quot;height&quot;:470.3,&quot;left&quot;:5.55,&quot;top&quot;:60.9,&quot;width&quot;:926.1}"/>
</p:tagLst>
</file>

<file path=ppt/tags/tag95.xml><?xml version="1.0" encoding="utf-8"?>
<p:tagLst xmlns:p="http://schemas.openxmlformats.org/presentationml/2006/main">
  <p:tag name="KSO_WM_BEAUTIFY_FLAG" val=""/>
  <p:tag name="KSO_WM_DIAGRAM_VIRTUALLY_FRAME" val="{&quot;height&quot;:470.3,&quot;left&quot;:5.55,&quot;top&quot;:60.9,&quot;width&quot;:926.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 name="KSO_WM_DIAGRAM_VIRTUALLY_FRAME" val="{&quot;height&quot;:470.3,&quot;left&quot;:5.55,&quot;top&quot;:60.9,&quot;width&quot;:926.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2A7F4"/>
        </a:solidFill>
      </a:spPr>
      <a:bodyPr wrap="square" rtlCol="0" anchor="ctr">
        <a:spAutoFit/>
      </a:bodyPr>
      <a:lstStyle>
        <a:defPPr algn="ctr">
          <a:defRPr b="1" dirty="0">
            <a:solidFill>
              <a:schemeClr val="bg1"/>
            </a:solidFill>
            <a:latin typeface="微软雅黑" panose="020B0503020204020204" charset="-122"/>
            <a:ea typeface="微软雅黑" panose="020B0503020204020204" charset="-122"/>
            <a:cs typeface="Arial" panose="020B0604020202020204" pitchFamily="34" charset="0"/>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22632</Words>
  <Application>WPS 演示</Application>
  <PresentationFormat>宽屏</PresentationFormat>
  <Paragraphs>4814</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Wingdings</vt:lpstr>
      <vt:lpstr>微软雅黑</vt:lpstr>
      <vt:lpstr>方正黑体简体</vt:lpstr>
      <vt:lpstr>Arial Unicode MS</vt:lpstr>
      <vt:lpstr>思源黑体 CN Light</vt:lpstr>
      <vt:lpstr>Wingdings</vt:lpstr>
      <vt:lpstr>Calibri</vt:lpstr>
      <vt:lpstr>黑体</vt:lpstr>
      <vt:lpstr>华文楷体</vt:lpstr>
      <vt:lpstr>第一PPT，www.1ppt.com</vt:lpstr>
      <vt:lpstr>PowerPoint 演示文稿</vt:lpstr>
      <vt:lpstr>PowerPoint 演示文稿</vt:lpstr>
      <vt:lpstr>全省战客上云画像：客户贡献率不足，行业差异显著</vt:lpstr>
      <vt:lpstr>全省战客上云画像：地市间发展不均衡</vt:lpstr>
      <vt:lpstr>PowerPoint 演示文稿</vt:lpstr>
      <vt:lpstr>沈阳战客上云画像：市场渗透不足，存在大量空白市场</vt:lpstr>
      <vt:lpstr>大连战客上云画像：客户摸排不足，收入依赖大项目拉动</vt:lpstr>
      <vt:lpstr>鞍山战客上云画像：党政行业攻坚不足，行业价值挖掘不够</vt:lpstr>
      <vt:lpstr>抚顺战客上云画像：云产品渗透率较高，但客户贡献较低</vt:lpstr>
      <vt:lpstr>本溪战客上云画像：云计算服务营收低，行业价值挖掘不足</vt:lpstr>
      <vt:lpstr>丹东战客上云画像：产品渗透率、贡献率低，行业贡献值单一</vt:lpstr>
      <vt:lpstr>锦州战客上云画像：云产品贡献低，存在空白市场</vt:lpstr>
      <vt:lpstr>营口战客上云画像：客户价值挖掘不足，云ARPU落后全省</vt:lpstr>
      <vt:lpstr>阜新战客上云画像：云产品渗透极低，存在大量空白市场</vt:lpstr>
      <vt:lpstr>辽阳战客上云画像：市场渗透不足，行业价值待挖掘</vt:lpstr>
      <vt:lpstr>铁岭战客上云画像：云产品发展不均衡，存在大量可拓展空间</vt:lpstr>
      <vt:lpstr>朝阳战客画像：行业拓展不到位，可发展空间较大</vt:lpstr>
      <vt:lpstr>盘锦战客上云画像：建档率全省领先，核心产业价值未释放</vt:lpstr>
      <vt:lpstr>葫芦岛战客上云画像：云产品渗透极低，行业贡献偏低</vt:lpstr>
      <vt:lpstr>省战客上云画像：云产品渗透极低，存在大量空白市场</vt:lpstr>
      <vt:lpstr>PowerPoint 演示文稿</vt:lpstr>
      <vt:lpstr>党政行业上云图谱</vt:lpstr>
      <vt:lpstr>治理行业上云图谱</vt:lpstr>
      <vt:lpstr>互联网行业上云图谱</vt:lpstr>
      <vt:lpstr>制造行业上云图谱</vt:lpstr>
      <vt:lpstr>保障行业上云图谱</vt:lpstr>
      <vt:lpstr>交通行业上云图谱</vt:lpstr>
      <vt:lpstr>教育行业上云图谱</vt:lpstr>
      <vt:lpstr>旅游行业上云图谱</vt:lpstr>
      <vt:lpstr>PowerPoint 演示文稿</vt:lpstr>
    </vt:vector>
  </TitlesOfParts>
  <Company>辽宁有限公司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191</cp:revision>
  <dcterms:created xsi:type="dcterms:W3CDTF">2019-09-19T02:01:00Z</dcterms:created>
  <dcterms:modified xsi:type="dcterms:W3CDTF">2025-05-29T12:26:49Z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2052-11.8.2.12309</vt:lpwstr>
  </property>
  <property fmtid="{D5CDD505-2E9C-101B-9397-08002B2CF9AE}" pid="3" name="ICV">
    <vt:lpwstr>3B3F14D5A3B9483C9E702FB9F000F5BC</vt:lpwstr>
  </property>
</Properties>
</file>